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27294" y="806823"/>
            <a:ext cx="6098894" cy="1200463"/>
          </a:xfr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D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المحاضرة السادسة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140278" y="3177179"/>
            <a:ext cx="4272925" cy="1126283"/>
          </a:xfr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 rtl="1"/>
            <a:r>
              <a:rPr lang="ar-DZ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النمو اللغوي:</a:t>
            </a:r>
          </a:p>
          <a:p>
            <a:pPr algn="ctr" rtl="1"/>
            <a:r>
              <a:rPr lang="ar-DZ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ثانيا </a:t>
            </a:r>
            <a:r>
              <a:rPr lang="ar-D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مراحل النمو اللغوي </a:t>
            </a:r>
            <a:endParaRPr lang="ar-DZ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0930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25472" y="2332594"/>
            <a:ext cx="4553833" cy="1180626"/>
          </a:xfr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D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بالتوفيق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076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73599" y="876774"/>
            <a:ext cx="4180854" cy="1280890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rtl="1"/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المرحلة (1): ما قبل لغوية </a:t>
            </a:r>
            <a:r>
              <a:rPr lang="ar-D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D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D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0-12 شهرا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181727" y="2359332"/>
            <a:ext cx="7984958" cy="310854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 algn="r" rtl="1">
              <a:buAutoNum type="arabicPeriod"/>
            </a:pPr>
            <a:r>
              <a:rPr lang="ar-DZ" sz="2800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الصراخ </a:t>
            </a:r>
            <a:r>
              <a:rPr lang="ar-DZ" sz="2800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والبكاء (0–2 شهر)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وظيفته التواصلية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r" rtl="1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ليس عشوائياً؛ يتمايز باكراً حسب الحاجة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rtl="1"/>
            <a:r>
              <a:rPr lang="ar-DZ" sz="28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أمثلة </a:t>
            </a:r>
            <a:r>
              <a:rPr lang="ar-DZ" sz="28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تمييزية</a:t>
            </a:r>
            <a:r>
              <a:rPr lang="ar-DZ" sz="28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r" rtl="1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بكاء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الجوع: نغمة منتظمة تصاعدية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 rtl="1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بكاء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الألم: حاد ومفاجئ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 rtl="1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بكاء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الانزعاج: 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متقطع.</a:t>
            </a:r>
          </a:p>
          <a:p>
            <a:pPr algn="r" rtl="1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النقطة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النفس-لغوية: هذه بداية التواصل القصدي حتى قبل اللغة اللفظية.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36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72810" y="154878"/>
            <a:ext cx="5119317" cy="97609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المناغاة والتهديل </a:t>
            </a:r>
            <a:r>
              <a:rPr lang="ar-D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2–4 </a:t>
            </a: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أشهر</a:t>
            </a:r>
            <a:b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229851" y="1336102"/>
            <a:ext cx="7503695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ar-D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أصوات 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مريحة تشبه المدود (</a:t>
            </a:r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آآ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، أوو).</a:t>
            </a:r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مثال:الطفل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يُصدر “</a:t>
            </a:r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آاا-غوو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وهو ينظر لوجه </a:t>
            </a:r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الأم.هذه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أصوات “اجتماعية” أكثر من كونها </a:t>
            </a:r>
            <a:r>
              <a:rPr lang="ar-D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فسيولوجية</a:t>
            </a:r>
          </a:p>
        </p:txBody>
      </p:sp>
      <p:sp>
        <p:nvSpPr>
          <p:cNvPr id="5" name="Rectangle 4"/>
          <p:cNvSpPr/>
          <p:nvPr/>
        </p:nvSpPr>
        <p:spPr>
          <a:xfrm>
            <a:off x="3240506" y="2624896"/>
            <a:ext cx="6096000" cy="39395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endParaRPr lang="ar-DZ" dirty="0"/>
          </a:p>
          <a:p>
            <a:pPr algn="ctr"/>
            <a:r>
              <a:rPr lang="ar-DZ" dirty="0"/>
              <a:t>.</a:t>
            </a:r>
            <a:r>
              <a:rPr lang="ar-DZ" sz="3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المناغاة </a:t>
            </a:r>
            <a:r>
              <a:rPr lang="ar-DZ" sz="32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الثرثارية</a:t>
            </a:r>
            <a:r>
              <a:rPr lang="ar-DZ" sz="3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ar-DZ" sz="32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5–9 </a:t>
            </a:r>
            <a:r>
              <a:rPr lang="ar-DZ" sz="3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أشهر</a:t>
            </a:r>
            <a:r>
              <a:rPr lang="ar-DZ" sz="32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ar-DZ" sz="3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تكرار مقاطع: “</a:t>
            </a:r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با-با-با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”، “</a:t>
            </a:r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دا-دا-دا”ثم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“مناغاة متنوعة”: “</a:t>
            </a:r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با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-دي-غا”</a:t>
            </a:r>
          </a:p>
          <a:p>
            <a:pPr algn="ctr"/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مثال </a:t>
            </a:r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عالمي:طفل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عربي يقول “</a:t>
            </a:r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با-با”طفل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صيني يقول “</a:t>
            </a:r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با-با”طفل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فرنسي يقول “</a:t>
            </a:r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با-با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ctr"/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تشابه صوتي عالمي يدعم البعد الفطري.</a:t>
            </a:r>
          </a:p>
          <a:p>
            <a:pPr algn="ctr"/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ملاحظة مهمة: المناغاة تتأثر تدريجياً بإيقاع اللغة الأم يعني المناغاة العربية تبدأ تأخذ “نبرة عربية” قبل الكلمات نفسها.</a:t>
            </a:r>
          </a:p>
        </p:txBody>
      </p:sp>
    </p:spTree>
    <p:extLst>
      <p:ext uri="{BB962C8B-B14F-4D97-AF65-F5344CB8AC3E}">
        <p14:creationId xmlns:p14="http://schemas.microsoft.com/office/powerpoint/2010/main" val="1819406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6105907" cy="1280890"/>
          </a:xfr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ar-D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الفهم </a:t>
            </a: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قبل الإنتاج تقريبياً عند 9–12 شهر:</a:t>
            </a:r>
            <a:b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783304" y="2458452"/>
            <a:ext cx="6096000" cy="2554545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ar-DZ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يفهم </a:t>
            </a:r>
            <a:r>
              <a:rPr lang="ar-DZ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أوامر بسيطة</a:t>
            </a:r>
            <a:r>
              <a:rPr lang="ar-D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ar-D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ar-D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هات الكرة”، “تعال </a:t>
            </a:r>
            <a:r>
              <a:rPr lang="ar-DZ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هنا”يشير</a:t>
            </a:r>
            <a:r>
              <a:rPr lang="ar-D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بإصبعه </a:t>
            </a:r>
            <a:r>
              <a:rPr lang="fr-F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Pointing</a:t>
            </a:r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← </a:t>
            </a:r>
            <a:r>
              <a:rPr lang="ar-D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مهارة تشير لنية التواصل</a:t>
            </a:r>
            <a:r>
              <a:rPr lang="ar-D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ar-DZ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مثال:تقول</a:t>
            </a:r>
            <a:r>
              <a:rPr lang="ar-D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له: “وين </a:t>
            </a:r>
            <a:r>
              <a:rPr lang="ar-DZ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بابا؟”يلتفت</a:t>
            </a:r>
            <a:r>
              <a:rPr lang="ar-D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للباب أو يشير → فهم دلالي بدون نطق.</a:t>
            </a: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208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6" y="624110"/>
            <a:ext cx="5829180" cy="128089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المرحلة (2): الكلمة </a:t>
            </a:r>
            <a:r>
              <a:rPr lang="ar-D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الواحدة8-12 شهر 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879557" y="2179130"/>
            <a:ext cx="6096000" cy="255454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r" rtl="1"/>
            <a:r>
              <a:rPr lang="ar-DZ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الطفل </a:t>
            </a:r>
            <a:r>
              <a:rPr lang="ar-DZ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يستخدم كلمة كجملة كاملة</a:t>
            </a:r>
            <a:r>
              <a:rPr lang="ar-D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 rtl="1"/>
            <a:r>
              <a:rPr lang="ar-D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أمثلة </a:t>
            </a:r>
            <a:r>
              <a:rPr lang="ar-D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دلالية مختلفة لنفس </a:t>
            </a:r>
            <a:r>
              <a:rPr lang="ar-DZ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الكلمة:“ماما</a:t>
            </a:r>
            <a:r>
              <a:rPr lang="ar-D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= </a:t>
            </a:r>
            <a:r>
              <a:rPr lang="ar-DZ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تعالِي“ماما</a:t>
            </a:r>
            <a:r>
              <a:rPr lang="ar-D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= أين </a:t>
            </a:r>
            <a:r>
              <a:rPr lang="ar-DZ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أنتِ؟“ماما</a:t>
            </a:r>
            <a:r>
              <a:rPr lang="ar-D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= أنا </a:t>
            </a:r>
            <a:r>
              <a:rPr lang="ar-DZ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خائفالسياق</a:t>
            </a:r>
            <a:r>
              <a:rPr lang="ar-D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نبرة الصوت + الإشارة تصنع المعنى.</a:t>
            </a: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489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0" y="693367"/>
            <a:ext cx="6096000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r" rtl="1"/>
            <a:r>
              <a:rPr lang="ar-DZ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ظاهرة التعميم الزائد </a:t>
            </a:r>
            <a:endParaRPr lang="ar-D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DZ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مثال</a:t>
            </a:r>
            <a:r>
              <a:rPr lang="ar-D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:“كلب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لكل حيوان بأربع أرجل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 rtl="1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سيارة” لكل شيء له عجلات (دراجة/عربة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r" rtl="1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تفسير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معرفي: الطفل يبني فئة دلالية أولية واسعة ثم يضيّقها.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24727" y="3667836"/>
            <a:ext cx="6096000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r" rtl="1"/>
            <a:r>
              <a:rPr lang="ar-DZ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ظاهرة التضييق </a:t>
            </a:r>
            <a:r>
              <a:rPr lang="ar-D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عكس التعميم </a:t>
            </a:r>
          </a:p>
          <a:p>
            <a:pPr algn="r" rtl="1"/>
            <a:r>
              <a:rPr lang="ar-DZ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مثال</a:t>
            </a:r>
            <a:r>
              <a:rPr lang="ar-D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:“بابا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فقط للأب، وليس لأي رجل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 rtl="1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عصير” لنوع عصير محدد فقط.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902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30210" y="419573"/>
            <a:ext cx="4469612" cy="1280890"/>
          </a:xfr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المرحلة (3): الكلمتين</a:t>
            </a:r>
            <a:b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D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18–24 شهر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592925" y="2139961"/>
            <a:ext cx="6096000" cy="44012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خصائص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نحوية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حذف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الكلمات الوظيفية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ظهور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العلاقات 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الدلالية</a:t>
            </a:r>
          </a:p>
          <a:p>
            <a:pPr algn="ctr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أنماط دلالية شائعة مع 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أمثلة</a:t>
            </a:r>
          </a:p>
          <a:p>
            <a:pPr algn="ctr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فاعل + </a:t>
            </a:r>
            <a:r>
              <a:rPr lang="ar-D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فعل:“ماما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راحت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ctr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فعل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ar-D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مفعول:“أكل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تفاح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ctr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مالك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ar-D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مملوك:“كرة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أنا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ctr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وصف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ar-D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اسم:“سيارة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كبيرة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ctr"/>
            <a:r>
              <a:rPr lang="ar-DZ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النقطة </a:t>
            </a:r>
            <a:r>
              <a:rPr lang="ar-DZ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الأساسية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هنا يظهر “النحو” كفكرة، حتى لو كان بدائيًا.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581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طفرة المفردات </a:t>
            </a:r>
            <a:r>
              <a:rPr lang="ar-D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عادة </a:t>
            </a:r>
            <a:r>
              <a:rPr lang="ar-DZ" dirty="0">
                <a:latin typeface="Times New Roman" panose="02020603050405020304" pitchFamily="18" charset="0"/>
                <a:cs typeface="Times New Roman" panose="02020603050405020304" pitchFamily="18" charset="0"/>
              </a:rPr>
              <a:t>حوالي 18–20 شهر.</a:t>
            </a:r>
            <a:r>
              <a:rPr lang="ar-DZ" dirty="0"/>
              <a:t/>
            </a:r>
            <a:br>
              <a:rPr lang="ar-DZ" dirty="0"/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803358" y="2010689"/>
            <a:ext cx="760430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مثال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رقمي تقريبي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r" rtl="1"/>
            <a:r>
              <a:rPr lang="ar-DZ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قبل </a:t>
            </a:r>
            <a:r>
              <a:rPr lang="ar-DZ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الطفرة: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يتعلم 1–2 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كلمة/أسبوع </a:t>
            </a:r>
          </a:p>
          <a:p>
            <a:pPr algn="r" rtl="1"/>
            <a:r>
              <a:rPr lang="ar-DZ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بعدها</a:t>
            </a:r>
            <a:r>
              <a:rPr lang="ar-DZ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5–10 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كلمات/أسبوع</a:t>
            </a:r>
          </a:p>
          <a:p>
            <a:pPr algn="r" rtl="1"/>
            <a:r>
              <a:rPr lang="ar-DZ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تفسيرها</a:t>
            </a:r>
            <a:r>
              <a:rPr lang="ar-DZ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نضج “آلية التصنيف” + زيادة التفاعل الاجتماعي.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450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19537" y="293173"/>
            <a:ext cx="5849770" cy="115329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rtl="1"/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المرحلة (4): الكلام البرقي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Telegraphic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24–30 </a:t>
            </a:r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شهر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719905" y="2298900"/>
            <a:ext cx="5215421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DZ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الفكرة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جمل قصيرة لكنها </a:t>
            </a:r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منظمة.أمثلة:“أنا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أروح </a:t>
            </a:r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سوق”“بابا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يجيب </a:t>
            </a:r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لعبة”“ما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أبغى </a:t>
            </a:r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نوم”نلاحظ:ترتيب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الكلمات غالبًا صحيح حسب لغة </a:t>
            </a:r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الطفل.ظهور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النفي المبكر: “ما…” قبل الفعل </a:t>
            </a:r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غالبًا.دلالة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أكاديمية: </a:t>
            </a:r>
            <a:r>
              <a:rPr lang="ar-D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القاعدة النحوية 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تتكون، لكن الاقتصاد اللغوي ما زال عاليًا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9704" y="4029651"/>
            <a:ext cx="5145505" cy="258532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endParaRPr lang="ar-D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DZ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خصائص </a:t>
            </a:r>
            <a:r>
              <a:rPr lang="ar-D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بارزة</a:t>
            </a:r>
            <a:r>
              <a:rPr lang="ar-DZ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r" rtl="1"/>
            <a:r>
              <a:rPr lang="ar-DZ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توسّع </a:t>
            </a:r>
            <a:r>
              <a:rPr lang="ar-D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الجملة عبر الروابط</a:t>
            </a:r>
            <a:r>
              <a:rPr lang="ar-DZ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r" rtl="1"/>
            <a:r>
              <a:rPr lang="ar-D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أنا لعبت وبعدين نمت</a:t>
            </a:r>
            <a:r>
              <a:rPr lang="ar-D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r" rtl="1"/>
            <a:r>
              <a:rPr lang="ar-D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</a:t>
            </a:r>
            <a:r>
              <a:rPr lang="ar-DZ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لأسئلة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:“</a:t>
            </a:r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ليش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؟” “كيف؟” “وين</a:t>
            </a:r>
            <a:r>
              <a:rPr lang="ar-D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؟”</a:t>
            </a:r>
          </a:p>
          <a:p>
            <a:pPr algn="r" rtl="1"/>
            <a:r>
              <a:rPr lang="ar-DZ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الضمائر </a:t>
            </a:r>
            <a:r>
              <a:rPr lang="ar-DZ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والتصريف:</a:t>
            </a:r>
            <a:r>
              <a:rPr lang="ar-D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“أنا</a:t>
            </a:r>
            <a:r>
              <a:rPr lang="ar-D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لعبت” مقابل “هو </a:t>
            </a:r>
            <a:r>
              <a:rPr lang="ar-D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لعب”</a:t>
            </a:r>
          </a:p>
          <a:p>
            <a:pPr algn="r" rtl="1"/>
            <a:r>
              <a:rPr lang="ar-DZ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قواعد </a:t>
            </a:r>
            <a:r>
              <a:rPr lang="ar-D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الجمع والزمن تظهر بوضوح.</a:t>
            </a:r>
            <a:endParaRPr lang="fr-F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17094" y="1996439"/>
            <a:ext cx="5849770" cy="145662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المرحلة </a:t>
            </a:r>
            <a:r>
              <a:rPr lang="ar-D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(5): </a:t>
            </a:r>
            <a:endParaRPr lang="ar-DZ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الجمل المتعددة 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Multi-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endParaRPr lang="fr-F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/>
            <a:r>
              <a:rPr lang="ar-D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5-3سنوات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3341979" y="3453062"/>
            <a:ext cx="0" cy="5499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9709483" y="1446467"/>
            <a:ext cx="0" cy="779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2734374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172</TotalTime>
  <Words>505</Words>
  <Application>Microsoft Office PowerPoint</Application>
  <PresentationFormat>Grand écran</PresentationFormat>
  <Paragraphs>62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Tahoma</vt:lpstr>
      <vt:lpstr>Times New Roman</vt:lpstr>
      <vt:lpstr>Wingdings 3</vt:lpstr>
      <vt:lpstr>Brin</vt:lpstr>
      <vt:lpstr>المحاضرة السادسة</vt:lpstr>
      <vt:lpstr>المرحلة (1): ما قبل لغوية  0-12 شهرا</vt:lpstr>
      <vt:lpstr>المناغاة والتهديل : 2–4 أشهر </vt:lpstr>
      <vt:lpstr>الفهم قبل الإنتاج تقريبياً عند 9–12 شهر: </vt:lpstr>
      <vt:lpstr>المرحلة (2): الكلمة الواحدة8-12 شهر </vt:lpstr>
      <vt:lpstr>Présentation PowerPoint</vt:lpstr>
      <vt:lpstr>المرحلة (3): الكلمتين 18–24 شهر</vt:lpstr>
      <vt:lpstr>طفرة المفردات عادة حوالي 18–20 شهر. </vt:lpstr>
      <vt:lpstr>المرحلة (4): الكلام البرقي Telegraphic  24–30 شهر</vt:lpstr>
      <vt:lpstr>بالتوفيق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Pc Bridge</dc:creator>
  <cp:lastModifiedBy>Pc Bridge</cp:lastModifiedBy>
  <cp:revision>9</cp:revision>
  <dcterms:created xsi:type="dcterms:W3CDTF">2025-11-27T15:24:14Z</dcterms:created>
  <dcterms:modified xsi:type="dcterms:W3CDTF">2025-12-04T17:21:27Z</dcterms:modified>
</cp:coreProperties>
</file>