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3" r:id="rId6"/>
    <p:sldId id="260" r:id="rId7"/>
    <p:sldId id="261" r:id="rId8"/>
    <p:sldId id="262"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8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2D52E837-2947-40F9-B9A8-C8F0B374D72B}" type="datetimeFigureOut">
              <a:rPr lang="fr-FR" smtClean="0"/>
              <a:pPr/>
              <a:t>04/03/2023</a:t>
            </a:fld>
            <a:endParaRPr lang="fr-F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fr-F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792B4E87-D1CC-43C5-B114-0903B1F49180}"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D52E837-2947-40F9-B9A8-C8F0B374D72B}" type="datetimeFigureOut">
              <a:rPr lang="fr-FR" smtClean="0"/>
              <a:pPr/>
              <a:t>04/03/2023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792B4E87-D1CC-43C5-B114-0903B1F49180}"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D52E837-2947-40F9-B9A8-C8F0B374D72B}" type="datetimeFigureOut">
              <a:rPr lang="fr-FR" smtClean="0"/>
              <a:pPr/>
              <a:t>04/03/2023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792B4E87-D1CC-43C5-B114-0903B1F49180}"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2D52E837-2947-40F9-B9A8-C8F0B374D72B}" type="datetimeFigureOut">
              <a:rPr lang="fr-FR" smtClean="0"/>
              <a:pPr/>
              <a:t>04/03/2023</a:t>
            </a:fld>
            <a:endParaRPr lang="fr-FR"/>
          </a:p>
        </p:txBody>
      </p:sp>
      <p:sp>
        <p:nvSpPr>
          <p:cNvPr id="9" name="عنصر نائب لرقم الشريحة 8"/>
          <p:cNvSpPr>
            <a:spLocks noGrp="1"/>
          </p:cNvSpPr>
          <p:nvPr>
            <p:ph type="sldNum" sz="quarter" idx="15"/>
          </p:nvPr>
        </p:nvSpPr>
        <p:spPr/>
        <p:txBody>
          <a:bodyPr rtlCol="0"/>
          <a:lstStyle/>
          <a:p>
            <a:fld id="{792B4E87-D1CC-43C5-B114-0903B1F49180}" type="slidenum">
              <a:rPr lang="fr-FR" smtClean="0"/>
              <a:pPr/>
              <a:t>‹#›</a:t>
            </a:fld>
            <a:endParaRPr lang="fr-FR"/>
          </a:p>
        </p:txBody>
      </p:sp>
      <p:sp>
        <p:nvSpPr>
          <p:cNvPr id="10" name="عنصر نائب للتذييل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2D52E837-2947-40F9-B9A8-C8F0B374D72B}" type="datetimeFigureOut">
              <a:rPr lang="fr-FR" smtClean="0"/>
              <a:pPr/>
              <a:t>04/03/2023</a:t>
            </a:fld>
            <a:endParaRPr lang="fr-F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fr-F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792B4E87-D1CC-43C5-B114-0903B1F49180}"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2D52E837-2947-40F9-B9A8-C8F0B374D72B}" type="datetimeFigureOut">
              <a:rPr lang="fr-FR" smtClean="0"/>
              <a:pPr/>
              <a:t>04/03/2023</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792B4E87-D1CC-43C5-B114-0903B1F49180}" type="slidenum">
              <a:rPr lang="fr-FR" smtClean="0"/>
              <a:pPr/>
              <a:t>‹#›</a:t>
            </a:fld>
            <a:endParaRPr lang="fr-FR"/>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2D52E837-2947-40F9-B9A8-C8F0B374D72B}" type="datetimeFigureOut">
              <a:rPr lang="fr-FR" smtClean="0"/>
              <a:pPr/>
              <a:t>04/03/2023</a:t>
            </a:fld>
            <a:endParaRPr lang="fr-FR"/>
          </a:p>
        </p:txBody>
      </p:sp>
      <p:sp>
        <p:nvSpPr>
          <p:cNvPr id="8" name="عنصر نائب للتذييل 7"/>
          <p:cNvSpPr>
            <a:spLocks noGrp="1"/>
          </p:cNvSpPr>
          <p:nvPr>
            <p:ph type="ftr" sz="quarter" idx="11"/>
          </p:nvPr>
        </p:nvSpPr>
        <p:spPr/>
        <p:txBody>
          <a:bodyPr/>
          <a:lstStyle/>
          <a:p>
            <a:endParaRPr lang="fr-FR"/>
          </a:p>
        </p:txBody>
      </p:sp>
      <p:sp>
        <p:nvSpPr>
          <p:cNvPr id="9" name="عنصر نائب لرقم الشريحة 8"/>
          <p:cNvSpPr>
            <a:spLocks noGrp="1"/>
          </p:cNvSpPr>
          <p:nvPr>
            <p:ph type="sldNum" sz="quarter" idx="12"/>
          </p:nvPr>
        </p:nvSpPr>
        <p:spPr/>
        <p:txBody>
          <a:bodyPr/>
          <a:lstStyle/>
          <a:p>
            <a:fld id="{792B4E87-D1CC-43C5-B114-0903B1F49180}" type="slidenum">
              <a:rPr lang="fr-FR" smtClean="0"/>
              <a:pPr/>
              <a:t>‹#›</a:t>
            </a:fld>
            <a:endParaRPr lang="fr-FR"/>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2D52E837-2947-40F9-B9A8-C8F0B374D72B}" type="datetimeFigureOut">
              <a:rPr lang="fr-FR" smtClean="0"/>
              <a:pPr/>
              <a:t>04/03/2023</a:t>
            </a:fld>
            <a:endParaRPr lang="fr-FR"/>
          </a:p>
        </p:txBody>
      </p:sp>
      <p:sp>
        <p:nvSpPr>
          <p:cNvPr id="7" name="عنصر نائب لرقم الشريحة 6"/>
          <p:cNvSpPr>
            <a:spLocks noGrp="1"/>
          </p:cNvSpPr>
          <p:nvPr>
            <p:ph type="sldNum" sz="quarter" idx="11"/>
          </p:nvPr>
        </p:nvSpPr>
        <p:spPr/>
        <p:txBody>
          <a:bodyPr rtlCol="0"/>
          <a:lstStyle/>
          <a:p>
            <a:fld id="{792B4E87-D1CC-43C5-B114-0903B1F49180}" type="slidenum">
              <a:rPr lang="fr-FR" smtClean="0"/>
              <a:pPr/>
              <a:t>‹#›</a:t>
            </a:fld>
            <a:endParaRPr lang="fr-FR"/>
          </a:p>
        </p:txBody>
      </p:sp>
      <p:sp>
        <p:nvSpPr>
          <p:cNvPr id="8" name="عنصر نائب للتذييل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D52E837-2947-40F9-B9A8-C8F0B374D72B}" type="datetimeFigureOut">
              <a:rPr lang="fr-FR" smtClean="0"/>
              <a:pPr/>
              <a:t>04/03/2023</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792B4E87-D1CC-43C5-B114-0903B1F49180}"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2D52E837-2947-40F9-B9A8-C8F0B374D72B}" type="datetimeFigureOut">
              <a:rPr lang="fr-FR" smtClean="0"/>
              <a:pPr/>
              <a:t>04/03/2023</a:t>
            </a:fld>
            <a:endParaRPr lang="fr-FR"/>
          </a:p>
        </p:txBody>
      </p:sp>
      <p:sp>
        <p:nvSpPr>
          <p:cNvPr id="22" name="عنصر نائب لرقم الشريحة 21"/>
          <p:cNvSpPr>
            <a:spLocks noGrp="1"/>
          </p:cNvSpPr>
          <p:nvPr>
            <p:ph type="sldNum" sz="quarter" idx="15"/>
          </p:nvPr>
        </p:nvSpPr>
        <p:spPr/>
        <p:txBody>
          <a:bodyPr rtlCol="0"/>
          <a:lstStyle/>
          <a:p>
            <a:fld id="{792B4E87-D1CC-43C5-B114-0903B1F49180}" type="slidenum">
              <a:rPr lang="fr-FR" smtClean="0"/>
              <a:pPr/>
              <a:t>‹#›</a:t>
            </a:fld>
            <a:endParaRPr lang="fr-FR"/>
          </a:p>
        </p:txBody>
      </p:sp>
      <p:sp>
        <p:nvSpPr>
          <p:cNvPr id="23" name="عنصر نائب للتذييل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2D52E837-2947-40F9-B9A8-C8F0B374D72B}" type="datetimeFigureOut">
              <a:rPr lang="fr-FR" smtClean="0"/>
              <a:pPr/>
              <a:t>04/03/2023</a:t>
            </a:fld>
            <a:endParaRPr lang="fr-FR"/>
          </a:p>
        </p:txBody>
      </p:sp>
      <p:sp>
        <p:nvSpPr>
          <p:cNvPr id="18" name="عنصر نائب لرقم الشريحة 17"/>
          <p:cNvSpPr>
            <a:spLocks noGrp="1"/>
          </p:cNvSpPr>
          <p:nvPr>
            <p:ph type="sldNum" sz="quarter" idx="11"/>
          </p:nvPr>
        </p:nvSpPr>
        <p:spPr/>
        <p:txBody>
          <a:bodyPr rtlCol="0"/>
          <a:lstStyle/>
          <a:p>
            <a:fld id="{792B4E87-D1CC-43C5-B114-0903B1F49180}" type="slidenum">
              <a:rPr lang="fr-FR" smtClean="0"/>
              <a:pPr/>
              <a:t>‹#›</a:t>
            </a:fld>
            <a:endParaRPr lang="fr-FR"/>
          </a:p>
        </p:txBody>
      </p:sp>
      <p:sp>
        <p:nvSpPr>
          <p:cNvPr id="21" name="عنصر نائب للتذييل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D52E837-2947-40F9-B9A8-C8F0B374D72B}" type="datetimeFigureOut">
              <a:rPr lang="fr-FR" smtClean="0"/>
              <a:pPr/>
              <a:t>04/03/2023</a:t>
            </a:fld>
            <a:endParaRPr lang="fr-F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92B4E87-D1CC-43C5-B114-0903B1F49180}"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ar.wikipedia.org/wiki/%D8%B9%D9%82%D8%AF_196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339752" y="2492896"/>
            <a:ext cx="6172200" cy="1894362"/>
          </a:xfrm>
        </p:spPr>
        <p:txBody>
          <a:bodyPr>
            <a:normAutofit/>
          </a:bodyPr>
          <a:lstStyle/>
          <a:p>
            <a:r>
              <a:rPr lang="ar-DZ" sz="4400" dirty="0" smtClean="0"/>
              <a:t>العلاج المعرفي السلوكي ل</a:t>
            </a:r>
            <a:endParaRPr lang="fr-FR" sz="4400" dirty="0"/>
          </a:p>
        </p:txBody>
      </p:sp>
      <p:sp>
        <p:nvSpPr>
          <p:cNvPr id="3" name="عنوان فرعي 2"/>
          <p:cNvSpPr>
            <a:spLocks noGrp="1"/>
          </p:cNvSpPr>
          <p:nvPr>
            <p:ph type="subTitle" idx="1"/>
          </p:nvPr>
        </p:nvSpPr>
        <p:spPr/>
        <p:txBody>
          <a:bodyPr>
            <a:normAutofit/>
          </a:bodyPr>
          <a:lstStyle/>
          <a:p>
            <a:r>
              <a:rPr lang="fr-FR" sz="4000" dirty="0" smtClean="0"/>
              <a:t>Aron Beck</a:t>
            </a:r>
            <a:endParaRPr lang="fr-FR"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dirty="0" smtClean="0"/>
              <a:t>Aron Beck</a:t>
            </a:r>
            <a:endParaRPr lang="fr-FR" dirty="0"/>
          </a:p>
        </p:txBody>
      </p:sp>
      <p:sp>
        <p:nvSpPr>
          <p:cNvPr id="3" name="عنصر نائب للمحتوى 2"/>
          <p:cNvSpPr>
            <a:spLocks noGrp="1"/>
          </p:cNvSpPr>
          <p:nvPr>
            <p:ph sz="quarter" idx="1"/>
          </p:nvPr>
        </p:nvSpPr>
        <p:spPr>
          <a:xfrm>
            <a:off x="611560" y="1628800"/>
            <a:ext cx="7632848" cy="4845152"/>
          </a:xfrm>
          <a:solidFill>
            <a:schemeClr val="bg1"/>
          </a:solidFill>
          <a:ln>
            <a:solidFill>
              <a:schemeClr val="tx1">
                <a:lumMod val="95000"/>
                <a:lumOff val="5000"/>
              </a:schemeClr>
            </a:solidFill>
          </a:ln>
        </p:spPr>
        <p:txBody>
          <a:bodyPr>
            <a:normAutofit fontScale="92500" lnSpcReduction="20000"/>
          </a:bodyPr>
          <a:lstStyle/>
          <a:p>
            <a:pPr algn="r" rtl="1">
              <a:buNone/>
            </a:pPr>
            <a:r>
              <a:rPr lang="ar-DZ" b="1" dirty="0" smtClean="0"/>
              <a:t>      </a:t>
            </a:r>
            <a:r>
              <a:rPr lang="ar-DZ" sz="3200" b="1" dirty="0" err="1" smtClean="0">
                <a:latin typeface="Angsana New" pitchFamily="18" charset="-34"/>
              </a:rPr>
              <a:t>آرون</a:t>
            </a:r>
            <a:r>
              <a:rPr lang="ar-DZ" sz="3200" b="1" dirty="0" smtClean="0">
                <a:latin typeface="Angsana New" pitchFamily="18" charset="-34"/>
              </a:rPr>
              <a:t> </a:t>
            </a:r>
            <a:r>
              <a:rPr lang="ar-DZ" sz="3200" b="1" dirty="0" err="1" smtClean="0">
                <a:latin typeface="Angsana New" pitchFamily="18" charset="-34"/>
              </a:rPr>
              <a:t>بيك</a:t>
            </a:r>
            <a:r>
              <a:rPr lang="ar-DZ" sz="3200" dirty="0" smtClean="0">
                <a:latin typeface="Angsana New" pitchFamily="18" charset="-34"/>
              </a:rPr>
              <a:t>  </a:t>
            </a:r>
            <a:r>
              <a:rPr lang="fr-FR" sz="3500" dirty="0" smtClean="0">
                <a:solidFill>
                  <a:schemeClr val="bg2">
                    <a:lumMod val="25000"/>
                  </a:schemeClr>
                </a:solidFill>
                <a:latin typeface="Angsana New" pitchFamily="18" charset="-34"/>
                <a:cs typeface="Angsana New" pitchFamily="18" charset="-34"/>
              </a:rPr>
              <a:t>Aaron T. Beck</a:t>
            </a:r>
            <a:r>
              <a:rPr lang="fr-FR" sz="3200" dirty="0" smtClean="0">
                <a:latin typeface="Angsana New" pitchFamily="18" charset="-34"/>
                <a:cs typeface="Angsana New" pitchFamily="18" charset="-34"/>
              </a:rPr>
              <a:t>)‏ (</a:t>
            </a:r>
            <a:r>
              <a:rPr lang="ar-DZ" sz="3200" dirty="0" smtClean="0">
                <a:latin typeface="Angsana New" pitchFamily="18" charset="-34"/>
              </a:rPr>
              <a:t>مواليد </a:t>
            </a:r>
            <a:r>
              <a:rPr lang="ar-DZ" sz="3200" dirty="0" smtClean="0">
                <a:solidFill>
                  <a:schemeClr val="bg2">
                    <a:lumMod val="25000"/>
                  </a:schemeClr>
                </a:solidFill>
                <a:latin typeface="Angsana New" pitchFamily="18" charset="-34"/>
              </a:rPr>
              <a:t>18 </a:t>
            </a:r>
            <a:r>
              <a:rPr lang="ar-DZ" sz="3200" dirty="0" err="1" smtClean="0">
                <a:solidFill>
                  <a:schemeClr val="bg2">
                    <a:lumMod val="25000"/>
                  </a:schemeClr>
                </a:solidFill>
                <a:latin typeface="Angsana New" pitchFamily="18" charset="-34"/>
              </a:rPr>
              <a:t>جويلية</a:t>
            </a:r>
            <a:r>
              <a:rPr lang="ar-DZ" sz="3200" dirty="0" smtClean="0">
                <a:solidFill>
                  <a:schemeClr val="bg2">
                    <a:lumMod val="25000"/>
                  </a:schemeClr>
                </a:solidFill>
                <a:latin typeface="Angsana New" pitchFamily="18" charset="-34"/>
              </a:rPr>
              <a:t> </a:t>
            </a:r>
            <a:r>
              <a:rPr lang="ar-DZ" sz="3200" dirty="0" err="1" smtClean="0">
                <a:solidFill>
                  <a:schemeClr val="bg2">
                    <a:lumMod val="25000"/>
                  </a:schemeClr>
                </a:solidFill>
                <a:latin typeface="Angsana New" pitchFamily="18" charset="-34"/>
              </a:rPr>
              <a:t>1921</a:t>
            </a:r>
            <a:r>
              <a:rPr lang="ar-DZ" sz="3200" dirty="0" err="1" smtClean="0">
                <a:solidFill>
                  <a:schemeClr val="tx1">
                    <a:lumMod val="95000"/>
                    <a:lumOff val="5000"/>
                  </a:schemeClr>
                </a:solidFill>
                <a:latin typeface="Angsana New" pitchFamily="18" charset="-34"/>
              </a:rPr>
              <a:t>وتوفي</a:t>
            </a:r>
            <a:r>
              <a:rPr lang="ar-DZ" sz="3200" dirty="0" smtClean="0">
                <a:solidFill>
                  <a:schemeClr val="tx1">
                    <a:lumMod val="95000"/>
                    <a:lumOff val="5000"/>
                  </a:schemeClr>
                </a:solidFill>
                <a:latin typeface="Angsana New" pitchFamily="18" charset="-34"/>
              </a:rPr>
              <a:t> </a:t>
            </a:r>
            <a:r>
              <a:rPr lang="ar-DZ" sz="3200" dirty="0" smtClean="0">
                <a:solidFill>
                  <a:schemeClr val="bg2">
                    <a:lumMod val="25000"/>
                  </a:schemeClr>
                </a:solidFill>
                <a:latin typeface="Angsana New" pitchFamily="18" charset="-34"/>
              </a:rPr>
              <a:t>في 1 نوفمبر 2021 </a:t>
            </a:r>
            <a:r>
              <a:rPr lang="ar-DZ" sz="3200" dirty="0" smtClean="0">
                <a:latin typeface="Angsana New" pitchFamily="18" charset="-34"/>
              </a:rPr>
              <a:t>هو رئيس لمعهد </a:t>
            </a:r>
            <a:r>
              <a:rPr lang="ar-DZ" sz="3200" dirty="0" err="1" smtClean="0">
                <a:latin typeface="Angsana New" pitchFamily="18" charset="-34"/>
              </a:rPr>
              <a:t>بيك</a:t>
            </a:r>
            <a:r>
              <a:rPr lang="ar-DZ" sz="3200" dirty="0" smtClean="0">
                <a:latin typeface="Angsana New" pitchFamily="18" charset="-34"/>
              </a:rPr>
              <a:t> للعلاج المعرفي </a:t>
            </a:r>
            <a:r>
              <a:rPr lang="ar-DZ" sz="3200" dirty="0" err="1" smtClean="0">
                <a:latin typeface="Angsana New" pitchFamily="18" charset="-34"/>
              </a:rPr>
              <a:t>والبحوث </a:t>
            </a:r>
            <a:r>
              <a:rPr lang="ar-DZ" sz="3200" dirty="0" smtClean="0">
                <a:latin typeface="Angsana New" pitchFamily="18" charset="-34"/>
              </a:rPr>
              <a:t>(غير الربحي</a:t>
            </a:r>
            <a:r>
              <a:rPr lang="ar-DZ" sz="4300" b="1" dirty="0" err="1" smtClean="0">
                <a:solidFill>
                  <a:schemeClr val="tx2">
                    <a:lumMod val="75000"/>
                  </a:schemeClr>
                </a:solidFill>
                <a:latin typeface="Angsana New" pitchFamily="18" charset="-34"/>
              </a:rPr>
              <a:t>)</a:t>
            </a:r>
            <a:r>
              <a:rPr lang="fr-FR" sz="4300" b="1" dirty="0" smtClean="0">
                <a:solidFill>
                  <a:schemeClr val="tx2">
                    <a:lumMod val="75000"/>
                  </a:schemeClr>
                </a:solidFill>
                <a:latin typeface="Angsana New" pitchFamily="18" charset="-34"/>
              </a:rPr>
              <a:t> </a:t>
            </a:r>
            <a:r>
              <a:rPr lang="fr-FR" sz="4300" b="1" dirty="0" smtClean="0">
                <a:solidFill>
                  <a:srgbClr val="00B0F0"/>
                </a:solidFill>
                <a:latin typeface="Angsana New" pitchFamily="18" charset="-34"/>
              </a:rPr>
              <a:t>https://beckinstitute.org/ar</a:t>
            </a:r>
            <a:r>
              <a:rPr lang="fr-FR" sz="4300" b="1" dirty="0" smtClean="0">
                <a:solidFill>
                  <a:schemeClr val="tx2">
                    <a:lumMod val="75000"/>
                  </a:schemeClr>
                </a:solidFill>
                <a:latin typeface="Angsana New" pitchFamily="18" charset="-34"/>
              </a:rPr>
              <a:t>/</a:t>
            </a:r>
            <a:r>
              <a:rPr lang="ar-DZ" sz="3200" dirty="0" smtClean="0">
                <a:latin typeface="Angsana New" pitchFamily="18" charset="-34"/>
              </a:rPr>
              <a:t>، وأستاذ </a:t>
            </a:r>
            <a:r>
              <a:rPr lang="ar-DZ" sz="3200" b="1" dirty="0" smtClean="0">
                <a:latin typeface="Angsana New" pitchFamily="18" charset="-34"/>
              </a:rPr>
              <a:t> </a:t>
            </a:r>
            <a:r>
              <a:rPr lang="ar-DZ" sz="3200" dirty="0" smtClean="0">
                <a:solidFill>
                  <a:schemeClr val="tx1">
                    <a:lumMod val="95000"/>
                    <a:lumOff val="5000"/>
                  </a:schemeClr>
                </a:solidFill>
                <a:latin typeface="Angsana New" pitchFamily="18" charset="-34"/>
              </a:rPr>
              <a:t>الطب النفسي </a:t>
            </a:r>
            <a:r>
              <a:rPr lang="ar-DZ" sz="3200" dirty="0" smtClean="0">
                <a:latin typeface="Angsana New" pitchFamily="18" charset="-34"/>
              </a:rPr>
              <a:t>في جامعة بنسلفانيا.</a:t>
            </a:r>
          </a:p>
          <a:p>
            <a:pPr algn="r" rtl="1">
              <a:buNone/>
            </a:pPr>
            <a:r>
              <a:rPr lang="ar-DZ" sz="3200" dirty="0" smtClean="0">
                <a:solidFill>
                  <a:schemeClr val="tx1">
                    <a:lumMod val="95000"/>
                    <a:lumOff val="5000"/>
                  </a:schemeClr>
                </a:solidFill>
                <a:latin typeface="Angsana New" pitchFamily="18" charset="-34"/>
              </a:rPr>
              <a:t>    أ</a:t>
            </a:r>
            <a:r>
              <a:rPr lang="ar-DZ" sz="3200" dirty="0" smtClean="0">
                <a:latin typeface="Angsana New" pitchFamily="18" charset="-34"/>
              </a:rPr>
              <a:t>سس العلاج المعرفي في أوائل </a:t>
            </a:r>
            <a:r>
              <a:rPr lang="ar-DZ" sz="3200" dirty="0" smtClean="0">
                <a:latin typeface="Angsana New" pitchFamily="18" charset="-34"/>
                <a:hlinkClick r:id="rId2" tooltip="عقد 1960"/>
              </a:rPr>
              <a:t>ستينات القرن </a:t>
            </a:r>
            <a:r>
              <a:rPr lang="ar-DZ" sz="3200" dirty="0" err="1" smtClean="0">
                <a:latin typeface="Angsana New" pitchFamily="18" charset="-34"/>
                <a:hlinkClick r:id="rId2" tooltip="عقد 1960"/>
              </a:rPr>
              <a:t>العشرين</a:t>
            </a:r>
            <a:r>
              <a:rPr lang="ar-DZ" sz="3200" dirty="0" err="1" smtClean="0">
                <a:latin typeface="Angsana New" pitchFamily="18" charset="-34"/>
              </a:rPr>
              <a:t> </a:t>
            </a:r>
            <a:r>
              <a:rPr lang="ar-DZ" sz="3200" dirty="0" smtClean="0">
                <a:latin typeface="Angsana New" pitchFamily="18" charset="-34"/>
              </a:rPr>
              <a:t>.خلال عمله طبيبًا نفسيًا في جامعة </a:t>
            </a:r>
            <a:r>
              <a:rPr lang="ar-DZ" sz="3200" dirty="0" err="1" smtClean="0">
                <a:latin typeface="Angsana New" pitchFamily="18" charset="-34"/>
              </a:rPr>
              <a:t>بنسلفانيا.</a:t>
            </a:r>
            <a:r>
              <a:rPr lang="ar-DZ" sz="3200" dirty="0" smtClean="0">
                <a:latin typeface="Angsana New" pitchFamily="18" charset="-34"/>
              </a:rPr>
              <a:t> درَّس ومارس التحليل النفسي، كما صمم ونفذ عددًا من التجارب لاختبار مفاهيم التحليل النفسي </a:t>
            </a:r>
            <a:r>
              <a:rPr lang="ar-DZ" sz="3200" dirty="0" err="1" smtClean="0">
                <a:latin typeface="Angsana New" pitchFamily="18" charset="-34"/>
              </a:rPr>
              <a:t>للاكتئاب.</a:t>
            </a:r>
            <a:r>
              <a:rPr lang="ar-DZ" sz="3200" dirty="0" smtClean="0">
                <a:latin typeface="Angsana New" pitchFamily="18" charset="-34"/>
              </a:rPr>
              <a:t> توقع تماما أن تثبت هذه البحوث صحة هذه المبادئ الأساسية، وتفاجأ بأن نتائج البحوث كانت </a:t>
            </a:r>
            <a:r>
              <a:rPr lang="ar-DZ" sz="3200" dirty="0" err="1" smtClean="0">
                <a:latin typeface="Angsana New" pitchFamily="18" charset="-34"/>
              </a:rPr>
              <a:t>عكسية.</a:t>
            </a:r>
            <a:r>
              <a:rPr lang="ar-DZ" sz="3200" dirty="0" smtClean="0">
                <a:latin typeface="Angsana New" pitchFamily="18" charset="-34"/>
              </a:rPr>
              <a:t> قادته النتائج المذكورة إلى البدء في البحث عن طرق أخرى لتصور الاكتئاب.</a:t>
            </a:r>
            <a:endParaRPr lang="fr-FR" sz="3200" dirty="0">
              <a:solidFill>
                <a:schemeClr val="tx1">
                  <a:lumMod val="95000"/>
                  <a:lumOff val="5000"/>
                </a:schemeClr>
              </a:solidFill>
              <a:latin typeface="Angsana New" pitchFamily="18" charset="-34"/>
              <a:cs typeface="Angsana New" pitchFamily="18" charset="-3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rtl="1"/>
            <a:r>
              <a:rPr lang="ar-DZ" dirty="0" smtClean="0"/>
              <a:t>العلاج المعرفي السلوكي ل </a:t>
            </a:r>
            <a:r>
              <a:rPr lang="fr-FR" dirty="0" smtClean="0"/>
              <a:t>ARON Beck</a:t>
            </a:r>
            <a:endParaRPr lang="fr-FR" dirty="0"/>
          </a:p>
        </p:txBody>
      </p:sp>
      <p:sp>
        <p:nvSpPr>
          <p:cNvPr id="3" name="عنصر نائب للمحتوى 2"/>
          <p:cNvSpPr>
            <a:spLocks noGrp="1"/>
          </p:cNvSpPr>
          <p:nvPr>
            <p:ph sz="quarter" idx="1"/>
          </p:nvPr>
        </p:nvSpPr>
        <p:spPr>
          <a:xfrm>
            <a:off x="251520" y="1600200"/>
            <a:ext cx="8568952" cy="4997152"/>
          </a:xfrm>
        </p:spPr>
        <p:txBody>
          <a:bodyPr>
            <a:normAutofit/>
          </a:bodyPr>
          <a:lstStyle/>
          <a:p>
            <a:pPr algn="just" rtl="1">
              <a:buNone/>
            </a:pPr>
            <a:r>
              <a:rPr lang="ar-DZ" dirty="0" smtClean="0"/>
              <a:t>     </a:t>
            </a:r>
            <a:r>
              <a:rPr lang="fr-FR" dirty="0" smtClean="0"/>
              <a:t>   </a:t>
            </a:r>
            <a:r>
              <a:rPr lang="ar-DZ" dirty="0" smtClean="0"/>
              <a:t> </a:t>
            </a:r>
            <a:r>
              <a:rPr lang="ar-DZ" sz="2800" dirty="0" smtClean="0">
                <a:latin typeface="+mj-lt"/>
              </a:rPr>
              <a:t>يعد العلاج المعرفي لبيك ونظريته من أكثر نظريات تفسير الاضطرابات وكذا التدخل العلاجي المعرفي شيوعا كما يعد نسق علاجي يقوم على أساس نظريته في علم النفس المرضي"</a:t>
            </a:r>
            <a:r>
              <a:rPr lang="fr-FR" sz="2800" dirty="0" smtClean="0">
                <a:latin typeface="+mj-lt"/>
              </a:rPr>
              <a:t>psychopathologie</a:t>
            </a:r>
            <a:r>
              <a:rPr lang="ar-DZ" sz="2800" dirty="0" smtClean="0">
                <a:latin typeface="+mj-lt"/>
              </a:rPr>
              <a:t>"، كما يرتبط البنيان النظري لهذا المسار العلاجي حسب بعلم النفس المعرفي وخاصة نظرية معالجة المعلومات وعلم النفس الاجتماعي.</a:t>
            </a:r>
            <a:endParaRPr lang="fr-FR" sz="2800" dirty="0" smtClean="0">
              <a:latin typeface="+mj-lt"/>
            </a:endParaRPr>
          </a:p>
          <a:p>
            <a:pPr algn="just" rtl="1">
              <a:buNone/>
            </a:pPr>
            <a:r>
              <a:rPr lang="fr-FR" sz="2800" dirty="0" smtClean="0">
                <a:latin typeface="+mj-lt"/>
              </a:rPr>
              <a:t>      </a:t>
            </a:r>
            <a:r>
              <a:rPr lang="ar-DZ" sz="2800" dirty="0" smtClean="0"/>
              <a:t>كما اهتم بالتصورات والمعتقدات الفكرية فالفرد يكتسب مخزونا كبيرا من الافكار والمعارف أثناء نموه وذلك لاستخدامها في التعامل مع المشاكل النفسية.فالعلاج المعرفي لبيك يعمل على مساعدة المرضى استخدام طرق لحل المشكلات،يقول </a:t>
            </a:r>
            <a:r>
              <a:rPr lang="ar-DZ" sz="2800" dirty="0" err="1" smtClean="0"/>
              <a:t>بيك</a:t>
            </a:r>
            <a:r>
              <a:rPr lang="ar-DZ" sz="2800" dirty="0" smtClean="0"/>
              <a:t>:"</a:t>
            </a:r>
            <a:r>
              <a:rPr lang="ar-DZ" sz="2800" dirty="0" smtClean="0">
                <a:solidFill>
                  <a:srgbClr val="0070C0"/>
                </a:solidFill>
              </a:rPr>
              <a:t>يساعد المعالج </a:t>
            </a:r>
            <a:r>
              <a:rPr lang="ar-DZ" sz="2800" dirty="0" err="1" smtClean="0">
                <a:solidFill>
                  <a:srgbClr val="0070C0"/>
                </a:solidFill>
              </a:rPr>
              <a:t>المتعالج</a:t>
            </a:r>
            <a:r>
              <a:rPr lang="ar-DZ" sz="2800" dirty="0" smtClean="0">
                <a:solidFill>
                  <a:srgbClr val="0070C0"/>
                </a:solidFill>
              </a:rPr>
              <a:t> على التعرف على تفكيره الشخصي وتعليمه طرقا أكثر واقعية لصياغة خبراته</a:t>
            </a:r>
            <a:r>
              <a:rPr lang="ar-DZ" sz="2800" dirty="0" smtClean="0"/>
              <a:t>"</a:t>
            </a:r>
            <a:endParaRPr lang="fr-FR" sz="28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19256" cy="778098"/>
          </a:xfrm>
        </p:spPr>
        <p:txBody>
          <a:bodyPr/>
          <a:lstStyle/>
          <a:p>
            <a:pPr algn="r" rtl="1"/>
            <a:r>
              <a:rPr lang="ar-DZ" dirty="0" smtClean="0"/>
              <a:t>المفاهيم الأساسية ل</a:t>
            </a:r>
            <a:r>
              <a:rPr lang="fr-FR" dirty="0" smtClean="0"/>
              <a:t>Aron Beck </a:t>
            </a:r>
            <a:endParaRPr lang="fr-FR" dirty="0"/>
          </a:p>
        </p:txBody>
      </p:sp>
      <p:sp>
        <p:nvSpPr>
          <p:cNvPr id="3" name="عنصر نائب للمحتوى 2"/>
          <p:cNvSpPr>
            <a:spLocks noGrp="1"/>
          </p:cNvSpPr>
          <p:nvPr>
            <p:ph sz="quarter" idx="1"/>
          </p:nvPr>
        </p:nvSpPr>
        <p:spPr>
          <a:xfrm>
            <a:off x="457200" y="1124744"/>
            <a:ext cx="8147248" cy="5349208"/>
          </a:xfrm>
        </p:spPr>
        <p:txBody>
          <a:bodyPr>
            <a:noAutofit/>
          </a:bodyPr>
          <a:lstStyle/>
          <a:p>
            <a:pPr algn="r" rtl="1">
              <a:buNone/>
            </a:pPr>
            <a:r>
              <a:rPr lang="ar-DZ" dirty="0" smtClean="0"/>
              <a:t> </a:t>
            </a:r>
            <a:r>
              <a:rPr lang="ar-DZ" dirty="0" err="1" smtClean="0"/>
              <a:t>ميز </a:t>
            </a:r>
            <a:r>
              <a:rPr lang="ar-DZ" dirty="0" smtClean="0"/>
              <a:t>"</a:t>
            </a:r>
            <a:r>
              <a:rPr lang="ar-DZ" dirty="0" err="1" smtClean="0"/>
              <a:t>بيك</a:t>
            </a:r>
            <a:r>
              <a:rPr lang="ar-DZ" dirty="0" smtClean="0"/>
              <a:t> </a:t>
            </a:r>
            <a:r>
              <a:rPr lang="fr-FR" dirty="0" smtClean="0"/>
              <a:t>Beck " (Beck, 1976 : 36) </a:t>
            </a:r>
            <a:r>
              <a:rPr lang="ar-DZ" dirty="0" smtClean="0"/>
              <a:t>بين مستويين من المعارف المختلة وظيفيا في نموذجه </a:t>
            </a:r>
            <a:r>
              <a:rPr lang="ar-DZ" dirty="0" err="1" smtClean="0"/>
              <a:t>المعرفي:</a:t>
            </a:r>
            <a:endParaRPr lang="ar-DZ" dirty="0" smtClean="0"/>
          </a:p>
          <a:p>
            <a:pPr algn="r">
              <a:buNone/>
            </a:pPr>
            <a:r>
              <a:rPr lang="ar-DZ" b="1" dirty="0" smtClean="0"/>
              <a:t>أ-الأفكار </a:t>
            </a:r>
            <a:r>
              <a:rPr lang="ar-DZ" b="1" dirty="0" err="1" smtClean="0"/>
              <a:t>التلقائية:</a:t>
            </a:r>
            <a:endParaRPr lang="ar-DZ" b="1" dirty="0" smtClean="0"/>
          </a:p>
          <a:p>
            <a:pPr algn="just" rtl="1">
              <a:buNone/>
            </a:pPr>
            <a:r>
              <a:rPr lang="ar-DZ" dirty="0" smtClean="0"/>
              <a:t>        </a:t>
            </a:r>
            <a:r>
              <a:rPr lang="ar-DZ" dirty="0" smtClean="0"/>
              <a:t> </a:t>
            </a:r>
            <a:endParaRPr lang="fr-FR" dirty="0"/>
          </a:p>
        </p:txBody>
      </p:sp>
      <p:pic>
        <p:nvPicPr>
          <p:cNvPr id="6" name="صورة 5" descr="الافكار التلقائية.jpg"/>
          <p:cNvPicPr>
            <a:picLocks noChangeAspect="1"/>
          </p:cNvPicPr>
          <p:nvPr/>
        </p:nvPicPr>
        <p:blipFill>
          <a:blip r:embed="rId2" cstate="print"/>
          <a:stretch>
            <a:fillRect/>
          </a:stretch>
        </p:blipFill>
        <p:spPr>
          <a:xfrm>
            <a:off x="899592" y="2420888"/>
            <a:ext cx="6840760" cy="384792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548680"/>
            <a:ext cx="8003232" cy="5925272"/>
          </a:xfrm>
        </p:spPr>
        <p:txBody>
          <a:bodyPr/>
          <a:lstStyle/>
          <a:p>
            <a:pPr algn="just" rtl="1">
              <a:lnSpc>
                <a:spcPct val="150000"/>
              </a:lnSpc>
              <a:buNone/>
            </a:pPr>
            <a:r>
              <a:rPr lang="fr-FR" dirty="0" smtClean="0"/>
              <a:t>         </a:t>
            </a:r>
            <a:r>
              <a:rPr lang="ar-DZ" dirty="0" smtClean="0"/>
              <a:t>هي </a:t>
            </a:r>
            <a:r>
              <a:rPr lang="ar-DZ" dirty="0" smtClean="0"/>
              <a:t>تيار من التفكير تتميز بالسرعة والقصر، ولا تكون عادة هذه الأفكار عرضة للتحليل العقلاني وترتكز في أغلبية الأحيان على منطق خاطئ، قام </a:t>
            </a:r>
            <a:r>
              <a:rPr lang="ar-DZ" dirty="0" err="1" smtClean="0"/>
              <a:t>بيك</a:t>
            </a:r>
            <a:r>
              <a:rPr lang="ar-DZ" dirty="0" smtClean="0"/>
              <a:t> بإعطائها مجموعة من الخصائص تتمثل </a:t>
            </a:r>
            <a:r>
              <a:rPr lang="ar-DZ" b="1" dirty="0" smtClean="0">
                <a:solidFill>
                  <a:srgbClr val="002060"/>
                </a:solidFill>
              </a:rPr>
              <a:t>في:أنها واضحة ومتميزة، بعيدة عن الغموض، مصاغة بطريقة مختصرة تشبه الرسائل البرقية، وليس فيها تسلسل منطقي في الخطوات كما عليه الحال في التفكير الموجه نحو هدف معين أو مشكلة ما، وتحدث </a:t>
            </a:r>
            <a:r>
              <a:rPr lang="ar-DZ" b="1" dirty="0" err="1" smtClean="0">
                <a:solidFill>
                  <a:srgbClr val="002060"/>
                </a:solidFill>
              </a:rPr>
              <a:t>تلقائليا</a:t>
            </a:r>
            <a:r>
              <a:rPr lang="ar-DZ" b="1" dirty="0" smtClean="0">
                <a:solidFill>
                  <a:srgbClr val="002060"/>
                </a:solidFill>
              </a:rPr>
              <a:t> دون بذل جهد من الفرد، حتى أنه يصعب إيقافها وخاصة في  الحالات المرضية الشديدة،</a:t>
            </a:r>
            <a:r>
              <a:rPr lang="ar-DZ" dirty="0" smtClean="0"/>
              <a:t> </a:t>
            </a:r>
            <a:r>
              <a:rPr lang="ar-DZ" dirty="0" err="1" smtClean="0"/>
              <a:t>تقول </a:t>
            </a:r>
            <a:r>
              <a:rPr lang="ar-DZ" dirty="0" smtClean="0"/>
              <a:t>("</a:t>
            </a:r>
            <a:r>
              <a:rPr lang="ar-DZ" dirty="0" err="1" smtClean="0"/>
              <a:t>جوديث</a:t>
            </a:r>
            <a:r>
              <a:rPr lang="ar-DZ" dirty="0" smtClean="0"/>
              <a:t> </a:t>
            </a:r>
            <a:r>
              <a:rPr lang="ar-DZ" dirty="0" err="1" smtClean="0"/>
              <a:t>بيك”،2007:37 </a:t>
            </a:r>
            <a:r>
              <a:rPr lang="ar-DZ" dirty="0" smtClean="0"/>
              <a:t>) </a:t>
            </a:r>
            <a:r>
              <a:rPr lang="ar-DZ" dirty="0" smtClean="0">
                <a:solidFill>
                  <a:schemeClr val="tx2">
                    <a:lumMod val="50000"/>
                  </a:schemeClr>
                </a:solidFill>
              </a:rPr>
              <a:t>حينما تصبح الأفكار المعطلة قابلة للتعديل المنطقي، تتحسن الحالة المزاجية للفرد</a:t>
            </a:r>
            <a:r>
              <a:rPr lang="ar-DZ" dirty="0" smtClean="0"/>
              <a:t>.</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67544" y="260648"/>
            <a:ext cx="8208912" cy="6336704"/>
          </a:xfrm>
        </p:spPr>
        <p:txBody>
          <a:bodyPr>
            <a:noAutofit/>
          </a:bodyPr>
          <a:lstStyle/>
          <a:p>
            <a:pPr algn="r" rtl="1">
              <a:buNone/>
            </a:pPr>
            <a:r>
              <a:rPr lang="ar-DZ" b="1" dirty="0" smtClean="0"/>
              <a:t>ب- </a:t>
            </a:r>
            <a:r>
              <a:rPr lang="ar-DZ" b="1" dirty="0" err="1" smtClean="0"/>
              <a:t>المعتقدات:</a:t>
            </a:r>
            <a:endParaRPr lang="ar-DZ" b="1" dirty="0" smtClean="0"/>
          </a:p>
          <a:p>
            <a:pPr algn="just" rtl="1">
              <a:buNone/>
            </a:pPr>
            <a:r>
              <a:rPr lang="ar-DZ" sz="2000" dirty="0" smtClean="0"/>
              <a:t>    </a:t>
            </a:r>
            <a:r>
              <a:rPr lang="ar-DZ" dirty="0" smtClean="0"/>
              <a:t>المعتقدات هي من ينتج الأفكار والصور الذهنية التي بدورها تشكل مضمون الأفكار الآلية، ولفهم العلاقة بين الأفكار الآلية والمعتقدات علينا أن ننظر إلى مصطلح ا</a:t>
            </a:r>
            <a:r>
              <a:rPr lang="ar-DZ" b="1" dirty="0" smtClean="0"/>
              <a:t>لمخططات</a:t>
            </a:r>
            <a:r>
              <a:rPr lang="ar-DZ" dirty="0" smtClean="0"/>
              <a:t> التي هي عبارة عن خطوط عقلية مجردة تعمل كموجه لأداء الفرد، وتدخل في عملية </a:t>
            </a:r>
            <a:r>
              <a:rPr lang="ar-DZ" dirty="0" err="1" smtClean="0"/>
              <a:t>تذكرالمعلومات</a:t>
            </a:r>
            <a:r>
              <a:rPr lang="ar-DZ" dirty="0" smtClean="0"/>
              <a:t> وتفسيرها، وتعمل أيضا كوسيلة منظمة لحل المشكلات، والتي يتم تطويرها عبر تجارب الطفولة المبكرة حيث أنها تراكم لتجارب الفرد وتعلُمه ضمن مجال الأسرة والمجتمع </a:t>
            </a:r>
            <a:r>
              <a:rPr lang="ar-DZ" dirty="0" err="1" smtClean="0"/>
              <a:t>فتشير </a:t>
            </a:r>
            <a:r>
              <a:rPr lang="ar-DZ" dirty="0" smtClean="0"/>
              <a:t>(</a:t>
            </a:r>
            <a:r>
              <a:rPr lang="ar-DZ" dirty="0" err="1" smtClean="0"/>
              <a:t>جوديث</a:t>
            </a:r>
            <a:r>
              <a:rPr lang="ar-DZ" dirty="0" smtClean="0"/>
              <a:t> </a:t>
            </a:r>
            <a:r>
              <a:rPr lang="ar-DZ" dirty="0" err="1" smtClean="0"/>
              <a:t>بيك</a:t>
            </a:r>
            <a:r>
              <a:rPr lang="ar-DZ" dirty="0" smtClean="0"/>
              <a:t>، 2007: </a:t>
            </a:r>
            <a:r>
              <a:rPr lang="ar-DZ" dirty="0" err="1" smtClean="0"/>
              <a:t>31 </a:t>
            </a:r>
            <a:r>
              <a:rPr lang="ar-DZ" dirty="0" smtClean="0"/>
              <a:t>) في هذا الصدد أن المعتقدات تتكون في الطفولة إذ تنشأ لدى الفرد معتقدات </a:t>
            </a:r>
            <a:r>
              <a:rPr lang="ar-DZ" dirty="0" err="1" smtClean="0"/>
              <a:t>عن </a:t>
            </a:r>
            <a:r>
              <a:rPr lang="ar-DZ" dirty="0" smtClean="0"/>
              <a:t>:نفسه </a:t>
            </a:r>
            <a:r>
              <a:rPr lang="ar-DZ" dirty="0" smtClean="0"/>
              <a:t>وعن الآخرين وعن العالم، وأكثر المعتقدات عمقا هي عبارة عن </a:t>
            </a:r>
            <a:r>
              <a:rPr lang="ar-DZ" dirty="0" smtClean="0"/>
              <a:t>تصورات </a:t>
            </a:r>
            <a:r>
              <a:rPr lang="ar-DZ" dirty="0" smtClean="0"/>
              <a:t>ومفاهيم راسخة، </a:t>
            </a:r>
            <a:r>
              <a:rPr lang="ar-DZ" dirty="0" smtClean="0"/>
              <a:t>وعميقة بحيث </a:t>
            </a:r>
            <a:r>
              <a:rPr lang="ar-DZ" dirty="0" smtClean="0"/>
              <a:t>أن الافراد بحد ذاتهم </a:t>
            </a:r>
            <a:r>
              <a:rPr lang="ar-DZ" dirty="0" err="1" smtClean="0"/>
              <a:t>لايعبرون</a:t>
            </a:r>
            <a:r>
              <a:rPr lang="ar-DZ" dirty="0" smtClean="0"/>
              <a:t> عنها في كلمات لأنفسهم حتى، هذه الأفكار بالنسبة للأفراد </a:t>
            </a:r>
            <a:r>
              <a:rPr lang="ar-DZ" dirty="0" err="1" smtClean="0"/>
              <a:t>تعتبرحقيقة</a:t>
            </a:r>
            <a:r>
              <a:rPr lang="ar-DZ" dirty="0" smtClean="0"/>
              <a:t> </a:t>
            </a:r>
            <a:r>
              <a:rPr lang="ar-DZ" dirty="0" smtClean="0"/>
              <a:t>مطلقة لا نقاش فيها، وهذا </a:t>
            </a:r>
            <a:r>
              <a:rPr lang="ar-DZ" dirty="0" err="1" smtClean="0"/>
              <a:t>الإعتقاد</a:t>
            </a:r>
            <a:r>
              <a:rPr lang="ar-DZ" dirty="0" smtClean="0"/>
              <a:t> </a:t>
            </a:r>
            <a:r>
              <a:rPr lang="ar-DZ" dirty="0" err="1" smtClean="0"/>
              <a:t>حسب </a:t>
            </a:r>
            <a:r>
              <a:rPr lang="ar-DZ" dirty="0" smtClean="0"/>
              <a:t>"</a:t>
            </a:r>
            <a:r>
              <a:rPr lang="ar-DZ" dirty="0" err="1" smtClean="0"/>
              <a:t>جوديث</a:t>
            </a:r>
            <a:r>
              <a:rPr lang="ar-DZ" dirty="0" smtClean="0"/>
              <a:t> </a:t>
            </a:r>
            <a:r>
              <a:rPr lang="ar-DZ" dirty="0" err="1" smtClean="0"/>
              <a:t>بيك</a:t>
            </a:r>
            <a:r>
              <a:rPr lang="ar-DZ" dirty="0" smtClean="0"/>
              <a:t>" لا ينشط إلا إذا كان الإنسان في </a:t>
            </a:r>
            <a:r>
              <a:rPr lang="ar-DZ" dirty="0" smtClean="0"/>
              <a:t>حالة مزاجية </a:t>
            </a:r>
            <a:r>
              <a:rPr lang="ar-DZ" dirty="0" smtClean="0"/>
              <a:t>كئيبة، أو يكون ناشطا طوال الوقت.</a:t>
            </a:r>
          </a:p>
          <a:p>
            <a:pPr algn="r" rtl="1">
              <a:buNone/>
            </a:pPr>
            <a:r>
              <a:rPr lang="ar-DZ" b="1" dirty="0" smtClean="0">
                <a:solidFill>
                  <a:schemeClr val="tx2">
                    <a:lumMod val="75000"/>
                  </a:schemeClr>
                </a:solidFill>
              </a:rPr>
              <a:t>فستنتج بذلك أن المعتقدات العميقة هي المستوى الأساسي من المعتقدات، فهي </a:t>
            </a:r>
            <a:r>
              <a:rPr lang="ar-DZ" b="1" dirty="0" smtClean="0">
                <a:solidFill>
                  <a:srgbClr val="7030A0"/>
                </a:solidFill>
              </a:rPr>
              <a:t>راسخة وجامدة </a:t>
            </a:r>
            <a:r>
              <a:rPr lang="ar-DZ" b="1" dirty="0" smtClean="0">
                <a:solidFill>
                  <a:srgbClr val="7030A0"/>
                </a:solidFill>
              </a:rPr>
              <a:t>ومعمقة ومعممة </a:t>
            </a:r>
            <a:r>
              <a:rPr lang="ar-DZ" b="1" dirty="0" err="1" smtClean="0">
                <a:solidFill>
                  <a:srgbClr val="7030A0"/>
                </a:solidFill>
              </a:rPr>
              <a:t>أيضا،</a:t>
            </a:r>
            <a:r>
              <a:rPr lang="ar-DZ" b="1" dirty="0" smtClean="0">
                <a:solidFill>
                  <a:srgbClr val="7030A0"/>
                </a:solidFill>
              </a:rPr>
              <a:t> </a:t>
            </a:r>
          </a:p>
          <a:p>
            <a:pPr algn="r" rtl="1">
              <a:buNone/>
            </a:pPr>
            <a:r>
              <a:rPr lang="ar-DZ" b="1" dirty="0" smtClean="0">
                <a:solidFill>
                  <a:schemeClr val="tx2">
                    <a:lumMod val="75000"/>
                  </a:schemeClr>
                </a:solidFill>
              </a:rPr>
              <a:t>  أما الأفكار التلقائية فهي متعلقة بالمواقف بحيث </a:t>
            </a:r>
            <a:r>
              <a:rPr lang="ar-DZ" b="1" dirty="0" smtClean="0">
                <a:solidFill>
                  <a:schemeClr val="tx2">
                    <a:lumMod val="75000"/>
                  </a:schemeClr>
                </a:solidFill>
              </a:rPr>
              <a:t>تأتى </a:t>
            </a:r>
            <a:r>
              <a:rPr lang="ar-DZ" b="1" dirty="0" smtClean="0">
                <a:solidFill>
                  <a:schemeClr val="tx2">
                    <a:lumMod val="75000"/>
                  </a:schemeClr>
                </a:solidFill>
              </a:rPr>
              <a:t>على شكل </a:t>
            </a:r>
            <a:r>
              <a:rPr lang="ar-DZ" b="1" dirty="0" smtClean="0">
                <a:solidFill>
                  <a:srgbClr val="7030A0"/>
                </a:solidFill>
              </a:rPr>
              <a:t>أخيلة،</a:t>
            </a:r>
            <a:r>
              <a:rPr lang="ar-DZ" b="1" dirty="0" smtClean="0">
                <a:solidFill>
                  <a:schemeClr val="tx2">
                    <a:lumMod val="75000"/>
                  </a:schemeClr>
                </a:solidFill>
              </a:rPr>
              <a:t> وكلمات تدور في ذهن الفرد، فتعتبر بذلك أكثر المستويات المعرفية </a:t>
            </a:r>
            <a:r>
              <a:rPr lang="ar-DZ" b="1" dirty="0" smtClean="0">
                <a:solidFill>
                  <a:srgbClr val="7030A0"/>
                </a:solidFill>
              </a:rPr>
              <a:t>سطحية</a:t>
            </a:r>
            <a:r>
              <a:rPr lang="ar-DZ" b="1" dirty="0" smtClean="0">
                <a:solidFill>
                  <a:schemeClr val="tx2">
                    <a:lumMod val="75000"/>
                  </a:schemeClr>
                </a:solidFill>
              </a:rPr>
              <a:t>.</a:t>
            </a:r>
            <a:endParaRPr lang="fr-FR" sz="2000" b="1" dirty="0">
              <a:solidFill>
                <a:schemeClr val="tx2">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67544" y="404664"/>
            <a:ext cx="8208912" cy="6069288"/>
          </a:xfrm>
        </p:spPr>
        <p:txBody>
          <a:bodyPr/>
          <a:lstStyle/>
          <a:p>
            <a:pPr algn="r" rtl="1">
              <a:buNone/>
            </a:pPr>
            <a:r>
              <a:rPr lang="ar-DZ" dirty="0" smtClean="0"/>
              <a:t>      كما هناك مجموعة من المعتقدات تذكر(</a:t>
            </a:r>
            <a:r>
              <a:rPr lang="ar-DZ" dirty="0" err="1" smtClean="0"/>
              <a:t>جوديث</a:t>
            </a:r>
            <a:r>
              <a:rPr lang="ar-DZ" dirty="0" smtClean="0"/>
              <a:t> </a:t>
            </a:r>
            <a:r>
              <a:rPr lang="ar-DZ" dirty="0" err="1" smtClean="0"/>
              <a:t>بيك</a:t>
            </a:r>
            <a:r>
              <a:rPr lang="ar-DZ" dirty="0" smtClean="0"/>
              <a:t>، </a:t>
            </a:r>
            <a:r>
              <a:rPr lang="ar-DZ" dirty="0" err="1" smtClean="0"/>
              <a:t>2007 </a:t>
            </a:r>
            <a:r>
              <a:rPr lang="ar-DZ" dirty="0" smtClean="0"/>
              <a:t>: </a:t>
            </a:r>
            <a:r>
              <a:rPr lang="ar-DZ" dirty="0" err="1" smtClean="0"/>
              <a:t>39 </a:t>
            </a:r>
            <a:r>
              <a:rPr lang="ar-DZ" dirty="0" smtClean="0"/>
              <a:t>) تقع بين </a:t>
            </a:r>
            <a:r>
              <a:rPr lang="ar-DZ" dirty="0" err="1" smtClean="0"/>
              <a:t>الإثنين</a:t>
            </a:r>
            <a:r>
              <a:rPr lang="ar-DZ" dirty="0" smtClean="0"/>
              <a:t>، وهي عبارة عن المواقف والقواعد </a:t>
            </a:r>
            <a:r>
              <a:rPr lang="ar-DZ" dirty="0" err="1" smtClean="0"/>
              <a:t>والإتجاهات</a:t>
            </a:r>
            <a:r>
              <a:rPr lang="ar-DZ" dirty="0" smtClean="0"/>
              <a:t>، وهي تتأثر بالمعتقدات العميقة، والمخطط التالي يوضح العلاقة بين المعتقدات العميقة، والمعتقدات الوسطى، والأفكار التلقائية.</a:t>
            </a:r>
          </a:p>
          <a:p>
            <a:pPr>
              <a:buNone/>
            </a:pPr>
            <a:endParaRPr lang="ar-DZ" dirty="0" smtClean="0"/>
          </a:p>
          <a:p>
            <a:endParaRPr lang="ar-DZ" dirty="0" smtClean="0"/>
          </a:p>
          <a:p>
            <a:endParaRPr lang="ar-DZ" dirty="0" smtClean="0"/>
          </a:p>
          <a:p>
            <a:endParaRPr lang="ar-DZ" dirty="0" smtClean="0"/>
          </a:p>
          <a:p>
            <a:endParaRPr lang="ar-DZ" dirty="0" smtClean="0"/>
          </a:p>
          <a:p>
            <a:endParaRPr lang="ar-DZ" dirty="0" smtClean="0"/>
          </a:p>
          <a:p>
            <a:pPr algn="ctr" rtl="1"/>
            <a:endParaRPr lang="ar-DZ" dirty="0" smtClean="0"/>
          </a:p>
          <a:p>
            <a:pPr algn="ctr" rtl="1"/>
            <a:endParaRPr lang="ar-DZ" dirty="0" smtClean="0"/>
          </a:p>
          <a:p>
            <a:pPr algn="ctr" rtl="1"/>
            <a:r>
              <a:rPr lang="ar-DZ" dirty="0" smtClean="0"/>
              <a:t>الأفكار التلقائية</a:t>
            </a:r>
          </a:p>
        </p:txBody>
      </p:sp>
      <p:sp>
        <p:nvSpPr>
          <p:cNvPr id="5" name="شكل بيضاوي 4"/>
          <p:cNvSpPr/>
          <p:nvPr/>
        </p:nvSpPr>
        <p:spPr>
          <a:xfrm>
            <a:off x="3347864" y="1988840"/>
            <a:ext cx="2448272"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lumMod val="85000"/>
                    <a:lumOff val="15000"/>
                  </a:schemeClr>
                </a:solidFill>
              </a:rPr>
              <a:t>المعتقدات العميقة</a:t>
            </a:r>
            <a:endParaRPr lang="fr-FR" sz="2000" b="1" dirty="0">
              <a:solidFill>
                <a:schemeClr val="tx1">
                  <a:lumMod val="85000"/>
                  <a:lumOff val="15000"/>
                </a:schemeClr>
              </a:solidFill>
            </a:endParaRPr>
          </a:p>
        </p:txBody>
      </p:sp>
      <p:sp>
        <p:nvSpPr>
          <p:cNvPr id="6" name="مستطيل مستدير الزوايا 5"/>
          <p:cNvSpPr/>
          <p:nvPr/>
        </p:nvSpPr>
        <p:spPr>
          <a:xfrm>
            <a:off x="3491880" y="3573016"/>
            <a:ext cx="2232248"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lumMod val="85000"/>
                    <a:lumOff val="15000"/>
                  </a:schemeClr>
                </a:solidFill>
              </a:rPr>
              <a:t>المعتقدات الوسطية</a:t>
            </a:r>
          </a:p>
        </p:txBody>
      </p:sp>
      <p:cxnSp>
        <p:nvCxnSpPr>
          <p:cNvPr id="9" name="رابط كسهم مستقيم 8"/>
          <p:cNvCxnSpPr/>
          <p:nvPr/>
        </p:nvCxnSpPr>
        <p:spPr>
          <a:xfrm>
            <a:off x="4572000" y="3068960"/>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a:off x="4572000" y="4725144"/>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274638"/>
            <a:ext cx="8136904" cy="634082"/>
          </a:xfrm>
        </p:spPr>
        <p:txBody>
          <a:bodyPr/>
          <a:lstStyle/>
          <a:p>
            <a:pPr algn="ctr" rtl="1"/>
            <a:r>
              <a:rPr lang="ar-DZ" dirty="0" smtClean="0"/>
              <a:t>عملية العلاج عند </a:t>
            </a:r>
            <a:r>
              <a:rPr lang="fr-FR" dirty="0" smtClean="0"/>
              <a:t>Aron Beck</a:t>
            </a:r>
            <a:endParaRPr lang="fr-FR" dirty="0"/>
          </a:p>
        </p:txBody>
      </p:sp>
      <p:sp>
        <p:nvSpPr>
          <p:cNvPr id="3" name="عنصر نائب للمحتوى 2"/>
          <p:cNvSpPr>
            <a:spLocks noGrp="1"/>
          </p:cNvSpPr>
          <p:nvPr>
            <p:ph sz="quarter" idx="1"/>
          </p:nvPr>
        </p:nvSpPr>
        <p:spPr>
          <a:xfrm>
            <a:off x="395536" y="980728"/>
            <a:ext cx="8136904" cy="5493224"/>
          </a:xfrm>
        </p:spPr>
        <p:txBody>
          <a:bodyPr/>
          <a:lstStyle/>
          <a:p>
            <a:pPr algn="l" rtl="1">
              <a:buNone/>
            </a:pPr>
            <a:r>
              <a:rPr lang="ar-DZ" dirty="0" smtClean="0"/>
              <a:t>      </a:t>
            </a:r>
          </a:p>
          <a:p>
            <a:pPr algn="r" rtl="1">
              <a:buNone/>
            </a:pPr>
            <a:r>
              <a:rPr lang="ar-DZ" sz="2800" dirty="0" smtClean="0"/>
              <a:t>تشتمل عملية العلاج المعرفي </a:t>
            </a:r>
            <a:r>
              <a:rPr lang="ar-DZ" sz="2800" dirty="0" err="1" smtClean="0"/>
              <a:t>عند </a:t>
            </a:r>
            <a:r>
              <a:rPr lang="ar-DZ" sz="2800" dirty="0" smtClean="0"/>
              <a:t>"</a:t>
            </a:r>
            <a:r>
              <a:rPr lang="ar-DZ" sz="2800" dirty="0" err="1" smtClean="0"/>
              <a:t>بيك</a:t>
            </a:r>
            <a:r>
              <a:rPr lang="ar-DZ" sz="2800" dirty="0" smtClean="0"/>
              <a:t> </a:t>
            </a:r>
            <a:r>
              <a:rPr lang="fr-FR" sz="2800" dirty="0" smtClean="0"/>
              <a:t>Beck " (Beck, 1979 :13) </a:t>
            </a:r>
            <a:r>
              <a:rPr lang="ar-DZ" sz="2800" dirty="0" smtClean="0"/>
              <a:t> على العلاقة </a:t>
            </a:r>
            <a:r>
              <a:rPr lang="ar-DZ" sz="2800" dirty="0" smtClean="0">
                <a:solidFill>
                  <a:schemeClr val="bg2">
                    <a:lumMod val="25000"/>
                  </a:schemeClr>
                </a:solidFill>
              </a:rPr>
              <a:t>العلاجية وخفض المشكلات وتصميم خطة العلاج </a:t>
            </a:r>
            <a:r>
              <a:rPr lang="ar-DZ" sz="2800" dirty="0" smtClean="0"/>
              <a:t>فيركز المعالج على </a:t>
            </a:r>
            <a:r>
              <a:rPr lang="ar-DZ" sz="2800" dirty="0" smtClean="0">
                <a:solidFill>
                  <a:schemeClr val="bg2">
                    <a:lumMod val="25000"/>
                  </a:schemeClr>
                </a:solidFill>
              </a:rPr>
              <a:t>الأفكار التلقائية</a:t>
            </a:r>
            <a:r>
              <a:rPr lang="ar-DZ" sz="2800" dirty="0" smtClean="0"/>
              <a:t>، ويعلم العميل التعرف عليها وتحديدها ثم تغييرها لكي تزول الأعراض الناجمة عنها، بعدها ينتقل المعالج إلى المعتقدات الوسطية، فالمعتقدات العميقة التي يمكن أن تظهر في العديد من المواقف، بذلك يتغير ادراك العميل للأحداث، والتغيير الذي يمس المعتقدات العميقة</a:t>
            </a:r>
          </a:p>
          <a:p>
            <a:pPr algn="r" rtl="1">
              <a:buNone/>
            </a:pPr>
            <a:r>
              <a:rPr lang="ar-DZ" sz="2800" dirty="0" smtClean="0"/>
              <a:t> </a:t>
            </a:r>
            <a:r>
              <a:rPr lang="ar-DZ" sz="2800" dirty="0" err="1" smtClean="0"/>
              <a:t>يذكر </a:t>
            </a:r>
            <a:r>
              <a:rPr lang="ar-DZ" sz="2800" dirty="0" smtClean="0"/>
              <a:t>"</a:t>
            </a:r>
            <a:r>
              <a:rPr lang="ar-DZ" sz="2800" dirty="0" err="1" smtClean="0"/>
              <a:t>إفان</a:t>
            </a:r>
            <a:r>
              <a:rPr lang="ar-DZ" sz="2800" dirty="0" smtClean="0"/>
              <a:t> </a:t>
            </a:r>
            <a:r>
              <a:rPr lang="ar-DZ" sz="2800" dirty="0" err="1" smtClean="0"/>
              <a:t>وآخرون " (</a:t>
            </a:r>
            <a:r>
              <a:rPr lang="fr-FR" sz="2800" dirty="0" smtClean="0"/>
              <a:t>Evans et al, 1992 </a:t>
            </a:r>
            <a:r>
              <a:rPr lang="ar-DZ" sz="2800" dirty="0" smtClean="0"/>
              <a:t>) </a:t>
            </a:r>
            <a:r>
              <a:rPr lang="ar-DZ" sz="2800" dirty="0" err="1" smtClean="0"/>
              <a:t>في </a:t>
            </a:r>
            <a:r>
              <a:rPr lang="ar-DZ" sz="2800" dirty="0" smtClean="0"/>
              <a:t>(</a:t>
            </a:r>
            <a:r>
              <a:rPr lang="ar-DZ" sz="2800" dirty="0" err="1" smtClean="0"/>
              <a:t>بيك</a:t>
            </a:r>
            <a:r>
              <a:rPr lang="ar-DZ" sz="2800" dirty="0" smtClean="0"/>
              <a:t> </a:t>
            </a:r>
            <a:r>
              <a:rPr lang="ar-DZ" sz="2800" dirty="0" err="1" smtClean="0"/>
              <a:t>جوديث</a:t>
            </a:r>
            <a:r>
              <a:rPr lang="ar-DZ" sz="2800" dirty="0" smtClean="0"/>
              <a:t>، </a:t>
            </a:r>
            <a:r>
              <a:rPr lang="ar-DZ" sz="2800" dirty="0" err="1" smtClean="0"/>
              <a:t>2007 </a:t>
            </a:r>
            <a:r>
              <a:rPr lang="ar-DZ" sz="2800" dirty="0" smtClean="0"/>
              <a:t>: </a:t>
            </a:r>
            <a:r>
              <a:rPr lang="ar-DZ" sz="2800" dirty="0" err="1" smtClean="0"/>
              <a:t>41 </a:t>
            </a:r>
            <a:r>
              <a:rPr lang="ar-DZ" sz="2800" dirty="0" smtClean="0"/>
              <a:t>) يجعل العميل أقل عرضة </a:t>
            </a:r>
            <a:r>
              <a:rPr lang="ar-DZ" sz="2800" dirty="0" err="1" smtClean="0">
                <a:solidFill>
                  <a:srgbClr val="00B0F0"/>
                </a:solidFill>
              </a:rPr>
              <a:t>للإنتكاسات</a:t>
            </a:r>
            <a:r>
              <a:rPr lang="ar-DZ" sz="2800" dirty="0" smtClean="0">
                <a:solidFill>
                  <a:srgbClr val="00B0F0"/>
                </a:solidFill>
              </a:rPr>
              <a:t> في المستقبل</a:t>
            </a:r>
            <a:r>
              <a:rPr lang="ar-DZ" sz="2800"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sz="quarter" idx="1"/>
          </p:nvPr>
        </p:nvSpPr>
        <p:spPr/>
        <p:txBody>
          <a:bodyPr>
            <a:normAutofit/>
          </a:bodyPr>
          <a:lstStyle/>
          <a:p>
            <a:pPr algn="ctr">
              <a:buNone/>
            </a:pPr>
            <a:r>
              <a:rPr lang="ar-DZ" sz="4000" dirty="0" smtClean="0">
                <a:solidFill>
                  <a:srgbClr val="002060"/>
                </a:solidFill>
              </a:rPr>
              <a:t>شكرا على حسن انتباهكم</a:t>
            </a:r>
            <a:endParaRPr lang="fr-FR" sz="4000" dirty="0">
              <a:solidFill>
                <a:srgbClr val="00206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أصل">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185</TotalTime>
  <Words>615</Words>
  <Application>Microsoft Office PowerPoint</Application>
  <PresentationFormat>عرض على الشاشة (3:4)‏</PresentationFormat>
  <Paragraphs>34</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مشربية</vt:lpstr>
      <vt:lpstr>العلاج المعرفي السلوكي ل</vt:lpstr>
      <vt:lpstr>Aron Beck</vt:lpstr>
      <vt:lpstr>العلاج المعرفي السلوكي ل ARON Beck</vt:lpstr>
      <vt:lpstr>المفاهيم الأساسية لAron Beck </vt:lpstr>
      <vt:lpstr>الشريحة 5</vt:lpstr>
      <vt:lpstr>الشريحة 6</vt:lpstr>
      <vt:lpstr>الشريحة 7</vt:lpstr>
      <vt:lpstr>عملية العلاج عند Aron Beck</vt:lpstr>
      <vt:lpstr>الشريحة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Asma.A s</dc:creator>
  <cp:lastModifiedBy>Asma.A s</cp:lastModifiedBy>
  <cp:revision>39</cp:revision>
  <dcterms:created xsi:type="dcterms:W3CDTF">2023-03-04T10:37:46Z</dcterms:created>
  <dcterms:modified xsi:type="dcterms:W3CDTF">2023-03-04T21:14:28Z</dcterms:modified>
</cp:coreProperties>
</file>