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4" r:id="rId8"/>
    <p:sldId id="266" r:id="rId9"/>
    <p:sldId id="267" r:id="rId10"/>
    <p:sldId id="271" r:id="rId11"/>
    <p:sldId id="272" r:id="rId12"/>
    <p:sldId id="273" r:id="rId13"/>
    <p:sldId id="277"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B07115-D81C-4A89-A0F5-1982054B3E5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415351D-8D01-4441-B060-8AAAD110C5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3806AAD-EBB6-4378-8F67-931C946005E8}"/>
              </a:ext>
            </a:extLst>
          </p:cNvPr>
          <p:cNvSpPr>
            <a:spLocks noGrp="1"/>
          </p:cNvSpPr>
          <p:nvPr>
            <p:ph type="dt" sz="half" idx="10"/>
          </p:nvPr>
        </p:nvSpPr>
        <p:spPr/>
        <p:txBody>
          <a:bodyPr/>
          <a:lstStyle/>
          <a:p>
            <a:fld id="{C8500EE0-24CC-4CE1-BE73-F8D869EE9030}" type="datetimeFigureOut">
              <a:rPr lang="fr-FR" smtClean="0"/>
              <a:t>10/01/2022</a:t>
            </a:fld>
            <a:endParaRPr lang="fr-FR"/>
          </a:p>
        </p:txBody>
      </p:sp>
      <p:sp>
        <p:nvSpPr>
          <p:cNvPr id="5" name="Espace réservé du pied de page 4">
            <a:extLst>
              <a:ext uri="{FF2B5EF4-FFF2-40B4-BE49-F238E27FC236}">
                <a16:creationId xmlns:a16="http://schemas.microsoft.com/office/drawing/2014/main" id="{DEAED92C-FC98-4A8A-A1E7-28496AE2CDE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E9E0DFF-92DA-40A1-B605-8BB98A8A3D9E}"/>
              </a:ext>
            </a:extLst>
          </p:cNvPr>
          <p:cNvSpPr>
            <a:spLocks noGrp="1"/>
          </p:cNvSpPr>
          <p:nvPr>
            <p:ph type="sldNum" sz="quarter" idx="12"/>
          </p:nvPr>
        </p:nvSpPr>
        <p:spPr/>
        <p:txBody>
          <a:bodyPr/>
          <a:lstStyle/>
          <a:p>
            <a:fld id="{40143E8B-E26D-432D-8D43-82F1490EB47D}" type="slidenum">
              <a:rPr lang="fr-FR" smtClean="0"/>
              <a:t>‹N°›</a:t>
            </a:fld>
            <a:endParaRPr lang="fr-FR"/>
          </a:p>
        </p:txBody>
      </p:sp>
    </p:spTree>
    <p:extLst>
      <p:ext uri="{BB962C8B-B14F-4D97-AF65-F5344CB8AC3E}">
        <p14:creationId xmlns:p14="http://schemas.microsoft.com/office/powerpoint/2010/main" val="44436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5D2C35-5404-406F-8747-B136E742987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A728F69-A173-495B-B667-0BE43D96C3E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26866A9-E9E0-4D62-B8D9-B1FD571E8799}"/>
              </a:ext>
            </a:extLst>
          </p:cNvPr>
          <p:cNvSpPr>
            <a:spLocks noGrp="1"/>
          </p:cNvSpPr>
          <p:nvPr>
            <p:ph type="dt" sz="half" idx="10"/>
          </p:nvPr>
        </p:nvSpPr>
        <p:spPr/>
        <p:txBody>
          <a:bodyPr/>
          <a:lstStyle/>
          <a:p>
            <a:fld id="{C8500EE0-24CC-4CE1-BE73-F8D869EE9030}" type="datetimeFigureOut">
              <a:rPr lang="fr-FR" smtClean="0"/>
              <a:t>10/01/2022</a:t>
            </a:fld>
            <a:endParaRPr lang="fr-FR"/>
          </a:p>
        </p:txBody>
      </p:sp>
      <p:sp>
        <p:nvSpPr>
          <p:cNvPr id="5" name="Espace réservé du pied de page 4">
            <a:extLst>
              <a:ext uri="{FF2B5EF4-FFF2-40B4-BE49-F238E27FC236}">
                <a16:creationId xmlns:a16="http://schemas.microsoft.com/office/drawing/2014/main" id="{4F84FAFF-4E34-4C82-A97E-F2A10DE8399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A9D22E6-5D20-4434-AF6D-686006A09159}"/>
              </a:ext>
            </a:extLst>
          </p:cNvPr>
          <p:cNvSpPr>
            <a:spLocks noGrp="1"/>
          </p:cNvSpPr>
          <p:nvPr>
            <p:ph type="sldNum" sz="quarter" idx="12"/>
          </p:nvPr>
        </p:nvSpPr>
        <p:spPr/>
        <p:txBody>
          <a:bodyPr/>
          <a:lstStyle/>
          <a:p>
            <a:fld id="{40143E8B-E26D-432D-8D43-82F1490EB47D}" type="slidenum">
              <a:rPr lang="fr-FR" smtClean="0"/>
              <a:t>‹N°›</a:t>
            </a:fld>
            <a:endParaRPr lang="fr-FR"/>
          </a:p>
        </p:txBody>
      </p:sp>
    </p:spTree>
    <p:extLst>
      <p:ext uri="{BB962C8B-B14F-4D97-AF65-F5344CB8AC3E}">
        <p14:creationId xmlns:p14="http://schemas.microsoft.com/office/powerpoint/2010/main" val="4286913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B7DF2E6-0518-40E2-8018-C76EC61FD3C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EE2BADC-6B1D-4D9E-BE3D-F9AE39A8F73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BA014EC-3267-431A-B50B-050ABEFE7A45}"/>
              </a:ext>
            </a:extLst>
          </p:cNvPr>
          <p:cNvSpPr>
            <a:spLocks noGrp="1"/>
          </p:cNvSpPr>
          <p:nvPr>
            <p:ph type="dt" sz="half" idx="10"/>
          </p:nvPr>
        </p:nvSpPr>
        <p:spPr/>
        <p:txBody>
          <a:bodyPr/>
          <a:lstStyle/>
          <a:p>
            <a:fld id="{C8500EE0-24CC-4CE1-BE73-F8D869EE9030}" type="datetimeFigureOut">
              <a:rPr lang="fr-FR" smtClean="0"/>
              <a:t>10/01/2022</a:t>
            </a:fld>
            <a:endParaRPr lang="fr-FR"/>
          </a:p>
        </p:txBody>
      </p:sp>
      <p:sp>
        <p:nvSpPr>
          <p:cNvPr id="5" name="Espace réservé du pied de page 4">
            <a:extLst>
              <a:ext uri="{FF2B5EF4-FFF2-40B4-BE49-F238E27FC236}">
                <a16:creationId xmlns:a16="http://schemas.microsoft.com/office/drawing/2014/main" id="{A3A79B28-FEB3-4770-9A0F-7992479D348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718B273-9A14-48A7-81D3-EA25BF514D5F}"/>
              </a:ext>
            </a:extLst>
          </p:cNvPr>
          <p:cNvSpPr>
            <a:spLocks noGrp="1"/>
          </p:cNvSpPr>
          <p:nvPr>
            <p:ph type="sldNum" sz="quarter" idx="12"/>
          </p:nvPr>
        </p:nvSpPr>
        <p:spPr/>
        <p:txBody>
          <a:bodyPr/>
          <a:lstStyle/>
          <a:p>
            <a:fld id="{40143E8B-E26D-432D-8D43-82F1490EB47D}" type="slidenum">
              <a:rPr lang="fr-FR" smtClean="0"/>
              <a:t>‹N°›</a:t>
            </a:fld>
            <a:endParaRPr lang="fr-FR"/>
          </a:p>
        </p:txBody>
      </p:sp>
    </p:spTree>
    <p:extLst>
      <p:ext uri="{BB962C8B-B14F-4D97-AF65-F5344CB8AC3E}">
        <p14:creationId xmlns:p14="http://schemas.microsoft.com/office/powerpoint/2010/main" val="3774787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499ADD-5581-4305-9C25-F65C25EF6F1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BC2A692-CB00-4009-B6DE-580AF6CBD79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10CDB2E-ECD1-4663-B993-54EB05941413}"/>
              </a:ext>
            </a:extLst>
          </p:cNvPr>
          <p:cNvSpPr>
            <a:spLocks noGrp="1"/>
          </p:cNvSpPr>
          <p:nvPr>
            <p:ph type="dt" sz="half" idx="10"/>
          </p:nvPr>
        </p:nvSpPr>
        <p:spPr/>
        <p:txBody>
          <a:bodyPr/>
          <a:lstStyle/>
          <a:p>
            <a:fld id="{C8500EE0-24CC-4CE1-BE73-F8D869EE9030}" type="datetimeFigureOut">
              <a:rPr lang="fr-FR" smtClean="0"/>
              <a:t>10/01/2022</a:t>
            </a:fld>
            <a:endParaRPr lang="fr-FR"/>
          </a:p>
        </p:txBody>
      </p:sp>
      <p:sp>
        <p:nvSpPr>
          <p:cNvPr id="5" name="Espace réservé du pied de page 4">
            <a:extLst>
              <a:ext uri="{FF2B5EF4-FFF2-40B4-BE49-F238E27FC236}">
                <a16:creationId xmlns:a16="http://schemas.microsoft.com/office/drawing/2014/main" id="{A9C8FA7F-A825-45F7-9B43-12C3AF55B98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4E4A154-16B7-43EC-AC5B-3FBF56731341}"/>
              </a:ext>
            </a:extLst>
          </p:cNvPr>
          <p:cNvSpPr>
            <a:spLocks noGrp="1"/>
          </p:cNvSpPr>
          <p:nvPr>
            <p:ph type="sldNum" sz="quarter" idx="12"/>
          </p:nvPr>
        </p:nvSpPr>
        <p:spPr/>
        <p:txBody>
          <a:bodyPr/>
          <a:lstStyle/>
          <a:p>
            <a:fld id="{40143E8B-E26D-432D-8D43-82F1490EB47D}" type="slidenum">
              <a:rPr lang="fr-FR" smtClean="0"/>
              <a:t>‹N°›</a:t>
            </a:fld>
            <a:endParaRPr lang="fr-FR"/>
          </a:p>
        </p:txBody>
      </p:sp>
    </p:spTree>
    <p:extLst>
      <p:ext uri="{BB962C8B-B14F-4D97-AF65-F5344CB8AC3E}">
        <p14:creationId xmlns:p14="http://schemas.microsoft.com/office/powerpoint/2010/main" val="102962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6BFEF6-18B4-4B81-8EE4-89DF79C917D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A2FD366-E621-45A3-9447-58A9D54E35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FD37111-AAB3-4E97-863D-A24C41BAE5D5}"/>
              </a:ext>
            </a:extLst>
          </p:cNvPr>
          <p:cNvSpPr>
            <a:spLocks noGrp="1"/>
          </p:cNvSpPr>
          <p:nvPr>
            <p:ph type="dt" sz="half" idx="10"/>
          </p:nvPr>
        </p:nvSpPr>
        <p:spPr/>
        <p:txBody>
          <a:bodyPr/>
          <a:lstStyle/>
          <a:p>
            <a:fld id="{C8500EE0-24CC-4CE1-BE73-F8D869EE9030}" type="datetimeFigureOut">
              <a:rPr lang="fr-FR" smtClean="0"/>
              <a:t>10/01/2022</a:t>
            </a:fld>
            <a:endParaRPr lang="fr-FR"/>
          </a:p>
        </p:txBody>
      </p:sp>
      <p:sp>
        <p:nvSpPr>
          <p:cNvPr id="5" name="Espace réservé du pied de page 4">
            <a:extLst>
              <a:ext uri="{FF2B5EF4-FFF2-40B4-BE49-F238E27FC236}">
                <a16:creationId xmlns:a16="http://schemas.microsoft.com/office/drawing/2014/main" id="{5DDAB9DC-5FD2-4432-95BE-2FC81AB501D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150599F-E715-44CB-99A3-4BECE6F90B4C}"/>
              </a:ext>
            </a:extLst>
          </p:cNvPr>
          <p:cNvSpPr>
            <a:spLocks noGrp="1"/>
          </p:cNvSpPr>
          <p:nvPr>
            <p:ph type="sldNum" sz="quarter" idx="12"/>
          </p:nvPr>
        </p:nvSpPr>
        <p:spPr/>
        <p:txBody>
          <a:bodyPr/>
          <a:lstStyle/>
          <a:p>
            <a:fld id="{40143E8B-E26D-432D-8D43-82F1490EB47D}" type="slidenum">
              <a:rPr lang="fr-FR" smtClean="0"/>
              <a:t>‹N°›</a:t>
            </a:fld>
            <a:endParaRPr lang="fr-FR"/>
          </a:p>
        </p:txBody>
      </p:sp>
    </p:spTree>
    <p:extLst>
      <p:ext uri="{BB962C8B-B14F-4D97-AF65-F5344CB8AC3E}">
        <p14:creationId xmlns:p14="http://schemas.microsoft.com/office/powerpoint/2010/main" val="1530838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0AFE3D-A8AF-4A30-BAA5-A4018C9271C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6541782-25C3-4658-8A97-2D50F07A6CA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2A88263-107F-4E79-A4A1-F62EA2FF501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81E96A1-C8C8-40EA-820F-37CE5C849808}"/>
              </a:ext>
            </a:extLst>
          </p:cNvPr>
          <p:cNvSpPr>
            <a:spLocks noGrp="1"/>
          </p:cNvSpPr>
          <p:nvPr>
            <p:ph type="dt" sz="half" idx="10"/>
          </p:nvPr>
        </p:nvSpPr>
        <p:spPr/>
        <p:txBody>
          <a:bodyPr/>
          <a:lstStyle/>
          <a:p>
            <a:fld id="{C8500EE0-24CC-4CE1-BE73-F8D869EE9030}" type="datetimeFigureOut">
              <a:rPr lang="fr-FR" smtClean="0"/>
              <a:t>10/01/2022</a:t>
            </a:fld>
            <a:endParaRPr lang="fr-FR"/>
          </a:p>
        </p:txBody>
      </p:sp>
      <p:sp>
        <p:nvSpPr>
          <p:cNvPr id="6" name="Espace réservé du pied de page 5">
            <a:extLst>
              <a:ext uri="{FF2B5EF4-FFF2-40B4-BE49-F238E27FC236}">
                <a16:creationId xmlns:a16="http://schemas.microsoft.com/office/drawing/2014/main" id="{9973ED9A-7D04-4049-B5C6-AD784BA1E7F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18D5FEB-E0A4-4A86-BB11-A6A3F768B494}"/>
              </a:ext>
            </a:extLst>
          </p:cNvPr>
          <p:cNvSpPr>
            <a:spLocks noGrp="1"/>
          </p:cNvSpPr>
          <p:nvPr>
            <p:ph type="sldNum" sz="quarter" idx="12"/>
          </p:nvPr>
        </p:nvSpPr>
        <p:spPr/>
        <p:txBody>
          <a:bodyPr/>
          <a:lstStyle/>
          <a:p>
            <a:fld id="{40143E8B-E26D-432D-8D43-82F1490EB47D}" type="slidenum">
              <a:rPr lang="fr-FR" smtClean="0"/>
              <a:t>‹N°›</a:t>
            </a:fld>
            <a:endParaRPr lang="fr-FR"/>
          </a:p>
        </p:txBody>
      </p:sp>
    </p:spTree>
    <p:extLst>
      <p:ext uri="{BB962C8B-B14F-4D97-AF65-F5344CB8AC3E}">
        <p14:creationId xmlns:p14="http://schemas.microsoft.com/office/powerpoint/2010/main" val="2267492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A733F6-3B02-49FF-AC79-90FD7952D88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6C9B8F3-0FAB-4C1C-9217-1B915CC16E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768FB64-8026-4E26-982E-CEAA9C8FEBB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7713E0A-1C23-493F-8885-DF4A17CEDA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69CA389-C65E-42D3-929F-F9E79EB72CE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2F34342-153C-40C7-9913-3F2C175BDA3D}"/>
              </a:ext>
            </a:extLst>
          </p:cNvPr>
          <p:cNvSpPr>
            <a:spLocks noGrp="1"/>
          </p:cNvSpPr>
          <p:nvPr>
            <p:ph type="dt" sz="half" idx="10"/>
          </p:nvPr>
        </p:nvSpPr>
        <p:spPr/>
        <p:txBody>
          <a:bodyPr/>
          <a:lstStyle/>
          <a:p>
            <a:fld id="{C8500EE0-24CC-4CE1-BE73-F8D869EE9030}" type="datetimeFigureOut">
              <a:rPr lang="fr-FR" smtClean="0"/>
              <a:t>10/01/2022</a:t>
            </a:fld>
            <a:endParaRPr lang="fr-FR"/>
          </a:p>
        </p:txBody>
      </p:sp>
      <p:sp>
        <p:nvSpPr>
          <p:cNvPr id="8" name="Espace réservé du pied de page 7">
            <a:extLst>
              <a:ext uri="{FF2B5EF4-FFF2-40B4-BE49-F238E27FC236}">
                <a16:creationId xmlns:a16="http://schemas.microsoft.com/office/drawing/2014/main" id="{DC0E16AC-02C9-4078-85A2-AA79A107F75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6012CCF-D10F-40C4-9864-90C5A0C71BF7}"/>
              </a:ext>
            </a:extLst>
          </p:cNvPr>
          <p:cNvSpPr>
            <a:spLocks noGrp="1"/>
          </p:cNvSpPr>
          <p:nvPr>
            <p:ph type="sldNum" sz="quarter" idx="12"/>
          </p:nvPr>
        </p:nvSpPr>
        <p:spPr/>
        <p:txBody>
          <a:bodyPr/>
          <a:lstStyle/>
          <a:p>
            <a:fld id="{40143E8B-E26D-432D-8D43-82F1490EB47D}" type="slidenum">
              <a:rPr lang="fr-FR" smtClean="0"/>
              <a:t>‹N°›</a:t>
            </a:fld>
            <a:endParaRPr lang="fr-FR"/>
          </a:p>
        </p:txBody>
      </p:sp>
    </p:spTree>
    <p:extLst>
      <p:ext uri="{BB962C8B-B14F-4D97-AF65-F5344CB8AC3E}">
        <p14:creationId xmlns:p14="http://schemas.microsoft.com/office/powerpoint/2010/main" val="617521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5FB7EF-313C-4360-9AC0-A2F7D9179AF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3B31E28-A495-426B-8D8B-7A917220F87C}"/>
              </a:ext>
            </a:extLst>
          </p:cNvPr>
          <p:cNvSpPr>
            <a:spLocks noGrp="1"/>
          </p:cNvSpPr>
          <p:nvPr>
            <p:ph type="dt" sz="half" idx="10"/>
          </p:nvPr>
        </p:nvSpPr>
        <p:spPr/>
        <p:txBody>
          <a:bodyPr/>
          <a:lstStyle/>
          <a:p>
            <a:fld id="{C8500EE0-24CC-4CE1-BE73-F8D869EE9030}" type="datetimeFigureOut">
              <a:rPr lang="fr-FR" smtClean="0"/>
              <a:t>10/01/2022</a:t>
            </a:fld>
            <a:endParaRPr lang="fr-FR"/>
          </a:p>
        </p:txBody>
      </p:sp>
      <p:sp>
        <p:nvSpPr>
          <p:cNvPr id="4" name="Espace réservé du pied de page 3">
            <a:extLst>
              <a:ext uri="{FF2B5EF4-FFF2-40B4-BE49-F238E27FC236}">
                <a16:creationId xmlns:a16="http://schemas.microsoft.com/office/drawing/2014/main" id="{ACAB0DA0-5575-472D-92AD-FE95EBB046C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D7C44DB-148E-40DC-9638-9EA8116B8727}"/>
              </a:ext>
            </a:extLst>
          </p:cNvPr>
          <p:cNvSpPr>
            <a:spLocks noGrp="1"/>
          </p:cNvSpPr>
          <p:nvPr>
            <p:ph type="sldNum" sz="quarter" idx="12"/>
          </p:nvPr>
        </p:nvSpPr>
        <p:spPr/>
        <p:txBody>
          <a:bodyPr/>
          <a:lstStyle/>
          <a:p>
            <a:fld id="{40143E8B-E26D-432D-8D43-82F1490EB47D}" type="slidenum">
              <a:rPr lang="fr-FR" smtClean="0"/>
              <a:t>‹N°›</a:t>
            </a:fld>
            <a:endParaRPr lang="fr-FR"/>
          </a:p>
        </p:txBody>
      </p:sp>
    </p:spTree>
    <p:extLst>
      <p:ext uri="{BB962C8B-B14F-4D97-AF65-F5344CB8AC3E}">
        <p14:creationId xmlns:p14="http://schemas.microsoft.com/office/powerpoint/2010/main" val="2770508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4FC877D-C74C-4327-B61C-1170EA2EC353}"/>
              </a:ext>
            </a:extLst>
          </p:cNvPr>
          <p:cNvSpPr>
            <a:spLocks noGrp="1"/>
          </p:cNvSpPr>
          <p:nvPr>
            <p:ph type="dt" sz="half" idx="10"/>
          </p:nvPr>
        </p:nvSpPr>
        <p:spPr/>
        <p:txBody>
          <a:bodyPr/>
          <a:lstStyle/>
          <a:p>
            <a:fld id="{C8500EE0-24CC-4CE1-BE73-F8D869EE9030}" type="datetimeFigureOut">
              <a:rPr lang="fr-FR" smtClean="0"/>
              <a:t>10/01/2022</a:t>
            </a:fld>
            <a:endParaRPr lang="fr-FR"/>
          </a:p>
        </p:txBody>
      </p:sp>
      <p:sp>
        <p:nvSpPr>
          <p:cNvPr id="3" name="Espace réservé du pied de page 2">
            <a:extLst>
              <a:ext uri="{FF2B5EF4-FFF2-40B4-BE49-F238E27FC236}">
                <a16:creationId xmlns:a16="http://schemas.microsoft.com/office/drawing/2014/main" id="{44D84DA6-8208-4BED-A1B8-7F779CA8571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A9F6781-6BAB-444E-A2C1-FB2EA8E26B07}"/>
              </a:ext>
            </a:extLst>
          </p:cNvPr>
          <p:cNvSpPr>
            <a:spLocks noGrp="1"/>
          </p:cNvSpPr>
          <p:nvPr>
            <p:ph type="sldNum" sz="quarter" idx="12"/>
          </p:nvPr>
        </p:nvSpPr>
        <p:spPr/>
        <p:txBody>
          <a:bodyPr/>
          <a:lstStyle/>
          <a:p>
            <a:fld id="{40143E8B-E26D-432D-8D43-82F1490EB47D}" type="slidenum">
              <a:rPr lang="fr-FR" smtClean="0"/>
              <a:t>‹N°›</a:t>
            </a:fld>
            <a:endParaRPr lang="fr-FR"/>
          </a:p>
        </p:txBody>
      </p:sp>
    </p:spTree>
    <p:extLst>
      <p:ext uri="{BB962C8B-B14F-4D97-AF65-F5344CB8AC3E}">
        <p14:creationId xmlns:p14="http://schemas.microsoft.com/office/powerpoint/2010/main" val="1102643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259FA5-87C3-44A2-B9D3-0A0C46B8D82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5DD0C85-6E30-452C-B9B5-4205929EB2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1E17562-3E71-4D8E-A501-04BCAD2B9B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658EAA4-881E-487A-9A7C-EBAA727842BB}"/>
              </a:ext>
            </a:extLst>
          </p:cNvPr>
          <p:cNvSpPr>
            <a:spLocks noGrp="1"/>
          </p:cNvSpPr>
          <p:nvPr>
            <p:ph type="dt" sz="half" idx="10"/>
          </p:nvPr>
        </p:nvSpPr>
        <p:spPr/>
        <p:txBody>
          <a:bodyPr/>
          <a:lstStyle/>
          <a:p>
            <a:fld id="{C8500EE0-24CC-4CE1-BE73-F8D869EE9030}" type="datetimeFigureOut">
              <a:rPr lang="fr-FR" smtClean="0"/>
              <a:t>10/01/2022</a:t>
            </a:fld>
            <a:endParaRPr lang="fr-FR"/>
          </a:p>
        </p:txBody>
      </p:sp>
      <p:sp>
        <p:nvSpPr>
          <p:cNvPr id="6" name="Espace réservé du pied de page 5">
            <a:extLst>
              <a:ext uri="{FF2B5EF4-FFF2-40B4-BE49-F238E27FC236}">
                <a16:creationId xmlns:a16="http://schemas.microsoft.com/office/drawing/2014/main" id="{D803D048-E1F1-4777-BBFA-118EF5F322D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B7F1C18-0C22-4809-A048-4B49EB0B9DA4}"/>
              </a:ext>
            </a:extLst>
          </p:cNvPr>
          <p:cNvSpPr>
            <a:spLocks noGrp="1"/>
          </p:cNvSpPr>
          <p:nvPr>
            <p:ph type="sldNum" sz="quarter" idx="12"/>
          </p:nvPr>
        </p:nvSpPr>
        <p:spPr/>
        <p:txBody>
          <a:bodyPr/>
          <a:lstStyle/>
          <a:p>
            <a:fld id="{40143E8B-E26D-432D-8D43-82F1490EB47D}" type="slidenum">
              <a:rPr lang="fr-FR" smtClean="0"/>
              <a:t>‹N°›</a:t>
            </a:fld>
            <a:endParaRPr lang="fr-FR"/>
          </a:p>
        </p:txBody>
      </p:sp>
    </p:spTree>
    <p:extLst>
      <p:ext uri="{BB962C8B-B14F-4D97-AF65-F5344CB8AC3E}">
        <p14:creationId xmlns:p14="http://schemas.microsoft.com/office/powerpoint/2010/main" val="872410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CAA28E-24B7-49FC-B57A-760AE0EDA88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48EBADF-EDB9-4343-8832-D3A332A6B6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321E8DF-0768-48B8-90B0-107664B39D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8A78804-F6BA-4EEF-BE9F-1157F1C7D216}"/>
              </a:ext>
            </a:extLst>
          </p:cNvPr>
          <p:cNvSpPr>
            <a:spLocks noGrp="1"/>
          </p:cNvSpPr>
          <p:nvPr>
            <p:ph type="dt" sz="half" idx="10"/>
          </p:nvPr>
        </p:nvSpPr>
        <p:spPr/>
        <p:txBody>
          <a:bodyPr/>
          <a:lstStyle/>
          <a:p>
            <a:fld id="{C8500EE0-24CC-4CE1-BE73-F8D869EE9030}" type="datetimeFigureOut">
              <a:rPr lang="fr-FR" smtClean="0"/>
              <a:t>10/01/2022</a:t>
            </a:fld>
            <a:endParaRPr lang="fr-FR"/>
          </a:p>
        </p:txBody>
      </p:sp>
      <p:sp>
        <p:nvSpPr>
          <p:cNvPr id="6" name="Espace réservé du pied de page 5">
            <a:extLst>
              <a:ext uri="{FF2B5EF4-FFF2-40B4-BE49-F238E27FC236}">
                <a16:creationId xmlns:a16="http://schemas.microsoft.com/office/drawing/2014/main" id="{39DACE43-65BA-436E-AE36-7EC2699D9A7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1E52238-8DA1-46BD-8128-78B45C657394}"/>
              </a:ext>
            </a:extLst>
          </p:cNvPr>
          <p:cNvSpPr>
            <a:spLocks noGrp="1"/>
          </p:cNvSpPr>
          <p:nvPr>
            <p:ph type="sldNum" sz="quarter" idx="12"/>
          </p:nvPr>
        </p:nvSpPr>
        <p:spPr/>
        <p:txBody>
          <a:bodyPr/>
          <a:lstStyle/>
          <a:p>
            <a:fld id="{40143E8B-E26D-432D-8D43-82F1490EB47D}" type="slidenum">
              <a:rPr lang="fr-FR" smtClean="0"/>
              <a:t>‹N°›</a:t>
            </a:fld>
            <a:endParaRPr lang="fr-FR"/>
          </a:p>
        </p:txBody>
      </p:sp>
    </p:spTree>
    <p:extLst>
      <p:ext uri="{BB962C8B-B14F-4D97-AF65-F5344CB8AC3E}">
        <p14:creationId xmlns:p14="http://schemas.microsoft.com/office/powerpoint/2010/main" val="2880730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B6606DD-C39F-4A42-A107-CBFA17B107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B363B1A-82C2-4962-9594-CC996E6BC4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D50417-8EE8-4AB8-A0CB-6568298055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00EE0-24CC-4CE1-BE73-F8D869EE9030}" type="datetimeFigureOut">
              <a:rPr lang="fr-FR" smtClean="0"/>
              <a:t>10/01/2022</a:t>
            </a:fld>
            <a:endParaRPr lang="fr-FR"/>
          </a:p>
        </p:txBody>
      </p:sp>
      <p:sp>
        <p:nvSpPr>
          <p:cNvPr id="5" name="Espace réservé du pied de page 4">
            <a:extLst>
              <a:ext uri="{FF2B5EF4-FFF2-40B4-BE49-F238E27FC236}">
                <a16:creationId xmlns:a16="http://schemas.microsoft.com/office/drawing/2014/main" id="{CFB257E6-CB7F-4BC3-A4D5-D23B064F7F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096D27F-BE76-485C-BF5F-D57A494B01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43E8B-E26D-432D-8D43-82F1490EB47D}" type="slidenum">
              <a:rPr lang="fr-FR" smtClean="0"/>
              <a:t>‹N°›</a:t>
            </a:fld>
            <a:endParaRPr lang="fr-FR"/>
          </a:p>
        </p:txBody>
      </p:sp>
    </p:spTree>
    <p:extLst>
      <p:ext uri="{BB962C8B-B14F-4D97-AF65-F5344CB8AC3E}">
        <p14:creationId xmlns:p14="http://schemas.microsoft.com/office/powerpoint/2010/main" val="4185444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FC0B8D8D-8967-4196-90DC-8C4B41CC5149}"/>
              </a:ext>
            </a:extLst>
          </p:cNvPr>
          <p:cNvSpPr>
            <a:spLocks noGrp="1"/>
          </p:cNvSpPr>
          <p:nvPr>
            <p:ph type="subTitle" idx="1"/>
          </p:nvPr>
        </p:nvSpPr>
        <p:spPr>
          <a:xfrm>
            <a:off x="1524000" y="2986882"/>
            <a:ext cx="9144000" cy="884237"/>
          </a:xfrm>
        </p:spPr>
        <p:txBody>
          <a:bodyPr>
            <a:normAutofit/>
          </a:bodyPr>
          <a:lstStyle/>
          <a:p>
            <a:r>
              <a:rPr lang="fr-FR" sz="3600" b="1" dirty="0">
                <a:solidFill>
                  <a:schemeClr val="accent2"/>
                </a:solidFill>
                <a:latin typeface="Arial" panose="020B0604020202020204" pitchFamily="34" charset="0"/>
                <a:cs typeface="Arial" panose="020B0604020202020204" pitchFamily="34" charset="0"/>
              </a:rPr>
              <a:t>Numération (comptage ) cellulaire </a:t>
            </a:r>
          </a:p>
        </p:txBody>
      </p:sp>
    </p:spTree>
    <p:extLst>
      <p:ext uri="{BB962C8B-B14F-4D97-AF65-F5344CB8AC3E}">
        <p14:creationId xmlns:p14="http://schemas.microsoft.com/office/powerpoint/2010/main" val="424152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2AF7617-6ADA-4C38-A13D-4F041FC3D8B6}"/>
              </a:ext>
            </a:extLst>
          </p:cNvPr>
          <p:cNvSpPr>
            <a:spLocks noGrp="1"/>
          </p:cNvSpPr>
          <p:nvPr>
            <p:ph idx="1"/>
          </p:nvPr>
        </p:nvSpPr>
        <p:spPr>
          <a:xfrm>
            <a:off x="561975" y="238125"/>
            <a:ext cx="8524875" cy="3562350"/>
          </a:xfrm>
        </p:spPr>
        <p:txBody>
          <a:bodyPr>
            <a:normAutofit fontScale="92500" lnSpcReduction="10000"/>
          </a:bodyPr>
          <a:lstStyle/>
          <a:p>
            <a:pPr marL="0" indent="0" algn="just">
              <a:buNone/>
            </a:pPr>
            <a:r>
              <a:rPr lang="fr-FR" b="1" dirty="0">
                <a:solidFill>
                  <a:schemeClr val="accent2"/>
                </a:solidFill>
                <a:latin typeface="Arial" panose="020B0604020202020204" pitchFamily="34" charset="0"/>
                <a:cs typeface="Arial" panose="020B0604020202020204" pitchFamily="34" charset="0"/>
              </a:rPr>
              <a:t>Les règles de comptage</a:t>
            </a:r>
          </a:p>
          <a:p>
            <a:pPr algn="just">
              <a:buFont typeface="Wingdings" panose="05000000000000000000" pitchFamily="2" charset="2"/>
              <a:buChar char="v"/>
            </a:pPr>
            <a:r>
              <a:rPr lang="fr-FR" sz="2400" dirty="0">
                <a:latin typeface="Arial" panose="020B0604020202020204" pitchFamily="34" charset="0"/>
                <a:cs typeface="Arial" panose="020B0604020202020204" pitchFamily="34" charset="0"/>
              </a:rPr>
              <a:t> Grille de comptage : en culture cellulaire, on peut utiliser uniquement le grand carré central. Il est lui-même subdivisé en 25 petits carrés. </a:t>
            </a:r>
          </a:p>
          <a:p>
            <a:pPr algn="just">
              <a:buFont typeface="Wingdings" panose="05000000000000000000" pitchFamily="2" charset="2"/>
              <a:buChar char="v"/>
            </a:pPr>
            <a:r>
              <a:rPr lang="fr-FR" sz="2400" dirty="0">
                <a:latin typeface="Arial" panose="020B0604020202020204" pitchFamily="34" charset="0"/>
                <a:cs typeface="Arial" panose="020B0604020202020204" pitchFamily="34" charset="0"/>
              </a:rPr>
              <a:t> Ordre de comptage : lorsque nous comptons les cellules, il est essentiel de le faire de façon très structurée afin de ne pas compter une même cellule 2 fois.</a:t>
            </a:r>
          </a:p>
          <a:p>
            <a:pPr algn="just">
              <a:buFont typeface="Wingdings" panose="05000000000000000000" pitchFamily="2" charset="2"/>
              <a:buChar char="v"/>
            </a:pPr>
            <a:r>
              <a:rPr lang="fr-FR" sz="2600" dirty="0">
                <a:latin typeface="Arial" panose="020B0604020202020204" pitchFamily="34" charset="0"/>
                <a:cs typeface="Arial" panose="020B0604020202020204" pitchFamily="34" charset="0"/>
              </a:rPr>
              <a:t>Cas limites : Par convention, on compte les cellules qui touchent aux lignes de gauche et du haut du carré, lorsque celles-ci sont à 50% ou plus à l’intérieur</a:t>
            </a:r>
          </a:p>
          <a:p>
            <a:pPr marL="0" indent="0" algn="just">
              <a:buNone/>
            </a:pPr>
            <a:endParaRPr lang="fr-FR" sz="2400" dirty="0">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522D8C95-FE2C-4D15-9A2A-F6C564C60BDC}"/>
              </a:ext>
            </a:extLst>
          </p:cNvPr>
          <p:cNvPicPr>
            <a:picLocks noChangeAspect="1"/>
          </p:cNvPicPr>
          <p:nvPr/>
        </p:nvPicPr>
        <p:blipFill>
          <a:blip r:embed="rId2"/>
          <a:stretch>
            <a:fillRect/>
          </a:stretch>
        </p:blipFill>
        <p:spPr>
          <a:xfrm>
            <a:off x="9086850" y="676275"/>
            <a:ext cx="2978303" cy="2495678"/>
          </a:xfrm>
          <a:prstGeom prst="rect">
            <a:avLst/>
          </a:prstGeom>
        </p:spPr>
      </p:pic>
      <p:pic>
        <p:nvPicPr>
          <p:cNvPr id="8" name="Image 7">
            <a:extLst>
              <a:ext uri="{FF2B5EF4-FFF2-40B4-BE49-F238E27FC236}">
                <a16:creationId xmlns:a16="http://schemas.microsoft.com/office/drawing/2014/main" id="{64802785-A985-4C70-BD9D-998B956C0E66}"/>
              </a:ext>
            </a:extLst>
          </p:cNvPr>
          <p:cNvPicPr>
            <a:picLocks noChangeAspect="1"/>
          </p:cNvPicPr>
          <p:nvPr/>
        </p:nvPicPr>
        <p:blipFill>
          <a:blip r:embed="rId3"/>
          <a:stretch>
            <a:fillRect/>
          </a:stretch>
        </p:blipFill>
        <p:spPr>
          <a:xfrm>
            <a:off x="6580967" y="3301870"/>
            <a:ext cx="4678516" cy="3460880"/>
          </a:xfrm>
          <a:prstGeom prst="rect">
            <a:avLst/>
          </a:prstGeom>
        </p:spPr>
      </p:pic>
      <p:pic>
        <p:nvPicPr>
          <p:cNvPr id="9" name="Image 8">
            <a:extLst>
              <a:ext uri="{FF2B5EF4-FFF2-40B4-BE49-F238E27FC236}">
                <a16:creationId xmlns:a16="http://schemas.microsoft.com/office/drawing/2014/main" id="{3381C1B8-30D8-42CA-B41D-5D676CD4D789}"/>
              </a:ext>
            </a:extLst>
          </p:cNvPr>
          <p:cNvPicPr>
            <a:picLocks noChangeAspect="1"/>
          </p:cNvPicPr>
          <p:nvPr/>
        </p:nvPicPr>
        <p:blipFill>
          <a:blip r:embed="rId4"/>
          <a:stretch>
            <a:fillRect/>
          </a:stretch>
        </p:blipFill>
        <p:spPr>
          <a:xfrm>
            <a:off x="1752475" y="4295775"/>
            <a:ext cx="3221166" cy="1816100"/>
          </a:xfrm>
          <a:prstGeom prst="rect">
            <a:avLst/>
          </a:prstGeom>
        </p:spPr>
      </p:pic>
    </p:spTree>
    <p:extLst>
      <p:ext uri="{BB962C8B-B14F-4D97-AF65-F5344CB8AC3E}">
        <p14:creationId xmlns:p14="http://schemas.microsoft.com/office/powerpoint/2010/main" val="3248255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B226DE0-62A1-4FA6-A6F5-B03F488F2ED0}"/>
              </a:ext>
            </a:extLst>
          </p:cNvPr>
          <p:cNvSpPr>
            <a:spLocks noGrp="1"/>
          </p:cNvSpPr>
          <p:nvPr>
            <p:ph idx="1"/>
          </p:nvPr>
        </p:nvSpPr>
        <p:spPr>
          <a:xfrm>
            <a:off x="838200" y="581025"/>
            <a:ext cx="10515600" cy="5595938"/>
          </a:xfrm>
        </p:spPr>
        <p:txBody>
          <a:bodyPr>
            <a:normAutofit/>
          </a:bodyPr>
          <a:lstStyle/>
          <a:p>
            <a:pPr algn="just">
              <a:buFont typeface="Wingdings" panose="05000000000000000000" pitchFamily="2" charset="2"/>
              <a:buChar char="v"/>
            </a:pPr>
            <a:r>
              <a:rPr lang="fr-FR" sz="2400" dirty="0">
                <a:latin typeface="Arial" panose="020B0604020202020204" pitchFamily="34" charset="0"/>
                <a:cs typeface="Arial" panose="020B0604020202020204" pitchFamily="34" charset="0"/>
              </a:rPr>
              <a:t> Chambres A et B : normalement on compte les cellules dans les 2 chambres et on établit la moyenne. </a:t>
            </a:r>
          </a:p>
          <a:p>
            <a:pPr algn="just">
              <a:buFont typeface="Wingdings" panose="05000000000000000000" pitchFamily="2" charset="2"/>
              <a:buChar char="v"/>
            </a:pPr>
            <a:r>
              <a:rPr lang="fr-FR" sz="2400" dirty="0">
                <a:latin typeface="Arial" panose="020B0604020202020204" pitchFamily="34" charset="0"/>
                <a:cs typeface="Arial" panose="020B0604020202020204" pitchFamily="34" charset="0"/>
              </a:rPr>
              <a:t>Pour un comptage statistiquement valable:</a:t>
            </a:r>
          </a:p>
          <a:p>
            <a:pPr algn="just">
              <a:buFont typeface="Wingdings" panose="05000000000000000000" pitchFamily="2" charset="2"/>
              <a:buChar char="ü"/>
            </a:pPr>
            <a:r>
              <a:rPr lang="fr-FR" sz="2400" dirty="0">
                <a:latin typeface="Arial" panose="020B0604020202020204" pitchFamily="34" charset="0"/>
                <a:cs typeface="Arial" panose="020B0604020202020204" pitchFamily="34" charset="0"/>
              </a:rPr>
              <a:t>On devrait compter entre 20 et 50 cellules dans chacune des chambres. </a:t>
            </a:r>
          </a:p>
          <a:p>
            <a:pPr algn="just">
              <a:buFont typeface="Wingdings" panose="05000000000000000000" pitchFamily="2" charset="2"/>
              <a:buChar char="ü"/>
            </a:pPr>
            <a:r>
              <a:rPr lang="fr-FR" sz="2400" dirty="0">
                <a:latin typeface="Arial" panose="020B0604020202020204" pitchFamily="34" charset="0"/>
                <a:cs typeface="Arial" panose="020B0604020202020204" pitchFamily="34" charset="0"/>
              </a:rPr>
              <a:t> On ne devrait pas obtenir une différence de plus de 10% entre les deux chambres. Avec une différence de plus de 10%, on devrait recommencer la préparation de l’</a:t>
            </a:r>
            <a:r>
              <a:rPr lang="fr-FR" sz="2400" dirty="0" err="1">
                <a:latin typeface="Arial" panose="020B0604020202020204" pitchFamily="34" charset="0"/>
                <a:cs typeface="Arial" panose="020B0604020202020204" pitchFamily="34" charset="0"/>
              </a:rPr>
              <a:t>hémacytomètre</a:t>
            </a:r>
            <a:r>
              <a:rPr lang="fr-FR" sz="2400" dirty="0">
                <a:latin typeface="Arial" panose="020B0604020202020204" pitchFamily="34" charset="0"/>
                <a:cs typeface="Arial" panose="020B0604020202020204" pitchFamily="34" charset="0"/>
              </a:rPr>
              <a:t> en mélangeant bien les cellules avant de les charger dans les deux chambres. </a:t>
            </a:r>
          </a:p>
          <a:p>
            <a:pPr algn="just">
              <a:buFont typeface="Wingdings" panose="05000000000000000000" pitchFamily="2" charset="2"/>
              <a:buChar char="ü"/>
            </a:pPr>
            <a:r>
              <a:rPr lang="fr-FR" sz="2400" dirty="0">
                <a:latin typeface="Arial" panose="020B0604020202020204" pitchFamily="34" charset="0"/>
                <a:cs typeface="Arial" panose="020B0604020202020204" pitchFamily="34" charset="0"/>
              </a:rPr>
              <a:t>Homogénéité de la suspension : Si les cellules sont trop en grappes, il faut recommencer en tentant de mieux homogénéiser la suspension. </a:t>
            </a:r>
          </a:p>
          <a:p>
            <a:pPr algn="just">
              <a:buFont typeface="Wingdings" panose="05000000000000000000" pitchFamily="2" charset="2"/>
              <a:buChar char="ü"/>
            </a:pPr>
            <a:r>
              <a:rPr lang="fr-FR" sz="2400" dirty="0">
                <a:latin typeface="Arial" panose="020B0604020202020204" pitchFamily="34" charset="0"/>
                <a:cs typeface="Arial" panose="020B0604020202020204" pitchFamily="34" charset="0"/>
              </a:rPr>
              <a:t>Apparence des cellules : les cellules vivantes devraient être arrondies ou un peu allongées. Il est important de bien distinguer les cellules vivantes des cellules mortes et des débris. </a:t>
            </a:r>
          </a:p>
        </p:txBody>
      </p:sp>
    </p:spTree>
    <p:extLst>
      <p:ext uri="{BB962C8B-B14F-4D97-AF65-F5344CB8AC3E}">
        <p14:creationId xmlns:p14="http://schemas.microsoft.com/office/powerpoint/2010/main" val="2408293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57BEFB2-134B-4221-888B-86E9BB3EDA70}"/>
              </a:ext>
            </a:extLst>
          </p:cNvPr>
          <p:cNvSpPr>
            <a:spLocks noGrp="1"/>
          </p:cNvSpPr>
          <p:nvPr>
            <p:ph idx="1"/>
          </p:nvPr>
        </p:nvSpPr>
        <p:spPr>
          <a:xfrm>
            <a:off x="838200" y="323850"/>
            <a:ext cx="10515600" cy="4576763"/>
          </a:xfrm>
        </p:spPr>
        <p:txBody>
          <a:bodyPr>
            <a:normAutofit/>
          </a:bodyPr>
          <a:lstStyle/>
          <a:p>
            <a:pPr marL="0" indent="0" algn="ctr">
              <a:buNone/>
            </a:pPr>
            <a:r>
              <a:rPr lang="fr-FR" b="1" dirty="0">
                <a:solidFill>
                  <a:schemeClr val="accent2"/>
                </a:solidFill>
                <a:latin typeface="Arial" panose="020B0604020202020204" pitchFamily="34" charset="0"/>
                <a:cs typeface="Arial" panose="020B0604020202020204" pitchFamily="34" charset="0"/>
              </a:rPr>
              <a:t>Calculs effectués à partir du comptage </a:t>
            </a:r>
          </a:p>
          <a:p>
            <a:pPr marL="457200" indent="-457200" algn="just">
              <a:buAutoNum type="arabicPeriod"/>
            </a:pPr>
            <a:r>
              <a:rPr lang="fr-FR" sz="2400" dirty="0">
                <a:latin typeface="Arial" panose="020B0604020202020204" pitchFamily="34" charset="0"/>
                <a:cs typeface="Arial" panose="020B0604020202020204" pitchFamily="34" charset="0"/>
              </a:rPr>
              <a:t>Évaluation du pourcentage de viabilité des cellules: </a:t>
            </a:r>
          </a:p>
          <a:p>
            <a:pPr marL="0" indent="0" algn="just">
              <a:buNone/>
            </a:pPr>
            <a:r>
              <a:rPr lang="fr-FR" sz="2400" dirty="0">
                <a:latin typeface="Arial" panose="020B0604020202020204" pitchFamily="34" charset="0"/>
                <a:cs typeface="Arial" panose="020B0604020202020204" pitchFamily="34" charset="0"/>
              </a:rPr>
              <a:t>On peut calculer le % de viabilité d’une culture après avoir compté les cellules mortes (colorées) et les cellules vivantes (incolores) : </a:t>
            </a:r>
          </a:p>
          <a:p>
            <a:pPr marL="0" indent="0" algn="just">
              <a:buNone/>
            </a:pPr>
            <a:r>
              <a:rPr lang="fr-FR" sz="2400" dirty="0">
                <a:latin typeface="Arial" panose="020B0604020202020204" pitchFamily="34" charset="0"/>
                <a:cs typeface="Arial" panose="020B0604020202020204" pitchFamily="34" charset="0"/>
              </a:rPr>
              <a:t>2. Évaluation de la concentration des cellules viables: Lors du transfert de cellules en culture (pour un passage ou pour la congélation) </a:t>
            </a:r>
          </a:p>
          <a:p>
            <a:pPr algn="just">
              <a:buFont typeface="Wingdings" panose="05000000000000000000" pitchFamily="2" charset="2"/>
              <a:buChar char="v"/>
            </a:pPr>
            <a:r>
              <a:rPr lang="fr-FR" sz="2400" dirty="0">
                <a:latin typeface="Arial" panose="020B0604020202020204" pitchFamily="34" charset="0"/>
                <a:cs typeface="Arial" panose="020B0604020202020204" pitchFamily="34" charset="0"/>
              </a:rPr>
              <a:t> on doit évaluer la concentration des cellules viables, en tenant compte du facteur de dilution utilisé pour la coloration et du volume des chambres de l’</a:t>
            </a:r>
            <a:r>
              <a:rPr lang="fr-FR" sz="2400" dirty="0" err="1">
                <a:latin typeface="Arial" panose="020B0604020202020204" pitchFamily="34" charset="0"/>
                <a:cs typeface="Arial" panose="020B0604020202020204" pitchFamily="34" charset="0"/>
              </a:rPr>
              <a:t>hémacytomètre</a:t>
            </a:r>
            <a:r>
              <a:rPr lang="fr-FR" sz="2400" dirty="0">
                <a:latin typeface="Arial" panose="020B0604020202020204" pitchFamily="34" charset="0"/>
                <a:cs typeface="Arial" panose="020B0604020202020204" pitchFamily="34" charset="0"/>
              </a:rPr>
              <a:t> (1/10 000 ou 10</a:t>
            </a:r>
            <a:r>
              <a:rPr lang="fr-FR" sz="2400" baseline="30000" dirty="0">
                <a:latin typeface="Arial" panose="020B0604020202020204" pitchFamily="34" charset="0"/>
                <a:cs typeface="Arial" panose="020B0604020202020204" pitchFamily="34" charset="0"/>
              </a:rPr>
              <a:t>-4</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mL</a:t>
            </a:r>
            <a:r>
              <a:rPr lang="fr-FR" sz="2400" dirty="0">
                <a:latin typeface="Arial" panose="020B0604020202020204" pitchFamily="34" charset="0"/>
                <a:cs typeface="Arial" panose="020B0604020202020204" pitchFamily="34" charset="0"/>
              </a:rPr>
              <a:t>). </a:t>
            </a:r>
          </a:p>
          <a:p>
            <a:pPr marL="0" indent="0" algn="just">
              <a:buNone/>
            </a:pPr>
            <a:r>
              <a:rPr lang="fr-FR" sz="2400" dirty="0">
                <a:latin typeface="Arial" panose="020B0604020202020204" pitchFamily="34" charset="0"/>
                <a:cs typeface="Arial" panose="020B0604020202020204" pitchFamily="34" charset="0"/>
              </a:rPr>
              <a:t>% viabilité = (nb de cellules vivantes / nb total de cellules) X 100 </a:t>
            </a:r>
          </a:p>
          <a:p>
            <a:pPr marL="0" indent="0" algn="just">
              <a:buNone/>
            </a:pPr>
            <a:endParaRPr lang="fr-FR" sz="2400" dirty="0">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26D28F56-C6A6-47ED-8B09-D4B014168FA3}"/>
              </a:ext>
            </a:extLst>
          </p:cNvPr>
          <p:cNvPicPr>
            <a:picLocks noChangeAspect="1"/>
          </p:cNvPicPr>
          <p:nvPr/>
        </p:nvPicPr>
        <p:blipFill>
          <a:blip r:embed="rId2"/>
          <a:stretch>
            <a:fillRect/>
          </a:stretch>
        </p:blipFill>
        <p:spPr>
          <a:xfrm>
            <a:off x="2663648" y="2169890"/>
            <a:ext cx="6864703" cy="2044805"/>
          </a:xfrm>
          <a:prstGeom prst="rect">
            <a:avLst/>
          </a:prstGeom>
        </p:spPr>
      </p:pic>
      <p:pic>
        <p:nvPicPr>
          <p:cNvPr id="7" name="Image 6">
            <a:extLst>
              <a:ext uri="{FF2B5EF4-FFF2-40B4-BE49-F238E27FC236}">
                <a16:creationId xmlns:a16="http://schemas.microsoft.com/office/drawing/2014/main" id="{B042F2A9-08A6-4CDA-B441-B792520E88A8}"/>
              </a:ext>
            </a:extLst>
          </p:cNvPr>
          <p:cNvPicPr>
            <a:picLocks noChangeAspect="1"/>
          </p:cNvPicPr>
          <p:nvPr/>
        </p:nvPicPr>
        <p:blipFill>
          <a:blip r:embed="rId3"/>
          <a:stretch>
            <a:fillRect/>
          </a:stretch>
        </p:blipFill>
        <p:spPr>
          <a:xfrm>
            <a:off x="2739849" y="4557654"/>
            <a:ext cx="7275936" cy="685918"/>
          </a:xfrm>
          <a:prstGeom prst="rect">
            <a:avLst/>
          </a:prstGeom>
        </p:spPr>
      </p:pic>
    </p:spTree>
    <p:extLst>
      <p:ext uri="{BB962C8B-B14F-4D97-AF65-F5344CB8AC3E}">
        <p14:creationId xmlns:p14="http://schemas.microsoft.com/office/powerpoint/2010/main" val="59120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F1A3147-15E1-4665-B7B1-9247E8546277}"/>
              </a:ext>
            </a:extLst>
          </p:cNvPr>
          <p:cNvSpPr>
            <a:spLocks noGrp="1"/>
          </p:cNvSpPr>
          <p:nvPr>
            <p:ph idx="1"/>
          </p:nvPr>
        </p:nvSpPr>
        <p:spPr>
          <a:xfrm>
            <a:off x="838200" y="520700"/>
            <a:ext cx="10515600" cy="4346575"/>
          </a:xfrm>
        </p:spPr>
        <p:txBody>
          <a:bodyPr>
            <a:normAutofit/>
          </a:bodyPr>
          <a:lstStyle/>
          <a:p>
            <a:pPr marL="0" indent="0">
              <a:buNone/>
            </a:pPr>
            <a:r>
              <a:rPr lang="fr-FR" b="1" dirty="0">
                <a:solidFill>
                  <a:schemeClr val="accent2"/>
                </a:solidFill>
                <a:latin typeface="Arial" panose="020B0604020202020204" pitchFamily="34" charset="0"/>
                <a:cs typeface="Arial" panose="020B0604020202020204" pitchFamily="34" charset="0"/>
              </a:rPr>
              <a:t>2. Le comptage automatisé</a:t>
            </a:r>
          </a:p>
          <a:p>
            <a:pPr algn="just">
              <a:buFont typeface="Wingdings" panose="05000000000000000000" pitchFamily="2" charset="2"/>
              <a:buChar char="v"/>
            </a:pPr>
            <a:r>
              <a:rPr lang="fr-FR" sz="2400" dirty="0">
                <a:latin typeface="Arial" panose="020B0604020202020204" pitchFamily="34" charset="0"/>
                <a:cs typeface="Arial" panose="020B0604020202020204" pitchFamily="34" charset="0"/>
              </a:rPr>
              <a:t> Pour garantir une reproductibilité de comptage, réduire la variabilité des résultats liés à l’utilisateur et gagner du temps, des systèmes de comptage automatisés ont été développés depuis quelques années. </a:t>
            </a:r>
          </a:p>
          <a:p>
            <a:pPr algn="just">
              <a:buFont typeface="Wingdings" panose="05000000000000000000" pitchFamily="2" charset="2"/>
              <a:buChar char="v"/>
            </a:pPr>
            <a:r>
              <a:rPr lang="fr-FR" sz="2400" dirty="0">
                <a:latin typeface="Arial" panose="020B0604020202020204" pitchFamily="34" charset="0"/>
                <a:cs typeface="Arial" panose="020B0604020202020204" pitchFamily="34" charset="0"/>
              </a:rPr>
              <a:t>Ces systèmes sont plus ou moins complexes et plus ou moins précis selon les modèles, mais ils fonctionnent tous sur un même principe : un échantillon de volume connu, une détection des cellules et un calcul de la concentration finale. </a:t>
            </a:r>
          </a:p>
        </p:txBody>
      </p:sp>
      <p:pic>
        <p:nvPicPr>
          <p:cNvPr id="5" name="Image 4">
            <a:extLst>
              <a:ext uri="{FF2B5EF4-FFF2-40B4-BE49-F238E27FC236}">
                <a16:creationId xmlns:a16="http://schemas.microsoft.com/office/drawing/2014/main" id="{9BF6BC11-5CC2-4D7E-A848-DDD0B721B01F}"/>
              </a:ext>
            </a:extLst>
          </p:cNvPr>
          <p:cNvPicPr>
            <a:picLocks noChangeAspect="1"/>
          </p:cNvPicPr>
          <p:nvPr/>
        </p:nvPicPr>
        <p:blipFill>
          <a:blip r:embed="rId2"/>
          <a:stretch>
            <a:fillRect/>
          </a:stretch>
        </p:blipFill>
        <p:spPr>
          <a:xfrm>
            <a:off x="8648700" y="3647589"/>
            <a:ext cx="1695450" cy="2439372"/>
          </a:xfrm>
          <a:prstGeom prst="rect">
            <a:avLst/>
          </a:prstGeom>
        </p:spPr>
      </p:pic>
      <p:sp>
        <p:nvSpPr>
          <p:cNvPr id="7" name="ZoneTexte 6">
            <a:extLst>
              <a:ext uri="{FF2B5EF4-FFF2-40B4-BE49-F238E27FC236}">
                <a16:creationId xmlns:a16="http://schemas.microsoft.com/office/drawing/2014/main" id="{33A4BDD6-3D0F-4A9A-B131-0117A3CBC936}"/>
              </a:ext>
            </a:extLst>
          </p:cNvPr>
          <p:cNvSpPr txBox="1"/>
          <p:nvPr/>
        </p:nvSpPr>
        <p:spPr>
          <a:xfrm>
            <a:off x="2076450" y="4534197"/>
            <a:ext cx="6096000" cy="923330"/>
          </a:xfrm>
          <a:prstGeom prst="rect">
            <a:avLst/>
          </a:prstGeom>
          <a:noFill/>
        </p:spPr>
        <p:txBody>
          <a:bodyPr wrap="square">
            <a:spAutoFit/>
          </a:bodyPr>
          <a:lstStyle/>
          <a:p>
            <a:pPr algn="ctr"/>
            <a:r>
              <a:rPr lang="fr-FR" sz="1800" dirty="0">
                <a:latin typeface="Arial" panose="020B0604020202020204" pitchFamily="34" charset="0"/>
                <a:cs typeface="Arial" panose="020B0604020202020204" pitchFamily="34" charset="0"/>
              </a:rPr>
              <a:t>i. Compteur de cellules portatif : Ce type de compteur ressemble à une pipette et est basé sur le principe Coulter. </a:t>
            </a:r>
            <a:endParaRPr lang="fr-FR" dirty="0"/>
          </a:p>
        </p:txBody>
      </p:sp>
    </p:spTree>
    <p:extLst>
      <p:ext uri="{BB962C8B-B14F-4D97-AF65-F5344CB8AC3E}">
        <p14:creationId xmlns:p14="http://schemas.microsoft.com/office/powerpoint/2010/main" val="3330470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B2EE5F-1E32-42A0-8E91-86B0F93BE9EC}"/>
              </a:ext>
            </a:extLst>
          </p:cNvPr>
          <p:cNvSpPr>
            <a:spLocks noGrp="1"/>
          </p:cNvSpPr>
          <p:nvPr>
            <p:ph type="title"/>
          </p:nvPr>
        </p:nvSpPr>
        <p:spPr>
          <a:xfrm>
            <a:off x="838200" y="365125"/>
            <a:ext cx="10515600" cy="777875"/>
          </a:xfrm>
        </p:spPr>
        <p:txBody>
          <a:bodyPr/>
          <a:lstStyle/>
          <a:p>
            <a:pPr algn="ctr"/>
            <a:r>
              <a:rPr lang="fr-FR" b="1" dirty="0">
                <a:solidFill>
                  <a:schemeClr val="accent2"/>
                </a:solidFill>
                <a:latin typeface="Arial" panose="020B0604020202020204" pitchFamily="34" charset="0"/>
                <a:cs typeface="Arial" panose="020B0604020202020204" pitchFamily="34" charset="0"/>
              </a:rPr>
              <a:t>Introduction </a:t>
            </a:r>
          </a:p>
        </p:txBody>
      </p:sp>
      <p:sp>
        <p:nvSpPr>
          <p:cNvPr id="3" name="Espace réservé du contenu 2">
            <a:extLst>
              <a:ext uri="{FF2B5EF4-FFF2-40B4-BE49-F238E27FC236}">
                <a16:creationId xmlns:a16="http://schemas.microsoft.com/office/drawing/2014/main" id="{84C37B7C-712B-42A0-AED2-FFF622326706}"/>
              </a:ext>
            </a:extLst>
          </p:cNvPr>
          <p:cNvSpPr>
            <a:spLocks noGrp="1"/>
          </p:cNvSpPr>
          <p:nvPr>
            <p:ph idx="1"/>
          </p:nvPr>
        </p:nvSpPr>
        <p:spPr>
          <a:xfrm>
            <a:off x="838200" y="1457324"/>
            <a:ext cx="10515600" cy="3590925"/>
          </a:xfrm>
        </p:spPr>
        <p:txBody>
          <a:bodyPr>
            <a:normAutofit/>
          </a:bodyPr>
          <a:lstStyle/>
          <a:p>
            <a:pPr algn="just">
              <a:buFont typeface="Wingdings" panose="05000000000000000000" pitchFamily="2" charset="2"/>
              <a:buChar char="v"/>
            </a:pPr>
            <a:r>
              <a:rPr lang="fr-FR" dirty="0">
                <a:latin typeface="Arial" panose="020B0604020202020204" pitchFamily="34" charset="0"/>
                <a:cs typeface="Arial" panose="020B0604020202020204" pitchFamily="34" charset="0"/>
              </a:rPr>
              <a:t> Le comptage cellulaire fait partie du quotidien du biologiste cellulaire. C’est une étape obligatoire qui permet de déterminer la concentration des cellules en culture tout en vérifiant leur vitalité. </a:t>
            </a:r>
          </a:p>
          <a:p>
            <a:pPr algn="just">
              <a:buFont typeface="Wingdings" panose="05000000000000000000" pitchFamily="2" charset="2"/>
              <a:buChar char="v"/>
            </a:pPr>
            <a:endParaRPr lang="fr-FR" dirty="0">
              <a:latin typeface="Arial" panose="020B0604020202020204" pitchFamily="34" charset="0"/>
              <a:cs typeface="Arial" panose="020B0604020202020204" pitchFamily="34" charset="0"/>
            </a:endParaRPr>
          </a:p>
          <a:p>
            <a:pPr algn="just">
              <a:buFont typeface="Wingdings" panose="05000000000000000000" pitchFamily="2" charset="2"/>
              <a:buChar char="v"/>
            </a:pPr>
            <a:r>
              <a:rPr lang="fr-FR" dirty="0">
                <a:latin typeface="Arial" panose="020B0604020202020204" pitchFamily="34" charset="0"/>
                <a:cs typeface="Arial" panose="020B0604020202020204" pitchFamily="34" charset="0"/>
              </a:rPr>
              <a:t>Il permet d’avoir une information qualitative, et surtout quantitative sur sa culture cellulaire à un temps T. </a:t>
            </a:r>
          </a:p>
        </p:txBody>
      </p:sp>
    </p:spTree>
    <p:extLst>
      <p:ext uri="{BB962C8B-B14F-4D97-AF65-F5344CB8AC3E}">
        <p14:creationId xmlns:p14="http://schemas.microsoft.com/office/powerpoint/2010/main" val="715256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151D0C1-EABC-415D-B420-6F525B163492}"/>
              </a:ext>
            </a:extLst>
          </p:cNvPr>
          <p:cNvSpPr>
            <a:spLocks noGrp="1"/>
          </p:cNvSpPr>
          <p:nvPr>
            <p:ph idx="1"/>
          </p:nvPr>
        </p:nvSpPr>
        <p:spPr>
          <a:xfrm>
            <a:off x="838200" y="447675"/>
            <a:ext cx="10515600" cy="6076950"/>
          </a:xfrm>
        </p:spPr>
        <p:txBody>
          <a:bodyPr>
            <a:normAutofit fontScale="92500"/>
          </a:bodyPr>
          <a:lstStyle/>
          <a:p>
            <a:pPr marL="0" indent="0" algn="just">
              <a:buNone/>
            </a:pPr>
            <a:r>
              <a:rPr lang="fr-FR" b="1" dirty="0">
                <a:solidFill>
                  <a:schemeClr val="accent2"/>
                </a:solidFill>
                <a:latin typeface="Arial" panose="020B0604020202020204" pitchFamily="34" charset="0"/>
                <a:cs typeface="Arial" panose="020B0604020202020204" pitchFamily="34" charset="0"/>
              </a:rPr>
              <a:t>Concentration des cellules: </a:t>
            </a:r>
          </a:p>
          <a:p>
            <a:pPr marL="0" indent="0" algn="just">
              <a:buNone/>
            </a:pPr>
            <a:r>
              <a:rPr lang="fr-FR" dirty="0">
                <a:latin typeface="Arial" panose="020B0604020202020204" pitchFamily="34" charset="0"/>
                <a:cs typeface="Arial" panose="020B0604020202020204" pitchFamily="34" charset="0"/>
              </a:rPr>
              <a:t>En culture cellulaire, on doit souvent connaître le nombre des cellules avec lequel on travaille; </a:t>
            </a:r>
          </a:p>
          <a:p>
            <a:pPr algn="just">
              <a:buFont typeface="Wingdings" panose="05000000000000000000" pitchFamily="2" charset="2"/>
              <a:buChar char="v"/>
            </a:pPr>
            <a:r>
              <a:rPr lang="fr-FR" dirty="0">
                <a:latin typeface="Arial" panose="020B0604020202020204" pitchFamily="34" charset="0"/>
                <a:cs typeface="Arial" panose="020B0604020202020204" pitchFamily="34" charset="0"/>
              </a:rPr>
              <a:t> Au moment d’effectuer </a:t>
            </a:r>
            <a:r>
              <a:rPr lang="fr-FR" b="1" dirty="0">
                <a:latin typeface="Arial" panose="020B0604020202020204" pitchFamily="34" charset="0"/>
                <a:cs typeface="Arial" panose="020B0604020202020204" pitchFamily="34" charset="0"/>
              </a:rPr>
              <a:t>un passage</a:t>
            </a:r>
            <a:r>
              <a:rPr lang="fr-FR" dirty="0">
                <a:latin typeface="Arial" panose="020B0604020202020204" pitchFamily="34" charset="0"/>
                <a:cs typeface="Arial" panose="020B0604020202020204" pitchFamily="34" charset="0"/>
              </a:rPr>
              <a:t>, le nombre des cellules ensemencées influencera la survie et la vitesse de croissance de la nouvelle population.</a:t>
            </a:r>
          </a:p>
          <a:p>
            <a:pPr algn="just">
              <a:buFont typeface="Wingdings" panose="05000000000000000000" pitchFamily="2" charset="2"/>
              <a:buChar char="v"/>
            </a:pPr>
            <a:r>
              <a:rPr lang="fr-FR" dirty="0">
                <a:latin typeface="Arial" panose="020B0604020202020204" pitchFamily="34" charset="0"/>
                <a:cs typeface="Arial" panose="020B0604020202020204" pitchFamily="34" charset="0"/>
              </a:rPr>
              <a:t>Au moment de </a:t>
            </a:r>
            <a:r>
              <a:rPr lang="fr-FR" b="1" dirty="0">
                <a:latin typeface="Arial" panose="020B0604020202020204" pitchFamily="34" charset="0"/>
                <a:cs typeface="Arial" panose="020B0604020202020204" pitchFamily="34" charset="0"/>
              </a:rPr>
              <a:t>congeler</a:t>
            </a:r>
            <a:r>
              <a:rPr lang="fr-FR" dirty="0">
                <a:latin typeface="Arial" panose="020B0604020202020204" pitchFamily="34" charset="0"/>
                <a:cs typeface="Arial" panose="020B0604020202020204" pitchFamily="34" charset="0"/>
              </a:rPr>
              <a:t> des cellules, on doit vérifier qu’elles sont en concentration suffisante pour assurer la survie de la lignée, car plusieurs cellules meurent au cours du processus de congélation. </a:t>
            </a:r>
          </a:p>
          <a:p>
            <a:pPr marL="0" indent="0" algn="just">
              <a:buNone/>
            </a:pPr>
            <a:r>
              <a:rPr lang="fr-FR" b="1" dirty="0">
                <a:solidFill>
                  <a:schemeClr val="accent2"/>
                </a:solidFill>
                <a:latin typeface="Arial" panose="020B0604020202020204" pitchFamily="34" charset="0"/>
                <a:cs typeface="Arial" panose="020B0604020202020204" pitchFamily="34" charset="0"/>
              </a:rPr>
              <a:t>Vitalité des cellules: </a:t>
            </a:r>
          </a:p>
          <a:p>
            <a:pPr marL="0" indent="0" algn="just">
              <a:buNone/>
            </a:pPr>
            <a:r>
              <a:rPr lang="fr-FR" dirty="0">
                <a:latin typeface="Arial" panose="020B0604020202020204" pitchFamily="34" charset="0"/>
                <a:cs typeface="Arial" panose="020B0604020202020204" pitchFamily="34" charset="0"/>
              </a:rPr>
              <a:t>Une culture compte toujours un certain nombre de cellules mortes qui peut être plus ou moins important et on doit vérifier que les cellules utilisées sont bien vivantes. Pour ce faire, il existe des colorants permettant de distinguer les cellules vivantes des cellules mortes</a:t>
            </a:r>
          </a:p>
        </p:txBody>
      </p:sp>
    </p:spTree>
    <p:extLst>
      <p:ext uri="{BB962C8B-B14F-4D97-AF65-F5344CB8AC3E}">
        <p14:creationId xmlns:p14="http://schemas.microsoft.com/office/powerpoint/2010/main" val="1545815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59D9A83-0A62-4613-9BA6-8271BE34259F}"/>
              </a:ext>
            </a:extLst>
          </p:cNvPr>
          <p:cNvSpPr>
            <a:spLocks noGrp="1"/>
          </p:cNvSpPr>
          <p:nvPr>
            <p:ph idx="1"/>
          </p:nvPr>
        </p:nvSpPr>
        <p:spPr>
          <a:xfrm>
            <a:off x="838200" y="1085849"/>
            <a:ext cx="10515600" cy="5448301"/>
          </a:xfrm>
        </p:spPr>
        <p:txBody>
          <a:bodyPr>
            <a:normAutofit lnSpcReduction="10000"/>
          </a:bodyPr>
          <a:lstStyle/>
          <a:p>
            <a:pPr marL="0" indent="0" algn="just">
              <a:buNone/>
            </a:pPr>
            <a:r>
              <a:rPr lang="fr-FR" dirty="0">
                <a:latin typeface="Arial" panose="020B0604020202020204" pitchFamily="34" charset="0"/>
                <a:cs typeface="Arial" panose="020B0604020202020204" pitchFamily="34" charset="0"/>
              </a:rPr>
              <a:t>Le comptage ou numération cellulaire est la détermination du nombre de cellules contenues dans un volume précis d’un milieu liquide. </a:t>
            </a:r>
          </a:p>
          <a:p>
            <a:pPr algn="just">
              <a:buFont typeface="Wingdings" panose="05000000000000000000" pitchFamily="2" charset="2"/>
              <a:buChar char="v"/>
            </a:pPr>
            <a:r>
              <a:rPr lang="fr-FR" dirty="0">
                <a:latin typeface="Arial" panose="020B0604020202020204" pitchFamily="34" charset="0"/>
                <a:cs typeface="Arial" panose="020B0604020202020204" pitchFamily="34" charset="0"/>
              </a:rPr>
              <a:t> On exprime le résultat d’un comptage en concentration cellulaire (par ex. nombre de cellules / ml).</a:t>
            </a:r>
          </a:p>
          <a:p>
            <a:pPr algn="just">
              <a:buFont typeface="Wingdings" panose="05000000000000000000" pitchFamily="2" charset="2"/>
              <a:buChar char="v"/>
            </a:pPr>
            <a:r>
              <a:rPr lang="fr-FR" dirty="0">
                <a:latin typeface="Arial" panose="020B0604020202020204" pitchFamily="34" charset="0"/>
                <a:cs typeface="Arial" panose="020B0604020202020204" pitchFamily="34" charset="0"/>
              </a:rPr>
              <a:t> Le comptage cellulaire s’effectue toujours sur une partie de l’échantillon et jamais sur sa totalité. </a:t>
            </a:r>
          </a:p>
          <a:p>
            <a:pPr algn="just">
              <a:buFont typeface="Wingdings" panose="05000000000000000000" pitchFamily="2" charset="2"/>
              <a:buChar char="v"/>
            </a:pPr>
            <a:r>
              <a:rPr lang="fr-FR" dirty="0">
                <a:latin typeface="Arial" panose="020B0604020202020204" pitchFamily="34" charset="0"/>
                <a:cs typeface="Arial" panose="020B0604020202020204" pitchFamily="34" charset="0"/>
              </a:rPr>
              <a:t> Pour cela un échantillon défini de la solution totale est prélevé puis le nombre d’événements présents est compté. Le nombre obtenu est extrapolé au volume total pour estimer la concentration</a:t>
            </a:r>
          </a:p>
          <a:p>
            <a:pPr algn="just">
              <a:buFont typeface="Wingdings" panose="05000000000000000000" pitchFamily="2" charset="2"/>
              <a:buChar char="v"/>
            </a:pPr>
            <a:r>
              <a:rPr lang="fr-FR" dirty="0">
                <a:latin typeface="Arial" panose="020B0604020202020204" pitchFamily="34" charset="0"/>
                <a:cs typeface="Arial" panose="020B0604020202020204" pitchFamily="34" charset="0"/>
              </a:rPr>
              <a:t>La numération cellulaire peut se faire soit par un comptage </a:t>
            </a:r>
            <a:r>
              <a:rPr lang="fr-FR" b="1" dirty="0">
                <a:latin typeface="Arial" panose="020B0604020202020204" pitchFamily="34" charset="0"/>
                <a:cs typeface="Arial" panose="020B0604020202020204" pitchFamily="34" charset="0"/>
              </a:rPr>
              <a:t>manuel</a:t>
            </a:r>
            <a:r>
              <a:rPr lang="fr-FR" dirty="0">
                <a:latin typeface="Arial" panose="020B0604020202020204" pitchFamily="34" charset="0"/>
                <a:cs typeface="Arial" panose="020B0604020202020204" pitchFamily="34" charset="0"/>
              </a:rPr>
              <a:t> au </a:t>
            </a:r>
            <a:r>
              <a:rPr lang="fr-FR" b="1" dirty="0">
                <a:latin typeface="Arial" panose="020B0604020202020204" pitchFamily="34" charset="0"/>
                <a:cs typeface="Arial" panose="020B0604020202020204" pitchFamily="34" charset="0"/>
              </a:rPr>
              <a:t>microscope</a:t>
            </a:r>
            <a:r>
              <a:rPr lang="fr-FR" dirty="0">
                <a:latin typeface="Arial" panose="020B0604020202020204" pitchFamily="34" charset="0"/>
                <a:cs typeface="Arial" panose="020B0604020202020204" pitchFamily="34" charset="0"/>
              </a:rPr>
              <a:t>, soit par un </a:t>
            </a:r>
            <a:r>
              <a:rPr lang="fr-FR" b="1" dirty="0">
                <a:latin typeface="Arial" panose="020B0604020202020204" pitchFamily="34" charset="0"/>
                <a:cs typeface="Arial" panose="020B0604020202020204" pitchFamily="34" charset="0"/>
              </a:rPr>
              <a:t>comptage</a:t>
            </a:r>
            <a:r>
              <a:rPr lang="fr-FR" dirty="0">
                <a:latin typeface="Arial" panose="020B0604020202020204" pitchFamily="34" charset="0"/>
                <a:cs typeface="Arial" panose="020B0604020202020204" pitchFamily="34" charset="0"/>
              </a:rPr>
              <a:t> </a:t>
            </a:r>
            <a:r>
              <a:rPr lang="fr-FR" b="1" dirty="0">
                <a:latin typeface="Arial" panose="020B0604020202020204" pitchFamily="34" charset="0"/>
                <a:cs typeface="Arial" panose="020B0604020202020204" pitchFamily="34" charset="0"/>
              </a:rPr>
              <a:t>automatisé</a:t>
            </a:r>
            <a:r>
              <a:rPr lang="fr-FR" dirty="0">
                <a:latin typeface="Arial" panose="020B0604020202020204" pitchFamily="34" charset="0"/>
                <a:cs typeface="Arial" panose="020B0604020202020204" pitchFamily="34" charset="0"/>
              </a:rPr>
              <a:t> avec des équipements dédiés. </a:t>
            </a:r>
          </a:p>
          <a:p>
            <a:pPr marL="0" indent="0" algn="just">
              <a:buNone/>
            </a:pPr>
            <a:endParaRPr lang="fr-FR" dirty="0">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1AB7D6D9-D322-4124-8714-77902DDB49A7}"/>
              </a:ext>
            </a:extLst>
          </p:cNvPr>
          <p:cNvSpPr txBox="1"/>
          <p:nvPr/>
        </p:nvSpPr>
        <p:spPr>
          <a:xfrm>
            <a:off x="3048000" y="496372"/>
            <a:ext cx="6096000" cy="523220"/>
          </a:xfrm>
          <a:prstGeom prst="rect">
            <a:avLst/>
          </a:prstGeom>
          <a:noFill/>
        </p:spPr>
        <p:txBody>
          <a:bodyPr wrap="square">
            <a:spAutoFit/>
          </a:bodyPr>
          <a:lstStyle/>
          <a:p>
            <a:pPr algn="ctr"/>
            <a:r>
              <a:rPr lang="fr-FR" sz="2800" b="1" dirty="0">
                <a:solidFill>
                  <a:schemeClr val="accent2"/>
                </a:solidFill>
                <a:latin typeface="Arial" panose="020B0604020202020204" pitchFamily="34" charset="0"/>
                <a:cs typeface="Arial" panose="020B0604020202020204" pitchFamily="34" charset="0"/>
              </a:rPr>
              <a:t>Principe du comptage cellulaire </a:t>
            </a:r>
            <a:endParaRPr lang="fr-FR" sz="2800" b="1" dirty="0">
              <a:solidFill>
                <a:schemeClr val="accent2"/>
              </a:solidFill>
            </a:endParaRPr>
          </a:p>
        </p:txBody>
      </p:sp>
    </p:spTree>
    <p:extLst>
      <p:ext uri="{BB962C8B-B14F-4D97-AF65-F5344CB8AC3E}">
        <p14:creationId xmlns:p14="http://schemas.microsoft.com/office/powerpoint/2010/main" val="3907046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239BD23-31BA-43B3-B404-979F75AAA485}"/>
              </a:ext>
            </a:extLst>
          </p:cNvPr>
          <p:cNvSpPr>
            <a:spLocks noGrp="1"/>
          </p:cNvSpPr>
          <p:nvPr>
            <p:ph idx="1"/>
          </p:nvPr>
        </p:nvSpPr>
        <p:spPr>
          <a:xfrm>
            <a:off x="838200" y="514350"/>
            <a:ext cx="10515600" cy="6019800"/>
          </a:xfrm>
        </p:spPr>
        <p:txBody>
          <a:bodyPr>
            <a:normAutofit fontScale="92500" lnSpcReduction="10000"/>
          </a:bodyPr>
          <a:lstStyle/>
          <a:p>
            <a:pPr marL="514350" indent="-514350" algn="just">
              <a:buAutoNum type="arabicPeriod"/>
            </a:pPr>
            <a:r>
              <a:rPr lang="fr-FR" b="1" dirty="0">
                <a:solidFill>
                  <a:schemeClr val="accent2"/>
                </a:solidFill>
                <a:latin typeface="Arial" panose="020B0604020202020204" pitchFamily="34" charset="0"/>
                <a:cs typeface="Arial" panose="020B0604020202020204" pitchFamily="34" charset="0"/>
              </a:rPr>
              <a:t>Le comptage manuel </a:t>
            </a:r>
          </a:p>
          <a:p>
            <a:pPr marL="0" indent="0" algn="just">
              <a:buNone/>
            </a:pPr>
            <a:r>
              <a:rPr lang="fr-FR" dirty="0">
                <a:latin typeface="Arial" panose="020B0604020202020204" pitchFamily="34" charset="0"/>
                <a:cs typeface="Arial" panose="020B0604020202020204" pitchFamily="34" charset="0"/>
              </a:rPr>
              <a:t>Le comptage manuel est le comptage le plus répandu dans les laboratoires, car il est rapide et très facile à mettre en œuvre (nécessite peu de matériel). </a:t>
            </a:r>
          </a:p>
          <a:p>
            <a:pPr marL="0" indent="0" algn="just">
              <a:buNone/>
            </a:pPr>
            <a:endParaRPr lang="fr-FR" dirty="0">
              <a:latin typeface="Arial" panose="020B0604020202020204" pitchFamily="34" charset="0"/>
              <a:cs typeface="Arial" panose="020B0604020202020204" pitchFamily="34" charset="0"/>
            </a:endParaRPr>
          </a:p>
          <a:p>
            <a:pPr marL="0" indent="0" algn="just">
              <a:buNone/>
            </a:pPr>
            <a:r>
              <a:rPr lang="fr-FR" dirty="0">
                <a:latin typeface="Arial" panose="020B0604020202020204" pitchFamily="34" charset="0"/>
                <a:cs typeface="Arial" panose="020B0604020202020204" pitchFamily="34" charset="0"/>
              </a:rPr>
              <a:t>L’expérimentateur a besoin : </a:t>
            </a:r>
          </a:p>
          <a:p>
            <a:pPr algn="just">
              <a:buFontTx/>
              <a:buChar char="-"/>
            </a:pPr>
            <a:r>
              <a:rPr lang="fr-FR" dirty="0">
                <a:latin typeface="Arial" panose="020B0604020202020204" pitchFamily="34" charset="0"/>
                <a:cs typeface="Arial" panose="020B0604020202020204" pitchFamily="34" charset="0"/>
              </a:rPr>
              <a:t>D’un colorant (généralement le </a:t>
            </a:r>
            <a:r>
              <a:rPr lang="fr-FR" b="1" dirty="0">
                <a:latin typeface="Arial" panose="020B0604020202020204" pitchFamily="34" charset="0"/>
                <a:cs typeface="Arial" panose="020B0604020202020204" pitchFamily="34" charset="0"/>
              </a:rPr>
              <a:t>bleu </a:t>
            </a:r>
            <a:r>
              <a:rPr lang="fr-FR" b="1" dirty="0" err="1">
                <a:latin typeface="Arial" panose="020B0604020202020204" pitchFamily="34" charset="0"/>
                <a:cs typeface="Arial" panose="020B0604020202020204" pitchFamily="34" charset="0"/>
              </a:rPr>
              <a:t>trypan</a:t>
            </a:r>
            <a:r>
              <a:rPr lang="fr-FR" dirty="0">
                <a:latin typeface="Arial" panose="020B0604020202020204" pitchFamily="34" charset="0"/>
                <a:cs typeface="Arial" panose="020B0604020202020204" pitchFamily="34" charset="0"/>
              </a:rPr>
              <a:t>)</a:t>
            </a:r>
          </a:p>
          <a:p>
            <a:pPr algn="just">
              <a:buFontTx/>
              <a:buChar char="-"/>
            </a:pPr>
            <a:r>
              <a:rPr lang="fr-FR" dirty="0">
                <a:latin typeface="Arial" panose="020B0604020202020204" pitchFamily="34" charset="0"/>
                <a:cs typeface="Arial" panose="020B0604020202020204" pitchFamily="34" charset="0"/>
              </a:rPr>
              <a:t>D’une pipette </a:t>
            </a:r>
          </a:p>
          <a:p>
            <a:pPr algn="just">
              <a:buFontTx/>
              <a:buChar char="-"/>
            </a:pPr>
            <a:r>
              <a:rPr lang="fr-FR" dirty="0">
                <a:latin typeface="Arial" panose="020B0604020202020204" pitchFamily="34" charset="0"/>
                <a:cs typeface="Arial" panose="020B0604020202020204" pitchFamily="34" charset="0"/>
              </a:rPr>
              <a:t>D’un microscope ordinaire ou inversé </a:t>
            </a:r>
          </a:p>
          <a:p>
            <a:pPr algn="just">
              <a:buFontTx/>
              <a:buChar char="-"/>
            </a:pPr>
            <a:r>
              <a:rPr lang="fr-FR" dirty="0">
                <a:latin typeface="Arial" panose="020B0604020202020204" pitchFamily="34" charset="0"/>
                <a:cs typeface="Arial" panose="020B0604020202020204" pitchFamily="34" charset="0"/>
              </a:rPr>
              <a:t>De tampon PBS pour les dilutions </a:t>
            </a:r>
          </a:p>
          <a:p>
            <a:pPr algn="just">
              <a:buFontTx/>
              <a:buChar char="-"/>
            </a:pPr>
            <a:r>
              <a:rPr lang="fr-FR" dirty="0">
                <a:latin typeface="Arial" panose="020B0604020202020204" pitchFamily="34" charset="0"/>
                <a:cs typeface="Arial" panose="020B0604020202020204" pitchFamily="34" charset="0"/>
              </a:rPr>
              <a:t>D’une solution à compter </a:t>
            </a:r>
          </a:p>
          <a:p>
            <a:pPr algn="just">
              <a:buFontTx/>
              <a:buChar char="-"/>
            </a:pPr>
            <a:r>
              <a:rPr lang="fr-FR" dirty="0">
                <a:latin typeface="Arial" panose="020B0604020202020204" pitchFamily="34" charset="0"/>
                <a:cs typeface="Arial" panose="020B0604020202020204" pitchFamily="34" charset="0"/>
              </a:rPr>
              <a:t>D’une lame porte objet, généralement en verre épais, dans laquelle est creusée une chambre de comptage de volume connu et comportant un quadrillage appelée « </a:t>
            </a:r>
            <a:r>
              <a:rPr lang="fr-FR" dirty="0" err="1">
                <a:latin typeface="Arial" panose="020B0604020202020204" pitchFamily="34" charset="0"/>
                <a:cs typeface="Arial" panose="020B0604020202020204" pitchFamily="34" charset="0"/>
              </a:rPr>
              <a:t>hémacytomètre</a:t>
            </a:r>
            <a:r>
              <a:rPr lang="fr-FR"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33009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A0A927B-8558-4E4C-AFFA-07834C21A3EE}"/>
              </a:ext>
            </a:extLst>
          </p:cNvPr>
          <p:cNvSpPr>
            <a:spLocks noGrp="1"/>
          </p:cNvSpPr>
          <p:nvPr>
            <p:ph idx="1"/>
          </p:nvPr>
        </p:nvSpPr>
        <p:spPr>
          <a:xfrm>
            <a:off x="790575" y="457199"/>
            <a:ext cx="10563225" cy="1676401"/>
          </a:xfrm>
        </p:spPr>
        <p:txBody>
          <a:bodyPr>
            <a:normAutofit/>
          </a:bodyPr>
          <a:lstStyle/>
          <a:p>
            <a:pPr algn="just">
              <a:buFont typeface="Wingdings" panose="05000000000000000000" pitchFamily="2" charset="2"/>
              <a:buChar char="v"/>
            </a:pPr>
            <a:r>
              <a:rPr lang="fr-FR" sz="2400" dirty="0">
                <a:latin typeface="Arial" panose="020B0604020202020204" pitchFamily="34" charset="0"/>
                <a:cs typeface="Arial" panose="020B0604020202020204" pitchFamily="34" charset="0"/>
              </a:rPr>
              <a:t> La coloration Colorant et viabilité des cellules: On se sert généralement de colorants qui sont rejetés par les cellules bien vivantes qui disposent d’ATP (ex : bleu de </a:t>
            </a:r>
            <a:r>
              <a:rPr lang="fr-FR" sz="2400" dirty="0" err="1">
                <a:latin typeface="Arial" panose="020B0604020202020204" pitchFamily="34" charset="0"/>
                <a:cs typeface="Arial" panose="020B0604020202020204" pitchFamily="34" charset="0"/>
              </a:rPr>
              <a:t>trypan</a:t>
            </a:r>
            <a:r>
              <a:rPr lang="fr-FR" sz="2400" dirty="0">
                <a:latin typeface="Arial" panose="020B0604020202020204" pitchFamily="34" charset="0"/>
                <a:cs typeface="Arial" panose="020B0604020202020204" pitchFamily="34" charset="0"/>
              </a:rPr>
              <a:t> 0,1-0,4% ou </a:t>
            </a:r>
            <a:r>
              <a:rPr lang="fr-FR" sz="2400" dirty="0" err="1">
                <a:latin typeface="Arial" panose="020B0604020202020204" pitchFamily="34" charset="0"/>
                <a:cs typeface="Arial" panose="020B0604020202020204" pitchFamily="34" charset="0"/>
              </a:rPr>
              <a:t>érythhrosine</a:t>
            </a:r>
            <a:r>
              <a:rPr lang="fr-FR" sz="2400" dirty="0">
                <a:latin typeface="Arial" panose="020B0604020202020204" pitchFamily="34" charset="0"/>
                <a:cs typeface="Arial" panose="020B0604020202020204" pitchFamily="34" charset="0"/>
              </a:rPr>
              <a:t>). </a:t>
            </a:r>
          </a:p>
          <a:p>
            <a:pPr algn="just">
              <a:buFont typeface="Wingdings" panose="05000000000000000000" pitchFamily="2" charset="2"/>
              <a:buChar char="v"/>
            </a:pPr>
            <a:r>
              <a:rPr lang="fr-FR" sz="2400" dirty="0">
                <a:latin typeface="Arial" panose="020B0604020202020204" pitchFamily="34" charset="0"/>
                <a:cs typeface="Arial" panose="020B0604020202020204" pitchFamily="34" charset="0"/>
              </a:rPr>
              <a:t>Ce type de colorant colore donc les cellules mortes. </a:t>
            </a:r>
          </a:p>
        </p:txBody>
      </p:sp>
      <p:pic>
        <p:nvPicPr>
          <p:cNvPr id="1026" name="Picture 2" descr="Diapositive 1">
            <a:extLst>
              <a:ext uri="{FF2B5EF4-FFF2-40B4-BE49-F238E27FC236}">
                <a16:creationId xmlns:a16="http://schemas.microsoft.com/office/drawing/2014/main" id="{E080F385-D161-4FE6-8BC2-0B6AB11130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9980" y="1338263"/>
            <a:ext cx="2081445" cy="2090737"/>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0D582B31-C975-4BF6-BF83-D7A83832B419}"/>
              </a:ext>
            </a:extLst>
          </p:cNvPr>
          <p:cNvSpPr txBox="1"/>
          <p:nvPr/>
        </p:nvSpPr>
        <p:spPr>
          <a:xfrm>
            <a:off x="876299" y="2104846"/>
            <a:ext cx="7800975" cy="1569660"/>
          </a:xfrm>
          <a:prstGeom prst="rect">
            <a:avLst/>
          </a:prstGeom>
          <a:noFill/>
        </p:spPr>
        <p:txBody>
          <a:bodyPr wrap="square">
            <a:spAutoFit/>
          </a:bodyPr>
          <a:lstStyle/>
          <a:p>
            <a:pPr algn="just">
              <a:buFont typeface="Wingdings" panose="05000000000000000000" pitchFamily="2" charset="2"/>
              <a:buChar char="v"/>
            </a:pPr>
            <a:r>
              <a:rPr lang="fr-FR" sz="2400" dirty="0">
                <a:latin typeface="Arial" panose="020B0604020202020204" pitchFamily="34" charset="0"/>
                <a:cs typeface="Arial" panose="020B0604020202020204" pitchFamily="34" charset="0"/>
              </a:rPr>
              <a:t>Il faut observer les cellules dans les 3-5 premières minutes suivant la coloration car ces colorants sont toxiques et même les cellules viables finissent par se colorer</a:t>
            </a:r>
          </a:p>
        </p:txBody>
      </p:sp>
      <p:sp>
        <p:nvSpPr>
          <p:cNvPr id="8" name="ZoneTexte 7">
            <a:extLst>
              <a:ext uri="{FF2B5EF4-FFF2-40B4-BE49-F238E27FC236}">
                <a16:creationId xmlns:a16="http://schemas.microsoft.com/office/drawing/2014/main" id="{ED5B30CA-CB31-498B-A8FF-1E4D3A707BB8}"/>
              </a:ext>
            </a:extLst>
          </p:cNvPr>
          <p:cNvSpPr txBox="1"/>
          <p:nvPr/>
        </p:nvSpPr>
        <p:spPr>
          <a:xfrm>
            <a:off x="790575" y="3674506"/>
            <a:ext cx="10725151" cy="3046988"/>
          </a:xfrm>
          <a:prstGeom prst="rect">
            <a:avLst/>
          </a:prstGeom>
          <a:noFill/>
        </p:spPr>
        <p:txBody>
          <a:bodyPr wrap="square">
            <a:spAutoFit/>
          </a:bodyPr>
          <a:lstStyle/>
          <a:p>
            <a:pPr marL="342900" indent="-342900" algn="just">
              <a:buFont typeface="Wingdings" panose="05000000000000000000" pitchFamily="2" charset="2"/>
              <a:buChar char="v"/>
            </a:pPr>
            <a:r>
              <a:rPr lang="fr-FR" sz="2400" dirty="0">
                <a:latin typeface="Arial" panose="020B0604020202020204" pitchFamily="34" charset="0"/>
                <a:cs typeface="Arial" panose="020B0604020202020204" pitchFamily="34" charset="0"/>
              </a:rPr>
              <a:t>On utilise habituellement des quantités égales de colorant et de suspension cellulaire (100 µl). </a:t>
            </a:r>
          </a:p>
          <a:p>
            <a:pPr marL="342900" indent="-342900" algn="just">
              <a:buFont typeface="Wingdings" panose="05000000000000000000" pitchFamily="2" charset="2"/>
              <a:buChar char="v"/>
            </a:pPr>
            <a:r>
              <a:rPr lang="fr-FR" sz="2400" dirty="0">
                <a:latin typeface="Arial" panose="020B0604020202020204" pitchFamily="34" charset="0"/>
                <a:cs typeface="Arial" panose="020B0604020202020204" pitchFamily="34" charset="0"/>
              </a:rPr>
              <a:t>Si les cellules sont trop nombreuses, on peut ajouter plus de colorant pour ainsi diluer la suspension.</a:t>
            </a:r>
          </a:p>
          <a:p>
            <a:pPr marL="342900" indent="-342900" algn="just">
              <a:buFont typeface="Wingdings" panose="05000000000000000000" pitchFamily="2" charset="2"/>
              <a:buChar char="v"/>
            </a:pPr>
            <a:r>
              <a:rPr lang="fr-FR" sz="2400" dirty="0">
                <a:latin typeface="Arial" panose="020B0604020202020204" pitchFamily="34" charset="0"/>
                <a:cs typeface="Arial" panose="020B0604020202020204" pitchFamily="34" charset="0"/>
              </a:rPr>
              <a:t>On doit tenir compte de ce </a:t>
            </a:r>
            <a:r>
              <a:rPr lang="fr-FR" sz="2400" b="1" dirty="0">
                <a:latin typeface="Arial" panose="020B0604020202020204" pitchFamily="34" charset="0"/>
                <a:cs typeface="Arial" panose="020B0604020202020204" pitchFamily="34" charset="0"/>
              </a:rPr>
              <a:t>facteur de dilution </a:t>
            </a:r>
            <a:r>
              <a:rPr lang="fr-FR" sz="2400" dirty="0">
                <a:latin typeface="Arial" panose="020B0604020202020204" pitchFamily="34" charset="0"/>
                <a:cs typeface="Arial" panose="020B0604020202020204" pitchFamily="34" charset="0"/>
              </a:rPr>
              <a:t>lors de l’évaluation de la concentration des cellules: </a:t>
            </a:r>
          </a:p>
          <a:p>
            <a:pPr algn="ctr"/>
            <a:r>
              <a:rPr lang="fr-FR" sz="2400" dirty="0">
                <a:solidFill>
                  <a:srgbClr val="FF0000"/>
                </a:solidFill>
                <a:latin typeface="Arial" panose="020B0604020202020204" pitchFamily="34" charset="0"/>
                <a:cs typeface="Arial" panose="020B0604020202020204" pitchFamily="34" charset="0"/>
              </a:rPr>
              <a:t>Facteur de dilution = Volume total après coloration (vol. de cellules + vol. de colorant)/ Volume de cellule</a:t>
            </a:r>
          </a:p>
        </p:txBody>
      </p:sp>
      <p:pic>
        <p:nvPicPr>
          <p:cNvPr id="9" name="Image 8">
            <a:extLst>
              <a:ext uri="{FF2B5EF4-FFF2-40B4-BE49-F238E27FC236}">
                <a16:creationId xmlns:a16="http://schemas.microsoft.com/office/drawing/2014/main" id="{3D564C10-34C6-4EDB-95F7-C96E3F47637F}"/>
              </a:ext>
            </a:extLst>
          </p:cNvPr>
          <p:cNvPicPr>
            <a:picLocks noChangeAspect="1"/>
          </p:cNvPicPr>
          <p:nvPr/>
        </p:nvPicPr>
        <p:blipFill>
          <a:blip r:embed="rId3"/>
          <a:stretch>
            <a:fillRect/>
          </a:stretch>
        </p:blipFill>
        <p:spPr>
          <a:xfrm>
            <a:off x="2190415" y="3062718"/>
            <a:ext cx="6496384" cy="1714588"/>
          </a:xfrm>
          <a:prstGeom prst="rect">
            <a:avLst/>
          </a:prstGeom>
        </p:spPr>
      </p:pic>
    </p:spTree>
    <p:extLst>
      <p:ext uri="{BB962C8B-B14F-4D97-AF65-F5344CB8AC3E}">
        <p14:creationId xmlns:p14="http://schemas.microsoft.com/office/powerpoint/2010/main" val="69917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DE76405-66D0-4741-9F34-100B37BA57FD}"/>
              </a:ext>
            </a:extLst>
          </p:cNvPr>
          <p:cNvSpPr>
            <a:spLocks noGrp="1"/>
          </p:cNvSpPr>
          <p:nvPr>
            <p:ph idx="1"/>
          </p:nvPr>
        </p:nvSpPr>
        <p:spPr>
          <a:xfrm>
            <a:off x="838200" y="609600"/>
            <a:ext cx="10515600" cy="5567363"/>
          </a:xfrm>
        </p:spPr>
        <p:txBody>
          <a:bodyPr/>
          <a:lstStyle/>
          <a:p>
            <a:pPr algn="just">
              <a:buFont typeface="Wingdings" panose="05000000000000000000" pitchFamily="2" charset="2"/>
              <a:buChar char="v"/>
            </a:pPr>
            <a:r>
              <a:rPr lang="fr-FR" dirty="0"/>
              <a:t>Les lames utilisées pour le comptage manuel sont des lames spécifiques, en verre ou en plastique. </a:t>
            </a:r>
          </a:p>
          <a:p>
            <a:pPr algn="just">
              <a:buFont typeface="Wingdings" panose="05000000000000000000" pitchFamily="2" charset="2"/>
              <a:buChar char="v"/>
            </a:pPr>
            <a:r>
              <a:rPr lang="fr-FR" dirty="0"/>
              <a:t>  Ces lames sont en forme de porte objet de 30 x 70 mm et de 4 mm d’épaisseur.</a:t>
            </a:r>
          </a:p>
        </p:txBody>
      </p:sp>
      <p:pic>
        <p:nvPicPr>
          <p:cNvPr id="5" name="Image 4">
            <a:extLst>
              <a:ext uri="{FF2B5EF4-FFF2-40B4-BE49-F238E27FC236}">
                <a16:creationId xmlns:a16="http://schemas.microsoft.com/office/drawing/2014/main" id="{946C2276-5E75-4B4C-8626-F09B82EB5D29}"/>
              </a:ext>
            </a:extLst>
          </p:cNvPr>
          <p:cNvPicPr>
            <a:picLocks noChangeAspect="1"/>
          </p:cNvPicPr>
          <p:nvPr/>
        </p:nvPicPr>
        <p:blipFill>
          <a:blip r:embed="rId2"/>
          <a:stretch>
            <a:fillRect/>
          </a:stretch>
        </p:blipFill>
        <p:spPr>
          <a:xfrm>
            <a:off x="7209556" y="2177999"/>
            <a:ext cx="4144244" cy="2232075"/>
          </a:xfrm>
          <a:prstGeom prst="rect">
            <a:avLst/>
          </a:prstGeom>
        </p:spPr>
      </p:pic>
      <p:sp>
        <p:nvSpPr>
          <p:cNvPr id="9" name="ZoneTexte 8">
            <a:extLst>
              <a:ext uri="{FF2B5EF4-FFF2-40B4-BE49-F238E27FC236}">
                <a16:creationId xmlns:a16="http://schemas.microsoft.com/office/drawing/2014/main" id="{A0EB727A-9A5C-4F8B-ADE7-007CABB7C523}"/>
              </a:ext>
            </a:extLst>
          </p:cNvPr>
          <p:cNvSpPr txBox="1"/>
          <p:nvPr/>
        </p:nvSpPr>
        <p:spPr>
          <a:xfrm>
            <a:off x="828675" y="2409825"/>
            <a:ext cx="6105525" cy="4401205"/>
          </a:xfrm>
          <a:prstGeom prst="rect">
            <a:avLst/>
          </a:prstGeom>
          <a:noFill/>
        </p:spPr>
        <p:txBody>
          <a:bodyPr wrap="square">
            <a:spAutoFit/>
          </a:bodyPr>
          <a:lstStyle/>
          <a:p>
            <a:pPr algn="just"/>
            <a:r>
              <a:rPr lang="fr-FR" sz="2000" dirty="0">
                <a:latin typeface="Arial" panose="020B0604020202020204" pitchFamily="34" charset="0"/>
                <a:cs typeface="Arial" panose="020B0604020202020204" pitchFamily="34" charset="0"/>
              </a:rPr>
              <a:t>La partie centrale possède un quadrillage différent selon le type de lame </a:t>
            </a:r>
          </a:p>
          <a:p>
            <a:pPr marL="285750" indent="-285750" algn="just">
              <a:buFont typeface="Wingdings" panose="05000000000000000000" pitchFamily="2" charset="2"/>
              <a:buChar char="ü"/>
            </a:pPr>
            <a:r>
              <a:rPr lang="fr-FR" sz="2000" dirty="0">
                <a:latin typeface="Arial" panose="020B0604020202020204" pitchFamily="34" charset="0"/>
                <a:cs typeface="Arial" panose="020B0604020202020204" pitchFamily="34" charset="0"/>
              </a:rPr>
              <a:t>Les lames Neubauer : dédiées au comptage d’érythrocytes et de thrombocytes </a:t>
            </a:r>
          </a:p>
          <a:p>
            <a:pPr marL="285750" indent="-285750" algn="just">
              <a:buFont typeface="Wingdings" panose="05000000000000000000" pitchFamily="2" charset="2"/>
              <a:buChar char="ü"/>
            </a:pPr>
            <a:r>
              <a:rPr lang="fr-FR" sz="2000" dirty="0">
                <a:latin typeface="Arial" panose="020B0604020202020204" pitchFamily="34" charset="0"/>
                <a:cs typeface="Arial" panose="020B0604020202020204" pitchFamily="34" charset="0"/>
              </a:rPr>
              <a:t>Les lames </a:t>
            </a:r>
            <a:r>
              <a:rPr lang="fr-FR" sz="2000" dirty="0" err="1">
                <a:latin typeface="Arial" panose="020B0604020202020204" pitchFamily="34" charset="0"/>
                <a:cs typeface="Arial" panose="020B0604020202020204" pitchFamily="34" charset="0"/>
              </a:rPr>
              <a:t>Bürker</a:t>
            </a:r>
            <a:r>
              <a:rPr lang="fr-FR" sz="2000" dirty="0">
                <a:latin typeface="Arial" panose="020B0604020202020204" pitchFamily="34" charset="0"/>
                <a:cs typeface="Arial" panose="020B0604020202020204" pitchFamily="34" charset="0"/>
              </a:rPr>
              <a:t> : utilisées pour le comptage de leucocytes </a:t>
            </a:r>
          </a:p>
          <a:p>
            <a:pPr marL="285750" indent="-285750" algn="just">
              <a:buFont typeface="Wingdings" panose="05000000000000000000" pitchFamily="2" charset="2"/>
              <a:buChar char="ü"/>
            </a:pPr>
            <a:r>
              <a:rPr lang="fr-FR" sz="2000" dirty="0">
                <a:latin typeface="Arial" panose="020B0604020202020204" pitchFamily="34" charset="0"/>
                <a:cs typeface="Arial" panose="020B0604020202020204" pitchFamily="34" charset="0"/>
              </a:rPr>
              <a:t>Les lames Fuchs Rosenthal : ont une surface bien plus grande que les autres lames, et sont adaptées pour le comptage d’échantillons tel que le liquide céphalorachidien. </a:t>
            </a:r>
          </a:p>
          <a:p>
            <a:pPr marL="285750" indent="-285750" algn="just">
              <a:buFont typeface="Wingdings" panose="05000000000000000000" pitchFamily="2" charset="2"/>
              <a:buChar char="ü"/>
            </a:pPr>
            <a:r>
              <a:rPr lang="fr-FR" sz="2000" dirty="0">
                <a:latin typeface="Arial" panose="020B0604020202020204" pitchFamily="34" charset="0"/>
                <a:cs typeface="Arial" panose="020B0604020202020204" pitchFamily="34" charset="0"/>
              </a:rPr>
              <a:t>Les lames </a:t>
            </a:r>
            <a:r>
              <a:rPr lang="fr-FR" sz="2000" dirty="0" err="1">
                <a:latin typeface="Arial" panose="020B0604020202020204" pitchFamily="34" charset="0"/>
                <a:cs typeface="Arial" panose="020B0604020202020204" pitchFamily="34" charset="0"/>
              </a:rPr>
              <a:t>Thoma</a:t>
            </a:r>
            <a:r>
              <a:rPr lang="fr-FR" sz="2000" dirty="0">
                <a:latin typeface="Arial" panose="020B0604020202020204" pitchFamily="34" charset="0"/>
                <a:cs typeface="Arial" panose="020B0604020202020204" pitchFamily="34" charset="0"/>
              </a:rPr>
              <a:t> : plutôt réservées pour le comptage d’hématies et de leucocytes </a:t>
            </a:r>
          </a:p>
          <a:p>
            <a:pPr marL="285750" indent="-285750" algn="just">
              <a:buFont typeface="Wingdings" panose="05000000000000000000" pitchFamily="2" charset="2"/>
              <a:buChar char="ü"/>
            </a:pPr>
            <a:r>
              <a:rPr lang="fr-FR" sz="2000" dirty="0">
                <a:latin typeface="Arial" panose="020B0604020202020204" pitchFamily="34" charset="0"/>
                <a:cs typeface="Arial" panose="020B0604020202020204" pitchFamily="34" charset="0"/>
              </a:rPr>
              <a:t>Les lames </a:t>
            </a:r>
            <a:r>
              <a:rPr lang="fr-FR" sz="2000" dirty="0" err="1">
                <a:latin typeface="Arial" panose="020B0604020202020204" pitchFamily="34" charset="0"/>
                <a:cs typeface="Arial" panose="020B0604020202020204" pitchFamily="34" charset="0"/>
              </a:rPr>
              <a:t>Bürker</a:t>
            </a:r>
            <a:r>
              <a:rPr lang="fr-FR" sz="2000" dirty="0">
                <a:latin typeface="Arial" panose="020B0604020202020204" pitchFamily="34" charset="0"/>
                <a:cs typeface="Arial" panose="020B0604020202020204" pitchFamily="34" charset="0"/>
              </a:rPr>
              <a:t> Türk : sont une combinaison des lames </a:t>
            </a:r>
            <a:r>
              <a:rPr lang="fr-FR" sz="2000" dirty="0" err="1">
                <a:latin typeface="Arial" panose="020B0604020202020204" pitchFamily="34" charset="0"/>
                <a:cs typeface="Arial" panose="020B0604020202020204" pitchFamily="34" charset="0"/>
              </a:rPr>
              <a:t>Bürker</a:t>
            </a:r>
            <a:r>
              <a:rPr lang="fr-FR" sz="2000" dirty="0">
                <a:latin typeface="Arial" panose="020B0604020202020204" pitchFamily="34" charset="0"/>
                <a:cs typeface="Arial" panose="020B0604020202020204" pitchFamily="34" charset="0"/>
              </a:rPr>
              <a:t> et </a:t>
            </a:r>
            <a:r>
              <a:rPr lang="fr-FR" sz="2000" dirty="0" err="1">
                <a:latin typeface="Arial" panose="020B0604020202020204" pitchFamily="34" charset="0"/>
                <a:cs typeface="Arial" panose="020B0604020202020204" pitchFamily="34" charset="0"/>
              </a:rPr>
              <a:t>Thoma</a:t>
            </a:r>
            <a:endParaRPr lang="fr-FR" sz="2000" dirty="0">
              <a:latin typeface="Arial" panose="020B0604020202020204" pitchFamily="34" charset="0"/>
              <a:cs typeface="Arial" panose="020B0604020202020204" pitchFamily="34" charset="0"/>
            </a:endParaRPr>
          </a:p>
        </p:txBody>
      </p:sp>
      <p:pic>
        <p:nvPicPr>
          <p:cNvPr id="2052" name="Picture 4" descr="Cellule à numération CE Thoma double - Matériel de Laboratoire">
            <a:extLst>
              <a:ext uri="{FF2B5EF4-FFF2-40B4-BE49-F238E27FC236}">
                <a16:creationId xmlns:a16="http://schemas.microsoft.com/office/drawing/2014/main" id="{7304D90A-D04D-46DB-9C1C-54B6F34AD3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767" b="9265"/>
          <a:stretch/>
        </p:blipFill>
        <p:spPr bwMode="auto">
          <a:xfrm>
            <a:off x="7448550" y="4495800"/>
            <a:ext cx="3810000"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891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C4893E2-8818-48D7-ADE8-064B8CF6E1EF}"/>
              </a:ext>
            </a:extLst>
          </p:cNvPr>
          <p:cNvSpPr>
            <a:spLocks noGrp="1"/>
          </p:cNvSpPr>
          <p:nvPr>
            <p:ph idx="1"/>
          </p:nvPr>
        </p:nvSpPr>
        <p:spPr>
          <a:xfrm>
            <a:off x="495300" y="342900"/>
            <a:ext cx="7077075" cy="5743925"/>
          </a:xfrm>
        </p:spPr>
        <p:txBody>
          <a:bodyPr>
            <a:normAutofit/>
          </a:bodyPr>
          <a:lstStyle/>
          <a:p>
            <a:pPr algn="just">
              <a:buFont typeface="Wingdings" panose="05000000000000000000" pitchFamily="2" charset="2"/>
              <a:buChar char="v"/>
            </a:pPr>
            <a:r>
              <a:rPr lang="fr-FR" sz="2400" dirty="0">
                <a:latin typeface="Arial" panose="020B0604020202020204" pitchFamily="34" charset="0"/>
                <a:cs typeface="Arial" panose="020B0604020202020204" pitchFamily="34" charset="0"/>
              </a:rPr>
              <a:t> Les lames Malassez (</a:t>
            </a:r>
            <a:r>
              <a:rPr lang="fr-FR" sz="2400" dirty="0" err="1">
                <a:latin typeface="Arial" panose="020B0604020202020204" pitchFamily="34" charset="0"/>
                <a:cs typeface="Arial" panose="020B0604020202020204" pitchFamily="34" charset="0"/>
              </a:rPr>
              <a:t>hémacytomètre</a:t>
            </a:r>
            <a:r>
              <a:rPr lang="fr-FR" sz="2400" dirty="0">
                <a:latin typeface="Arial" panose="020B0604020202020204" pitchFamily="34" charset="0"/>
                <a:cs typeface="Arial" panose="020B0604020202020204" pitchFamily="34" charset="0"/>
              </a:rPr>
              <a:t>) sont généralement utilisées pour le comptage d’échantillons à forte densité cellulaire, tel que le sang. </a:t>
            </a:r>
          </a:p>
          <a:p>
            <a:pPr algn="just">
              <a:buFont typeface="Wingdings" panose="05000000000000000000" pitchFamily="2" charset="2"/>
              <a:buChar char="v"/>
            </a:pPr>
            <a:r>
              <a:rPr lang="fr-FR" sz="2400" dirty="0">
                <a:latin typeface="Arial" panose="020B0604020202020204" pitchFamily="34" charset="0"/>
                <a:cs typeface="Arial" panose="020B0604020202020204" pitchFamily="34" charset="0"/>
              </a:rPr>
              <a:t>Il comporte 2 chambres (A et B) dans lesquelles on verse les échantillons à compter. </a:t>
            </a:r>
          </a:p>
        </p:txBody>
      </p:sp>
      <p:pic>
        <p:nvPicPr>
          <p:cNvPr id="5" name="Image 4">
            <a:extLst>
              <a:ext uri="{FF2B5EF4-FFF2-40B4-BE49-F238E27FC236}">
                <a16:creationId xmlns:a16="http://schemas.microsoft.com/office/drawing/2014/main" id="{957E2E92-E183-45D3-ADD6-4CC8BB26C8FA}"/>
              </a:ext>
            </a:extLst>
          </p:cNvPr>
          <p:cNvPicPr>
            <a:picLocks noChangeAspect="1"/>
          </p:cNvPicPr>
          <p:nvPr/>
        </p:nvPicPr>
        <p:blipFill>
          <a:blip r:embed="rId2"/>
          <a:stretch>
            <a:fillRect/>
          </a:stretch>
        </p:blipFill>
        <p:spPr>
          <a:xfrm>
            <a:off x="7934324" y="781400"/>
            <a:ext cx="4137169" cy="1396236"/>
          </a:xfrm>
          <a:prstGeom prst="rect">
            <a:avLst/>
          </a:prstGeom>
        </p:spPr>
      </p:pic>
      <p:pic>
        <p:nvPicPr>
          <p:cNvPr id="7" name="Image 6">
            <a:extLst>
              <a:ext uri="{FF2B5EF4-FFF2-40B4-BE49-F238E27FC236}">
                <a16:creationId xmlns:a16="http://schemas.microsoft.com/office/drawing/2014/main" id="{B0AEC49A-C471-4D81-9262-3D16A460029C}"/>
              </a:ext>
            </a:extLst>
          </p:cNvPr>
          <p:cNvPicPr>
            <a:picLocks noChangeAspect="1"/>
          </p:cNvPicPr>
          <p:nvPr/>
        </p:nvPicPr>
        <p:blipFill>
          <a:blip r:embed="rId3"/>
          <a:stretch>
            <a:fillRect/>
          </a:stretch>
        </p:blipFill>
        <p:spPr>
          <a:xfrm>
            <a:off x="1488039" y="2743200"/>
            <a:ext cx="9811961" cy="3533775"/>
          </a:xfrm>
          <a:prstGeom prst="rect">
            <a:avLst/>
          </a:prstGeom>
        </p:spPr>
      </p:pic>
    </p:spTree>
    <p:extLst>
      <p:ext uri="{BB962C8B-B14F-4D97-AF65-F5344CB8AC3E}">
        <p14:creationId xmlns:p14="http://schemas.microsoft.com/office/powerpoint/2010/main" val="2827984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044ECCF-E0AA-4E26-AAF6-F7A18E40A6FC}"/>
              </a:ext>
            </a:extLst>
          </p:cNvPr>
          <p:cNvSpPr>
            <a:spLocks noGrp="1"/>
          </p:cNvSpPr>
          <p:nvPr>
            <p:ph idx="1"/>
          </p:nvPr>
        </p:nvSpPr>
        <p:spPr>
          <a:xfrm>
            <a:off x="666751" y="933450"/>
            <a:ext cx="8162924" cy="1276350"/>
          </a:xfrm>
        </p:spPr>
        <p:txBody>
          <a:bodyPr>
            <a:normAutofit/>
          </a:bodyPr>
          <a:lstStyle/>
          <a:p>
            <a:pPr algn="just">
              <a:buFont typeface="Wingdings" panose="05000000000000000000" pitchFamily="2" charset="2"/>
              <a:buChar char="v"/>
            </a:pPr>
            <a:r>
              <a:rPr lang="fr-FR" sz="2400" dirty="0">
                <a:latin typeface="Arial" panose="020B0604020202020204" pitchFamily="34" charset="0"/>
                <a:cs typeface="Arial" panose="020B0604020202020204" pitchFamily="34" charset="0"/>
              </a:rPr>
              <a:t> Observées à faible grossissement (G : 40X),chacune des chambres présente une grille composée de 9 grands carrés qui sont eux-mêmes subdivisés</a:t>
            </a:r>
          </a:p>
        </p:txBody>
      </p:sp>
      <p:pic>
        <p:nvPicPr>
          <p:cNvPr id="7" name="Image 6">
            <a:extLst>
              <a:ext uri="{FF2B5EF4-FFF2-40B4-BE49-F238E27FC236}">
                <a16:creationId xmlns:a16="http://schemas.microsoft.com/office/drawing/2014/main" id="{DAD20CB0-F2AA-4407-A673-30D64EFFF693}"/>
              </a:ext>
            </a:extLst>
          </p:cNvPr>
          <p:cNvPicPr>
            <a:picLocks noChangeAspect="1"/>
          </p:cNvPicPr>
          <p:nvPr/>
        </p:nvPicPr>
        <p:blipFill>
          <a:blip r:embed="rId2"/>
          <a:stretch>
            <a:fillRect/>
          </a:stretch>
        </p:blipFill>
        <p:spPr>
          <a:xfrm>
            <a:off x="9005673" y="399968"/>
            <a:ext cx="2519576" cy="2203532"/>
          </a:xfrm>
          <a:prstGeom prst="rect">
            <a:avLst/>
          </a:prstGeom>
        </p:spPr>
      </p:pic>
      <p:sp>
        <p:nvSpPr>
          <p:cNvPr id="9" name="ZoneTexte 8">
            <a:extLst>
              <a:ext uri="{FF2B5EF4-FFF2-40B4-BE49-F238E27FC236}">
                <a16:creationId xmlns:a16="http://schemas.microsoft.com/office/drawing/2014/main" id="{9D244EB9-6047-4CA5-B60B-06E2F26FE8E4}"/>
              </a:ext>
            </a:extLst>
          </p:cNvPr>
          <p:cNvSpPr txBox="1"/>
          <p:nvPr/>
        </p:nvSpPr>
        <p:spPr>
          <a:xfrm>
            <a:off x="666751" y="2932837"/>
            <a:ext cx="10639424" cy="1938992"/>
          </a:xfrm>
          <a:prstGeom prst="rect">
            <a:avLst/>
          </a:prstGeom>
          <a:noFill/>
        </p:spPr>
        <p:txBody>
          <a:bodyPr wrap="square">
            <a:spAutoFit/>
          </a:bodyPr>
          <a:lstStyle/>
          <a:p>
            <a:pPr marL="342900" indent="-342900">
              <a:buFont typeface="Wingdings" panose="05000000000000000000" pitchFamily="2" charset="2"/>
              <a:buChar char="v"/>
            </a:pPr>
            <a:r>
              <a:rPr lang="fr-FR" sz="2400" dirty="0">
                <a:latin typeface="Arial" panose="020B0604020202020204" pitchFamily="34" charset="0"/>
                <a:cs typeface="Arial" panose="020B0604020202020204" pitchFamily="34" charset="0"/>
              </a:rPr>
              <a:t>Chacun des 9 grands carrés correspond à un volume standard de 10</a:t>
            </a:r>
            <a:r>
              <a:rPr lang="fr-FR" sz="2400" baseline="30000" dirty="0">
                <a:latin typeface="Arial" panose="020B0604020202020204" pitchFamily="34" charset="0"/>
                <a:cs typeface="Arial" panose="020B0604020202020204" pitchFamily="34" charset="0"/>
              </a:rPr>
              <a:t>-4</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mL</a:t>
            </a:r>
            <a:r>
              <a:rPr lang="fr-FR" sz="2400" dirty="0">
                <a:latin typeface="Arial" panose="020B0604020202020204" pitchFamily="34" charset="0"/>
                <a:cs typeface="Arial" panose="020B0604020202020204" pitchFamily="34" charset="0"/>
              </a:rPr>
              <a:t> (ou 1/10 000 </a:t>
            </a:r>
            <a:r>
              <a:rPr lang="fr-FR" sz="2400" dirty="0" err="1">
                <a:latin typeface="Arial" panose="020B0604020202020204" pitchFamily="34" charset="0"/>
                <a:cs typeface="Arial" panose="020B0604020202020204" pitchFamily="34" charset="0"/>
              </a:rPr>
              <a:t>mL</a:t>
            </a:r>
            <a:r>
              <a:rPr lang="fr-FR" sz="2400" dirty="0">
                <a:latin typeface="Arial" panose="020B0604020202020204" pitchFamily="34" charset="0"/>
                <a:cs typeface="Arial" panose="020B0604020202020204" pitchFamily="34" charset="0"/>
              </a:rPr>
              <a:t>). En effet, les dimensions sont : Côtés = 1 mm ou 0,1 cm Profondeur = 0,1 mm ou 0,01 cm (espace entre lame et lamelle) </a:t>
            </a:r>
          </a:p>
          <a:p>
            <a:endParaRPr lang="fr-FR" sz="2400" dirty="0">
              <a:latin typeface="Arial" panose="020B0604020202020204" pitchFamily="34" charset="0"/>
              <a:cs typeface="Arial" panose="020B0604020202020204" pitchFamily="34" charset="0"/>
            </a:endParaRPr>
          </a:p>
          <a:p>
            <a:pPr algn="ctr"/>
            <a:r>
              <a:rPr lang="fr-FR" sz="2400" dirty="0">
                <a:solidFill>
                  <a:srgbClr val="FF0000"/>
                </a:solidFill>
                <a:latin typeface="Arial" panose="020B0604020202020204" pitchFamily="34" charset="0"/>
                <a:cs typeface="Arial" panose="020B0604020202020204" pitchFamily="34" charset="0"/>
              </a:rPr>
              <a:t>              Volume = 0,1 cm X 0,1 cm X 0,01 cm = 10</a:t>
            </a:r>
            <a:r>
              <a:rPr lang="fr-FR" sz="2400" baseline="30000" dirty="0">
                <a:solidFill>
                  <a:srgbClr val="FF0000"/>
                </a:solidFill>
                <a:latin typeface="Arial" panose="020B0604020202020204" pitchFamily="34" charset="0"/>
                <a:cs typeface="Arial" panose="020B0604020202020204" pitchFamily="34" charset="0"/>
              </a:rPr>
              <a:t>-4</a:t>
            </a:r>
            <a:r>
              <a:rPr lang="fr-FR" sz="2400" dirty="0">
                <a:solidFill>
                  <a:srgbClr val="FF0000"/>
                </a:solidFill>
                <a:latin typeface="Arial" panose="020B0604020202020204" pitchFamily="34" charset="0"/>
                <a:cs typeface="Arial" panose="020B0604020202020204" pitchFamily="34" charset="0"/>
              </a:rPr>
              <a:t> cm</a:t>
            </a:r>
            <a:r>
              <a:rPr lang="fr-FR" sz="2400" baseline="30000" dirty="0">
                <a:solidFill>
                  <a:srgbClr val="FF0000"/>
                </a:solidFill>
                <a:latin typeface="Arial" panose="020B0604020202020204" pitchFamily="34" charset="0"/>
                <a:cs typeface="Arial" panose="020B0604020202020204" pitchFamily="34" charset="0"/>
              </a:rPr>
              <a:t>3</a:t>
            </a:r>
            <a:r>
              <a:rPr lang="fr-FR" sz="2400" dirty="0">
                <a:solidFill>
                  <a:srgbClr val="FF0000"/>
                </a:solidFill>
                <a:latin typeface="Arial" panose="020B0604020202020204" pitchFamily="34" charset="0"/>
                <a:cs typeface="Arial" panose="020B0604020202020204" pitchFamily="34" charset="0"/>
              </a:rPr>
              <a:t> = 10</a:t>
            </a:r>
            <a:r>
              <a:rPr lang="fr-FR" sz="2400" baseline="30000" dirty="0">
                <a:solidFill>
                  <a:srgbClr val="FF0000"/>
                </a:solidFill>
                <a:latin typeface="Arial" panose="020B0604020202020204" pitchFamily="34" charset="0"/>
                <a:cs typeface="Arial" panose="020B0604020202020204" pitchFamily="34" charset="0"/>
              </a:rPr>
              <a:t>-4</a:t>
            </a:r>
            <a:r>
              <a:rPr lang="fr-FR" sz="2400" dirty="0">
                <a:solidFill>
                  <a:srgbClr val="FF0000"/>
                </a:solidFill>
                <a:latin typeface="Arial" panose="020B0604020202020204" pitchFamily="34" charset="0"/>
                <a:cs typeface="Arial" panose="020B0604020202020204" pitchFamily="34" charset="0"/>
              </a:rPr>
              <a:t> </a:t>
            </a:r>
            <a:r>
              <a:rPr lang="fr-FR" sz="2400" dirty="0" err="1">
                <a:solidFill>
                  <a:srgbClr val="FF0000"/>
                </a:solidFill>
                <a:latin typeface="Arial" panose="020B0604020202020204" pitchFamily="34" charset="0"/>
                <a:cs typeface="Arial" panose="020B0604020202020204" pitchFamily="34" charset="0"/>
              </a:rPr>
              <a:t>mL</a:t>
            </a:r>
            <a:endParaRPr lang="fr-FR"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047647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1560</TotalTime>
  <Words>1260</Words>
  <Application>Microsoft Office PowerPoint</Application>
  <PresentationFormat>Grand écran</PresentationFormat>
  <Paragraphs>68</Paragraphs>
  <Slides>13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13</vt:i4>
      </vt:variant>
    </vt:vector>
  </HeadingPairs>
  <TitlesOfParts>
    <vt:vector size="18" baseType="lpstr">
      <vt:lpstr>Arial</vt:lpstr>
      <vt:lpstr>Calibri</vt:lpstr>
      <vt:lpstr>Calibri Light</vt:lpstr>
      <vt:lpstr>Wingdings</vt:lpstr>
      <vt:lpstr>Thème Office</vt:lpstr>
      <vt:lpstr>Présentation PowerPoint</vt:lpstr>
      <vt:lpstr>Introduction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ASUS ZenBook</dc:creator>
  <cp:lastModifiedBy>ASUS ZenBook</cp:lastModifiedBy>
  <cp:revision>7</cp:revision>
  <dcterms:created xsi:type="dcterms:W3CDTF">2022-01-05T09:33:39Z</dcterms:created>
  <dcterms:modified xsi:type="dcterms:W3CDTF">2022-01-10T20:53:02Z</dcterms:modified>
</cp:coreProperties>
</file>