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F61A15EE-C1C8-4265-882A-8086D2EE2B8A}" type="datetimeFigureOut">
              <a:rPr lang="fr-FR" smtClean="0"/>
              <a:t>16/04/2022</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7E65CFD-156D-49F3-87FD-EDBD3D71217E}" type="slidenum">
              <a:rPr lang="fr-FR" smtClean="0"/>
              <a:t>‹#›</a:t>
            </a:fld>
            <a:endParaRPr lang="fr-FR"/>
          </a:p>
        </p:txBody>
      </p:sp>
    </p:spTree>
    <p:extLst>
      <p:ext uri="{BB962C8B-B14F-4D97-AF65-F5344CB8AC3E}">
        <p14:creationId xmlns:p14="http://schemas.microsoft.com/office/powerpoint/2010/main" val="478424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F61A15EE-C1C8-4265-882A-8086D2EE2B8A}" type="datetimeFigureOut">
              <a:rPr lang="fr-FR" smtClean="0"/>
              <a:t>16/04/2022</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7E65CFD-156D-49F3-87FD-EDBD3D71217E}" type="slidenum">
              <a:rPr lang="fr-FR" smtClean="0"/>
              <a:t>‹#›</a:t>
            </a:fld>
            <a:endParaRPr lang="fr-FR"/>
          </a:p>
        </p:txBody>
      </p:sp>
    </p:spTree>
    <p:extLst>
      <p:ext uri="{BB962C8B-B14F-4D97-AF65-F5344CB8AC3E}">
        <p14:creationId xmlns:p14="http://schemas.microsoft.com/office/powerpoint/2010/main" val="2947452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F61A15EE-C1C8-4265-882A-8086D2EE2B8A}" type="datetimeFigureOut">
              <a:rPr lang="fr-FR" smtClean="0"/>
              <a:t>16/04/2022</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7E65CFD-156D-49F3-87FD-EDBD3D71217E}" type="slidenum">
              <a:rPr lang="fr-FR" smtClean="0"/>
              <a:t>‹#›</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41442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F61A15EE-C1C8-4265-882A-8086D2EE2B8A}" type="datetimeFigureOut">
              <a:rPr lang="fr-FR" smtClean="0"/>
              <a:t>16/04/2022</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7E65CFD-156D-49F3-87FD-EDBD3D71217E}" type="slidenum">
              <a:rPr lang="fr-FR" smtClean="0"/>
              <a:t>‹#›</a:t>
            </a:fld>
            <a:endParaRPr lang="fr-FR"/>
          </a:p>
        </p:txBody>
      </p:sp>
    </p:spTree>
    <p:extLst>
      <p:ext uri="{BB962C8B-B14F-4D97-AF65-F5344CB8AC3E}">
        <p14:creationId xmlns:p14="http://schemas.microsoft.com/office/powerpoint/2010/main" val="5226522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F61A15EE-C1C8-4265-882A-8086D2EE2B8A}" type="datetimeFigureOut">
              <a:rPr lang="fr-FR" smtClean="0"/>
              <a:t>16/04/2022</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7E65CFD-156D-49F3-87FD-EDBD3D71217E}" type="slidenum">
              <a:rPr lang="fr-FR" smtClean="0"/>
              <a:t>‹#›</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579646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F61A15EE-C1C8-4265-882A-8086D2EE2B8A}" type="datetimeFigureOut">
              <a:rPr lang="fr-FR" smtClean="0"/>
              <a:t>16/04/2022</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7E65CFD-156D-49F3-87FD-EDBD3D71217E}" type="slidenum">
              <a:rPr lang="fr-FR" smtClean="0"/>
              <a:t>‹#›</a:t>
            </a:fld>
            <a:endParaRPr lang="fr-FR"/>
          </a:p>
        </p:txBody>
      </p:sp>
    </p:spTree>
    <p:extLst>
      <p:ext uri="{BB962C8B-B14F-4D97-AF65-F5344CB8AC3E}">
        <p14:creationId xmlns:p14="http://schemas.microsoft.com/office/powerpoint/2010/main" val="13081471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F61A15EE-C1C8-4265-882A-8086D2EE2B8A}" type="datetimeFigureOut">
              <a:rPr lang="fr-FR" smtClean="0"/>
              <a:t>16/04/2022</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7E65CFD-156D-49F3-87FD-EDBD3D71217E}" type="slidenum">
              <a:rPr lang="fr-FR" smtClean="0"/>
              <a:t>‹#›</a:t>
            </a:fld>
            <a:endParaRPr lang="fr-FR"/>
          </a:p>
        </p:txBody>
      </p:sp>
    </p:spTree>
    <p:extLst>
      <p:ext uri="{BB962C8B-B14F-4D97-AF65-F5344CB8AC3E}">
        <p14:creationId xmlns:p14="http://schemas.microsoft.com/office/powerpoint/2010/main" val="40117624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F61A15EE-C1C8-4265-882A-8086D2EE2B8A}" type="datetimeFigureOut">
              <a:rPr lang="fr-FR" smtClean="0"/>
              <a:t>16/04/2022</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7E65CFD-156D-49F3-87FD-EDBD3D71217E}" type="slidenum">
              <a:rPr lang="fr-FR" smtClean="0"/>
              <a:t>‹#›</a:t>
            </a:fld>
            <a:endParaRPr lang="fr-FR"/>
          </a:p>
        </p:txBody>
      </p:sp>
    </p:spTree>
    <p:extLst>
      <p:ext uri="{BB962C8B-B14F-4D97-AF65-F5344CB8AC3E}">
        <p14:creationId xmlns:p14="http://schemas.microsoft.com/office/powerpoint/2010/main" val="1906627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F61A15EE-C1C8-4265-882A-8086D2EE2B8A}" type="datetimeFigureOut">
              <a:rPr lang="fr-FR" smtClean="0"/>
              <a:t>16/04/2022</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7E65CFD-156D-49F3-87FD-EDBD3D71217E}" type="slidenum">
              <a:rPr lang="fr-FR" smtClean="0"/>
              <a:t>‹#›</a:t>
            </a:fld>
            <a:endParaRPr lang="fr-FR"/>
          </a:p>
        </p:txBody>
      </p:sp>
    </p:spTree>
    <p:extLst>
      <p:ext uri="{BB962C8B-B14F-4D97-AF65-F5344CB8AC3E}">
        <p14:creationId xmlns:p14="http://schemas.microsoft.com/office/powerpoint/2010/main" val="1302977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F61A15EE-C1C8-4265-882A-8086D2EE2B8A}" type="datetimeFigureOut">
              <a:rPr lang="fr-FR" smtClean="0"/>
              <a:t>16/04/2022</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7E65CFD-156D-49F3-87FD-EDBD3D71217E}" type="slidenum">
              <a:rPr lang="fr-FR" smtClean="0"/>
              <a:t>‹#›</a:t>
            </a:fld>
            <a:endParaRPr lang="fr-FR"/>
          </a:p>
        </p:txBody>
      </p:sp>
    </p:spTree>
    <p:extLst>
      <p:ext uri="{BB962C8B-B14F-4D97-AF65-F5344CB8AC3E}">
        <p14:creationId xmlns:p14="http://schemas.microsoft.com/office/powerpoint/2010/main" val="2620411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F61A15EE-C1C8-4265-882A-8086D2EE2B8A}" type="datetimeFigureOut">
              <a:rPr lang="fr-FR" smtClean="0"/>
              <a:t>16/04/2022</a:t>
            </a:fld>
            <a:endParaRPr lang="fr-FR"/>
          </a:p>
        </p:txBody>
      </p:sp>
      <p:sp>
        <p:nvSpPr>
          <p:cNvPr id="6" name="Footer Placeholder 5"/>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7E65CFD-156D-49F3-87FD-EDBD3D71217E}" type="slidenum">
              <a:rPr lang="fr-FR" smtClean="0"/>
              <a:t>‹#›</a:t>
            </a:fld>
            <a:endParaRPr lang="fr-FR"/>
          </a:p>
        </p:txBody>
      </p:sp>
    </p:spTree>
    <p:extLst>
      <p:ext uri="{BB962C8B-B14F-4D97-AF65-F5344CB8AC3E}">
        <p14:creationId xmlns:p14="http://schemas.microsoft.com/office/powerpoint/2010/main" val="1045375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F61A15EE-C1C8-4265-882A-8086D2EE2B8A}" type="datetimeFigureOut">
              <a:rPr lang="fr-FR" smtClean="0"/>
              <a:t>16/04/2022</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7E65CFD-156D-49F3-87FD-EDBD3D71217E}" type="slidenum">
              <a:rPr lang="fr-FR" smtClean="0"/>
              <a:t>‹#›</a:t>
            </a:fld>
            <a:endParaRPr lang="fr-FR"/>
          </a:p>
        </p:txBody>
      </p:sp>
    </p:spTree>
    <p:extLst>
      <p:ext uri="{BB962C8B-B14F-4D97-AF65-F5344CB8AC3E}">
        <p14:creationId xmlns:p14="http://schemas.microsoft.com/office/powerpoint/2010/main" val="7160114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F61A15EE-C1C8-4265-882A-8086D2EE2B8A}" type="datetimeFigureOut">
              <a:rPr lang="fr-FR" smtClean="0"/>
              <a:t>16/04/2022</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7E65CFD-156D-49F3-87FD-EDBD3D71217E}" type="slidenum">
              <a:rPr lang="fr-FR" smtClean="0"/>
              <a:t>‹#›</a:t>
            </a:fld>
            <a:endParaRPr lang="fr-FR"/>
          </a:p>
        </p:txBody>
      </p:sp>
    </p:spTree>
    <p:extLst>
      <p:ext uri="{BB962C8B-B14F-4D97-AF65-F5344CB8AC3E}">
        <p14:creationId xmlns:p14="http://schemas.microsoft.com/office/powerpoint/2010/main" val="4112591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1A15EE-C1C8-4265-882A-8086D2EE2B8A}" type="datetimeFigureOut">
              <a:rPr lang="fr-FR" smtClean="0"/>
              <a:t>16/04/2022</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7E65CFD-156D-49F3-87FD-EDBD3D71217E}" type="slidenum">
              <a:rPr lang="fr-FR" smtClean="0"/>
              <a:t>‹#›</a:t>
            </a:fld>
            <a:endParaRPr lang="fr-FR"/>
          </a:p>
        </p:txBody>
      </p:sp>
    </p:spTree>
    <p:extLst>
      <p:ext uri="{BB962C8B-B14F-4D97-AF65-F5344CB8AC3E}">
        <p14:creationId xmlns:p14="http://schemas.microsoft.com/office/powerpoint/2010/main" val="617945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F61A15EE-C1C8-4265-882A-8086D2EE2B8A}" type="datetimeFigureOut">
              <a:rPr lang="fr-FR" smtClean="0"/>
              <a:t>16/04/2022</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7E65CFD-156D-49F3-87FD-EDBD3D71217E}" type="slidenum">
              <a:rPr lang="fr-FR" smtClean="0"/>
              <a:t>‹#›</a:t>
            </a:fld>
            <a:endParaRPr lang="fr-FR"/>
          </a:p>
        </p:txBody>
      </p:sp>
    </p:spTree>
    <p:extLst>
      <p:ext uri="{BB962C8B-B14F-4D97-AF65-F5344CB8AC3E}">
        <p14:creationId xmlns:p14="http://schemas.microsoft.com/office/powerpoint/2010/main" val="4149084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F61A15EE-C1C8-4265-882A-8086D2EE2B8A}" type="datetimeFigureOut">
              <a:rPr lang="fr-FR" smtClean="0"/>
              <a:t>16/04/2022</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7E65CFD-156D-49F3-87FD-EDBD3D71217E}" type="slidenum">
              <a:rPr lang="fr-FR" smtClean="0"/>
              <a:t>‹#›</a:t>
            </a:fld>
            <a:endParaRPr lang="fr-FR"/>
          </a:p>
        </p:txBody>
      </p:sp>
    </p:spTree>
    <p:extLst>
      <p:ext uri="{BB962C8B-B14F-4D97-AF65-F5344CB8AC3E}">
        <p14:creationId xmlns:p14="http://schemas.microsoft.com/office/powerpoint/2010/main" val="3807092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61A15EE-C1C8-4265-882A-8086D2EE2B8A}" type="datetimeFigureOut">
              <a:rPr lang="fr-FR" smtClean="0"/>
              <a:t>16/04/2022</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7E65CFD-156D-49F3-87FD-EDBD3D71217E}" type="slidenum">
              <a:rPr lang="fr-FR" smtClean="0"/>
              <a:t>‹#›</a:t>
            </a:fld>
            <a:endParaRPr lang="fr-FR"/>
          </a:p>
        </p:txBody>
      </p:sp>
    </p:spTree>
    <p:extLst>
      <p:ext uri="{BB962C8B-B14F-4D97-AF65-F5344CB8AC3E}">
        <p14:creationId xmlns:p14="http://schemas.microsoft.com/office/powerpoint/2010/main" val="3429524277"/>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 id="2147483741" r:id="rId13"/>
    <p:sldLayoutId id="2147483742" r:id="rId14"/>
    <p:sldLayoutId id="2147483743" r:id="rId15"/>
    <p:sldLayoutId id="2147483744"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912011" y="1005840"/>
            <a:ext cx="8592601" cy="2342271"/>
          </a:xfrm>
        </p:spPr>
        <p:txBody>
          <a:bodyPr>
            <a:normAutofit fontScale="90000"/>
          </a:bodyPr>
          <a:lstStyle/>
          <a:p>
            <a:pPr algn="ctr"/>
            <a:r>
              <a:rPr lang="ar-DZ" dirty="0" smtClean="0">
                <a:solidFill>
                  <a:srgbClr val="31B4E6">
                    <a:lumMod val="75000"/>
                  </a:srgbClr>
                </a:solidFill>
              </a:rPr>
              <a:t>درس في تقنيات الحجاج الفلسفي</a:t>
            </a:r>
            <a:r>
              <a:rPr lang="ar-DZ" dirty="0" smtClean="0">
                <a:solidFill>
                  <a:srgbClr val="31B4E6">
                    <a:lumMod val="75000"/>
                  </a:srgbClr>
                </a:solidFill>
              </a:rPr>
              <a:t> </a:t>
            </a:r>
            <a:r>
              <a:rPr lang="ar-DZ" dirty="0" smtClean="0">
                <a:solidFill>
                  <a:srgbClr val="31B4E6">
                    <a:lumMod val="75000"/>
                  </a:srgbClr>
                </a:solidFill>
              </a:rPr>
              <a:t>لقسم</a:t>
            </a:r>
            <a:r>
              <a:rPr lang="ar-DZ" dirty="0" smtClean="0"/>
              <a:t> </a:t>
            </a:r>
            <a:r>
              <a:rPr lang="ar-DZ" dirty="0" smtClean="0"/>
              <a:t>الماستر01 2021</a:t>
            </a:r>
            <a:r>
              <a:rPr lang="ar-DZ" dirty="0" smtClean="0">
                <a:solidFill>
                  <a:srgbClr val="31B4E6">
                    <a:lumMod val="75000"/>
                  </a:srgbClr>
                </a:solidFill>
              </a:rPr>
              <a:t>-2022</a:t>
            </a:r>
            <a:endParaRPr lang="fr-FR" dirty="0"/>
          </a:p>
        </p:txBody>
      </p:sp>
      <p:sp>
        <p:nvSpPr>
          <p:cNvPr id="3" name="Sous-titre 2"/>
          <p:cNvSpPr>
            <a:spLocks noGrp="1"/>
          </p:cNvSpPr>
          <p:nvPr>
            <p:ph type="subTitle" idx="1"/>
          </p:nvPr>
        </p:nvSpPr>
        <p:spPr>
          <a:xfrm>
            <a:off x="1828800" y="4777379"/>
            <a:ext cx="10156873" cy="2080621"/>
          </a:xfrm>
        </p:spPr>
        <p:txBody>
          <a:bodyPr>
            <a:normAutofit/>
          </a:bodyPr>
          <a:lstStyle/>
          <a:p>
            <a:pPr algn="ctr"/>
            <a:r>
              <a:rPr lang="ar-DZ" sz="4000" dirty="0" smtClean="0"/>
              <a:t> </a:t>
            </a:r>
            <a:endParaRPr lang="fr-FR" sz="4000" dirty="0"/>
          </a:p>
        </p:txBody>
      </p:sp>
      <p:sp>
        <p:nvSpPr>
          <p:cNvPr id="5" name="Ellipse 4"/>
          <p:cNvSpPr/>
          <p:nvPr/>
        </p:nvSpPr>
        <p:spPr>
          <a:xfrm>
            <a:off x="2034161" y="3645147"/>
            <a:ext cx="9746149" cy="2402956"/>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DZ" sz="6000" i="1" dirty="0" smtClean="0">
                <a:effectLst>
                  <a:outerShdw blurRad="38100" dist="38100" dir="2700000" algn="tl">
                    <a:srgbClr val="000000">
                      <a:alpha val="43137"/>
                    </a:srgbClr>
                  </a:outerShdw>
                </a:effectLst>
              </a:rPr>
              <a:t>تقنيات الحجاج </a:t>
            </a:r>
            <a:r>
              <a:rPr lang="ar-DZ" sz="6000" i="1" dirty="0" smtClean="0">
                <a:effectLst>
                  <a:outerShdw blurRad="38100" dist="38100" dir="2700000" algn="tl">
                    <a:srgbClr val="000000">
                      <a:alpha val="43137"/>
                    </a:srgbClr>
                  </a:outerShdw>
                </a:effectLst>
              </a:rPr>
              <a:t>الفلسفي </a:t>
            </a:r>
            <a:r>
              <a:rPr lang="ar-DZ" i="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من إعداد أ. بلقناديل عبد القادر</a:t>
            </a:r>
          </a:p>
          <a:p>
            <a:pPr algn="ctr"/>
            <a:r>
              <a:rPr lang="ar-DZ" i="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جامعة( أبوبكر بلقايد) تلمسان</a:t>
            </a:r>
            <a:endParaRPr lang="fr-FR"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549228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54926" y="156755"/>
            <a:ext cx="10162903" cy="6492240"/>
          </a:xfrm>
        </p:spPr>
        <p:txBody>
          <a:bodyPr>
            <a:normAutofit/>
          </a:bodyPr>
          <a:lstStyle/>
          <a:p>
            <a:pPr algn="r" rtl="1"/>
            <a:r>
              <a:rPr lang="ar-DZ" sz="2400" dirty="0" smtClean="0">
                <a:solidFill>
                  <a:schemeClr val="tx1">
                    <a:lumMod val="50000"/>
                    <a:lumOff val="50000"/>
                  </a:schemeClr>
                </a:solidFill>
              </a:rPr>
              <a:t>تتضمن </a:t>
            </a:r>
            <a:r>
              <a:rPr lang="ar-DZ" sz="2400" dirty="0">
                <a:solidFill>
                  <a:schemeClr val="tx1">
                    <a:lumMod val="50000"/>
                    <a:lumOff val="50000"/>
                  </a:schemeClr>
                </a:solidFill>
              </a:rPr>
              <a:t>هذه الفقرة على قياس مضمر(يقولون </a:t>
            </a:r>
            <a:r>
              <a:rPr lang="ar-DZ" sz="2400" dirty="0" smtClean="0">
                <a:solidFill>
                  <a:schemeClr val="tx1">
                    <a:lumMod val="50000"/>
                    <a:lumOff val="50000"/>
                  </a:schemeClr>
                </a:solidFill>
              </a:rPr>
              <a:t>للاختصار </a:t>
            </a:r>
            <a:r>
              <a:rPr lang="ar-DZ" sz="2400" dirty="0">
                <a:solidFill>
                  <a:schemeClr val="tx1">
                    <a:lumMod val="50000"/>
                    <a:lumOff val="50000"/>
                  </a:schemeClr>
                </a:solidFill>
              </a:rPr>
              <a:t>ضمير </a:t>
            </a:r>
            <a:r>
              <a:rPr lang="fr-FR" sz="2400" dirty="0" smtClean="0">
                <a:solidFill>
                  <a:schemeClr val="tx1">
                    <a:lumMod val="50000"/>
                    <a:lumOff val="50000"/>
                  </a:schemeClr>
                </a:solidFill>
              </a:rPr>
              <a:t>enthymème</a:t>
            </a:r>
            <a:r>
              <a:rPr lang="ar-DZ" sz="2400" dirty="0">
                <a:solidFill>
                  <a:schemeClr val="tx1">
                    <a:lumMod val="50000"/>
                    <a:lumOff val="50000"/>
                  </a:schemeClr>
                </a:solidFill>
              </a:rPr>
              <a:t> </a:t>
            </a:r>
            <a:r>
              <a:rPr lang="ar-DZ" sz="2400" dirty="0" smtClean="0">
                <a:solidFill>
                  <a:schemeClr val="tx1">
                    <a:lumMod val="50000"/>
                    <a:lumOff val="50000"/>
                  </a:schemeClr>
                </a:solidFill>
              </a:rPr>
              <a:t>)</a:t>
            </a:r>
            <a:r>
              <a:rPr lang="ar-DZ" sz="2400" dirty="0">
                <a:solidFill>
                  <a:schemeClr val="tx1">
                    <a:lumMod val="50000"/>
                    <a:lumOff val="50000"/>
                  </a:schemeClr>
                </a:solidFill>
              </a:rPr>
              <a:t/>
            </a:r>
            <a:br>
              <a:rPr lang="ar-DZ" sz="2400" dirty="0">
                <a:solidFill>
                  <a:schemeClr val="tx1">
                    <a:lumMod val="50000"/>
                    <a:lumOff val="50000"/>
                  </a:schemeClr>
                </a:solidFill>
              </a:rPr>
            </a:br>
            <a:r>
              <a:rPr lang="ar-DZ" sz="2400" dirty="0">
                <a:solidFill>
                  <a:schemeClr val="tx1">
                    <a:lumMod val="50000"/>
                    <a:lumOff val="50000"/>
                  </a:schemeClr>
                </a:solidFill>
              </a:rPr>
              <a:t>ما يهبه الرَّبُ للمخلوقات الدَّنيئة، سيهبه أيضا (وبالأولى) لمخلوقاته النَّبيلة. </a:t>
            </a:r>
            <a:br>
              <a:rPr lang="ar-DZ" sz="2400" dirty="0">
                <a:solidFill>
                  <a:schemeClr val="tx1">
                    <a:lumMod val="50000"/>
                    <a:lumOff val="50000"/>
                  </a:schemeClr>
                </a:solidFill>
              </a:rPr>
            </a:br>
            <a:r>
              <a:rPr lang="ar-DZ" sz="2400" dirty="0">
                <a:solidFill>
                  <a:schemeClr val="tx1">
                    <a:lumMod val="50000"/>
                    <a:lumOff val="50000"/>
                  </a:schemeClr>
                </a:solidFill>
              </a:rPr>
              <a:t> </a:t>
            </a:r>
            <a:br>
              <a:rPr lang="ar-DZ" sz="2400" dirty="0">
                <a:solidFill>
                  <a:schemeClr val="tx1">
                    <a:lumMod val="50000"/>
                    <a:lumOff val="50000"/>
                  </a:schemeClr>
                </a:solidFill>
              </a:rPr>
            </a:br>
            <a:r>
              <a:rPr lang="ar-DZ" sz="2400" dirty="0">
                <a:solidFill>
                  <a:schemeClr val="tx1">
                    <a:lumMod val="50000"/>
                    <a:lumOff val="50000"/>
                  </a:schemeClr>
                </a:solidFill>
              </a:rPr>
              <a:t>الحُجَّةُ </a:t>
            </a:r>
            <a:r>
              <a:rPr lang="ar-DZ" sz="2400" dirty="0" smtClean="0">
                <a:solidFill>
                  <a:schemeClr val="tx1">
                    <a:lumMod val="50000"/>
                    <a:lumOff val="50000"/>
                  </a:schemeClr>
                </a:solidFill>
              </a:rPr>
              <a:t/>
            </a:r>
            <a:br>
              <a:rPr lang="ar-DZ" sz="2400" dirty="0" smtClean="0">
                <a:solidFill>
                  <a:schemeClr val="tx1">
                    <a:lumMod val="50000"/>
                    <a:lumOff val="50000"/>
                  </a:schemeClr>
                </a:solidFill>
              </a:rPr>
            </a:br>
            <a:r>
              <a:rPr lang="ar-DZ" sz="2400" dirty="0">
                <a:solidFill>
                  <a:schemeClr val="tx1">
                    <a:lumMod val="50000"/>
                    <a:lumOff val="50000"/>
                  </a:schemeClr>
                </a:solidFill>
              </a:rPr>
              <a:t/>
            </a:r>
            <a:br>
              <a:rPr lang="ar-DZ" sz="2400" dirty="0">
                <a:solidFill>
                  <a:schemeClr val="tx1">
                    <a:lumMod val="50000"/>
                    <a:lumOff val="50000"/>
                  </a:schemeClr>
                </a:solidFill>
              </a:rPr>
            </a:br>
            <a:r>
              <a:rPr lang="ar-DZ" sz="2400" b="1" dirty="0">
                <a:solidFill>
                  <a:schemeClr val="tx1">
                    <a:lumMod val="50000"/>
                    <a:lumOff val="50000"/>
                  </a:schemeClr>
                </a:solidFill>
              </a:rPr>
              <a:t>طرائقية الترابط(الوصل</a:t>
            </a:r>
            <a:r>
              <a:rPr lang="ar-DZ" sz="2400" b="1" dirty="0" smtClean="0">
                <a:solidFill>
                  <a:schemeClr val="tx1">
                    <a:lumMod val="50000"/>
                    <a:lumOff val="50000"/>
                  </a:schemeClr>
                </a:solidFill>
              </a:rPr>
              <a:t>)</a:t>
            </a:r>
            <a:br>
              <a:rPr lang="ar-DZ" sz="2400" b="1" dirty="0" smtClean="0">
                <a:solidFill>
                  <a:schemeClr val="tx1">
                    <a:lumMod val="50000"/>
                    <a:lumOff val="50000"/>
                  </a:schemeClr>
                </a:solidFill>
              </a:rPr>
            </a:br>
            <a:r>
              <a:rPr lang="ar-DZ" sz="2400" dirty="0">
                <a:solidFill>
                  <a:schemeClr val="tx1">
                    <a:lumMod val="50000"/>
                    <a:lumOff val="50000"/>
                  </a:schemeClr>
                </a:solidFill>
              </a:rPr>
              <a:t/>
            </a:r>
            <a:br>
              <a:rPr lang="ar-DZ" sz="2400" dirty="0">
                <a:solidFill>
                  <a:schemeClr val="tx1">
                    <a:lumMod val="50000"/>
                    <a:lumOff val="50000"/>
                  </a:schemeClr>
                </a:solidFill>
              </a:rPr>
            </a:br>
            <a:r>
              <a:rPr lang="ar-DZ" sz="2400" dirty="0">
                <a:solidFill>
                  <a:schemeClr val="bg2">
                    <a:lumMod val="50000"/>
                  </a:schemeClr>
                </a:solidFill>
              </a:rPr>
              <a:t>01/ الحجة الشبه منطقية</a:t>
            </a:r>
            <a:br>
              <a:rPr lang="ar-DZ" sz="2400" dirty="0">
                <a:solidFill>
                  <a:schemeClr val="bg2">
                    <a:lumMod val="50000"/>
                  </a:schemeClr>
                </a:solidFill>
              </a:rPr>
            </a:br>
            <a:r>
              <a:rPr lang="ar-DZ" sz="2400" dirty="0">
                <a:solidFill>
                  <a:schemeClr val="bg2">
                    <a:lumMod val="50000"/>
                  </a:schemeClr>
                </a:solidFill>
              </a:rPr>
              <a:t>02/ الحجة المتأسِّسة على بنية الواقع</a:t>
            </a:r>
            <a:br>
              <a:rPr lang="ar-DZ" sz="2400" dirty="0">
                <a:solidFill>
                  <a:schemeClr val="bg2">
                    <a:lumMod val="50000"/>
                  </a:schemeClr>
                </a:solidFill>
              </a:rPr>
            </a:br>
            <a:r>
              <a:rPr lang="ar-DZ" sz="2400" dirty="0">
                <a:solidFill>
                  <a:schemeClr val="bg2">
                    <a:lumMod val="50000"/>
                  </a:schemeClr>
                </a:solidFill>
              </a:rPr>
              <a:t>03/ الحجة المُؤسِّسة لبنية </a:t>
            </a:r>
            <a:r>
              <a:rPr lang="ar-DZ" sz="2400" dirty="0" smtClean="0">
                <a:solidFill>
                  <a:schemeClr val="bg2">
                    <a:lumMod val="50000"/>
                  </a:schemeClr>
                </a:solidFill>
              </a:rPr>
              <a:t>الواقع</a:t>
            </a:r>
            <a:br>
              <a:rPr lang="ar-DZ" sz="2400" dirty="0" smtClean="0">
                <a:solidFill>
                  <a:schemeClr val="bg2">
                    <a:lumMod val="50000"/>
                  </a:schemeClr>
                </a:solidFill>
              </a:rPr>
            </a:br>
            <a:r>
              <a:rPr lang="ar-DZ" sz="2400" dirty="0" smtClean="0">
                <a:solidFill>
                  <a:schemeClr val="bg2">
                    <a:lumMod val="50000"/>
                  </a:schemeClr>
                </a:solidFill>
              </a:rPr>
              <a:t/>
            </a:r>
            <a:br>
              <a:rPr lang="ar-DZ" sz="2400" dirty="0" smtClean="0">
                <a:solidFill>
                  <a:schemeClr val="bg2">
                    <a:lumMod val="50000"/>
                  </a:schemeClr>
                </a:solidFill>
              </a:rPr>
            </a:br>
            <a:r>
              <a:rPr lang="ar-DZ" sz="2400" b="1" dirty="0" smtClean="0">
                <a:solidFill>
                  <a:schemeClr val="tx1">
                    <a:lumMod val="50000"/>
                    <a:lumOff val="50000"/>
                  </a:schemeClr>
                </a:solidFill>
              </a:rPr>
              <a:t>استراتيجية </a:t>
            </a:r>
            <a:r>
              <a:rPr lang="ar-DZ" sz="2400" b="1" dirty="0">
                <a:solidFill>
                  <a:schemeClr val="tx1">
                    <a:lumMod val="50000"/>
                    <a:lumOff val="50000"/>
                  </a:schemeClr>
                </a:solidFill>
              </a:rPr>
              <a:t>التفريق(الفصل</a:t>
            </a:r>
            <a:r>
              <a:rPr lang="ar-DZ" sz="2400" b="1" dirty="0" smtClean="0">
                <a:solidFill>
                  <a:schemeClr val="tx1">
                    <a:lumMod val="50000"/>
                    <a:lumOff val="50000"/>
                  </a:schemeClr>
                </a:solidFill>
              </a:rPr>
              <a:t>)</a:t>
            </a:r>
            <a:r>
              <a:rPr lang="ar-DZ" sz="2400" dirty="0">
                <a:solidFill>
                  <a:schemeClr val="tx1">
                    <a:lumMod val="50000"/>
                    <a:lumOff val="50000"/>
                  </a:schemeClr>
                </a:solidFill>
              </a:rPr>
              <a:t/>
            </a:r>
            <a:br>
              <a:rPr lang="ar-DZ" sz="2400" dirty="0">
                <a:solidFill>
                  <a:schemeClr val="tx1">
                    <a:lumMod val="50000"/>
                    <a:lumOff val="50000"/>
                  </a:schemeClr>
                </a:solidFill>
              </a:rPr>
            </a:br>
            <a:r>
              <a:rPr lang="ar-DZ" sz="2400" dirty="0">
                <a:solidFill>
                  <a:schemeClr val="tx1">
                    <a:lumMod val="50000"/>
                    <a:lumOff val="50000"/>
                  </a:schemeClr>
                </a:solidFill>
              </a:rPr>
              <a:t> فصل التصورات والمفاهيم والمقولات... إلى ثنائيات</a:t>
            </a:r>
            <a:br>
              <a:rPr lang="ar-DZ" sz="2400" dirty="0">
                <a:solidFill>
                  <a:schemeClr val="tx1">
                    <a:lumMod val="50000"/>
                    <a:lumOff val="50000"/>
                  </a:schemeClr>
                </a:solidFill>
              </a:rPr>
            </a:br>
            <a:endParaRPr lang="fr-FR" sz="2400" dirty="0">
              <a:solidFill>
                <a:schemeClr val="tx1">
                  <a:lumMod val="50000"/>
                  <a:lumOff val="50000"/>
                </a:schemeClr>
              </a:solidFill>
            </a:endParaRPr>
          </a:p>
        </p:txBody>
      </p:sp>
      <p:sp>
        <p:nvSpPr>
          <p:cNvPr id="3" name="ZoneTexte 2"/>
          <p:cNvSpPr txBox="1"/>
          <p:nvPr/>
        </p:nvSpPr>
        <p:spPr>
          <a:xfrm>
            <a:off x="796835" y="770709"/>
            <a:ext cx="563554" cy="369332"/>
          </a:xfrm>
          <a:prstGeom prst="rect">
            <a:avLst/>
          </a:prstGeom>
          <a:noFill/>
        </p:spPr>
        <p:txBody>
          <a:bodyPr wrap="square" rtlCol="0">
            <a:spAutoFit/>
          </a:bodyPr>
          <a:lstStyle/>
          <a:p>
            <a:pPr algn="r"/>
            <a:r>
              <a:rPr lang="ar-DZ" dirty="0" smtClean="0">
                <a:solidFill>
                  <a:schemeClr val="bg1"/>
                </a:solidFill>
              </a:rPr>
              <a:t>9</a:t>
            </a:r>
            <a:endParaRPr lang="fr-FR" dirty="0">
              <a:solidFill>
                <a:schemeClr val="bg1"/>
              </a:solidFill>
            </a:endParaRPr>
          </a:p>
        </p:txBody>
      </p:sp>
    </p:spTree>
    <p:extLst>
      <p:ext uri="{BB962C8B-B14F-4D97-AF65-F5344CB8AC3E}">
        <p14:creationId xmlns:p14="http://schemas.microsoft.com/office/powerpoint/2010/main" val="39956205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54926" y="143692"/>
            <a:ext cx="10162903" cy="1214846"/>
          </a:xfrm>
        </p:spPr>
        <p:txBody>
          <a:bodyPr/>
          <a:lstStyle/>
          <a:p>
            <a:pPr algn="ctr" rtl="1"/>
            <a:r>
              <a:rPr lang="ar-DZ" i="1" dirty="0" smtClean="0"/>
              <a:t>مقدمات الحجاج </a:t>
            </a:r>
            <a:r>
              <a:rPr lang="ar-DZ" i="1" dirty="0" err="1" smtClean="0"/>
              <a:t>ومنطلقاته</a:t>
            </a:r>
            <a:endParaRPr lang="fr-FR" i="1" dirty="0"/>
          </a:p>
        </p:txBody>
      </p:sp>
      <p:sp>
        <p:nvSpPr>
          <p:cNvPr id="3" name="Espace réservé du contenu 2"/>
          <p:cNvSpPr>
            <a:spLocks noGrp="1"/>
          </p:cNvSpPr>
          <p:nvPr>
            <p:ph idx="1"/>
          </p:nvPr>
        </p:nvSpPr>
        <p:spPr>
          <a:xfrm>
            <a:off x="1854925" y="783773"/>
            <a:ext cx="10162903" cy="5930536"/>
          </a:xfrm>
        </p:spPr>
        <p:txBody>
          <a:bodyPr>
            <a:normAutofit lnSpcReduction="10000"/>
          </a:bodyPr>
          <a:lstStyle/>
          <a:p>
            <a:pPr marL="0" indent="0" algn="r" rtl="1">
              <a:buNone/>
            </a:pPr>
            <a:r>
              <a:rPr lang="ar-DZ" sz="2400" dirty="0"/>
              <a:t>قبل الدخول في تفاصيل الحجة يجب التعرض لمقدِّمات الحجاج الأكثر </a:t>
            </a:r>
            <a:r>
              <a:rPr lang="ar-DZ" sz="2400"/>
              <a:t>عمومية </a:t>
            </a:r>
            <a:r>
              <a:rPr lang="ar-DZ" sz="2400" smtClean="0"/>
              <a:t>وشمولا...</a:t>
            </a:r>
            <a:endParaRPr lang="ar-DZ" sz="2400" dirty="0" smtClean="0"/>
          </a:p>
          <a:p>
            <a:pPr marL="0" indent="0" algn="r" rtl="1">
              <a:buNone/>
            </a:pPr>
            <a:endParaRPr lang="ar-DZ" sz="2400" dirty="0"/>
          </a:p>
          <a:p>
            <a:pPr marL="0" indent="0" algn="r" rtl="1">
              <a:buNone/>
            </a:pPr>
            <a:r>
              <a:rPr lang="ar-DZ" sz="2400" b="1" dirty="0"/>
              <a:t>أولا/ مقدمات </a:t>
            </a:r>
            <a:r>
              <a:rPr lang="ar-DZ" sz="2400" b="1" dirty="0" smtClean="0"/>
              <a:t>الاتفاق </a:t>
            </a:r>
            <a:r>
              <a:rPr lang="ar-DZ" sz="2400" b="1" dirty="0"/>
              <a:t>القبلي بين الكاتب </a:t>
            </a:r>
            <a:r>
              <a:rPr lang="ar-DZ" sz="2400" b="1" dirty="0" smtClean="0"/>
              <a:t>والقارئ</a:t>
            </a:r>
          </a:p>
          <a:p>
            <a:pPr marL="0" indent="0" algn="r" rtl="1">
              <a:buNone/>
            </a:pPr>
            <a:endParaRPr lang="ar-DZ" sz="2400" b="1" dirty="0"/>
          </a:p>
          <a:p>
            <a:pPr marL="0" indent="0" algn="r" rtl="1">
              <a:buNone/>
            </a:pPr>
            <a:r>
              <a:rPr lang="ar-DZ" sz="2400" dirty="0" smtClean="0"/>
              <a:t>     </a:t>
            </a:r>
            <a:r>
              <a:rPr lang="ar-DZ" sz="2400" b="1" dirty="0" smtClean="0"/>
              <a:t>1/ </a:t>
            </a:r>
            <a:r>
              <a:rPr lang="ar-DZ" sz="2400" b="1" dirty="0"/>
              <a:t>الأحداث - الوقائع :</a:t>
            </a:r>
          </a:p>
          <a:p>
            <a:pPr marL="0" indent="0" algn="r" rtl="1">
              <a:buNone/>
            </a:pPr>
            <a:r>
              <a:rPr lang="ar-DZ" sz="2400" dirty="0">
                <a:solidFill>
                  <a:schemeClr val="tx1">
                    <a:lumMod val="50000"/>
                    <a:lumOff val="50000"/>
                  </a:schemeClr>
                </a:solidFill>
              </a:rPr>
              <a:t>يجري طرح الأحداث - الوقائع باعتبارها واقعية داخل الخطاب؛ وسوف لن يجري النقاش حولها. لدينا:</a:t>
            </a:r>
          </a:p>
          <a:p>
            <a:pPr marL="0" indent="0" algn="r" rtl="1">
              <a:buNone/>
            </a:pPr>
            <a:endParaRPr lang="ar-DZ" sz="2400" dirty="0"/>
          </a:p>
          <a:p>
            <a:pPr marL="0" indent="0" algn="r" rtl="1">
              <a:buNone/>
            </a:pPr>
            <a:r>
              <a:rPr lang="ar-DZ" sz="2400" dirty="0" smtClean="0"/>
              <a:t>        أ- </a:t>
            </a:r>
            <a:r>
              <a:rPr lang="ar-DZ" sz="2400" dirty="0"/>
              <a:t>الأحداث - الوقائع الخام : </a:t>
            </a:r>
            <a:endParaRPr lang="ar-DZ" sz="2400" dirty="0" smtClean="0"/>
          </a:p>
          <a:p>
            <a:pPr marL="0" indent="0" algn="r" rtl="1">
              <a:buNone/>
            </a:pPr>
            <a:r>
              <a:rPr lang="ar-DZ" sz="2400" dirty="0"/>
              <a:t> </a:t>
            </a:r>
            <a:r>
              <a:rPr lang="ar-DZ" sz="2400" dirty="0" smtClean="0"/>
              <a:t>               </a:t>
            </a:r>
            <a:r>
              <a:rPr lang="ar-DZ" sz="2400" dirty="0" smtClean="0">
                <a:solidFill>
                  <a:schemeClr val="tx1">
                    <a:lumMod val="50000"/>
                    <a:lumOff val="50000"/>
                  </a:schemeClr>
                </a:solidFill>
              </a:rPr>
              <a:t>عناصر </a:t>
            </a:r>
            <a:r>
              <a:rPr lang="ar-DZ" sz="2400" dirty="0">
                <a:solidFill>
                  <a:schemeClr val="tx1">
                    <a:lumMod val="50000"/>
                    <a:lumOff val="50000"/>
                  </a:schemeClr>
                </a:solidFill>
              </a:rPr>
              <a:t>من الواقع ، قطع شفافة من الواقع .</a:t>
            </a:r>
          </a:p>
          <a:p>
            <a:pPr marL="0" indent="0" algn="r" rtl="1">
              <a:buNone/>
            </a:pPr>
            <a:r>
              <a:rPr lang="ar-DZ" sz="2400" dirty="0" smtClean="0"/>
              <a:t>      ب- </a:t>
            </a:r>
            <a:r>
              <a:rPr lang="ar-DZ" sz="2400" dirty="0"/>
              <a:t>الأحداث - الوقائع المشيّدة: </a:t>
            </a:r>
            <a:endParaRPr lang="ar-DZ" sz="2400" dirty="0" smtClean="0"/>
          </a:p>
          <a:p>
            <a:pPr marL="0" indent="0" algn="r" rtl="1">
              <a:buNone/>
            </a:pPr>
            <a:r>
              <a:rPr lang="ar-DZ" sz="2400" dirty="0"/>
              <a:t> </a:t>
            </a:r>
            <a:r>
              <a:rPr lang="ar-DZ" sz="2400" dirty="0" smtClean="0"/>
              <a:t>               </a:t>
            </a:r>
            <a:r>
              <a:rPr lang="ar-DZ" sz="2400" dirty="0" smtClean="0">
                <a:solidFill>
                  <a:schemeClr val="tx1">
                    <a:lumMod val="50000"/>
                    <a:lumOff val="50000"/>
                  </a:schemeClr>
                </a:solidFill>
              </a:rPr>
              <a:t>معاينات </a:t>
            </a:r>
            <a:r>
              <a:rPr lang="ar-DZ" sz="2400" dirty="0">
                <a:solidFill>
                  <a:schemeClr val="tx1">
                    <a:lumMod val="50000"/>
                    <a:lumOff val="50000"/>
                  </a:schemeClr>
                </a:solidFill>
              </a:rPr>
              <a:t>للأحداث - الوقائع </a:t>
            </a:r>
            <a:r>
              <a:rPr lang="ar-DZ" sz="2400" dirty="0" smtClean="0">
                <a:solidFill>
                  <a:schemeClr val="tx1">
                    <a:lumMod val="50000"/>
                    <a:lumOff val="50000"/>
                  </a:schemeClr>
                </a:solidFill>
              </a:rPr>
              <a:t>تحصل أثر تحاليل الواقع</a:t>
            </a:r>
            <a:endParaRPr lang="fr-FR" sz="2400" dirty="0">
              <a:solidFill>
                <a:schemeClr val="tx1">
                  <a:lumMod val="50000"/>
                  <a:lumOff val="50000"/>
                </a:schemeClr>
              </a:solidFill>
            </a:endParaRPr>
          </a:p>
        </p:txBody>
      </p:sp>
      <p:sp>
        <p:nvSpPr>
          <p:cNvPr id="4" name="ZoneTexte 3"/>
          <p:cNvSpPr txBox="1"/>
          <p:nvPr/>
        </p:nvSpPr>
        <p:spPr>
          <a:xfrm>
            <a:off x="914400" y="783773"/>
            <a:ext cx="498239" cy="365760"/>
          </a:xfrm>
          <a:prstGeom prst="rect">
            <a:avLst/>
          </a:prstGeom>
          <a:noFill/>
        </p:spPr>
        <p:txBody>
          <a:bodyPr wrap="square" rtlCol="0">
            <a:spAutoFit/>
          </a:bodyPr>
          <a:lstStyle/>
          <a:p>
            <a:pPr algn="r"/>
            <a:r>
              <a:rPr lang="ar-DZ" dirty="0" smtClean="0">
                <a:solidFill>
                  <a:schemeClr val="bg1"/>
                </a:solidFill>
              </a:rPr>
              <a:t>10</a:t>
            </a:r>
            <a:endParaRPr lang="fr-FR" dirty="0">
              <a:solidFill>
                <a:schemeClr val="bg1"/>
              </a:solidFill>
            </a:endParaRPr>
          </a:p>
        </p:txBody>
      </p:sp>
    </p:spTree>
    <p:extLst>
      <p:ext uri="{BB962C8B-B14F-4D97-AF65-F5344CB8AC3E}">
        <p14:creationId xmlns:p14="http://schemas.microsoft.com/office/powerpoint/2010/main" val="39473550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67990" y="117565"/>
            <a:ext cx="10123714" cy="6570617"/>
          </a:xfrm>
        </p:spPr>
        <p:txBody>
          <a:bodyPr>
            <a:normAutofit/>
          </a:bodyPr>
          <a:lstStyle/>
          <a:p>
            <a:pPr algn="r" rtl="1"/>
            <a:r>
              <a:rPr lang="ar-DZ" sz="2400" dirty="0" smtClean="0"/>
              <a:t>         </a:t>
            </a:r>
            <a:r>
              <a:rPr lang="ar-DZ" sz="2400" dirty="0" smtClean="0">
                <a:solidFill>
                  <a:schemeClr val="tx1">
                    <a:lumMod val="85000"/>
                    <a:lumOff val="15000"/>
                  </a:schemeClr>
                </a:solidFill>
              </a:rPr>
              <a:t>ج- </a:t>
            </a:r>
            <a:r>
              <a:rPr lang="ar-DZ" sz="2400" dirty="0">
                <a:solidFill>
                  <a:schemeClr val="tx1">
                    <a:lumMod val="85000"/>
                    <a:lumOff val="15000"/>
                  </a:schemeClr>
                </a:solidFill>
              </a:rPr>
              <a:t>الأحداث - الوقائع المفترضة</a:t>
            </a:r>
            <a:r>
              <a:rPr lang="ar-DZ" sz="2400" dirty="0" smtClean="0">
                <a:solidFill>
                  <a:schemeClr val="tx1">
                    <a:lumMod val="85000"/>
                    <a:lumOff val="15000"/>
                  </a:schemeClr>
                </a:solidFill>
              </a:rPr>
              <a:t>:</a:t>
            </a:r>
            <a:br>
              <a:rPr lang="ar-DZ" sz="2400" dirty="0" smtClean="0">
                <a:solidFill>
                  <a:schemeClr val="tx1">
                    <a:lumMod val="85000"/>
                    <a:lumOff val="15000"/>
                  </a:schemeClr>
                </a:solidFill>
              </a:rPr>
            </a:br>
            <a:r>
              <a:rPr lang="ar-DZ" sz="2400" dirty="0" smtClean="0"/>
              <a:t/>
            </a:r>
            <a:br>
              <a:rPr lang="ar-DZ" sz="2400" dirty="0" smtClean="0"/>
            </a:br>
            <a:r>
              <a:rPr lang="ar-DZ" sz="2400" dirty="0">
                <a:solidFill>
                  <a:schemeClr val="tx1">
                    <a:lumMod val="50000"/>
                    <a:lumOff val="50000"/>
                  </a:schemeClr>
                </a:solidFill>
              </a:rPr>
              <a:t> </a:t>
            </a:r>
            <a:r>
              <a:rPr lang="ar-DZ" sz="2400" dirty="0" smtClean="0">
                <a:solidFill>
                  <a:schemeClr val="tx1">
                    <a:lumMod val="50000"/>
                    <a:lumOff val="50000"/>
                  </a:schemeClr>
                </a:solidFill>
              </a:rPr>
              <a:t>                   أحداث </a:t>
            </a:r>
            <a:r>
              <a:rPr lang="ar-DZ" sz="2400" dirty="0">
                <a:solidFill>
                  <a:schemeClr val="tx1">
                    <a:lumMod val="50000"/>
                    <a:lumOff val="50000"/>
                  </a:schemeClr>
                </a:solidFill>
              </a:rPr>
              <a:t>- وقائع لم تتحقق بعد، لكن يجري </a:t>
            </a:r>
            <a:r>
              <a:rPr lang="ar-DZ" sz="2400" dirty="0" smtClean="0">
                <a:solidFill>
                  <a:schemeClr val="tx1">
                    <a:lumMod val="50000"/>
                    <a:lumOff val="50000"/>
                  </a:schemeClr>
                </a:solidFill>
              </a:rPr>
              <a:t>استحضارها </a:t>
            </a:r>
            <a:r>
              <a:rPr lang="ar-DZ" sz="2400" dirty="0">
                <a:solidFill>
                  <a:schemeClr val="tx1">
                    <a:lumMod val="50000"/>
                    <a:lumOff val="50000"/>
                  </a:schemeClr>
                </a:solidFill>
              </a:rPr>
              <a:t>كما لو أنها </a:t>
            </a:r>
            <a:r>
              <a:rPr lang="ar-DZ" sz="2400" dirty="0" smtClean="0">
                <a:solidFill>
                  <a:schemeClr val="tx1">
                    <a:lumMod val="50000"/>
                    <a:lumOff val="50000"/>
                  </a:schemeClr>
                </a:solidFill>
              </a:rPr>
              <a:t>  </a:t>
            </a:r>
            <a:br>
              <a:rPr lang="ar-DZ" sz="2400" dirty="0" smtClean="0">
                <a:solidFill>
                  <a:schemeClr val="tx1">
                    <a:lumMod val="50000"/>
                    <a:lumOff val="50000"/>
                  </a:schemeClr>
                </a:solidFill>
              </a:rPr>
            </a:br>
            <a:r>
              <a:rPr lang="ar-DZ" sz="2400" dirty="0" smtClean="0">
                <a:solidFill>
                  <a:schemeClr val="tx1">
                    <a:lumMod val="50000"/>
                    <a:lumOff val="50000"/>
                  </a:schemeClr>
                </a:solidFill>
              </a:rPr>
              <a:t>                    ستحدث </a:t>
            </a:r>
            <a:r>
              <a:rPr lang="ar-DZ" sz="2400" dirty="0">
                <a:solidFill>
                  <a:schemeClr val="tx1">
                    <a:lumMod val="50000"/>
                    <a:lumOff val="50000"/>
                  </a:schemeClr>
                </a:solidFill>
              </a:rPr>
              <a:t>و ستصيرُ.</a:t>
            </a:r>
            <a:br>
              <a:rPr lang="ar-DZ" sz="2400" dirty="0">
                <a:solidFill>
                  <a:schemeClr val="tx1">
                    <a:lumMod val="50000"/>
                    <a:lumOff val="50000"/>
                  </a:schemeClr>
                </a:solidFill>
              </a:rPr>
            </a:br>
            <a:r>
              <a:rPr lang="ar-DZ" sz="2400" dirty="0" smtClean="0">
                <a:solidFill>
                  <a:schemeClr val="tx1">
                    <a:lumMod val="50000"/>
                    <a:lumOff val="50000"/>
                  </a:schemeClr>
                </a:solidFill>
              </a:rPr>
              <a:t>                    </a:t>
            </a:r>
            <a:r>
              <a:rPr lang="ar-DZ" sz="2400" dirty="0">
                <a:solidFill>
                  <a:schemeClr val="tx1">
                    <a:lumMod val="50000"/>
                    <a:lumOff val="50000"/>
                  </a:schemeClr>
                </a:solidFill>
              </a:rPr>
              <a:t>الأحداثُ؛ الحقائقُ؛ المقتضياتُ</a:t>
            </a:r>
            <a:br>
              <a:rPr lang="ar-DZ" sz="2400" dirty="0">
                <a:solidFill>
                  <a:schemeClr val="tx1">
                    <a:lumMod val="50000"/>
                    <a:lumOff val="50000"/>
                  </a:schemeClr>
                </a:solidFill>
              </a:rPr>
            </a:br>
            <a:r>
              <a:rPr lang="ar-DZ" sz="2400" dirty="0" smtClean="0">
                <a:solidFill>
                  <a:schemeClr val="tx1">
                    <a:lumMod val="50000"/>
                    <a:lumOff val="50000"/>
                  </a:schemeClr>
                </a:solidFill>
              </a:rPr>
              <a:t>                    الحَدَثُ/الأحداث </a:t>
            </a:r>
            <a:r>
              <a:rPr lang="ar-DZ" sz="2400" dirty="0">
                <a:solidFill>
                  <a:schemeClr val="tx1">
                    <a:lumMod val="50000"/>
                    <a:lumOff val="50000"/>
                  </a:schemeClr>
                </a:solidFill>
              </a:rPr>
              <a:t>هي معاينة يمكن أن يقوم بها الجميع، تفرض </a:t>
            </a:r>
            <a:r>
              <a:rPr lang="ar-DZ" sz="2400" dirty="0" smtClean="0">
                <a:solidFill>
                  <a:schemeClr val="tx1">
                    <a:lumMod val="50000"/>
                    <a:lumOff val="50000"/>
                  </a:schemeClr>
                </a:solidFill>
              </a:rPr>
              <a:t>           </a:t>
            </a:r>
            <a:br>
              <a:rPr lang="ar-DZ" sz="2400" dirty="0" smtClean="0">
                <a:solidFill>
                  <a:schemeClr val="tx1">
                    <a:lumMod val="50000"/>
                    <a:lumOff val="50000"/>
                  </a:schemeClr>
                </a:solidFill>
              </a:rPr>
            </a:br>
            <a:r>
              <a:rPr lang="ar-DZ" sz="2400" dirty="0" smtClean="0">
                <a:solidFill>
                  <a:schemeClr val="tx1">
                    <a:lumMod val="50000"/>
                    <a:lumOff val="50000"/>
                  </a:schemeClr>
                </a:solidFill>
              </a:rPr>
              <a:t>                    نفسها </a:t>
            </a:r>
            <a:r>
              <a:rPr lang="ar-DZ" sz="2400" dirty="0">
                <a:solidFill>
                  <a:schemeClr val="tx1">
                    <a:lumMod val="50000"/>
                    <a:lumOff val="50000"/>
                  </a:schemeClr>
                </a:solidFill>
              </a:rPr>
              <a:t>على الجمهور المتلقي الكوني (</a:t>
            </a:r>
            <a:r>
              <a:rPr lang="ar-DZ" sz="2400" dirty="0" err="1">
                <a:solidFill>
                  <a:schemeClr val="tx1">
                    <a:lumMod val="50000"/>
                    <a:lumOff val="50000"/>
                  </a:schemeClr>
                </a:solidFill>
              </a:rPr>
              <a:t>روبول</a:t>
            </a:r>
            <a:r>
              <a:rPr lang="ar-DZ" sz="2400" dirty="0">
                <a:solidFill>
                  <a:schemeClr val="tx1">
                    <a:lumMod val="50000"/>
                    <a:lumOff val="50000"/>
                  </a:schemeClr>
                </a:solidFill>
              </a:rPr>
              <a:t> ص 194)</a:t>
            </a:r>
            <a:br>
              <a:rPr lang="ar-DZ" sz="2400" dirty="0">
                <a:solidFill>
                  <a:schemeClr val="tx1">
                    <a:lumMod val="50000"/>
                    <a:lumOff val="50000"/>
                  </a:schemeClr>
                </a:solidFill>
              </a:rPr>
            </a:br>
            <a:r>
              <a:rPr lang="ar-DZ" sz="2400" dirty="0" smtClean="0">
                <a:solidFill>
                  <a:schemeClr val="tx1">
                    <a:lumMod val="50000"/>
                    <a:lumOff val="50000"/>
                  </a:schemeClr>
                </a:solidFill>
              </a:rPr>
              <a:t>                    إنها </a:t>
            </a:r>
            <a:r>
              <a:rPr lang="ar-DZ" sz="2400" dirty="0">
                <a:solidFill>
                  <a:schemeClr val="tx1">
                    <a:lumMod val="50000"/>
                    <a:lumOff val="50000"/>
                  </a:schemeClr>
                </a:solidFill>
              </a:rPr>
              <a:t>قضايا ذات مرمى عام تصلح كتبريرات للأحكام </a:t>
            </a:r>
            <a:r>
              <a:rPr lang="fr-FR" sz="2400" dirty="0" smtClean="0">
                <a:solidFill>
                  <a:schemeClr val="tx1">
                    <a:lumMod val="50000"/>
                    <a:lumOff val="50000"/>
                  </a:schemeClr>
                </a:solidFill>
              </a:rPr>
              <a:t>subséquents.</a:t>
            </a:r>
            <a:r>
              <a:rPr lang="fr-FR" sz="2400" dirty="0"/>
              <a:t/>
            </a:r>
            <a:br>
              <a:rPr lang="fr-FR" sz="2400" dirty="0"/>
            </a:br>
            <a:r>
              <a:rPr lang="ar-DZ" sz="2400" dirty="0" smtClean="0"/>
              <a:t>                    </a:t>
            </a:r>
            <a:r>
              <a:rPr lang="ar-DZ" sz="2400" dirty="0" smtClean="0">
                <a:solidFill>
                  <a:schemeClr val="tx1">
                    <a:lumMod val="50000"/>
                    <a:lumOff val="50000"/>
                  </a:schemeClr>
                </a:solidFill>
              </a:rPr>
              <a:t>الأحكام </a:t>
            </a:r>
            <a:r>
              <a:rPr lang="ar-DZ" sz="2400" dirty="0">
                <a:solidFill>
                  <a:schemeClr val="tx1">
                    <a:lumMod val="50000"/>
                    <a:lumOff val="50000"/>
                  </a:schemeClr>
                </a:solidFill>
              </a:rPr>
              <a:t>هس المُساوي بضوابط ولحدود من مرتبة أسمى يقوم </a:t>
            </a:r>
            <a:r>
              <a:rPr lang="ar-DZ" sz="2400" dirty="0" smtClean="0">
                <a:solidFill>
                  <a:schemeClr val="tx1">
                    <a:lumMod val="50000"/>
                    <a:lumOff val="50000"/>
                  </a:schemeClr>
                </a:solidFill>
              </a:rPr>
              <a:t>   </a:t>
            </a:r>
            <a:br>
              <a:rPr lang="ar-DZ" sz="2400" dirty="0" smtClean="0">
                <a:solidFill>
                  <a:schemeClr val="tx1">
                    <a:lumMod val="50000"/>
                    <a:lumOff val="50000"/>
                  </a:schemeClr>
                </a:solidFill>
              </a:rPr>
            </a:br>
            <a:r>
              <a:rPr lang="ar-DZ" sz="2400" dirty="0" smtClean="0">
                <a:solidFill>
                  <a:schemeClr val="tx1">
                    <a:lumMod val="50000"/>
                    <a:lumOff val="50000"/>
                  </a:schemeClr>
                </a:solidFill>
              </a:rPr>
              <a:t>                    الخطاب </a:t>
            </a:r>
            <a:r>
              <a:rPr lang="ar-DZ" sz="2400" dirty="0">
                <a:solidFill>
                  <a:schemeClr val="tx1">
                    <a:lumMod val="50000"/>
                    <a:lumOff val="50000"/>
                  </a:schemeClr>
                </a:solidFill>
              </a:rPr>
              <a:t>الحجاجي معتمدا عليها للتعبير عن مواقف </a:t>
            </a:r>
            <a:r>
              <a:rPr lang="ar-DZ" sz="2400" dirty="0" smtClean="0">
                <a:solidFill>
                  <a:schemeClr val="tx1">
                    <a:lumMod val="50000"/>
                    <a:lumOff val="50000"/>
                  </a:schemeClr>
                </a:solidFill>
              </a:rPr>
              <a:t>متخذة  </a:t>
            </a:r>
            <a:br>
              <a:rPr lang="ar-DZ" sz="2400" dirty="0" smtClean="0">
                <a:solidFill>
                  <a:schemeClr val="tx1">
                    <a:lumMod val="50000"/>
                    <a:lumOff val="50000"/>
                  </a:schemeClr>
                </a:solidFill>
              </a:rPr>
            </a:br>
            <a:r>
              <a:rPr lang="ar-DZ" sz="2400" dirty="0" smtClean="0">
                <a:solidFill>
                  <a:schemeClr val="tx1">
                    <a:lumMod val="50000"/>
                    <a:lumOff val="50000"/>
                  </a:schemeClr>
                </a:solidFill>
              </a:rPr>
              <a:t>                    تبدوا في </a:t>
            </a:r>
            <a:r>
              <a:rPr lang="ar-DZ" sz="2400" dirty="0">
                <a:solidFill>
                  <a:schemeClr val="tx1">
                    <a:lumMod val="50000"/>
                    <a:lumOff val="50000"/>
                  </a:schemeClr>
                </a:solidFill>
              </a:rPr>
              <a:t>الظاهر موثوقة </a:t>
            </a:r>
            <a:r>
              <a:rPr lang="fr-FR" sz="2400" dirty="0">
                <a:solidFill>
                  <a:schemeClr val="tx1">
                    <a:lumMod val="50000"/>
                    <a:lumOff val="50000"/>
                  </a:schemeClr>
                </a:solidFill>
              </a:rPr>
              <a:t>crédibles.</a:t>
            </a:r>
            <a:br>
              <a:rPr lang="fr-FR" sz="2400" dirty="0">
                <a:solidFill>
                  <a:schemeClr val="tx1">
                    <a:lumMod val="50000"/>
                    <a:lumOff val="50000"/>
                  </a:schemeClr>
                </a:solidFill>
              </a:rPr>
            </a:br>
            <a:r>
              <a:rPr lang="fr-FR" sz="2400" dirty="0" smtClean="0">
                <a:solidFill>
                  <a:schemeClr val="tx1">
                    <a:lumMod val="50000"/>
                    <a:lumOff val="50000"/>
                  </a:schemeClr>
                </a:solidFill>
              </a:rPr>
              <a:t>‎</a:t>
            </a:r>
            <a:r>
              <a:rPr lang="ar-DZ" sz="2400" dirty="0">
                <a:solidFill>
                  <a:schemeClr val="tx1">
                    <a:lumMod val="50000"/>
                    <a:lumOff val="50000"/>
                  </a:schemeClr>
                </a:solidFill>
              </a:rPr>
              <a:t> </a:t>
            </a:r>
            <a:r>
              <a:rPr lang="ar-DZ" sz="2400" dirty="0" smtClean="0">
                <a:solidFill>
                  <a:schemeClr val="tx1">
                    <a:lumMod val="50000"/>
                    <a:lumOff val="50000"/>
                  </a:schemeClr>
                </a:solidFill>
              </a:rPr>
              <a:t>                   للحقائق </a:t>
            </a:r>
            <a:r>
              <a:rPr lang="ar-DZ" sz="2400" dirty="0">
                <a:solidFill>
                  <a:schemeClr val="tx1">
                    <a:lumMod val="50000"/>
                    <a:lumOff val="50000"/>
                  </a:schemeClr>
                </a:solidFill>
              </a:rPr>
              <a:t>مرمى اوسع بكثير مما هو لدى القيم من حيث تواجدها </a:t>
            </a:r>
            <a:r>
              <a:rPr lang="ar-DZ" sz="2400" dirty="0" smtClean="0">
                <a:solidFill>
                  <a:schemeClr val="tx1">
                    <a:lumMod val="50000"/>
                    <a:lumOff val="50000"/>
                  </a:schemeClr>
                </a:solidFill>
              </a:rPr>
              <a:t/>
            </a:r>
            <a:br>
              <a:rPr lang="ar-DZ" sz="2400" dirty="0" smtClean="0">
                <a:solidFill>
                  <a:schemeClr val="tx1">
                    <a:lumMod val="50000"/>
                    <a:lumOff val="50000"/>
                  </a:schemeClr>
                </a:solidFill>
              </a:rPr>
            </a:br>
            <a:r>
              <a:rPr lang="ar-DZ" sz="2400" dirty="0" smtClean="0">
                <a:solidFill>
                  <a:schemeClr val="tx1">
                    <a:lumMod val="50000"/>
                    <a:lumOff val="50000"/>
                  </a:schemeClr>
                </a:solidFill>
              </a:rPr>
              <a:t>                    في </a:t>
            </a:r>
            <a:r>
              <a:rPr lang="ar-DZ" sz="2400" dirty="0">
                <a:solidFill>
                  <a:schemeClr val="tx1">
                    <a:lumMod val="50000"/>
                    <a:lumOff val="50000"/>
                  </a:schemeClr>
                </a:solidFill>
              </a:rPr>
              <a:t>قاعدة أرضية برامج أفعال </a:t>
            </a:r>
            <a:r>
              <a:rPr lang="fr-FR" sz="2400" dirty="0">
                <a:solidFill>
                  <a:schemeClr val="tx1">
                    <a:lumMod val="50000"/>
                    <a:lumOff val="50000"/>
                  </a:schemeClr>
                </a:solidFill>
              </a:rPr>
              <a:t>programmes d'actions </a:t>
            </a:r>
            <a:br>
              <a:rPr lang="fr-FR" sz="2400" dirty="0">
                <a:solidFill>
                  <a:schemeClr val="tx1">
                    <a:lumMod val="50000"/>
                    <a:lumOff val="50000"/>
                  </a:schemeClr>
                </a:solidFill>
              </a:rPr>
            </a:br>
            <a:r>
              <a:rPr lang="fr-FR" sz="2400" dirty="0" smtClean="0">
                <a:solidFill>
                  <a:schemeClr val="tx1">
                    <a:lumMod val="50000"/>
                    <a:lumOff val="50000"/>
                  </a:schemeClr>
                </a:solidFill>
              </a:rPr>
              <a:t>‎</a:t>
            </a:r>
            <a:r>
              <a:rPr lang="ar-DZ" sz="2400" dirty="0">
                <a:solidFill>
                  <a:schemeClr val="tx1">
                    <a:lumMod val="50000"/>
                    <a:lumOff val="50000"/>
                  </a:schemeClr>
                </a:solidFill>
              </a:rPr>
              <a:t> </a:t>
            </a:r>
            <a:r>
              <a:rPr lang="ar-DZ" sz="2400" dirty="0" smtClean="0">
                <a:solidFill>
                  <a:schemeClr val="tx1">
                    <a:lumMod val="50000"/>
                    <a:lumOff val="50000"/>
                  </a:schemeClr>
                </a:solidFill>
              </a:rPr>
              <a:t>                   عوضا </a:t>
            </a:r>
            <a:r>
              <a:rPr lang="ar-DZ" sz="2400" dirty="0">
                <a:solidFill>
                  <a:schemeClr val="tx1">
                    <a:lumMod val="50000"/>
                    <a:lumOff val="50000"/>
                  </a:schemeClr>
                </a:solidFill>
              </a:rPr>
              <a:t>عن أفعال متخصصة مخصصة.</a:t>
            </a:r>
            <a:br>
              <a:rPr lang="ar-DZ" sz="2400" dirty="0">
                <a:solidFill>
                  <a:schemeClr val="tx1">
                    <a:lumMod val="50000"/>
                    <a:lumOff val="50000"/>
                  </a:schemeClr>
                </a:solidFill>
              </a:rPr>
            </a:br>
            <a:r>
              <a:rPr lang="ar-DZ" sz="2400" dirty="0" smtClean="0">
                <a:solidFill>
                  <a:schemeClr val="tx1">
                    <a:lumMod val="50000"/>
                    <a:lumOff val="50000"/>
                  </a:schemeClr>
                </a:solidFill>
              </a:rPr>
              <a:t>                    الحقائق </a:t>
            </a:r>
            <a:r>
              <a:rPr lang="ar-DZ" sz="2400" dirty="0">
                <a:solidFill>
                  <a:schemeClr val="tx1">
                    <a:lumMod val="50000"/>
                    <a:lumOff val="50000"/>
                  </a:schemeClr>
                </a:solidFill>
              </a:rPr>
              <a:t>هي القوانين والنظريات العلمية السَّائدة في العصر </a:t>
            </a:r>
            <a:r>
              <a:rPr lang="ar-DZ" sz="2400" dirty="0" smtClean="0">
                <a:solidFill>
                  <a:schemeClr val="tx1">
                    <a:lumMod val="50000"/>
                    <a:lumOff val="50000"/>
                  </a:schemeClr>
                </a:solidFill>
              </a:rPr>
              <a:t>           </a:t>
            </a:r>
            <a:br>
              <a:rPr lang="ar-DZ" sz="2400" dirty="0" smtClean="0">
                <a:solidFill>
                  <a:schemeClr val="tx1">
                    <a:lumMod val="50000"/>
                    <a:lumOff val="50000"/>
                  </a:schemeClr>
                </a:solidFill>
              </a:rPr>
            </a:br>
            <a:r>
              <a:rPr lang="ar-DZ" sz="2400" dirty="0" smtClean="0">
                <a:solidFill>
                  <a:schemeClr val="tx1">
                    <a:lumMod val="50000"/>
                    <a:lumOff val="50000"/>
                  </a:schemeClr>
                </a:solidFill>
              </a:rPr>
              <a:t>                    (</a:t>
            </a:r>
            <a:r>
              <a:rPr lang="ar-DZ" sz="2400" dirty="0">
                <a:solidFill>
                  <a:schemeClr val="tx1">
                    <a:lumMod val="50000"/>
                    <a:lumOff val="50000"/>
                  </a:schemeClr>
                </a:solidFill>
              </a:rPr>
              <a:t>النموذج المعرفي)</a:t>
            </a:r>
            <a:r>
              <a:rPr lang="ar-DZ" sz="2400" dirty="0"/>
              <a:t/>
            </a:r>
            <a:br>
              <a:rPr lang="ar-DZ" sz="2400" dirty="0"/>
            </a:br>
            <a:endParaRPr lang="fr-FR" sz="2400" dirty="0"/>
          </a:p>
        </p:txBody>
      </p:sp>
      <p:sp>
        <p:nvSpPr>
          <p:cNvPr id="3" name="ZoneTexte 2"/>
          <p:cNvSpPr txBox="1"/>
          <p:nvPr/>
        </p:nvSpPr>
        <p:spPr>
          <a:xfrm>
            <a:off x="783772" y="757646"/>
            <a:ext cx="640079" cy="369332"/>
          </a:xfrm>
          <a:prstGeom prst="rect">
            <a:avLst/>
          </a:prstGeom>
          <a:noFill/>
        </p:spPr>
        <p:txBody>
          <a:bodyPr wrap="square" rtlCol="0">
            <a:spAutoFit/>
          </a:bodyPr>
          <a:lstStyle/>
          <a:p>
            <a:pPr algn="r"/>
            <a:r>
              <a:rPr lang="ar-DZ" dirty="0" smtClean="0">
                <a:solidFill>
                  <a:schemeClr val="bg1"/>
                </a:solidFill>
              </a:rPr>
              <a:t>11</a:t>
            </a:r>
            <a:endParaRPr lang="fr-FR" dirty="0">
              <a:solidFill>
                <a:schemeClr val="bg1"/>
              </a:solidFill>
            </a:endParaRPr>
          </a:p>
        </p:txBody>
      </p:sp>
    </p:spTree>
    <p:extLst>
      <p:ext uri="{BB962C8B-B14F-4D97-AF65-F5344CB8AC3E}">
        <p14:creationId xmlns:p14="http://schemas.microsoft.com/office/powerpoint/2010/main" val="13259519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37360" y="209005"/>
            <a:ext cx="10228217" cy="6505303"/>
          </a:xfrm>
        </p:spPr>
        <p:txBody>
          <a:bodyPr>
            <a:normAutofit/>
          </a:bodyPr>
          <a:lstStyle/>
          <a:p>
            <a:pPr algn="r" rtl="1"/>
            <a:r>
              <a:rPr lang="ar-DZ" sz="2400" dirty="0"/>
              <a:t> </a:t>
            </a:r>
            <a:r>
              <a:rPr lang="ar-DZ" sz="2400" dirty="0" smtClean="0"/>
              <a:t>      </a:t>
            </a:r>
            <a:r>
              <a:rPr lang="ar-DZ" sz="2400" dirty="0" smtClean="0">
                <a:solidFill>
                  <a:schemeClr val="tx1">
                    <a:lumMod val="50000"/>
                    <a:lumOff val="50000"/>
                  </a:schemeClr>
                </a:solidFill>
              </a:rPr>
              <a:t>المقتضيات </a:t>
            </a:r>
            <a:r>
              <a:rPr lang="ar-DZ" sz="2400" dirty="0">
                <a:solidFill>
                  <a:schemeClr val="tx1">
                    <a:lumMod val="50000"/>
                    <a:lumOff val="50000"/>
                  </a:schemeClr>
                </a:solidFill>
              </a:rPr>
              <a:t>هي أشبه بالفرضيات ، إلا أنها تنتمي عنها بواسطة قيمتها الذاتية </a:t>
            </a:r>
            <a:br>
              <a:rPr lang="ar-DZ" sz="2400" dirty="0">
                <a:solidFill>
                  <a:schemeClr val="tx1">
                    <a:lumMod val="50000"/>
                    <a:lumOff val="50000"/>
                  </a:schemeClr>
                </a:solidFill>
              </a:rPr>
            </a:br>
            <a:r>
              <a:rPr lang="ar-DZ" sz="2400" dirty="0">
                <a:solidFill>
                  <a:schemeClr val="tx1">
                    <a:lumMod val="50000"/>
                    <a:lumOff val="50000"/>
                  </a:schemeClr>
                </a:solidFill>
              </a:rPr>
              <a:t> </a:t>
            </a:r>
            <a:r>
              <a:rPr lang="ar-DZ" sz="2400" dirty="0" smtClean="0">
                <a:solidFill>
                  <a:schemeClr val="tx1">
                    <a:lumMod val="50000"/>
                    <a:lumOff val="50000"/>
                  </a:schemeClr>
                </a:solidFill>
              </a:rPr>
              <a:t>      إنها </a:t>
            </a:r>
            <a:r>
              <a:rPr lang="ar-DZ" sz="2400" dirty="0">
                <a:solidFill>
                  <a:schemeClr val="tx1">
                    <a:lumMod val="50000"/>
                    <a:lumOff val="50000"/>
                  </a:schemeClr>
                </a:solidFill>
              </a:rPr>
              <a:t>مقدمات ، ذلك لأنها لن تكون محل مناقشة.</a:t>
            </a:r>
            <a:br>
              <a:rPr lang="ar-DZ" sz="2400" dirty="0">
                <a:solidFill>
                  <a:schemeClr val="tx1">
                    <a:lumMod val="50000"/>
                    <a:lumOff val="50000"/>
                  </a:schemeClr>
                </a:solidFill>
              </a:rPr>
            </a:br>
            <a:r>
              <a:rPr lang="ar-DZ" sz="2400" dirty="0" smtClean="0">
                <a:solidFill>
                  <a:schemeClr val="tx1">
                    <a:lumMod val="50000"/>
                    <a:lumOff val="50000"/>
                  </a:schemeClr>
                </a:solidFill>
              </a:rPr>
              <a:t>       المقتضيات </a:t>
            </a:r>
            <a:r>
              <a:rPr lang="ar-DZ" sz="2400" dirty="0">
                <a:solidFill>
                  <a:schemeClr val="tx1">
                    <a:lumMod val="50000"/>
                    <a:lumOff val="50000"/>
                  </a:schemeClr>
                </a:solidFill>
              </a:rPr>
              <a:t>هي تلك المعارف المعتبرة. كل ما يجري الأخذ به والتسليم به </a:t>
            </a:r>
            <a:r>
              <a:rPr lang="ar-DZ" sz="2400" dirty="0" smtClean="0">
                <a:solidFill>
                  <a:schemeClr val="tx1">
                    <a:lumMod val="50000"/>
                    <a:lumOff val="50000"/>
                  </a:schemeClr>
                </a:solidFill>
              </a:rPr>
              <a:t>  </a:t>
            </a:r>
            <a:br>
              <a:rPr lang="ar-DZ" sz="2400" dirty="0" smtClean="0">
                <a:solidFill>
                  <a:schemeClr val="tx1">
                    <a:lumMod val="50000"/>
                    <a:lumOff val="50000"/>
                  </a:schemeClr>
                </a:solidFill>
              </a:rPr>
            </a:br>
            <a:r>
              <a:rPr lang="ar-DZ" sz="2400" dirty="0" smtClean="0">
                <a:solidFill>
                  <a:schemeClr val="tx1">
                    <a:lumMod val="50000"/>
                    <a:lumOff val="50000"/>
                  </a:schemeClr>
                </a:solidFill>
              </a:rPr>
              <a:t>       إلى </a:t>
            </a:r>
            <a:r>
              <a:rPr lang="ar-DZ" sz="2400" dirty="0">
                <a:solidFill>
                  <a:schemeClr val="tx1">
                    <a:lumMod val="50000"/>
                    <a:lumOff val="50000"/>
                  </a:schemeClr>
                </a:solidFill>
              </a:rPr>
              <a:t>أن يثبت العكس ( جميع الأطباء أكفاء) لكن من يعتض على هذا الرأي </a:t>
            </a:r>
            <a:r>
              <a:rPr lang="ar-DZ" sz="2400" dirty="0" smtClean="0">
                <a:solidFill>
                  <a:schemeClr val="tx1">
                    <a:lumMod val="50000"/>
                    <a:lumOff val="50000"/>
                  </a:schemeClr>
                </a:solidFill>
              </a:rPr>
              <a:t>  </a:t>
            </a:r>
            <a:br>
              <a:rPr lang="ar-DZ" sz="2400" dirty="0" smtClean="0">
                <a:solidFill>
                  <a:schemeClr val="tx1">
                    <a:lumMod val="50000"/>
                    <a:lumOff val="50000"/>
                  </a:schemeClr>
                </a:solidFill>
              </a:rPr>
            </a:br>
            <a:r>
              <a:rPr lang="ar-DZ" sz="2400" dirty="0" smtClean="0">
                <a:solidFill>
                  <a:schemeClr val="tx1">
                    <a:lumMod val="50000"/>
                    <a:lumOff val="50000"/>
                  </a:schemeClr>
                </a:solidFill>
              </a:rPr>
              <a:t>       وجب </a:t>
            </a:r>
            <a:r>
              <a:rPr lang="ar-DZ" sz="2400" dirty="0">
                <a:solidFill>
                  <a:schemeClr val="tx1">
                    <a:lumMod val="50000"/>
                    <a:lumOff val="50000"/>
                  </a:schemeClr>
                </a:solidFill>
              </a:rPr>
              <a:t>عليه البينة والدليل. </a:t>
            </a:r>
            <a:r>
              <a:rPr lang="ar-DZ" sz="2400" dirty="0" smtClean="0">
                <a:solidFill>
                  <a:schemeClr val="tx1">
                    <a:lumMod val="50000"/>
                    <a:lumOff val="50000"/>
                  </a:schemeClr>
                </a:solidFill>
              </a:rPr>
              <a:t>القِيَّم</a:t>
            </a:r>
            <a:br>
              <a:rPr lang="ar-DZ" sz="2400" dirty="0" smtClean="0">
                <a:solidFill>
                  <a:schemeClr val="tx1">
                    <a:lumMod val="50000"/>
                    <a:lumOff val="50000"/>
                  </a:schemeClr>
                </a:solidFill>
              </a:rPr>
            </a:br>
            <a:r>
              <a:rPr lang="ar-DZ" sz="2400" dirty="0" smtClean="0"/>
              <a:t/>
            </a:r>
            <a:br>
              <a:rPr lang="ar-DZ" sz="2400" dirty="0" smtClean="0"/>
            </a:br>
            <a:r>
              <a:rPr lang="ar-DZ" sz="2400" dirty="0" smtClean="0"/>
              <a:t>      </a:t>
            </a:r>
            <a:r>
              <a:rPr lang="ar-DZ" sz="2400" b="1" dirty="0" smtClean="0">
                <a:solidFill>
                  <a:schemeClr val="tx1">
                    <a:lumMod val="65000"/>
                    <a:lumOff val="35000"/>
                  </a:schemeClr>
                </a:solidFill>
              </a:rPr>
              <a:t>02/القيمُ </a:t>
            </a:r>
            <a:r>
              <a:rPr lang="ar-DZ" sz="2400" dirty="0" smtClean="0"/>
              <a:t/>
            </a:r>
            <a:br>
              <a:rPr lang="ar-DZ" sz="2400" dirty="0" smtClean="0"/>
            </a:br>
            <a:r>
              <a:rPr lang="ar-DZ" sz="2400" dirty="0"/>
              <a:t> </a:t>
            </a:r>
            <a:r>
              <a:rPr lang="ar-DZ" sz="2400" dirty="0" smtClean="0"/>
              <a:t>         </a:t>
            </a:r>
            <a:r>
              <a:rPr lang="ar-DZ" sz="2400" dirty="0" err="1" smtClean="0">
                <a:solidFill>
                  <a:schemeClr val="tx1">
                    <a:lumMod val="50000"/>
                    <a:lumOff val="50000"/>
                  </a:schemeClr>
                </a:solidFill>
              </a:rPr>
              <a:t>والمتراتبات</a:t>
            </a:r>
            <a:r>
              <a:rPr lang="ar-DZ" sz="2400" dirty="0" smtClean="0">
                <a:solidFill>
                  <a:schemeClr val="tx1">
                    <a:lumMod val="50000"/>
                    <a:lumOff val="50000"/>
                  </a:schemeClr>
                </a:solidFill>
              </a:rPr>
              <a:t> </a:t>
            </a:r>
            <a:r>
              <a:rPr lang="ar-DZ" sz="2400" dirty="0">
                <a:solidFill>
                  <a:schemeClr val="tx1">
                    <a:lumMod val="50000"/>
                    <a:lumOff val="50000"/>
                  </a:schemeClr>
                </a:solidFill>
              </a:rPr>
              <a:t>وما يكون </a:t>
            </a:r>
            <a:r>
              <a:rPr lang="ar-DZ" sz="2400" dirty="0" smtClean="0">
                <a:solidFill>
                  <a:schemeClr val="tx1">
                    <a:lumMod val="50000"/>
                    <a:lumOff val="50000"/>
                  </a:schemeClr>
                </a:solidFill>
              </a:rPr>
              <a:t>الأفضل لمواضع </a:t>
            </a:r>
            <a:r>
              <a:rPr lang="ar-DZ" sz="2400" dirty="0">
                <a:solidFill>
                  <a:schemeClr val="tx1">
                    <a:lumMod val="50000"/>
                    <a:lumOff val="50000"/>
                  </a:schemeClr>
                </a:solidFill>
              </a:rPr>
              <a:t>هي قوالب ، صور منطقية تستقبل </a:t>
            </a:r>
            <a:r>
              <a:rPr lang="ar-DZ" sz="2400" dirty="0" smtClean="0">
                <a:solidFill>
                  <a:schemeClr val="tx1">
                    <a:lumMod val="50000"/>
                    <a:lumOff val="50000"/>
                  </a:schemeClr>
                </a:solidFill>
              </a:rPr>
              <a:t>  </a:t>
            </a:r>
            <a:br>
              <a:rPr lang="ar-DZ" sz="2400" dirty="0" smtClean="0">
                <a:solidFill>
                  <a:schemeClr val="tx1">
                    <a:lumMod val="50000"/>
                    <a:lumOff val="50000"/>
                  </a:schemeClr>
                </a:solidFill>
              </a:rPr>
            </a:br>
            <a:r>
              <a:rPr lang="ar-DZ" sz="2400" dirty="0" smtClean="0">
                <a:solidFill>
                  <a:schemeClr val="tx1">
                    <a:lumMod val="50000"/>
                    <a:lumOff val="50000"/>
                  </a:schemeClr>
                </a:solidFill>
              </a:rPr>
              <a:t>          وتأمر بمضامين كثيرة</a:t>
            </a:r>
            <a:r>
              <a:rPr lang="ar-DZ" sz="2400" dirty="0">
                <a:solidFill>
                  <a:schemeClr val="tx1">
                    <a:lumMod val="50000"/>
                    <a:lumOff val="50000"/>
                  </a:schemeClr>
                </a:solidFill>
              </a:rPr>
              <a:t/>
            </a:r>
            <a:br>
              <a:rPr lang="ar-DZ" sz="2400" dirty="0">
                <a:solidFill>
                  <a:schemeClr val="tx1">
                    <a:lumMod val="50000"/>
                    <a:lumOff val="50000"/>
                  </a:schemeClr>
                </a:solidFill>
              </a:rPr>
            </a:br>
            <a:r>
              <a:rPr lang="ar-DZ" sz="2400" dirty="0">
                <a:solidFill>
                  <a:schemeClr val="tx1">
                    <a:lumMod val="50000"/>
                    <a:lumOff val="50000"/>
                  </a:schemeClr>
                </a:solidFill>
              </a:rPr>
              <a:t> </a:t>
            </a:r>
            <a:r>
              <a:rPr lang="ar-DZ" sz="2400" dirty="0" smtClean="0">
                <a:solidFill>
                  <a:schemeClr val="tx1">
                    <a:lumMod val="50000"/>
                    <a:lumOff val="50000"/>
                  </a:schemeClr>
                </a:solidFill>
              </a:rPr>
              <a:t>        - </a:t>
            </a:r>
            <a:r>
              <a:rPr lang="ar-DZ" sz="2400" dirty="0">
                <a:solidFill>
                  <a:schemeClr val="tx1">
                    <a:lumMod val="50000"/>
                    <a:lumOff val="50000"/>
                  </a:schemeClr>
                </a:solidFill>
              </a:rPr>
              <a:t>موضع الكمية : الأكثر أفضل من الأقل</a:t>
            </a:r>
            <a:r>
              <a:rPr lang="ar-DZ" sz="2400" dirty="0" smtClean="0">
                <a:solidFill>
                  <a:schemeClr val="tx1">
                    <a:lumMod val="50000"/>
                    <a:lumOff val="50000"/>
                  </a:schemeClr>
                </a:solidFill>
              </a:rPr>
              <a:t>." </a:t>
            </a:r>
            <a:r>
              <a:rPr lang="ar-DZ" sz="2400" dirty="0">
                <a:solidFill>
                  <a:schemeClr val="tx1">
                    <a:lumMod val="50000"/>
                    <a:lumOff val="50000"/>
                  </a:schemeClr>
                </a:solidFill>
              </a:rPr>
              <a:t>الصالح العام أولى من الصالح </a:t>
            </a:r>
            <a:r>
              <a:rPr lang="ar-DZ" sz="2400" dirty="0" smtClean="0">
                <a:solidFill>
                  <a:schemeClr val="tx1">
                    <a:lumMod val="50000"/>
                    <a:lumOff val="50000"/>
                  </a:schemeClr>
                </a:solidFill>
              </a:rPr>
              <a:t/>
            </a:r>
            <a:br>
              <a:rPr lang="ar-DZ" sz="2400" dirty="0" smtClean="0">
                <a:solidFill>
                  <a:schemeClr val="tx1">
                    <a:lumMod val="50000"/>
                    <a:lumOff val="50000"/>
                  </a:schemeClr>
                </a:solidFill>
              </a:rPr>
            </a:br>
            <a:r>
              <a:rPr lang="ar-DZ" sz="2400" dirty="0" smtClean="0">
                <a:solidFill>
                  <a:schemeClr val="tx1">
                    <a:lumMod val="50000"/>
                    <a:lumOff val="50000"/>
                  </a:schemeClr>
                </a:solidFill>
              </a:rPr>
              <a:t>           الخاص </a:t>
            </a:r>
            <a:r>
              <a:rPr lang="ar-DZ" sz="2400" dirty="0">
                <a:solidFill>
                  <a:schemeClr val="tx1">
                    <a:lumMod val="50000"/>
                    <a:lumOff val="50000"/>
                  </a:schemeClr>
                </a:solidFill>
              </a:rPr>
              <a:t>" .</a:t>
            </a:r>
            <a:br>
              <a:rPr lang="ar-DZ" sz="2400" dirty="0">
                <a:solidFill>
                  <a:schemeClr val="tx1">
                    <a:lumMod val="50000"/>
                    <a:lumOff val="50000"/>
                  </a:schemeClr>
                </a:solidFill>
              </a:rPr>
            </a:br>
            <a:r>
              <a:rPr lang="ar-DZ" sz="2400" dirty="0">
                <a:solidFill>
                  <a:schemeClr val="tx1">
                    <a:lumMod val="50000"/>
                    <a:lumOff val="50000"/>
                  </a:schemeClr>
                </a:solidFill>
              </a:rPr>
              <a:t> </a:t>
            </a:r>
            <a:r>
              <a:rPr lang="ar-DZ" sz="2400" dirty="0" smtClean="0">
                <a:solidFill>
                  <a:schemeClr val="tx1">
                    <a:lumMod val="50000"/>
                    <a:lumOff val="50000"/>
                  </a:schemeClr>
                </a:solidFill>
              </a:rPr>
              <a:t>        -</a:t>
            </a:r>
            <a:r>
              <a:rPr lang="ar-DZ" sz="2400" dirty="0">
                <a:solidFill>
                  <a:schemeClr val="tx1">
                    <a:lumMod val="50000"/>
                    <a:lumOff val="50000"/>
                  </a:schemeClr>
                </a:solidFill>
              </a:rPr>
              <a:t>موضع الكيفية : الأجود مفضل </a:t>
            </a:r>
            <a:r>
              <a:rPr lang="ar-DZ" sz="2400" dirty="0" smtClean="0">
                <a:solidFill>
                  <a:schemeClr val="tx1">
                    <a:lumMod val="50000"/>
                    <a:lumOff val="50000"/>
                  </a:schemeClr>
                </a:solidFill>
              </a:rPr>
              <a:t>.</a:t>
            </a:r>
            <a:r>
              <a:rPr lang="ar-DZ" sz="2400" dirty="0" smtClean="0"/>
              <a:t> </a:t>
            </a:r>
            <a:r>
              <a:rPr lang="ar-DZ" sz="2400" dirty="0" smtClean="0">
                <a:solidFill>
                  <a:schemeClr val="tx1">
                    <a:lumMod val="50000"/>
                    <a:lumOff val="50000"/>
                  </a:schemeClr>
                </a:solidFill>
              </a:rPr>
              <a:t>يجب </a:t>
            </a:r>
            <a:r>
              <a:rPr lang="ar-DZ" sz="2400" dirty="0">
                <a:solidFill>
                  <a:schemeClr val="tx1">
                    <a:lumMod val="50000"/>
                    <a:lumOff val="50000"/>
                  </a:schemeClr>
                </a:solidFill>
              </a:rPr>
              <a:t>المحافظة على جودة الخدمات ".</a:t>
            </a:r>
            <a:r>
              <a:rPr lang="ar-DZ" sz="2400" dirty="0"/>
              <a:t/>
            </a:r>
            <a:br>
              <a:rPr lang="ar-DZ" sz="2400" dirty="0"/>
            </a:br>
            <a:r>
              <a:rPr lang="ar-DZ" sz="2400" dirty="0" smtClean="0"/>
              <a:t>         </a:t>
            </a:r>
            <a:r>
              <a:rPr lang="ar-DZ" sz="2400" dirty="0" smtClean="0">
                <a:solidFill>
                  <a:schemeClr val="tx1">
                    <a:lumMod val="50000"/>
                    <a:lumOff val="50000"/>
                  </a:schemeClr>
                </a:solidFill>
              </a:rPr>
              <a:t>- </a:t>
            </a:r>
            <a:r>
              <a:rPr lang="ar-DZ" sz="2400" dirty="0">
                <a:solidFill>
                  <a:schemeClr val="tx1">
                    <a:lumMod val="50000"/>
                    <a:lumOff val="50000"/>
                  </a:schemeClr>
                </a:solidFill>
              </a:rPr>
              <a:t>موضع الترتيب : الأولوية للقانون والضوابط </a:t>
            </a:r>
            <a:r>
              <a:rPr lang="ar-DZ" sz="2400" dirty="0" smtClean="0">
                <a:solidFill>
                  <a:schemeClr val="tx1">
                    <a:lumMod val="50000"/>
                    <a:lumOff val="50000"/>
                  </a:schemeClr>
                </a:solidFill>
              </a:rPr>
              <a:t>."</a:t>
            </a:r>
            <a:r>
              <a:rPr lang="ar-DZ" sz="2400" dirty="0">
                <a:solidFill>
                  <a:schemeClr val="tx1">
                    <a:lumMod val="50000"/>
                    <a:lumOff val="50000"/>
                  </a:schemeClr>
                </a:solidFill>
              </a:rPr>
              <a:t>يجب على الأبناء </a:t>
            </a:r>
            <a:r>
              <a:rPr lang="ar-DZ" sz="2400" dirty="0" smtClean="0">
                <a:solidFill>
                  <a:schemeClr val="tx1">
                    <a:lumMod val="50000"/>
                    <a:lumOff val="50000"/>
                  </a:schemeClr>
                </a:solidFill>
              </a:rPr>
              <a:t>احترام الآباء".</a:t>
            </a:r>
            <a:r>
              <a:rPr lang="ar-DZ" sz="2400" dirty="0">
                <a:solidFill>
                  <a:schemeClr val="tx1">
                    <a:lumMod val="50000"/>
                    <a:lumOff val="50000"/>
                  </a:schemeClr>
                </a:solidFill>
              </a:rPr>
              <a:t/>
            </a:r>
            <a:br>
              <a:rPr lang="ar-DZ" sz="2400" dirty="0">
                <a:solidFill>
                  <a:schemeClr val="tx1">
                    <a:lumMod val="50000"/>
                    <a:lumOff val="50000"/>
                  </a:schemeClr>
                </a:solidFill>
              </a:rPr>
            </a:br>
            <a:r>
              <a:rPr lang="ar-DZ" sz="2400" dirty="0" smtClean="0">
                <a:solidFill>
                  <a:schemeClr val="tx1">
                    <a:lumMod val="50000"/>
                    <a:lumOff val="50000"/>
                  </a:schemeClr>
                </a:solidFill>
              </a:rPr>
              <a:t>         - </a:t>
            </a:r>
            <a:r>
              <a:rPr lang="ar-DZ" sz="2400" dirty="0">
                <a:solidFill>
                  <a:schemeClr val="tx1">
                    <a:lumMod val="50000"/>
                    <a:lumOff val="50000"/>
                  </a:schemeClr>
                </a:solidFill>
              </a:rPr>
              <a:t>موضع الكيان : </a:t>
            </a:r>
            <a:r>
              <a:rPr lang="ar-DZ" sz="2400" dirty="0" smtClean="0">
                <a:solidFill>
                  <a:schemeClr val="tx1">
                    <a:lumMod val="50000"/>
                    <a:lumOff val="50000"/>
                  </a:schemeClr>
                </a:solidFill>
              </a:rPr>
              <a:t>ما هو </a:t>
            </a:r>
            <a:r>
              <a:rPr lang="ar-DZ" sz="2400" dirty="0">
                <a:solidFill>
                  <a:schemeClr val="tx1">
                    <a:lumMod val="50000"/>
                    <a:lumOff val="50000"/>
                  </a:schemeClr>
                </a:solidFill>
              </a:rPr>
              <a:t>كائن ومتواجد أفضل مما لم يكن </a:t>
            </a:r>
            <a:r>
              <a:rPr lang="ar-DZ" sz="2400" dirty="0" smtClean="0">
                <a:solidFill>
                  <a:schemeClr val="tx1">
                    <a:lumMod val="50000"/>
                    <a:lumOff val="50000"/>
                  </a:schemeClr>
                </a:solidFill>
              </a:rPr>
              <a:t>بعد</a:t>
            </a:r>
            <a:r>
              <a:rPr lang="ar-DZ" sz="2400" dirty="0">
                <a:solidFill>
                  <a:schemeClr val="tx1">
                    <a:lumMod val="50000"/>
                    <a:lumOff val="50000"/>
                  </a:schemeClr>
                </a:solidFill>
              </a:rPr>
              <a:t> </a:t>
            </a:r>
            <a:r>
              <a:rPr lang="ar-DZ" sz="2400" dirty="0" smtClean="0">
                <a:solidFill>
                  <a:schemeClr val="tx1">
                    <a:lumMod val="50000"/>
                    <a:lumOff val="50000"/>
                  </a:schemeClr>
                </a:solidFill>
              </a:rPr>
              <a:t>"دينار </a:t>
            </a:r>
            <a:r>
              <a:rPr lang="ar-DZ" sz="2400" dirty="0">
                <a:solidFill>
                  <a:schemeClr val="tx1">
                    <a:lumMod val="50000"/>
                    <a:lumOff val="50000"/>
                  </a:schemeClr>
                </a:solidFill>
              </a:rPr>
              <a:t>في </a:t>
            </a:r>
            <a:r>
              <a:rPr lang="ar-DZ" sz="2400" dirty="0" smtClean="0">
                <a:solidFill>
                  <a:schemeClr val="tx1">
                    <a:lumMod val="50000"/>
                    <a:lumOff val="50000"/>
                  </a:schemeClr>
                </a:solidFill>
              </a:rPr>
              <a:t>اليد</a:t>
            </a:r>
            <a:br>
              <a:rPr lang="ar-DZ" sz="2400" dirty="0" smtClean="0">
                <a:solidFill>
                  <a:schemeClr val="tx1">
                    <a:lumMod val="50000"/>
                    <a:lumOff val="50000"/>
                  </a:schemeClr>
                </a:solidFill>
              </a:rPr>
            </a:br>
            <a:r>
              <a:rPr lang="ar-DZ" sz="2400" dirty="0" smtClean="0">
                <a:solidFill>
                  <a:schemeClr val="tx1">
                    <a:lumMod val="50000"/>
                    <a:lumOff val="50000"/>
                  </a:schemeClr>
                </a:solidFill>
              </a:rPr>
              <a:t>           أفضل من عشرة </a:t>
            </a:r>
            <a:r>
              <a:rPr lang="ar-DZ" sz="2400" dirty="0">
                <a:solidFill>
                  <a:schemeClr val="tx1">
                    <a:lumMod val="50000"/>
                    <a:lumOff val="50000"/>
                  </a:schemeClr>
                </a:solidFill>
              </a:rPr>
              <a:t>وعد " </a:t>
            </a:r>
            <a:r>
              <a:rPr lang="ar-DZ" sz="2400" dirty="0" smtClean="0">
                <a:solidFill>
                  <a:schemeClr val="tx1">
                    <a:lumMod val="50000"/>
                    <a:lumOff val="50000"/>
                  </a:schemeClr>
                </a:solidFill>
              </a:rPr>
              <a:t>"</a:t>
            </a:r>
            <a:r>
              <a:rPr lang="ar-DZ" sz="2400" dirty="0">
                <a:solidFill>
                  <a:schemeClr val="tx1">
                    <a:lumMod val="50000"/>
                    <a:lumOff val="50000"/>
                  </a:schemeClr>
                </a:solidFill>
              </a:rPr>
              <a:t>أعطي نتاع اليوم ودي نتاع غدوة " .</a:t>
            </a:r>
            <a:r>
              <a:rPr lang="ar-DZ" sz="2400" dirty="0"/>
              <a:t/>
            </a:r>
            <a:br>
              <a:rPr lang="ar-DZ" sz="2400" dirty="0"/>
            </a:br>
            <a:r>
              <a:rPr lang="ar-DZ" sz="2400" dirty="0" smtClean="0"/>
              <a:t>        </a:t>
            </a:r>
            <a:r>
              <a:rPr lang="ar-DZ" sz="2400" dirty="0" smtClean="0">
                <a:solidFill>
                  <a:schemeClr val="tx1">
                    <a:lumMod val="50000"/>
                    <a:lumOff val="50000"/>
                  </a:schemeClr>
                </a:solidFill>
              </a:rPr>
              <a:t> - موضع </a:t>
            </a:r>
            <a:r>
              <a:rPr lang="ar-DZ" sz="2400" dirty="0">
                <a:solidFill>
                  <a:schemeClr val="tx1">
                    <a:lumMod val="50000"/>
                    <a:lumOff val="50000"/>
                  </a:schemeClr>
                </a:solidFill>
              </a:rPr>
              <a:t>الماهية : الأسس القاعدية ، الماهية شيء ما أو مقام ما </a:t>
            </a:r>
            <a:r>
              <a:rPr lang="ar-DZ" sz="2400" dirty="0" smtClean="0">
                <a:solidFill>
                  <a:schemeClr val="tx1">
                    <a:lumMod val="50000"/>
                    <a:lumOff val="50000"/>
                  </a:schemeClr>
                </a:solidFill>
              </a:rPr>
              <a:t>تحضي     </a:t>
            </a:r>
            <a:br>
              <a:rPr lang="ar-DZ" sz="2400" dirty="0" smtClean="0">
                <a:solidFill>
                  <a:schemeClr val="tx1">
                    <a:lumMod val="50000"/>
                    <a:lumOff val="50000"/>
                  </a:schemeClr>
                </a:solidFill>
              </a:rPr>
            </a:br>
            <a:r>
              <a:rPr lang="ar-DZ" sz="2400" dirty="0" smtClean="0">
                <a:solidFill>
                  <a:schemeClr val="tx1">
                    <a:lumMod val="50000"/>
                    <a:lumOff val="50000"/>
                  </a:schemeClr>
                </a:solidFill>
              </a:rPr>
              <a:t>           بالأولوية </a:t>
            </a:r>
            <a:r>
              <a:rPr lang="ar-DZ" sz="2400" dirty="0">
                <a:solidFill>
                  <a:schemeClr val="tx1">
                    <a:lumMod val="50000"/>
                    <a:lumOff val="50000"/>
                  </a:schemeClr>
                </a:solidFill>
              </a:rPr>
              <a:t>" يجب الدفاع عن اللسان العربي لأنه صميم هويتنا ".</a:t>
            </a:r>
            <a:endParaRPr lang="fr-FR" sz="2400" dirty="0">
              <a:solidFill>
                <a:schemeClr val="tx1">
                  <a:lumMod val="50000"/>
                  <a:lumOff val="50000"/>
                </a:schemeClr>
              </a:solidFill>
            </a:endParaRPr>
          </a:p>
        </p:txBody>
      </p:sp>
      <p:sp>
        <p:nvSpPr>
          <p:cNvPr id="3" name="ZoneTexte 2"/>
          <p:cNvSpPr txBox="1"/>
          <p:nvPr/>
        </p:nvSpPr>
        <p:spPr>
          <a:xfrm>
            <a:off x="718456" y="783771"/>
            <a:ext cx="613955" cy="369332"/>
          </a:xfrm>
          <a:prstGeom prst="rect">
            <a:avLst/>
          </a:prstGeom>
          <a:noFill/>
        </p:spPr>
        <p:txBody>
          <a:bodyPr wrap="square" rtlCol="0">
            <a:spAutoFit/>
          </a:bodyPr>
          <a:lstStyle/>
          <a:p>
            <a:pPr algn="r"/>
            <a:r>
              <a:rPr lang="ar-DZ" dirty="0" smtClean="0">
                <a:solidFill>
                  <a:schemeClr val="bg1"/>
                </a:solidFill>
              </a:rPr>
              <a:t>12</a:t>
            </a:r>
            <a:endParaRPr lang="fr-FR" dirty="0">
              <a:solidFill>
                <a:schemeClr val="bg1"/>
              </a:solidFill>
            </a:endParaRPr>
          </a:p>
        </p:txBody>
      </p:sp>
    </p:spTree>
    <p:extLst>
      <p:ext uri="{BB962C8B-B14F-4D97-AF65-F5344CB8AC3E}">
        <p14:creationId xmlns:p14="http://schemas.microsoft.com/office/powerpoint/2010/main" val="27575342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42247" y="134471"/>
            <a:ext cx="10192871" cy="6575611"/>
          </a:xfrm>
        </p:spPr>
        <p:txBody>
          <a:bodyPr>
            <a:normAutofit fontScale="90000"/>
          </a:bodyPr>
          <a:lstStyle/>
          <a:p>
            <a:pPr algn="r" rtl="1"/>
            <a:r>
              <a:rPr lang="fr-FR" sz="2400" dirty="0" smtClean="0">
                <a:solidFill>
                  <a:schemeClr val="tx1">
                    <a:lumMod val="50000"/>
                    <a:lumOff val="50000"/>
                  </a:schemeClr>
                </a:solidFill>
              </a:rPr>
              <a:t>        </a:t>
            </a:r>
            <a:r>
              <a:rPr lang="ar-DZ" sz="2400" dirty="0" smtClean="0">
                <a:solidFill>
                  <a:schemeClr val="tx1">
                    <a:lumMod val="50000"/>
                    <a:lumOff val="50000"/>
                  </a:schemeClr>
                </a:solidFill>
              </a:rPr>
              <a:t>إنها </a:t>
            </a:r>
            <a:r>
              <a:rPr lang="ar-DZ" sz="2400" dirty="0">
                <a:solidFill>
                  <a:schemeClr val="tx1">
                    <a:lumMod val="50000"/>
                    <a:lumOff val="50000"/>
                  </a:schemeClr>
                </a:solidFill>
              </a:rPr>
              <a:t>أفكار - مثلى مجردة ( مثل ، المساواة ، الكرامة ... </a:t>
            </a:r>
            <a:r>
              <a:rPr lang="ar-DZ" sz="2400" dirty="0" smtClean="0">
                <a:solidFill>
                  <a:schemeClr val="tx1">
                    <a:lumMod val="50000"/>
                    <a:lumOff val="50000"/>
                  </a:schemeClr>
                </a:solidFill>
              </a:rPr>
              <a:t> </a:t>
            </a:r>
            <a:r>
              <a:rPr lang="ar-DZ" sz="2400" dirty="0">
                <a:solidFill>
                  <a:schemeClr val="tx1">
                    <a:lumMod val="50000"/>
                    <a:lumOff val="50000"/>
                  </a:schemeClr>
                </a:solidFill>
              </a:rPr>
              <a:t>‎أو ما هو </a:t>
            </a:r>
            <a:r>
              <a:rPr lang="ar-DZ" sz="2400" dirty="0" err="1">
                <a:solidFill>
                  <a:schemeClr val="tx1">
                    <a:lumMod val="50000"/>
                    <a:lumOff val="50000"/>
                  </a:schemeClr>
                </a:solidFill>
              </a:rPr>
              <a:t>سة</a:t>
            </a:r>
            <a:r>
              <a:rPr lang="ar-DZ" sz="2400" dirty="0">
                <a:solidFill>
                  <a:schemeClr val="tx1">
                    <a:lumMod val="50000"/>
                    <a:lumOff val="50000"/>
                  </a:schemeClr>
                </a:solidFill>
              </a:rPr>
              <a:t> </a:t>
            </a:r>
            <a:r>
              <a:rPr lang="fr-FR" sz="2400" dirty="0" smtClean="0">
                <a:solidFill>
                  <a:schemeClr val="tx1">
                    <a:lumMod val="50000"/>
                    <a:lumOff val="50000"/>
                  </a:schemeClr>
                </a:solidFill>
              </a:rPr>
              <a:t>(</a:t>
            </a:r>
            <a:r>
              <a:rPr lang="ar-DZ" sz="2400" dirty="0" smtClean="0">
                <a:solidFill>
                  <a:schemeClr val="tx1">
                    <a:lumMod val="50000"/>
                    <a:lumOff val="50000"/>
                  </a:schemeClr>
                </a:solidFill>
              </a:rPr>
              <a:t> </a:t>
            </a:r>
            <a:r>
              <a:rPr lang="fr-FR" sz="2400" dirty="0" smtClean="0">
                <a:solidFill>
                  <a:schemeClr val="tx1">
                    <a:lumMod val="50000"/>
                    <a:lumOff val="50000"/>
                  </a:schemeClr>
                </a:solidFill>
              </a:rPr>
              <a:t>  </a:t>
            </a:r>
            <a:br>
              <a:rPr lang="fr-FR" sz="2400" dirty="0" smtClean="0">
                <a:solidFill>
                  <a:schemeClr val="tx1">
                    <a:lumMod val="50000"/>
                    <a:lumOff val="50000"/>
                  </a:schemeClr>
                </a:solidFill>
              </a:rPr>
            </a:br>
            <a:r>
              <a:rPr lang="fr-FR" sz="2400" dirty="0" smtClean="0">
                <a:solidFill>
                  <a:schemeClr val="tx1">
                    <a:lumMod val="50000"/>
                    <a:lumOff val="50000"/>
                  </a:schemeClr>
                </a:solidFill>
              </a:rPr>
              <a:t>        </a:t>
            </a:r>
            <a:r>
              <a:rPr lang="ar-DZ" sz="2400" dirty="0" err="1" smtClean="0">
                <a:solidFill>
                  <a:schemeClr val="tx1">
                    <a:lumMod val="50000"/>
                    <a:lumOff val="50000"/>
                  </a:schemeClr>
                </a:solidFill>
              </a:rPr>
              <a:t>مثل؛الوسط</a:t>
            </a:r>
            <a:r>
              <a:rPr lang="ar-DZ" sz="2400" dirty="0" smtClean="0">
                <a:solidFill>
                  <a:schemeClr val="tx1">
                    <a:lumMod val="50000"/>
                    <a:lumOff val="50000"/>
                  </a:schemeClr>
                </a:solidFill>
              </a:rPr>
              <a:t> </a:t>
            </a:r>
            <a:r>
              <a:rPr lang="ar-DZ" sz="2400" dirty="0">
                <a:solidFill>
                  <a:schemeClr val="tx1">
                    <a:lumMod val="50000"/>
                    <a:lumOff val="50000"/>
                  </a:schemeClr>
                </a:solidFill>
              </a:rPr>
              <a:t>المحيط ، الإنسان ، المعبد...</a:t>
            </a:r>
            <a:br>
              <a:rPr lang="ar-DZ" sz="2400" dirty="0">
                <a:solidFill>
                  <a:schemeClr val="tx1">
                    <a:lumMod val="50000"/>
                    <a:lumOff val="50000"/>
                  </a:schemeClr>
                </a:solidFill>
              </a:rPr>
            </a:br>
            <a:r>
              <a:rPr lang="ar-DZ" sz="2400" dirty="0" smtClean="0">
                <a:solidFill>
                  <a:schemeClr val="tx1">
                    <a:lumMod val="50000"/>
                    <a:lumOff val="50000"/>
                  </a:schemeClr>
                </a:solidFill>
              </a:rPr>
              <a:t>‎</a:t>
            </a:r>
            <a:r>
              <a:rPr lang="fr-FR" sz="2400" dirty="0" smtClean="0">
                <a:solidFill>
                  <a:schemeClr val="tx1">
                    <a:lumMod val="50000"/>
                    <a:lumOff val="50000"/>
                  </a:schemeClr>
                </a:solidFill>
              </a:rPr>
              <a:t>        </a:t>
            </a:r>
            <a:r>
              <a:rPr lang="ar-DZ" sz="2400" dirty="0" smtClean="0">
                <a:solidFill>
                  <a:schemeClr val="tx1">
                    <a:lumMod val="50000"/>
                    <a:lumOff val="50000"/>
                  </a:schemeClr>
                </a:solidFill>
              </a:rPr>
              <a:t>مُثُل </a:t>
            </a:r>
            <a:r>
              <a:rPr lang="ar-DZ" sz="2400" dirty="0">
                <a:solidFill>
                  <a:schemeClr val="tx1">
                    <a:lumMod val="50000"/>
                    <a:lumOff val="50000"/>
                  </a:schemeClr>
                </a:solidFill>
              </a:rPr>
              <a:t>- عُلْيَا ، مفاهيم مشحونة بالدلالة وتكون موضوعا </a:t>
            </a:r>
            <a:r>
              <a:rPr lang="ar-DZ" sz="2400" dirty="0" smtClean="0">
                <a:solidFill>
                  <a:schemeClr val="tx1">
                    <a:lumMod val="50000"/>
                    <a:lumOff val="50000"/>
                  </a:schemeClr>
                </a:solidFill>
              </a:rPr>
              <a:t>للمناظرات.</a:t>
            </a:r>
            <a:r>
              <a:rPr lang="ar-DZ" sz="2400" dirty="0">
                <a:solidFill>
                  <a:schemeClr val="tx1">
                    <a:lumMod val="50000"/>
                    <a:lumOff val="50000"/>
                  </a:schemeClr>
                </a:solidFill>
              </a:rPr>
              <a:t/>
            </a:r>
            <a:br>
              <a:rPr lang="ar-DZ" sz="2400" dirty="0">
                <a:solidFill>
                  <a:schemeClr val="tx1">
                    <a:lumMod val="50000"/>
                    <a:lumOff val="50000"/>
                  </a:schemeClr>
                </a:solidFill>
              </a:rPr>
            </a:br>
            <a:r>
              <a:rPr lang="ar-DZ" sz="2400" dirty="0" smtClean="0">
                <a:solidFill>
                  <a:schemeClr val="tx1">
                    <a:lumMod val="50000"/>
                    <a:lumOff val="50000"/>
                  </a:schemeClr>
                </a:solidFill>
              </a:rPr>
              <a:t>‎</a:t>
            </a:r>
            <a:r>
              <a:rPr lang="fr-FR" sz="2400" dirty="0" smtClean="0">
                <a:solidFill>
                  <a:schemeClr val="tx1">
                    <a:lumMod val="50000"/>
                    <a:lumOff val="50000"/>
                  </a:schemeClr>
                </a:solidFill>
              </a:rPr>
              <a:t>        </a:t>
            </a:r>
            <a:r>
              <a:rPr lang="ar-DZ" sz="2400" dirty="0" smtClean="0">
                <a:solidFill>
                  <a:schemeClr val="tx1">
                    <a:lumMod val="50000"/>
                    <a:lumOff val="50000"/>
                  </a:schemeClr>
                </a:solidFill>
              </a:rPr>
              <a:t>تنتمي </a:t>
            </a:r>
            <a:r>
              <a:rPr lang="ar-DZ" sz="2400" dirty="0">
                <a:solidFill>
                  <a:schemeClr val="tx1">
                    <a:lumMod val="50000"/>
                    <a:lumOff val="50000"/>
                  </a:schemeClr>
                </a:solidFill>
              </a:rPr>
              <a:t>قيمة مَا لِعنقُودً من القّيم المجتمعة تهبها القوة .</a:t>
            </a:r>
            <a:br>
              <a:rPr lang="ar-DZ" sz="2400" dirty="0">
                <a:solidFill>
                  <a:schemeClr val="tx1">
                    <a:lumMod val="50000"/>
                    <a:lumOff val="50000"/>
                  </a:schemeClr>
                </a:solidFill>
              </a:rPr>
            </a:br>
            <a:r>
              <a:rPr lang="fr-FR" sz="2400" dirty="0" smtClean="0">
                <a:solidFill>
                  <a:schemeClr val="tx1">
                    <a:lumMod val="50000"/>
                    <a:lumOff val="50000"/>
                  </a:schemeClr>
                </a:solidFill>
              </a:rPr>
              <a:t>        </a:t>
            </a:r>
            <a:r>
              <a:rPr lang="ar-DZ" sz="2400" dirty="0" smtClean="0">
                <a:solidFill>
                  <a:schemeClr val="tx1">
                    <a:lumMod val="50000"/>
                    <a:lumOff val="50000"/>
                  </a:schemeClr>
                </a:solidFill>
              </a:rPr>
              <a:t>إن </a:t>
            </a:r>
            <a:r>
              <a:rPr lang="ar-DZ" sz="2400" dirty="0">
                <a:solidFill>
                  <a:schemeClr val="tx1">
                    <a:lumMod val="50000"/>
                    <a:lumOff val="50000"/>
                  </a:schemeClr>
                </a:solidFill>
              </a:rPr>
              <a:t>عملية </a:t>
            </a:r>
            <a:r>
              <a:rPr lang="ar-DZ" sz="2400" dirty="0" smtClean="0">
                <a:solidFill>
                  <a:schemeClr val="tx1">
                    <a:lumMod val="50000"/>
                    <a:lumOff val="50000"/>
                  </a:schemeClr>
                </a:solidFill>
              </a:rPr>
              <a:t>تمثل </a:t>
            </a:r>
            <a:r>
              <a:rPr lang="ar-DZ" sz="2400" dirty="0">
                <a:solidFill>
                  <a:schemeClr val="tx1">
                    <a:lumMod val="50000"/>
                    <a:lumOff val="50000"/>
                  </a:schemeClr>
                </a:solidFill>
              </a:rPr>
              <a:t>القيم و </a:t>
            </a:r>
            <a:r>
              <a:rPr lang="ar-DZ" sz="2400" dirty="0" smtClean="0">
                <a:solidFill>
                  <a:schemeClr val="tx1">
                    <a:lumMod val="50000"/>
                    <a:lumOff val="50000"/>
                  </a:schemeClr>
                </a:solidFill>
              </a:rPr>
              <a:t>العناقيد القيمية </a:t>
            </a:r>
            <a:r>
              <a:rPr lang="ar-DZ" sz="2400" dirty="0">
                <a:solidFill>
                  <a:schemeClr val="tx1">
                    <a:lumMod val="50000"/>
                    <a:lumOff val="50000"/>
                  </a:schemeClr>
                </a:solidFill>
              </a:rPr>
              <a:t>تمر </a:t>
            </a:r>
            <a:r>
              <a:rPr lang="ar-DZ" sz="2400" dirty="0" smtClean="0">
                <a:solidFill>
                  <a:schemeClr val="tx1">
                    <a:lumMod val="50000"/>
                    <a:lumOff val="50000"/>
                  </a:schemeClr>
                </a:solidFill>
              </a:rPr>
              <a:t>عبر  </a:t>
            </a:r>
            <a:r>
              <a:rPr lang="ar-DZ" sz="2400" dirty="0">
                <a:solidFill>
                  <a:schemeClr val="tx1">
                    <a:lumMod val="50000"/>
                    <a:lumOff val="50000"/>
                  </a:schemeClr>
                </a:solidFill>
              </a:rPr>
              <a:t>مُعجم</a:t>
            </a:r>
            <a:r>
              <a:rPr lang="ar-DZ" sz="2400" dirty="0" smtClean="0">
                <a:solidFill>
                  <a:schemeClr val="tx1">
                    <a:lumMod val="50000"/>
                    <a:lumOff val="50000"/>
                  </a:schemeClr>
                </a:solidFill>
              </a:rPr>
              <a:t>، كلمات منتقاة.</a:t>
            </a:r>
            <a:r>
              <a:rPr lang="ar-DZ" sz="2400" dirty="0">
                <a:solidFill>
                  <a:schemeClr val="tx1">
                    <a:lumMod val="50000"/>
                    <a:lumOff val="50000"/>
                  </a:schemeClr>
                </a:solidFill>
              </a:rPr>
              <a:t/>
            </a:r>
            <a:br>
              <a:rPr lang="ar-DZ" sz="2400" dirty="0">
                <a:solidFill>
                  <a:schemeClr val="tx1">
                    <a:lumMod val="50000"/>
                    <a:lumOff val="50000"/>
                  </a:schemeClr>
                </a:solidFill>
              </a:rPr>
            </a:br>
            <a:r>
              <a:rPr lang="fr-FR" sz="2400" dirty="0" smtClean="0">
                <a:solidFill>
                  <a:schemeClr val="tx1">
                    <a:lumMod val="50000"/>
                    <a:lumOff val="50000"/>
                  </a:schemeClr>
                </a:solidFill>
              </a:rPr>
              <a:t>        </a:t>
            </a:r>
            <a:r>
              <a:rPr lang="ar-DZ" sz="2400" dirty="0" smtClean="0">
                <a:solidFill>
                  <a:schemeClr val="tx1">
                    <a:lumMod val="50000"/>
                    <a:lumOff val="50000"/>
                  </a:schemeClr>
                </a:solidFill>
              </a:rPr>
              <a:t>القيم </a:t>
            </a:r>
            <a:r>
              <a:rPr lang="ar-DZ" sz="2400" dirty="0">
                <a:solidFill>
                  <a:schemeClr val="tx1">
                    <a:lumMod val="50000"/>
                    <a:lumOff val="50000"/>
                  </a:schemeClr>
                </a:solidFill>
              </a:rPr>
              <a:t>المجرَّدةُ مثل العدالة، الحقيقة، الخير، الجمال...</a:t>
            </a:r>
            <a:br>
              <a:rPr lang="ar-DZ" sz="2400" dirty="0">
                <a:solidFill>
                  <a:schemeClr val="tx1">
                    <a:lumMod val="50000"/>
                    <a:lumOff val="50000"/>
                  </a:schemeClr>
                </a:solidFill>
              </a:rPr>
            </a:br>
            <a:r>
              <a:rPr lang="fr-FR" sz="2400" dirty="0" smtClean="0">
                <a:solidFill>
                  <a:schemeClr val="tx1">
                    <a:lumMod val="50000"/>
                    <a:lumOff val="50000"/>
                  </a:schemeClr>
                </a:solidFill>
              </a:rPr>
              <a:t>        </a:t>
            </a:r>
            <a:r>
              <a:rPr lang="ar-DZ" sz="2400" dirty="0" smtClean="0">
                <a:solidFill>
                  <a:schemeClr val="tx1">
                    <a:lumMod val="50000"/>
                    <a:lumOff val="50000"/>
                  </a:schemeClr>
                </a:solidFill>
              </a:rPr>
              <a:t>القيم </a:t>
            </a:r>
            <a:r>
              <a:rPr lang="ar-DZ" sz="2400" dirty="0">
                <a:solidFill>
                  <a:schemeClr val="tx1">
                    <a:lumMod val="50000"/>
                    <a:lumOff val="50000"/>
                  </a:schemeClr>
                </a:solidFill>
              </a:rPr>
              <a:t>المُتجسِّدة مثل المحكمة، المعبد (المسجد)، </a:t>
            </a:r>
            <a:r>
              <a:rPr lang="ar-DZ" sz="2400" dirty="0" smtClean="0">
                <a:solidFill>
                  <a:schemeClr val="tx1">
                    <a:lumMod val="50000"/>
                    <a:lumOff val="50000"/>
                  </a:schemeClr>
                </a:solidFill>
              </a:rPr>
              <a:t>الدولة</a:t>
            </a:r>
            <a:r>
              <a:rPr lang="fr-FR" sz="2400" dirty="0" smtClean="0">
                <a:solidFill>
                  <a:schemeClr val="tx1">
                    <a:lumMod val="50000"/>
                    <a:lumOff val="50000"/>
                  </a:schemeClr>
                </a:solidFill>
              </a:rPr>
              <a:t>  </a:t>
            </a:r>
            <a:r>
              <a:rPr lang="ar-DZ" sz="2400" dirty="0">
                <a:solidFill>
                  <a:schemeClr val="tx1">
                    <a:lumMod val="50000"/>
                    <a:lumOff val="50000"/>
                  </a:schemeClr>
                </a:solidFill>
              </a:rPr>
              <a:t> </a:t>
            </a:r>
            <a:r>
              <a:rPr lang="ar-DZ" sz="2400" dirty="0" smtClean="0">
                <a:solidFill>
                  <a:schemeClr val="tx1">
                    <a:lumMod val="50000"/>
                    <a:lumOff val="50000"/>
                  </a:schemeClr>
                </a:solidFill>
              </a:rPr>
              <a:t>سلم القيم</a:t>
            </a:r>
            <a:r>
              <a:rPr lang="ar-DZ" sz="2400" dirty="0">
                <a:solidFill>
                  <a:schemeClr val="tx1">
                    <a:lumMod val="50000"/>
                    <a:lumOff val="50000"/>
                  </a:schemeClr>
                </a:solidFill>
              </a:rPr>
              <a:t/>
            </a:r>
            <a:br>
              <a:rPr lang="ar-DZ" sz="2400" dirty="0">
                <a:solidFill>
                  <a:schemeClr val="tx1">
                    <a:lumMod val="50000"/>
                    <a:lumOff val="50000"/>
                  </a:schemeClr>
                </a:solidFill>
              </a:rPr>
            </a:br>
            <a:r>
              <a:rPr lang="fr-FR" sz="2400" dirty="0" smtClean="0">
                <a:solidFill>
                  <a:schemeClr val="tx1">
                    <a:lumMod val="50000"/>
                    <a:lumOff val="50000"/>
                  </a:schemeClr>
                </a:solidFill>
              </a:rPr>
              <a:t>        </a:t>
            </a:r>
            <a:r>
              <a:rPr lang="ar-DZ" sz="2400" dirty="0" smtClean="0">
                <a:solidFill>
                  <a:schemeClr val="tx1">
                    <a:lumMod val="50000"/>
                    <a:lumOff val="50000"/>
                  </a:schemeClr>
                </a:solidFill>
              </a:rPr>
              <a:t> ما </a:t>
            </a:r>
            <a:r>
              <a:rPr lang="ar-DZ" sz="2400" dirty="0">
                <a:solidFill>
                  <a:schemeClr val="tx1">
                    <a:lumMod val="50000"/>
                    <a:lumOff val="50000"/>
                  </a:schemeClr>
                </a:solidFill>
              </a:rPr>
              <a:t>يكون الأفضل:  </a:t>
            </a:r>
            <a:br>
              <a:rPr lang="ar-DZ" sz="2400" dirty="0">
                <a:solidFill>
                  <a:schemeClr val="tx1">
                    <a:lumMod val="50000"/>
                    <a:lumOff val="50000"/>
                  </a:schemeClr>
                </a:solidFill>
              </a:rPr>
            </a:br>
            <a:r>
              <a:rPr lang="ar-DZ" sz="2400" dirty="0">
                <a:solidFill>
                  <a:schemeClr val="tx1">
                    <a:lumMod val="50000"/>
                    <a:lumOff val="50000"/>
                  </a:schemeClr>
                </a:solidFill>
              </a:rPr>
              <a:t>        موضع الكم، موضع الكيف، موضع الفرادة </a:t>
            </a:r>
            <a:r>
              <a:rPr lang="ar-DZ" sz="2400" dirty="0" smtClean="0">
                <a:solidFill>
                  <a:schemeClr val="tx1">
                    <a:lumMod val="50000"/>
                    <a:lumOff val="50000"/>
                  </a:schemeClr>
                </a:solidFill>
              </a:rPr>
              <a:t/>
            </a:r>
            <a:br>
              <a:rPr lang="ar-DZ" sz="2400" dirty="0" smtClean="0">
                <a:solidFill>
                  <a:schemeClr val="tx1">
                    <a:lumMod val="50000"/>
                    <a:lumOff val="50000"/>
                  </a:schemeClr>
                </a:solidFill>
              </a:rPr>
            </a:br>
            <a:r>
              <a:rPr lang="ar-DZ" sz="2400" dirty="0"/>
              <a:t/>
            </a:r>
            <a:br>
              <a:rPr lang="ar-DZ" sz="2400" dirty="0"/>
            </a:br>
            <a:r>
              <a:rPr lang="ar-DZ" sz="2400" b="1" dirty="0" smtClean="0">
                <a:solidFill>
                  <a:schemeClr val="tx1">
                    <a:lumMod val="75000"/>
                    <a:lumOff val="25000"/>
                  </a:schemeClr>
                </a:solidFill>
              </a:rPr>
              <a:t>ثانيا/ضروب </a:t>
            </a:r>
            <a:r>
              <a:rPr lang="ar-DZ" sz="2400" b="1" dirty="0" err="1" smtClean="0">
                <a:solidFill>
                  <a:schemeClr val="tx1">
                    <a:lumMod val="75000"/>
                    <a:lumOff val="25000"/>
                  </a:schemeClr>
                </a:solidFill>
              </a:rPr>
              <a:t>وسفسطات</a:t>
            </a:r>
            <a:r>
              <a:rPr lang="ar-DZ" sz="2400" b="1" dirty="0" smtClean="0">
                <a:solidFill>
                  <a:schemeClr val="tx1">
                    <a:lumMod val="75000"/>
                    <a:lumOff val="25000"/>
                  </a:schemeClr>
                </a:solidFill>
              </a:rPr>
              <a:t> تخص الاتفاق القلبي:</a:t>
            </a:r>
            <a:br>
              <a:rPr lang="ar-DZ" sz="2400" b="1" dirty="0" smtClean="0">
                <a:solidFill>
                  <a:schemeClr val="tx1">
                    <a:lumMod val="75000"/>
                    <a:lumOff val="25000"/>
                  </a:schemeClr>
                </a:solidFill>
              </a:rPr>
            </a:br>
            <a:r>
              <a:rPr lang="ar-DZ" sz="2400" b="1" dirty="0">
                <a:solidFill>
                  <a:schemeClr val="tx1">
                    <a:lumMod val="75000"/>
                    <a:lumOff val="25000"/>
                  </a:schemeClr>
                </a:solidFill>
              </a:rPr>
              <a:t/>
            </a:r>
            <a:br>
              <a:rPr lang="ar-DZ" sz="2400" b="1" dirty="0">
                <a:solidFill>
                  <a:schemeClr val="tx1">
                    <a:lumMod val="75000"/>
                    <a:lumOff val="25000"/>
                  </a:schemeClr>
                </a:solidFill>
              </a:rPr>
            </a:br>
            <a:r>
              <a:rPr lang="ar-DZ" sz="2400" b="1" dirty="0" smtClean="0">
                <a:solidFill>
                  <a:schemeClr val="tx1">
                    <a:lumMod val="75000"/>
                    <a:lumOff val="25000"/>
                  </a:schemeClr>
                </a:solidFill>
              </a:rPr>
              <a:t>      </a:t>
            </a:r>
            <a:r>
              <a:rPr lang="ar-DZ" sz="2400" dirty="0" smtClean="0">
                <a:solidFill>
                  <a:schemeClr val="tx1">
                    <a:lumMod val="75000"/>
                    <a:lumOff val="25000"/>
                  </a:schemeClr>
                </a:solidFill>
              </a:rPr>
              <a:t>ت</a:t>
            </a:r>
            <a:r>
              <a:rPr lang="ar-DZ" sz="2400" dirty="0" smtClean="0">
                <a:solidFill>
                  <a:schemeClr val="tx1">
                    <a:lumMod val="50000"/>
                    <a:lumOff val="50000"/>
                  </a:schemeClr>
                </a:solidFill>
              </a:rPr>
              <a:t>كمن </a:t>
            </a:r>
            <a:r>
              <a:rPr lang="ar-DZ" sz="2400" dirty="0">
                <a:solidFill>
                  <a:schemeClr val="tx1">
                    <a:lumMod val="50000"/>
                    <a:lumOff val="50000"/>
                  </a:schemeClr>
                </a:solidFill>
              </a:rPr>
              <a:t>وظيفتها في تقوية وتمتين </a:t>
            </a:r>
            <a:r>
              <a:rPr lang="ar-DZ" sz="2400" dirty="0" smtClean="0">
                <a:solidFill>
                  <a:schemeClr val="tx1">
                    <a:lumMod val="50000"/>
                    <a:lumOff val="50000"/>
                  </a:schemeClr>
                </a:solidFill>
              </a:rPr>
              <a:t>الاتفاق </a:t>
            </a:r>
            <a:r>
              <a:rPr lang="ar-DZ" sz="2400" dirty="0">
                <a:solidFill>
                  <a:schemeClr val="tx1">
                    <a:lumMod val="50000"/>
                    <a:lumOff val="50000"/>
                  </a:schemeClr>
                </a:solidFill>
              </a:rPr>
              <a:t>القبلي بين الفيلسوف وجمهور خطابه. منها:</a:t>
            </a:r>
            <a:br>
              <a:rPr lang="ar-DZ" sz="2400" dirty="0">
                <a:solidFill>
                  <a:schemeClr val="tx1">
                    <a:lumMod val="50000"/>
                    <a:lumOff val="50000"/>
                  </a:schemeClr>
                </a:solidFill>
              </a:rPr>
            </a:br>
            <a:r>
              <a:rPr lang="ar-DZ" sz="2400" dirty="0" smtClean="0">
                <a:solidFill>
                  <a:schemeClr val="tx1">
                    <a:lumMod val="50000"/>
                    <a:lumOff val="50000"/>
                  </a:schemeClr>
                </a:solidFill>
              </a:rPr>
              <a:t>             -</a:t>
            </a:r>
            <a:r>
              <a:rPr lang="ar-DZ" sz="2400" dirty="0">
                <a:solidFill>
                  <a:schemeClr val="tx1">
                    <a:lumMod val="50000"/>
                    <a:lumOff val="50000"/>
                  </a:schemeClr>
                </a:solidFill>
              </a:rPr>
              <a:t>	ضروب </a:t>
            </a:r>
            <a:r>
              <a:rPr lang="ar-DZ" sz="2400" dirty="0" smtClean="0">
                <a:solidFill>
                  <a:schemeClr val="tx1">
                    <a:lumMod val="50000"/>
                    <a:lumOff val="50000"/>
                  </a:schemeClr>
                </a:solidFill>
              </a:rPr>
              <a:t>الاختيار </a:t>
            </a:r>
            <a:r>
              <a:rPr lang="ar-DZ" sz="2400" dirty="0">
                <a:solidFill>
                  <a:schemeClr val="tx1">
                    <a:lumMod val="50000"/>
                    <a:lumOff val="50000"/>
                  </a:schemeClr>
                </a:solidFill>
              </a:rPr>
              <a:t>التعريف الخَطابي</a:t>
            </a:r>
            <a:br>
              <a:rPr lang="ar-DZ" sz="2400" dirty="0">
                <a:solidFill>
                  <a:schemeClr val="tx1">
                    <a:lumMod val="50000"/>
                    <a:lumOff val="50000"/>
                  </a:schemeClr>
                </a:solidFill>
              </a:rPr>
            </a:br>
            <a:r>
              <a:rPr lang="ar-DZ" sz="2400" dirty="0" smtClean="0">
                <a:solidFill>
                  <a:schemeClr val="tx1">
                    <a:lumMod val="50000"/>
                    <a:lumOff val="50000"/>
                  </a:schemeClr>
                </a:solidFill>
              </a:rPr>
              <a:t>             -</a:t>
            </a:r>
            <a:r>
              <a:rPr lang="ar-DZ" sz="2400" dirty="0">
                <a:solidFill>
                  <a:schemeClr val="tx1">
                    <a:lumMod val="50000"/>
                    <a:lumOff val="50000"/>
                  </a:schemeClr>
                </a:solidFill>
              </a:rPr>
              <a:t>	ضروب الحضور رد العجز إلى الصَّدر، الوصف المؤثر</a:t>
            </a:r>
            <a:br>
              <a:rPr lang="ar-DZ" sz="2400" dirty="0">
                <a:solidFill>
                  <a:schemeClr val="tx1">
                    <a:lumMod val="50000"/>
                    <a:lumOff val="50000"/>
                  </a:schemeClr>
                </a:solidFill>
              </a:rPr>
            </a:br>
            <a:r>
              <a:rPr lang="ar-DZ" sz="2400" dirty="0" smtClean="0">
                <a:solidFill>
                  <a:schemeClr val="tx1">
                    <a:lumMod val="50000"/>
                    <a:lumOff val="50000"/>
                  </a:schemeClr>
                </a:solidFill>
              </a:rPr>
              <a:t>             -</a:t>
            </a:r>
            <a:r>
              <a:rPr lang="ar-DZ" sz="2400" dirty="0">
                <a:solidFill>
                  <a:schemeClr val="tx1">
                    <a:lumMod val="50000"/>
                    <a:lumOff val="50000"/>
                  </a:schemeClr>
                </a:solidFill>
              </a:rPr>
              <a:t>	ضرب المشاركة التَّعريضُ، السُّؤال الخَطابيُّ</a:t>
            </a:r>
            <a:br>
              <a:rPr lang="ar-DZ" sz="2400" dirty="0">
                <a:solidFill>
                  <a:schemeClr val="tx1">
                    <a:lumMod val="50000"/>
                    <a:lumOff val="50000"/>
                  </a:schemeClr>
                </a:solidFill>
              </a:rPr>
            </a:br>
            <a:r>
              <a:rPr lang="ar-DZ" sz="2400" dirty="0" smtClean="0">
                <a:solidFill>
                  <a:schemeClr val="tx1">
                    <a:lumMod val="50000"/>
                    <a:lumOff val="50000"/>
                  </a:schemeClr>
                </a:solidFill>
              </a:rPr>
              <a:t>             -</a:t>
            </a:r>
            <a:r>
              <a:rPr lang="ar-DZ" sz="2400" dirty="0">
                <a:solidFill>
                  <a:schemeClr val="tx1">
                    <a:lumMod val="50000"/>
                    <a:lumOff val="50000"/>
                  </a:schemeClr>
                </a:solidFill>
              </a:rPr>
              <a:t>	</a:t>
            </a:r>
            <a:r>
              <a:rPr lang="ar-DZ" sz="2400" dirty="0" err="1">
                <a:solidFill>
                  <a:schemeClr val="tx1">
                    <a:lumMod val="50000"/>
                    <a:lumOff val="50000"/>
                  </a:schemeClr>
                </a:solidFill>
              </a:rPr>
              <a:t>السَّفسطات</a:t>
            </a:r>
            <a:r>
              <a:rPr lang="ar-DZ" sz="2400" dirty="0">
                <a:solidFill>
                  <a:schemeClr val="tx1">
                    <a:lumMod val="50000"/>
                    <a:lumOff val="50000"/>
                  </a:schemeClr>
                </a:solidFill>
              </a:rPr>
              <a:t>: سفسطة تجاهل النقيض. تجاهل الموضوع. السفسطة </a:t>
            </a:r>
            <a:r>
              <a:rPr lang="ar-DZ" sz="2400" dirty="0" smtClean="0">
                <a:solidFill>
                  <a:schemeClr val="tx1">
                    <a:lumMod val="50000"/>
                    <a:lumOff val="50000"/>
                  </a:schemeClr>
                </a:solidFill>
              </a:rPr>
              <a:t>    </a:t>
            </a:r>
            <a:br>
              <a:rPr lang="ar-DZ" sz="2400" dirty="0" smtClean="0">
                <a:solidFill>
                  <a:schemeClr val="tx1">
                    <a:lumMod val="50000"/>
                    <a:lumOff val="50000"/>
                  </a:schemeClr>
                </a:solidFill>
              </a:rPr>
            </a:br>
            <a:r>
              <a:rPr lang="ar-DZ" sz="2400" dirty="0" smtClean="0">
                <a:solidFill>
                  <a:schemeClr val="tx1">
                    <a:lumMod val="50000"/>
                    <a:lumOff val="50000"/>
                  </a:schemeClr>
                </a:solidFill>
              </a:rPr>
              <a:t>             المتعمدة</a:t>
            </a:r>
            <a:r>
              <a:rPr lang="ar-DZ" sz="2400" dirty="0">
                <a:solidFill>
                  <a:schemeClr val="tx1">
                    <a:lumMod val="50000"/>
                    <a:lumOff val="50000"/>
                  </a:schemeClr>
                </a:solidFill>
              </a:rPr>
              <a:t>، </a:t>
            </a:r>
            <a:r>
              <a:rPr lang="ar-DZ" sz="2400" dirty="0" smtClean="0">
                <a:solidFill>
                  <a:schemeClr val="tx1">
                    <a:lumMod val="50000"/>
                    <a:lumOff val="50000"/>
                  </a:schemeClr>
                </a:solidFill>
              </a:rPr>
              <a:t>التعبئة، العاطفية</a:t>
            </a:r>
            <a:r>
              <a:rPr lang="ar-DZ" sz="2400" dirty="0">
                <a:solidFill>
                  <a:schemeClr val="tx1">
                    <a:lumMod val="50000"/>
                    <a:lumOff val="50000"/>
                  </a:schemeClr>
                </a:solidFill>
              </a:rPr>
              <a:t>... والمصادرة على </a:t>
            </a:r>
            <a:r>
              <a:rPr lang="ar-DZ" sz="2400" dirty="0" smtClean="0">
                <a:solidFill>
                  <a:schemeClr val="tx1">
                    <a:lumMod val="50000"/>
                    <a:lumOff val="50000"/>
                  </a:schemeClr>
                </a:solidFill>
              </a:rPr>
              <a:t>المطلوب (</a:t>
            </a:r>
            <a:r>
              <a:rPr lang="fr-FR" sz="2400" dirty="0" smtClean="0">
                <a:solidFill>
                  <a:schemeClr val="tx1">
                    <a:lumMod val="50000"/>
                    <a:lumOff val="50000"/>
                  </a:schemeClr>
                </a:solidFill>
              </a:rPr>
              <a:t> (T.A</a:t>
            </a:r>
            <a:r>
              <a:rPr lang="fr-FR" sz="2400" dirty="0">
                <a:solidFill>
                  <a:schemeClr val="tx1">
                    <a:lumMod val="50000"/>
                    <a:lumOff val="50000"/>
                  </a:schemeClr>
                </a:solidFill>
              </a:rPr>
              <a:t>. P </a:t>
            </a:r>
            <a:r>
              <a:rPr lang="fr-FR" sz="2400" dirty="0" smtClean="0">
                <a:solidFill>
                  <a:schemeClr val="tx1">
                    <a:lumMod val="50000"/>
                    <a:lumOff val="50000"/>
                  </a:schemeClr>
                </a:solidFill>
              </a:rPr>
              <a:t>153</a:t>
            </a:r>
            <a:r>
              <a:rPr lang="fr-FR" sz="2400" b="1" dirty="0">
                <a:solidFill>
                  <a:schemeClr val="tx1">
                    <a:lumMod val="75000"/>
                    <a:lumOff val="25000"/>
                  </a:schemeClr>
                </a:solidFill>
              </a:rPr>
              <a:t/>
            </a:r>
            <a:br>
              <a:rPr lang="fr-FR" sz="2400" b="1" dirty="0">
                <a:solidFill>
                  <a:schemeClr val="tx1">
                    <a:lumMod val="75000"/>
                    <a:lumOff val="25000"/>
                  </a:schemeClr>
                </a:solidFill>
              </a:rPr>
            </a:br>
            <a:r>
              <a:rPr lang="fr-FR" sz="2400" b="1" dirty="0">
                <a:solidFill>
                  <a:schemeClr val="tx1">
                    <a:lumMod val="75000"/>
                    <a:lumOff val="25000"/>
                  </a:schemeClr>
                </a:solidFill>
              </a:rPr>
              <a:t/>
            </a:r>
            <a:br>
              <a:rPr lang="fr-FR" sz="2400" b="1" dirty="0">
                <a:solidFill>
                  <a:schemeClr val="tx1">
                    <a:lumMod val="75000"/>
                    <a:lumOff val="25000"/>
                  </a:schemeClr>
                </a:solidFill>
              </a:rPr>
            </a:br>
            <a:endParaRPr lang="fr-FR" sz="2400" dirty="0"/>
          </a:p>
        </p:txBody>
      </p:sp>
      <p:sp>
        <p:nvSpPr>
          <p:cNvPr id="3" name="ZoneTexte 2"/>
          <p:cNvSpPr txBox="1"/>
          <p:nvPr/>
        </p:nvSpPr>
        <p:spPr>
          <a:xfrm>
            <a:off x="806824" y="779929"/>
            <a:ext cx="574695" cy="369332"/>
          </a:xfrm>
          <a:prstGeom prst="rect">
            <a:avLst/>
          </a:prstGeom>
          <a:noFill/>
        </p:spPr>
        <p:txBody>
          <a:bodyPr wrap="square" rtlCol="0">
            <a:spAutoFit/>
          </a:bodyPr>
          <a:lstStyle/>
          <a:p>
            <a:pPr algn="r"/>
            <a:r>
              <a:rPr lang="ar-DZ" dirty="0" smtClean="0">
                <a:solidFill>
                  <a:schemeClr val="bg1"/>
                </a:solidFill>
              </a:rPr>
              <a:t>13</a:t>
            </a:r>
            <a:endParaRPr lang="fr-FR" dirty="0">
              <a:solidFill>
                <a:schemeClr val="bg1"/>
              </a:solidFill>
            </a:endParaRPr>
          </a:p>
        </p:txBody>
      </p:sp>
    </p:spTree>
    <p:extLst>
      <p:ext uri="{BB962C8B-B14F-4D97-AF65-F5344CB8AC3E}">
        <p14:creationId xmlns:p14="http://schemas.microsoft.com/office/powerpoint/2010/main" val="38315195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69140" y="107577"/>
            <a:ext cx="10098741" cy="847164"/>
          </a:xfrm>
        </p:spPr>
        <p:txBody>
          <a:bodyPr/>
          <a:lstStyle/>
          <a:p>
            <a:pPr algn="ctr"/>
            <a:r>
              <a:rPr lang="ar-DZ" i="1" dirty="0" smtClean="0"/>
              <a:t>ماهي الحجج الشبه منطقية ؟</a:t>
            </a:r>
            <a:endParaRPr lang="fr-FR" i="1" dirty="0"/>
          </a:p>
        </p:txBody>
      </p:sp>
      <p:sp>
        <p:nvSpPr>
          <p:cNvPr id="3" name="Espace réservé du contenu 2"/>
          <p:cNvSpPr>
            <a:spLocks noGrp="1"/>
          </p:cNvSpPr>
          <p:nvPr>
            <p:ph idx="1"/>
          </p:nvPr>
        </p:nvSpPr>
        <p:spPr>
          <a:xfrm>
            <a:off x="1869141" y="820271"/>
            <a:ext cx="10098740" cy="5943599"/>
          </a:xfrm>
        </p:spPr>
        <p:txBody>
          <a:bodyPr>
            <a:normAutofit/>
          </a:bodyPr>
          <a:lstStyle/>
          <a:p>
            <a:pPr marL="0" indent="0" algn="r" rtl="1">
              <a:buNone/>
            </a:pPr>
            <a:r>
              <a:rPr lang="ar-DZ" sz="2800" dirty="0"/>
              <a:t>هي حجج قبلية لا </a:t>
            </a:r>
            <a:r>
              <a:rPr lang="ar-DZ" sz="2800" dirty="0" smtClean="0"/>
              <a:t>تستدعي </a:t>
            </a:r>
            <a:r>
              <a:rPr lang="ar-DZ" sz="2800" dirty="0"/>
              <a:t>التجربة، لكنها تختلف عن مبادئ البرهان، لأنها تكون قابلة للدحض والإبطال ( </a:t>
            </a:r>
            <a:r>
              <a:rPr lang="fr-FR" sz="2800" dirty="0"/>
              <a:t>T.A. p45)</a:t>
            </a:r>
          </a:p>
          <a:p>
            <a:pPr marL="0" indent="0" algn="r" rtl="1">
              <a:buNone/>
            </a:pPr>
            <a:r>
              <a:rPr lang="fr-FR" sz="2800" dirty="0"/>
              <a:t>-	</a:t>
            </a:r>
            <a:r>
              <a:rPr lang="ar-DZ" sz="2800" dirty="0"/>
              <a:t>حجة التهافت والتَّمانع ( المسخرة، الردُّ بالمثل، </a:t>
            </a:r>
            <a:r>
              <a:rPr lang="ar-DZ" sz="2800" dirty="0" smtClean="0"/>
              <a:t>الانهضام)</a:t>
            </a:r>
            <a:endParaRPr lang="ar-DZ" sz="2800" dirty="0"/>
          </a:p>
          <a:p>
            <a:pPr marL="0" indent="0" algn="r" rtl="1">
              <a:buNone/>
            </a:pPr>
            <a:r>
              <a:rPr lang="ar-DZ" sz="2800" dirty="0"/>
              <a:t>-	حجة الهوية وضابطة العدالة ( الهوية، السَّابق، التبادلية)</a:t>
            </a:r>
          </a:p>
          <a:p>
            <a:pPr marL="0" indent="0" algn="r" rtl="1">
              <a:buNone/>
            </a:pPr>
            <a:r>
              <a:rPr lang="ar-DZ" sz="2800" dirty="0"/>
              <a:t>-	الحجة الشبه </a:t>
            </a:r>
            <a:r>
              <a:rPr lang="ar-DZ" sz="2800" dirty="0" err="1"/>
              <a:t>رياضياتية</a:t>
            </a:r>
            <a:r>
              <a:rPr lang="ar-DZ" sz="2800" dirty="0"/>
              <a:t> ( التعدِّي والقسمة، قياس الإحراج)</a:t>
            </a:r>
          </a:p>
          <a:p>
            <a:pPr marL="0" indent="0" algn="r" rtl="1">
              <a:buNone/>
            </a:pPr>
            <a:r>
              <a:rPr lang="ar-DZ" sz="2800" dirty="0"/>
              <a:t>-	حجة التعريف ( </a:t>
            </a:r>
            <a:r>
              <a:rPr lang="ar-DZ" sz="2800" dirty="0" err="1"/>
              <a:t>الضَّابطي</a:t>
            </a:r>
            <a:r>
              <a:rPr lang="ar-DZ" sz="2800" dirty="0"/>
              <a:t>، الوصفي، التكثيفي، الخَطابي)</a:t>
            </a:r>
          </a:p>
          <a:p>
            <a:pPr marL="0" indent="0" algn="r" rtl="1">
              <a:buNone/>
            </a:pPr>
            <a:endParaRPr lang="fr-FR" sz="2800" dirty="0"/>
          </a:p>
        </p:txBody>
      </p:sp>
      <p:sp>
        <p:nvSpPr>
          <p:cNvPr id="4" name="ZoneTexte 3"/>
          <p:cNvSpPr txBox="1"/>
          <p:nvPr/>
        </p:nvSpPr>
        <p:spPr>
          <a:xfrm>
            <a:off x="820271" y="770075"/>
            <a:ext cx="591671" cy="369332"/>
          </a:xfrm>
          <a:prstGeom prst="rect">
            <a:avLst/>
          </a:prstGeom>
          <a:noFill/>
        </p:spPr>
        <p:txBody>
          <a:bodyPr wrap="square" rtlCol="0">
            <a:spAutoFit/>
          </a:bodyPr>
          <a:lstStyle/>
          <a:p>
            <a:pPr algn="r"/>
            <a:r>
              <a:rPr lang="ar-DZ" dirty="0" smtClean="0">
                <a:solidFill>
                  <a:schemeClr val="bg1"/>
                </a:solidFill>
              </a:rPr>
              <a:t>14</a:t>
            </a:r>
            <a:endParaRPr lang="fr-FR" dirty="0">
              <a:solidFill>
                <a:schemeClr val="bg1"/>
              </a:solidFill>
            </a:endParaRPr>
          </a:p>
        </p:txBody>
      </p:sp>
    </p:spTree>
    <p:extLst>
      <p:ext uri="{BB962C8B-B14F-4D97-AF65-F5344CB8AC3E}">
        <p14:creationId xmlns:p14="http://schemas.microsoft.com/office/powerpoint/2010/main" val="6019144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07777" y="94129"/>
            <a:ext cx="10260106" cy="1250577"/>
          </a:xfrm>
        </p:spPr>
        <p:txBody>
          <a:bodyPr/>
          <a:lstStyle/>
          <a:p>
            <a:pPr algn="ctr" rtl="1"/>
            <a:r>
              <a:rPr lang="ar-DZ" i="1" dirty="0" smtClean="0"/>
              <a:t>ما هي الحجج </a:t>
            </a:r>
            <a:r>
              <a:rPr lang="ar-DZ" i="1" dirty="0" err="1" smtClean="0"/>
              <a:t>المتأسسة</a:t>
            </a:r>
            <a:r>
              <a:rPr lang="ar-DZ" i="1" dirty="0" smtClean="0"/>
              <a:t> على بنية الواقع ؟</a:t>
            </a:r>
            <a:endParaRPr lang="fr-FR" i="1" dirty="0"/>
          </a:p>
        </p:txBody>
      </p:sp>
      <p:sp>
        <p:nvSpPr>
          <p:cNvPr id="3" name="Espace réservé du contenu 2"/>
          <p:cNvSpPr>
            <a:spLocks noGrp="1"/>
          </p:cNvSpPr>
          <p:nvPr>
            <p:ph idx="1"/>
          </p:nvPr>
        </p:nvSpPr>
        <p:spPr>
          <a:xfrm>
            <a:off x="1707777" y="1008530"/>
            <a:ext cx="10260105" cy="5849470"/>
          </a:xfrm>
        </p:spPr>
        <p:txBody>
          <a:bodyPr>
            <a:normAutofit/>
          </a:bodyPr>
          <a:lstStyle/>
          <a:p>
            <a:pPr marL="0" indent="0" algn="r" rtl="1">
              <a:buNone/>
            </a:pPr>
            <a:r>
              <a:rPr lang="ar-DZ" sz="2400" dirty="0" smtClean="0"/>
              <a:t>إنها الحجج القائمة على التجربة والترابط بين أشياء العالم. تقوم على التفسير وليس على اللزوم المنطقي.</a:t>
            </a:r>
          </a:p>
          <a:p>
            <a:pPr marL="0" indent="0" algn="r" rtl="1">
              <a:buNone/>
            </a:pPr>
            <a:r>
              <a:rPr lang="ar-DZ" sz="2400" dirty="0"/>
              <a:t>-	حجة التتابع والسببية والذرائعية  ( التتابع والتسلسل العلي </a:t>
            </a:r>
            <a:r>
              <a:rPr lang="ar-DZ" sz="2400" dirty="0" err="1"/>
              <a:t>والمعلولي</a:t>
            </a:r>
            <a:r>
              <a:rPr lang="ar-DZ" sz="2400" dirty="0"/>
              <a:t> في الوجود بين الأشياء والظَّواهر، بشرط أن لا يكون من جنس </a:t>
            </a:r>
            <a:r>
              <a:rPr lang="ar-DZ" sz="2400" dirty="0" smtClean="0"/>
              <a:t>الحقائق </a:t>
            </a:r>
            <a:r>
              <a:rPr lang="ar-DZ" sz="2400" dirty="0"/>
              <a:t>(الحقائق العلمية الدقيقة ) إنما في إطار العلوم الإنسانية –القيمية)</a:t>
            </a:r>
          </a:p>
          <a:p>
            <a:pPr marL="0" indent="0" algn="r" rtl="1">
              <a:buNone/>
            </a:pPr>
            <a:r>
              <a:rPr lang="ar-DZ" sz="2400" dirty="0"/>
              <a:t>-	الذَّرائعية أو المنفعة الناتجة عن </a:t>
            </a:r>
            <a:r>
              <a:rPr lang="ar-DZ" sz="2400" dirty="0" smtClean="0"/>
              <a:t>شيء </a:t>
            </a:r>
            <a:r>
              <a:rPr lang="ar-DZ" sz="2400" dirty="0"/>
              <a:t>أو فكرة ما...</a:t>
            </a:r>
          </a:p>
          <a:p>
            <a:pPr marL="0" indent="0" algn="r" rtl="1">
              <a:buNone/>
            </a:pPr>
            <a:r>
              <a:rPr lang="ar-DZ" sz="2400" dirty="0"/>
              <a:t>-	حجة الغائية: التبذير، الوُجهة، التجاوز.</a:t>
            </a:r>
          </a:p>
          <a:p>
            <a:pPr marL="0" indent="0" algn="r" rtl="1">
              <a:buNone/>
            </a:pPr>
            <a:r>
              <a:rPr lang="ar-DZ" sz="2400" dirty="0"/>
              <a:t>-	حجة التواجد معًا: السلطة، الحجة على الذات.</a:t>
            </a:r>
          </a:p>
          <a:p>
            <a:pPr marL="0" indent="0" algn="r" rtl="1">
              <a:buNone/>
            </a:pPr>
            <a:r>
              <a:rPr lang="ar-DZ" sz="2400" dirty="0"/>
              <a:t>-	التراتُبيات المُزدوجة وحجة الأوْلى.</a:t>
            </a:r>
          </a:p>
          <a:p>
            <a:pPr marL="0" indent="0" algn="r" rtl="1">
              <a:buNone/>
            </a:pPr>
            <a:endParaRPr lang="ar-DZ" sz="2400" dirty="0" smtClean="0"/>
          </a:p>
        </p:txBody>
      </p:sp>
      <p:sp>
        <p:nvSpPr>
          <p:cNvPr id="4" name="ZoneTexte 3"/>
          <p:cNvSpPr txBox="1"/>
          <p:nvPr/>
        </p:nvSpPr>
        <p:spPr>
          <a:xfrm>
            <a:off x="968189" y="823864"/>
            <a:ext cx="440225" cy="369332"/>
          </a:xfrm>
          <a:prstGeom prst="rect">
            <a:avLst/>
          </a:prstGeom>
          <a:noFill/>
        </p:spPr>
        <p:txBody>
          <a:bodyPr wrap="square" rtlCol="0">
            <a:spAutoFit/>
          </a:bodyPr>
          <a:lstStyle/>
          <a:p>
            <a:pPr algn="r"/>
            <a:r>
              <a:rPr lang="ar-DZ" dirty="0" smtClean="0">
                <a:solidFill>
                  <a:schemeClr val="bg1"/>
                </a:solidFill>
              </a:rPr>
              <a:t>15</a:t>
            </a:r>
            <a:endParaRPr lang="fr-FR" dirty="0">
              <a:solidFill>
                <a:schemeClr val="bg1"/>
              </a:solidFill>
            </a:endParaRPr>
          </a:p>
        </p:txBody>
      </p:sp>
    </p:spTree>
    <p:extLst>
      <p:ext uri="{BB962C8B-B14F-4D97-AF65-F5344CB8AC3E}">
        <p14:creationId xmlns:p14="http://schemas.microsoft.com/office/powerpoint/2010/main" val="8235257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32314" y="174812"/>
            <a:ext cx="10168333" cy="1156447"/>
          </a:xfrm>
        </p:spPr>
        <p:txBody>
          <a:bodyPr/>
          <a:lstStyle/>
          <a:p>
            <a:pPr algn="ctr" rtl="1"/>
            <a:r>
              <a:rPr lang="ar-DZ" i="1" dirty="0" smtClean="0"/>
              <a:t>ما هي الحجج المؤسسة لبنية الواقع ؟</a:t>
            </a:r>
            <a:endParaRPr lang="fr-FR" i="1" dirty="0"/>
          </a:p>
        </p:txBody>
      </p:sp>
      <p:sp>
        <p:nvSpPr>
          <p:cNvPr id="3" name="Espace réservé du contenu 2"/>
          <p:cNvSpPr>
            <a:spLocks noGrp="1"/>
          </p:cNvSpPr>
          <p:nvPr>
            <p:ph idx="1"/>
          </p:nvPr>
        </p:nvSpPr>
        <p:spPr>
          <a:xfrm>
            <a:off x="1732313" y="1331259"/>
            <a:ext cx="10168333" cy="5378823"/>
          </a:xfrm>
        </p:spPr>
        <p:txBody>
          <a:bodyPr>
            <a:normAutofit/>
          </a:bodyPr>
          <a:lstStyle/>
          <a:p>
            <a:pPr marL="0" indent="0" algn="r" rtl="1">
              <a:buNone/>
            </a:pPr>
            <a:r>
              <a:rPr lang="ar-DZ" sz="3200" dirty="0"/>
              <a:t> إنها حجج تجريبية، لكنها لا تستند إلى بنية الواقع، إنَّما تعمل على خلق هذه البنية أو تكميلها. هي اشتغال على إظهار روابط بين الأشياء غير مرئية وغير مشكوك في أمرها.</a:t>
            </a:r>
          </a:p>
          <a:p>
            <a:pPr marL="0" indent="0" algn="r" rtl="1">
              <a:buNone/>
            </a:pPr>
            <a:r>
              <a:rPr lang="ar-DZ" sz="3200" dirty="0"/>
              <a:t>مثل:  حجة المثال، التوثيق، المِنْوال، المقارنة وحجة التضحية، المُمَاثلة </a:t>
            </a:r>
            <a:r>
              <a:rPr lang="ar-DZ" sz="3200" dirty="0" smtClean="0"/>
              <a:t>والاستعارة.</a:t>
            </a:r>
            <a:endParaRPr lang="fr-FR" sz="3200" dirty="0"/>
          </a:p>
        </p:txBody>
      </p:sp>
      <p:sp>
        <p:nvSpPr>
          <p:cNvPr id="4" name="ZoneTexte 3"/>
          <p:cNvSpPr txBox="1"/>
          <p:nvPr/>
        </p:nvSpPr>
        <p:spPr>
          <a:xfrm>
            <a:off x="847166" y="753035"/>
            <a:ext cx="507460" cy="369332"/>
          </a:xfrm>
          <a:prstGeom prst="rect">
            <a:avLst/>
          </a:prstGeom>
          <a:noFill/>
        </p:spPr>
        <p:txBody>
          <a:bodyPr wrap="square" rtlCol="0">
            <a:spAutoFit/>
          </a:bodyPr>
          <a:lstStyle/>
          <a:p>
            <a:pPr algn="r" rtl="1"/>
            <a:r>
              <a:rPr lang="ar-DZ" dirty="0" smtClean="0">
                <a:solidFill>
                  <a:schemeClr val="bg1"/>
                </a:solidFill>
              </a:rPr>
              <a:t>16</a:t>
            </a:r>
            <a:endParaRPr lang="fr-FR" dirty="0">
              <a:solidFill>
                <a:schemeClr val="bg1"/>
              </a:solidFill>
            </a:endParaRPr>
          </a:p>
        </p:txBody>
      </p:sp>
    </p:spTree>
    <p:extLst>
      <p:ext uri="{BB962C8B-B14F-4D97-AF65-F5344CB8AC3E}">
        <p14:creationId xmlns:p14="http://schemas.microsoft.com/office/powerpoint/2010/main" val="38855761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48119" y="147918"/>
            <a:ext cx="10233210" cy="1143000"/>
          </a:xfrm>
        </p:spPr>
        <p:txBody>
          <a:bodyPr>
            <a:normAutofit/>
          </a:bodyPr>
          <a:lstStyle/>
          <a:p>
            <a:pPr algn="ctr" rtl="1"/>
            <a:r>
              <a:rPr lang="ar-DZ" sz="3200" i="1" dirty="0" smtClean="0"/>
              <a:t>ما هي استراتيجية الحجاج بواسطة تفريق التصورات والمفاهيم ؟</a:t>
            </a:r>
            <a:endParaRPr lang="fr-FR" sz="3200" i="1" dirty="0"/>
          </a:p>
        </p:txBody>
      </p:sp>
      <p:sp>
        <p:nvSpPr>
          <p:cNvPr id="3" name="Espace réservé du contenu 2"/>
          <p:cNvSpPr>
            <a:spLocks noGrp="1"/>
          </p:cNvSpPr>
          <p:nvPr>
            <p:ph idx="1"/>
          </p:nvPr>
        </p:nvSpPr>
        <p:spPr>
          <a:xfrm>
            <a:off x="1748119" y="1479176"/>
            <a:ext cx="10233209" cy="5271248"/>
          </a:xfrm>
        </p:spPr>
        <p:txBody>
          <a:bodyPr>
            <a:normAutofit/>
          </a:bodyPr>
          <a:lstStyle/>
          <a:p>
            <a:pPr marL="0" indent="0" algn="r" rtl="1">
              <a:buNone/>
            </a:pPr>
            <a:r>
              <a:rPr lang="ar-DZ" sz="2400" dirty="0"/>
              <a:t>تقوم كافَّة حجج هذا الصِّنف على تفريق التصورات والمفاهيم إلى أزواج </a:t>
            </a:r>
            <a:r>
              <a:rPr lang="ar-DZ" sz="2400" dirty="0" err="1"/>
              <a:t>متراتبة</a:t>
            </a:r>
            <a:r>
              <a:rPr lang="ar-DZ" sz="2400" dirty="0"/>
              <a:t> على مِنوال </a:t>
            </a:r>
            <a:r>
              <a:rPr lang="ar-DZ" sz="2400" b="1" dirty="0"/>
              <a:t>الزوج ظاهر/ واقع.</a:t>
            </a:r>
          </a:p>
          <a:p>
            <a:pPr marL="0" indent="0" algn="r" rtl="1">
              <a:buNone/>
            </a:pPr>
            <a:r>
              <a:rPr lang="ar-DZ" sz="2400" dirty="0"/>
              <a:t>مثل: وسيلة / غاية ، معنى حرفي / معنى مجازي ...إلخ</a:t>
            </a:r>
          </a:p>
          <a:p>
            <a:pPr marL="0" indent="0" algn="r" rtl="1">
              <a:buNone/>
            </a:pPr>
            <a:r>
              <a:rPr lang="ar-DZ" sz="2400" dirty="0"/>
              <a:t>« التفريقُ يعدِّل أعمق تعديل الوقائع التي يفصلها» (</a:t>
            </a:r>
            <a:r>
              <a:rPr lang="ar-DZ" sz="2400" dirty="0" err="1"/>
              <a:t>روبول</a:t>
            </a:r>
            <a:r>
              <a:rPr lang="ar-DZ" sz="2400" dirty="0"/>
              <a:t> ص 220)</a:t>
            </a:r>
          </a:p>
          <a:p>
            <a:pPr marL="0" indent="0" algn="r" rtl="1">
              <a:buNone/>
            </a:pPr>
            <a:r>
              <a:rPr lang="ar-DZ" sz="2400" dirty="0"/>
              <a:t>                    </a:t>
            </a:r>
          </a:p>
          <a:p>
            <a:pPr marL="0" indent="0" algn="r" rtl="1">
              <a:buNone/>
            </a:pPr>
            <a:r>
              <a:rPr lang="ar-DZ" sz="2400" dirty="0"/>
              <a:t>الهدف من </a:t>
            </a:r>
            <a:r>
              <a:rPr lang="ar-DZ" sz="2400" dirty="0" smtClean="0"/>
              <a:t>وراء </a:t>
            </a:r>
            <a:r>
              <a:rPr lang="ar-DZ" sz="2400" dirty="0"/>
              <a:t>هذه </a:t>
            </a:r>
            <a:r>
              <a:rPr lang="ar-DZ" sz="2400" dirty="0" smtClean="0"/>
              <a:t>الاستراتيجية </a:t>
            </a:r>
            <a:r>
              <a:rPr lang="ar-DZ" sz="2400" dirty="0"/>
              <a:t>هو رفع التَّمانُع أو التَّهافت الذي يطرأُ على تصوُّر ما.</a:t>
            </a:r>
          </a:p>
          <a:p>
            <a:pPr marL="0" indent="0" algn="r" rtl="1">
              <a:buNone/>
            </a:pPr>
            <a:r>
              <a:rPr lang="ar-DZ" sz="2400" dirty="0"/>
              <a:t> « الهدف الأساسيُّ من التفريق هو رفع </a:t>
            </a:r>
            <a:r>
              <a:rPr lang="ar-DZ" sz="2400" dirty="0" err="1"/>
              <a:t>التَّمانُعات</a:t>
            </a:r>
            <a:r>
              <a:rPr lang="ar-DZ" sz="2400" dirty="0"/>
              <a:t>، وهذا ما يجعله مقنعا ومستديمًا. يجب </a:t>
            </a:r>
            <a:r>
              <a:rPr lang="ar-DZ" sz="2400" dirty="0" smtClean="0"/>
              <a:t>الاختيار </a:t>
            </a:r>
            <a:r>
              <a:rPr lang="ar-DZ" sz="2400" dirty="0"/>
              <a:t>بين الخُلف والتمييز. على حد تعبير (</a:t>
            </a:r>
            <a:r>
              <a:rPr lang="ar-DZ" sz="2400" dirty="0" err="1"/>
              <a:t>بيرلمان-تيتيكا</a:t>
            </a:r>
            <a:r>
              <a:rPr lang="ar-DZ" sz="2400" dirty="0"/>
              <a:t>) يمثل هذا الصِّنف الحجة الفلسفية بامتيازٍ» (</a:t>
            </a:r>
            <a:r>
              <a:rPr lang="ar-DZ" sz="2400" dirty="0" err="1"/>
              <a:t>روبول</a:t>
            </a:r>
            <a:r>
              <a:rPr lang="ar-DZ" sz="2400" dirty="0"/>
              <a:t> ص 220)</a:t>
            </a:r>
            <a:endParaRPr lang="fr-FR" sz="2400" dirty="0"/>
          </a:p>
        </p:txBody>
      </p:sp>
      <p:sp>
        <p:nvSpPr>
          <p:cNvPr id="4" name="ZoneTexte 3"/>
          <p:cNvSpPr txBox="1"/>
          <p:nvPr/>
        </p:nvSpPr>
        <p:spPr>
          <a:xfrm>
            <a:off x="887506" y="766482"/>
            <a:ext cx="524436" cy="376518"/>
          </a:xfrm>
          <a:prstGeom prst="rect">
            <a:avLst/>
          </a:prstGeom>
          <a:noFill/>
        </p:spPr>
        <p:txBody>
          <a:bodyPr wrap="square" rtlCol="0">
            <a:spAutoFit/>
          </a:bodyPr>
          <a:lstStyle/>
          <a:p>
            <a:pPr algn="r"/>
            <a:r>
              <a:rPr lang="ar-DZ" dirty="0" smtClean="0">
                <a:solidFill>
                  <a:schemeClr val="bg1"/>
                </a:solidFill>
              </a:rPr>
              <a:t>17</a:t>
            </a:r>
            <a:endParaRPr lang="fr-FR" dirty="0">
              <a:solidFill>
                <a:schemeClr val="bg1"/>
              </a:solidFill>
            </a:endParaRPr>
          </a:p>
        </p:txBody>
      </p:sp>
    </p:spTree>
    <p:extLst>
      <p:ext uri="{BB962C8B-B14F-4D97-AF65-F5344CB8AC3E}">
        <p14:creationId xmlns:p14="http://schemas.microsoft.com/office/powerpoint/2010/main" val="36954064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88460" y="161365"/>
            <a:ext cx="10273552" cy="6535270"/>
          </a:xfrm>
        </p:spPr>
        <p:txBody>
          <a:bodyPr>
            <a:normAutofit fontScale="90000"/>
          </a:bodyPr>
          <a:lstStyle/>
          <a:p>
            <a:pPr algn="r" rtl="1"/>
            <a:r>
              <a:rPr lang="ar-DZ" sz="2000" b="1" dirty="0">
                <a:solidFill>
                  <a:schemeClr val="tx1">
                    <a:lumMod val="75000"/>
                    <a:lumOff val="25000"/>
                  </a:schemeClr>
                </a:solidFill>
              </a:rPr>
              <a:t>          الزوج النموذجي ظاهر/واقع:</a:t>
            </a:r>
            <a:br>
              <a:rPr lang="ar-DZ" sz="2000" b="1" dirty="0">
                <a:solidFill>
                  <a:schemeClr val="tx1">
                    <a:lumMod val="75000"/>
                    <a:lumOff val="25000"/>
                  </a:schemeClr>
                </a:solidFill>
              </a:rPr>
            </a:br>
            <a:r>
              <a:rPr lang="ar-DZ" sz="2000" b="1" dirty="0">
                <a:solidFill>
                  <a:schemeClr val="tx1">
                    <a:lumMod val="50000"/>
                    <a:lumOff val="50000"/>
                  </a:schemeClr>
                </a:solidFill>
              </a:rPr>
              <a:t/>
            </a:r>
            <a:br>
              <a:rPr lang="ar-DZ" sz="2000" b="1" dirty="0">
                <a:solidFill>
                  <a:schemeClr val="tx1">
                    <a:lumMod val="50000"/>
                    <a:lumOff val="50000"/>
                  </a:schemeClr>
                </a:solidFill>
              </a:rPr>
            </a:br>
            <a:r>
              <a:rPr lang="ar-DZ" sz="2000" b="1" dirty="0">
                <a:solidFill>
                  <a:schemeClr val="tx1">
                    <a:lumMod val="50000"/>
                    <a:lumOff val="50000"/>
                  </a:schemeClr>
                </a:solidFill>
              </a:rPr>
              <a:t>التفريق بين الظَّاهر والواقع: عندما يتضمَّنُ "الظَّاهرُ" تهافُتا أو تمانُعا</a:t>
            </a:r>
            <a:r>
              <a:rPr lang="ar-DZ" sz="2000" b="1" dirty="0" smtClean="0">
                <a:solidFill>
                  <a:schemeClr val="tx1">
                    <a:lumMod val="50000"/>
                    <a:lumOff val="50000"/>
                  </a:schemeClr>
                </a:solidFill>
              </a:rPr>
              <a:t>.</a:t>
            </a:r>
            <a:br>
              <a:rPr lang="ar-DZ" sz="2000" b="1" dirty="0" smtClean="0">
                <a:solidFill>
                  <a:schemeClr val="tx1">
                    <a:lumMod val="50000"/>
                    <a:lumOff val="50000"/>
                  </a:schemeClr>
                </a:solidFill>
              </a:rPr>
            </a:br>
            <a:r>
              <a:rPr lang="ar-DZ" sz="2000" b="1" dirty="0">
                <a:solidFill>
                  <a:schemeClr val="tx1">
                    <a:lumMod val="50000"/>
                    <a:lumOff val="50000"/>
                  </a:schemeClr>
                </a:solidFill>
              </a:rPr>
              <a:t/>
            </a:r>
            <a:br>
              <a:rPr lang="ar-DZ" sz="2000" b="1" dirty="0">
                <a:solidFill>
                  <a:schemeClr val="tx1">
                    <a:lumMod val="50000"/>
                    <a:lumOff val="50000"/>
                  </a:schemeClr>
                </a:solidFill>
              </a:rPr>
            </a:br>
            <a:r>
              <a:rPr lang="ar-DZ" sz="2000" b="1" dirty="0">
                <a:solidFill>
                  <a:schemeClr val="tx1">
                    <a:lumMod val="50000"/>
                    <a:lumOff val="50000"/>
                  </a:schemeClr>
                </a:solidFill>
              </a:rPr>
              <a:t>مثال01</a:t>
            </a:r>
            <a:br>
              <a:rPr lang="ar-DZ" sz="2000" b="1" dirty="0">
                <a:solidFill>
                  <a:schemeClr val="tx1">
                    <a:lumMod val="50000"/>
                    <a:lumOff val="50000"/>
                  </a:schemeClr>
                </a:solidFill>
              </a:rPr>
            </a:br>
            <a:r>
              <a:rPr lang="ar-DZ" sz="2000" b="1" dirty="0">
                <a:solidFill>
                  <a:schemeClr val="tx1">
                    <a:lumMod val="50000"/>
                    <a:lumOff val="50000"/>
                  </a:schemeClr>
                </a:solidFill>
              </a:rPr>
              <a:t> "كيف تبدو لنا العصا المغمورة في الماء مستقيمة ومنكسرة في آن واحد؟" </a:t>
            </a:r>
            <a:br>
              <a:rPr lang="ar-DZ" sz="2000" b="1" dirty="0">
                <a:solidFill>
                  <a:schemeClr val="tx1">
                    <a:lumMod val="50000"/>
                    <a:lumOff val="50000"/>
                  </a:schemeClr>
                </a:solidFill>
              </a:rPr>
            </a:br>
            <a:r>
              <a:rPr lang="ar-DZ" sz="2000" b="1" dirty="0">
                <a:solidFill>
                  <a:schemeClr val="tx1">
                    <a:lumMod val="50000"/>
                    <a:lumOff val="50000"/>
                  </a:schemeClr>
                </a:solidFill>
              </a:rPr>
              <a:t>يقول أنصارُ التجريبية " لنصحِّح الرُّؤية باستعمال حاسَّة اللَّمس..."</a:t>
            </a:r>
            <a:br>
              <a:rPr lang="ar-DZ" sz="2000" b="1" dirty="0">
                <a:solidFill>
                  <a:schemeClr val="tx1">
                    <a:lumMod val="50000"/>
                    <a:lumOff val="50000"/>
                  </a:schemeClr>
                </a:solidFill>
              </a:rPr>
            </a:br>
            <a:r>
              <a:rPr lang="ar-DZ" sz="2000" b="1" dirty="0">
                <a:solidFill>
                  <a:schemeClr val="tx1">
                    <a:lumMod val="50000"/>
                    <a:lumOff val="50000"/>
                  </a:schemeClr>
                </a:solidFill>
              </a:rPr>
              <a:t>لكن حاسَّة اللمس </a:t>
            </a:r>
            <a:r>
              <a:rPr lang="ar-DZ" sz="2000" b="1" dirty="0" err="1">
                <a:solidFill>
                  <a:schemeClr val="tx1">
                    <a:lumMod val="50000"/>
                    <a:lumOff val="50000"/>
                  </a:schemeClr>
                </a:solidFill>
              </a:rPr>
              <a:t>أيظا</a:t>
            </a:r>
            <a:r>
              <a:rPr lang="ar-DZ" sz="2000" b="1" dirty="0">
                <a:solidFill>
                  <a:schemeClr val="tx1">
                    <a:lumMod val="50000"/>
                    <a:lumOff val="50000"/>
                  </a:schemeClr>
                </a:solidFill>
              </a:rPr>
              <a:t> تخطئ... ولها هي أيضا أوهامها!!! (تهافت-تمانع)</a:t>
            </a:r>
            <a:br>
              <a:rPr lang="ar-DZ" sz="2000" b="1" dirty="0">
                <a:solidFill>
                  <a:schemeClr val="tx1">
                    <a:lumMod val="50000"/>
                    <a:lumOff val="50000"/>
                  </a:schemeClr>
                </a:solidFill>
              </a:rPr>
            </a:br>
            <a:r>
              <a:rPr lang="ar-DZ" sz="2000" b="1" dirty="0">
                <a:solidFill>
                  <a:schemeClr val="tx1">
                    <a:lumMod val="50000"/>
                    <a:lumOff val="50000"/>
                  </a:schemeClr>
                </a:solidFill>
              </a:rPr>
              <a:t>     إنَّ الظَّاهرَ اللَّمسي متهافت مع ظاهر الرُّؤية. ولرفع هذا التهافت وجب الصُّعود ثانية، بعيدا عن المظاهر... إلى القانون العلمي (من حجج الحقائق) الذي يفسِّرها.</a:t>
            </a:r>
            <a:br>
              <a:rPr lang="ar-DZ" sz="2000" b="1" dirty="0">
                <a:solidFill>
                  <a:schemeClr val="tx1">
                    <a:lumMod val="50000"/>
                    <a:lumOff val="50000"/>
                  </a:schemeClr>
                </a:solidFill>
              </a:rPr>
            </a:br>
            <a:r>
              <a:rPr lang="ar-DZ" sz="2000" b="1" dirty="0">
                <a:solidFill>
                  <a:schemeClr val="tx1">
                    <a:lumMod val="50000"/>
                    <a:lumOff val="50000"/>
                  </a:schemeClr>
                </a:solidFill>
              </a:rPr>
              <a:t/>
            </a:r>
            <a:br>
              <a:rPr lang="ar-DZ" sz="2000" b="1" dirty="0">
                <a:solidFill>
                  <a:schemeClr val="tx1">
                    <a:lumMod val="50000"/>
                    <a:lumOff val="50000"/>
                  </a:schemeClr>
                </a:solidFill>
              </a:rPr>
            </a:br>
            <a:r>
              <a:rPr lang="ar-DZ" sz="2000" b="1" dirty="0">
                <a:solidFill>
                  <a:schemeClr val="tx1">
                    <a:lumMod val="50000"/>
                    <a:lumOff val="50000"/>
                  </a:schemeClr>
                </a:solidFill>
              </a:rPr>
              <a:t>مثال02</a:t>
            </a:r>
            <a:br>
              <a:rPr lang="ar-DZ" sz="2000" b="1" dirty="0">
                <a:solidFill>
                  <a:schemeClr val="tx1">
                    <a:lumMod val="50000"/>
                    <a:lumOff val="50000"/>
                  </a:schemeClr>
                </a:solidFill>
              </a:rPr>
            </a:br>
            <a:r>
              <a:rPr lang="ar-DZ" sz="2000" b="1" dirty="0">
                <a:solidFill>
                  <a:schemeClr val="tx1">
                    <a:lumMod val="50000"/>
                    <a:lumOff val="50000"/>
                  </a:schemeClr>
                </a:solidFill>
              </a:rPr>
              <a:t>تفريق (</a:t>
            </a:r>
            <a:r>
              <a:rPr lang="ar-DZ" sz="2000" b="1" dirty="0" err="1">
                <a:solidFill>
                  <a:schemeClr val="tx1">
                    <a:lumMod val="50000"/>
                    <a:lumOff val="50000"/>
                  </a:schemeClr>
                </a:solidFill>
              </a:rPr>
              <a:t>كانط</a:t>
            </a:r>
            <a:r>
              <a:rPr lang="ar-DZ" sz="2000" b="1" dirty="0">
                <a:solidFill>
                  <a:schemeClr val="tx1">
                    <a:lumMod val="50000"/>
                    <a:lumOff val="50000"/>
                  </a:schemeClr>
                </a:solidFill>
              </a:rPr>
              <a:t>) لتصور الضَّرورة المطلقة: الضرورة في عالم الطبيعة / الضرورة في عالم الإنسان</a:t>
            </a:r>
            <a:br>
              <a:rPr lang="ar-DZ" sz="2000" b="1" dirty="0">
                <a:solidFill>
                  <a:schemeClr val="tx1">
                    <a:lumMod val="50000"/>
                    <a:lumOff val="50000"/>
                  </a:schemeClr>
                </a:solidFill>
              </a:rPr>
            </a:br>
            <a:r>
              <a:rPr lang="ar-DZ" sz="2000" b="1" dirty="0">
                <a:solidFill>
                  <a:schemeClr val="tx1">
                    <a:lumMod val="50000"/>
                    <a:lumOff val="50000"/>
                  </a:schemeClr>
                </a:solidFill>
              </a:rPr>
              <a:t>« إذا كانت جميع أفعالي مُفَسَّرَةً علميًّا بعللها، فإني غير مسؤول عنها براء، الأمر الذي يهدم كلَّ أخلاق. إنَّ تفريق (</a:t>
            </a:r>
            <a:r>
              <a:rPr lang="ar-DZ" sz="2000" b="1" dirty="0" err="1">
                <a:solidFill>
                  <a:schemeClr val="tx1">
                    <a:lumMod val="50000"/>
                    <a:lumOff val="50000"/>
                  </a:schemeClr>
                </a:solidFill>
              </a:rPr>
              <a:t>كانط</a:t>
            </a:r>
            <a:r>
              <a:rPr lang="ar-DZ" sz="2000" b="1" dirty="0">
                <a:solidFill>
                  <a:schemeClr val="tx1">
                    <a:lumMod val="50000"/>
                    <a:lumOff val="50000"/>
                  </a:schemeClr>
                </a:solidFill>
              </a:rPr>
              <a:t>) بين العلِّية الظاهرية (في الزمن) والحرية في ذاتها، سمح له بالتمييز في الإنسان بين الحتمية العلمية والمسؤولية الأخلاقية كوجهتيْ نظر، مثال ذلك وجهة نظر عالم النفس الذي يفسر ووجهة نظر القاضي الذي يبرِّئ ويُدينُ.» (</a:t>
            </a:r>
            <a:r>
              <a:rPr lang="ar-DZ" sz="2000" b="1" dirty="0" err="1">
                <a:solidFill>
                  <a:schemeClr val="tx1">
                    <a:lumMod val="50000"/>
                    <a:lumOff val="50000"/>
                  </a:schemeClr>
                </a:solidFill>
              </a:rPr>
              <a:t>روبول</a:t>
            </a:r>
            <a:r>
              <a:rPr lang="ar-DZ" sz="2000" b="1" dirty="0">
                <a:solidFill>
                  <a:schemeClr val="tx1">
                    <a:lumMod val="50000"/>
                    <a:lumOff val="50000"/>
                  </a:schemeClr>
                </a:solidFill>
              </a:rPr>
              <a:t> ص 221)</a:t>
            </a:r>
            <a:br>
              <a:rPr lang="ar-DZ" sz="2000" b="1" dirty="0">
                <a:solidFill>
                  <a:schemeClr val="tx1">
                    <a:lumMod val="50000"/>
                    <a:lumOff val="50000"/>
                  </a:schemeClr>
                </a:solidFill>
              </a:rPr>
            </a:br>
            <a:r>
              <a:rPr lang="ar-DZ" sz="2000" b="1" dirty="0">
                <a:solidFill>
                  <a:schemeClr val="tx1">
                    <a:lumMod val="50000"/>
                    <a:lumOff val="50000"/>
                  </a:schemeClr>
                </a:solidFill>
              </a:rPr>
              <a:t>تُدخل استراتيجية التَّفريق ثُنائية في صميم كل ما كان يبدو لأول وهلة واحدا متجانسا. وفجأة تخلق من زوجا </a:t>
            </a:r>
            <a:r>
              <a:rPr lang="ar-DZ" sz="2000" b="1" dirty="0" err="1">
                <a:solidFill>
                  <a:schemeClr val="tx1">
                    <a:lumMod val="50000"/>
                    <a:lumOff val="50000"/>
                  </a:schemeClr>
                </a:solidFill>
              </a:rPr>
              <a:t>متراتبًا</a:t>
            </a:r>
            <a:r>
              <a:rPr lang="ar-DZ" sz="2000" b="1" dirty="0">
                <a:solidFill>
                  <a:schemeClr val="tx1">
                    <a:lumMod val="50000"/>
                    <a:lumOff val="50000"/>
                  </a:schemeClr>
                </a:solidFill>
              </a:rPr>
              <a:t> بحدَّيْن اثنين:</a:t>
            </a:r>
            <a:r>
              <a:rPr lang="ar-DZ" sz="2000" b="1" dirty="0">
                <a:solidFill>
                  <a:schemeClr val="tx1">
                    <a:lumMod val="75000"/>
                    <a:lumOff val="25000"/>
                  </a:schemeClr>
                </a:solidFill>
              </a:rPr>
              <a:t/>
            </a:r>
            <a:br>
              <a:rPr lang="ar-DZ" sz="2000" b="1" dirty="0">
                <a:solidFill>
                  <a:schemeClr val="tx1">
                    <a:lumMod val="75000"/>
                    <a:lumOff val="25000"/>
                  </a:schemeClr>
                </a:solidFill>
              </a:rPr>
            </a:br>
            <a:endParaRPr lang="fr-FR" sz="2000" b="1" dirty="0">
              <a:solidFill>
                <a:schemeClr val="tx1">
                  <a:lumMod val="75000"/>
                  <a:lumOff val="25000"/>
                </a:schemeClr>
              </a:solidFill>
            </a:endParaRPr>
          </a:p>
        </p:txBody>
      </p:sp>
      <p:sp>
        <p:nvSpPr>
          <p:cNvPr id="3" name="ZoneTexte 2"/>
          <p:cNvSpPr txBox="1"/>
          <p:nvPr/>
        </p:nvSpPr>
        <p:spPr>
          <a:xfrm>
            <a:off x="927848" y="766482"/>
            <a:ext cx="480566" cy="369332"/>
          </a:xfrm>
          <a:prstGeom prst="rect">
            <a:avLst/>
          </a:prstGeom>
          <a:noFill/>
        </p:spPr>
        <p:txBody>
          <a:bodyPr wrap="square" rtlCol="0">
            <a:spAutoFit/>
          </a:bodyPr>
          <a:lstStyle/>
          <a:p>
            <a:pPr algn="r" rtl="1"/>
            <a:r>
              <a:rPr lang="ar-DZ" dirty="0" smtClean="0">
                <a:solidFill>
                  <a:schemeClr val="bg1"/>
                </a:solidFill>
              </a:rPr>
              <a:t>18</a:t>
            </a:r>
            <a:endParaRPr lang="fr-FR" dirty="0">
              <a:solidFill>
                <a:schemeClr val="bg1"/>
              </a:solidFill>
            </a:endParaRPr>
          </a:p>
        </p:txBody>
      </p:sp>
    </p:spTree>
    <p:extLst>
      <p:ext uri="{BB962C8B-B14F-4D97-AF65-F5344CB8AC3E}">
        <p14:creationId xmlns:p14="http://schemas.microsoft.com/office/powerpoint/2010/main" val="1779321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88014" y="0"/>
            <a:ext cx="8911687" cy="1280890"/>
          </a:xfrm>
        </p:spPr>
        <p:txBody>
          <a:bodyPr/>
          <a:lstStyle/>
          <a:p>
            <a:pPr algn="ctr" rtl="1"/>
            <a:r>
              <a:rPr lang="ar-DZ" i="1" dirty="0" smtClean="0"/>
              <a:t>بحث في التقنيات </a:t>
            </a:r>
            <a:r>
              <a:rPr lang="ar-DZ" i="1" dirty="0" err="1" smtClean="0"/>
              <a:t>الحجاجية</a:t>
            </a:r>
            <a:endParaRPr lang="fr-FR" i="1" dirty="0"/>
          </a:p>
        </p:txBody>
      </p:sp>
      <p:sp>
        <p:nvSpPr>
          <p:cNvPr id="3" name="Espace réservé du contenu 2"/>
          <p:cNvSpPr>
            <a:spLocks noGrp="1"/>
          </p:cNvSpPr>
          <p:nvPr>
            <p:ph idx="1"/>
          </p:nvPr>
        </p:nvSpPr>
        <p:spPr>
          <a:xfrm>
            <a:off x="1547445" y="703386"/>
            <a:ext cx="10466363" cy="5514534"/>
          </a:xfrm>
        </p:spPr>
        <p:txBody>
          <a:bodyPr>
            <a:normAutofit/>
          </a:bodyPr>
          <a:lstStyle/>
          <a:p>
            <a:pPr marL="0" indent="0" algn="r" rtl="1">
              <a:buNone/>
            </a:pPr>
            <a:r>
              <a:rPr lang="ar-DZ" sz="2400" dirty="0">
                <a:solidFill>
                  <a:schemeClr val="bg2">
                    <a:lumMod val="50000"/>
                  </a:schemeClr>
                </a:solidFill>
              </a:rPr>
              <a:t>01/ حجاج منطقيٌّ (البرهنة)</a:t>
            </a:r>
          </a:p>
          <a:p>
            <a:pPr marL="0" indent="0" algn="r" rtl="1">
              <a:buNone/>
            </a:pPr>
            <a:r>
              <a:rPr lang="ar-DZ" sz="2400" dirty="0">
                <a:solidFill>
                  <a:schemeClr val="bg2">
                    <a:lumMod val="50000"/>
                  </a:schemeClr>
                </a:solidFill>
              </a:rPr>
              <a:t>02/ حجاج خَطابيٌّ(البلاغة)</a:t>
            </a:r>
          </a:p>
          <a:p>
            <a:pPr marL="0" indent="0" algn="r" rtl="1">
              <a:buNone/>
            </a:pPr>
            <a:r>
              <a:rPr lang="ar-DZ" sz="2400" dirty="0" smtClean="0"/>
              <a:t>       -</a:t>
            </a:r>
            <a:r>
              <a:rPr lang="ar-DZ" sz="2400" dirty="0"/>
              <a:t>	التوجُّه نحو جمهور متلقي للخطاب (القارئ)</a:t>
            </a:r>
          </a:p>
          <a:p>
            <a:pPr marL="0" indent="0" algn="r" rtl="1">
              <a:buNone/>
            </a:pPr>
            <a:r>
              <a:rPr lang="ar-DZ" sz="2400" dirty="0" smtClean="0"/>
              <a:t>       -</a:t>
            </a:r>
            <a:r>
              <a:rPr lang="ar-DZ" sz="2400" dirty="0"/>
              <a:t>	الصِّياغة ضمن لغة طبيعية (اللسان الشفوي/المكتوب)</a:t>
            </a:r>
          </a:p>
          <a:p>
            <a:pPr marL="0" indent="0" algn="r" rtl="1">
              <a:buNone/>
            </a:pPr>
            <a:r>
              <a:rPr lang="ar-DZ" sz="2400" dirty="0" smtClean="0"/>
              <a:t>       -</a:t>
            </a:r>
            <a:r>
              <a:rPr lang="ar-DZ" sz="2400" dirty="0"/>
              <a:t>	جميع مقدِّماته (</a:t>
            </a:r>
            <a:r>
              <a:rPr lang="ar-DZ" sz="2400" dirty="0" err="1"/>
              <a:t>منطلقاته</a:t>
            </a:r>
            <a:r>
              <a:rPr lang="ar-DZ" sz="2400" dirty="0"/>
              <a:t>) اعتبارية (شبه حقيقية)</a:t>
            </a:r>
          </a:p>
          <a:p>
            <a:pPr marL="0" indent="0" algn="r" rtl="1">
              <a:buNone/>
            </a:pPr>
            <a:r>
              <a:rPr lang="ar-DZ" sz="2400" dirty="0" smtClean="0"/>
              <a:t>       -</a:t>
            </a:r>
            <a:r>
              <a:rPr lang="ar-DZ" sz="2400" dirty="0"/>
              <a:t>	يتعلَّق كثيرا بمنشئ الخطاب(إيطوس الفيلسوف</a:t>
            </a:r>
            <a:r>
              <a:rPr lang="ar-DZ" sz="2400" dirty="0" smtClean="0"/>
              <a:t>)</a:t>
            </a:r>
          </a:p>
          <a:p>
            <a:pPr marL="0" indent="0" algn="r" rtl="1">
              <a:buNone/>
            </a:pPr>
            <a:endParaRPr lang="ar-DZ" sz="2400" dirty="0"/>
          </a:p>
          <a:p>
            <a:pPr marL="0" indent="0" algn="r" rtl="1">
              <a:buNone/>
            </a:pPr>
            <a:r>
              <a:rPr lang="ar-DZ" sz="2400" dirty="0"/>
              <a:t> </a:t>
            </a:r>
            <a:r>
              <a:rPr lang="ar-DZ" sz="2400" dirty="0" smtClean="0"/>
              <a:t>     </a:t>
            </a:r>
            <a:r>
              <a:rPr lang="fr-FR" sz="2400" dirty="0" smtClean="0">
                <a:solidFill>
                  <a:schemeClr val="tx1">
                    <a:lumMod val="95000"/>
                    <a:lumOff val="5000"/>
                  </a:schemeClr>
                </a:solidFill>
              </a:rPr>
              <a:t>I</a:t>
            </a:r>
            <a:r>
              <a:rPr lang="ar-DZ" sz="2400" dirty="0" smtClean="0">
                <a:solidFill>
                  <a:schemeClr val="tx1">
                    <a:lumMod val="95000"/>
                    <a:lumOff val="5000"/>
                  </a:schemeClr>
                </a:solidFill>
              </a:rPr>
              <a:t>-</a:t>
            </a:r>
            <a:r>
              <a:rPr lang="fr-FR" sz="2400" dirty="0">
                <a:solidFill>
                  <a:schemeClr val="tx1">
                    <a:lumMod val="95000"/>
                    <a:lumOff val="5000"/>
                  </a:schemeClr>
                </a:solidFill>
              </a:rPr>
              <a:t>	</a:t>
            </a:r>
            <a:r>
              <a:rPr lang="ar-DZ" sz="2400" dirty="0">
                <a:solidFill>
                  <a:schemeClr val="tx1">
                    <a:lumMod val="95000"/>
                    <a:lumOff val="5000"/>
                  </a:schemeClr>
                </a:solidFill>
              </a:rPr>
              <a:t>ملتقى الحُجَّة الفلسفية:   </a:t>
            </a:r>
            <a:r>
              <a:rPr lang="ar-DZ" sz="2400" dirty="0"/>
              <a:t>جمهور الخطاب الكوْنيِّ </a:t>
            </a:r>
            <a:r>
              <a:rPr lang="fr-FR" sz="2400" dirty="0"/>
              <a:t>l’auditoire universel </a:t>
            </a:r>
          </a:p>
          <a:p>
            <a:pPr marL="0" indent="0" algn="r" rtl="1">
              <a:buNone/>
            </a:pPr>
            <a:r>
              <a:rPr lang="ar-DZ" sz="2400" dirty="0" smtClean="0"/>
              <a:t>      </a:t>
            </a:r>
            <a:r>
              <a:rPr lang="fr-FR" sz="2400" dirty="0" smtClean="0">
                <a:solidFill>
                  <a:schemeClr val="tx1">
                    <a:lumMod val="95000"/>
                    <a:lumOff val="5000"/>
                  </a:schemeClr>
                </a:solidFill>
              </a:rPr>
              <a:t>II</a:t>
            </a:r>
            <a:r>
              <a:rPr lang="ar-DZ" sz="2400" dirty="0" smtClean="0">
                <a:solidFill>
                  <a:schemeClr val="tx1">
                    <a:lumMod val="95000"/>
                    <a:lumOff val="5000"/>
                  </a:schemeClr>
                </a:solidFill>
              </a:rPr>
              <a:t>-</a:t>
            </a:r>
            <a:r>
              <a:rPr lang="fr-FR" sz="2400" dirty="0">
                <a:solidFill>
                  <a:schemeClr val="tx1">
                    <a:lumMod val="95000"/>
                    <a:lumOff val="5000"/>
                  </a:schemeClr>
                </a:solidFill>
              </a:rPr>
              <a:t>	</a:t>
            </a:r>
            <a:r>
              <a:rPr lang="ar-DZ" sz="2400" dirty="0">
                <a:solidFill>
                  <a:schemeClr val="tx1">
                    <a:lumMod val="95000"/>
                    <a:lumOff val="5000"/>
                  </a:schemeClr>
                </a:solidFill>
              </a:rPr>
              <a:t>اللُّغة الطبيعية التواصُلية (اللسانُ العربي، الفرنسي، الإنجليزي... اللهجات</a:t>
            </a:r>
            <a:r>
              <a:rPr lang="ar-DZ" sz="2400" dirty="0" smtClean="0">
                <a:solidFill>
                  <a:schemeClr val="tx1">
                    <a:lumMod val="95000"/>
                    <a:lumOff val="5000"/>
                  </a:schemeClr>
                </a:solidFill>
              </a:rPr>
              <a:t>):</a:t>
            </a:r>
          </a:p>
          <a:p>
            <a:pPr marL="0" indent="0" algn="r" rtl="1">
              <a:buNone/>
            </a:pPr>
            <a:r>
              <a:rPr lang="ar-DZ" sz="2400" dirty="0"/>
              <a:t> </a:t>
            </a:r>
            <a:r>
              <a:rPr lang="ar-DZ" sz="2400" dirty="0" smtClean="0"/>
              <a:t>    </a:t>
            </a:r>
            <a:r>
              <a:rPr lang="ar-DZ" sz="2400" dirty="0"/>
              <a:t>مفردات متعددة المعاني. استعارات ومجازات وضروب أسلوبية... كتابة/مشافهة.</a:t>
            </a:r>
            <a:endParaRPr lang="fr-FR" sz="2400" dirty="0"/>
          </a:p>
        </p:txBody>
      </p:sp>
      <p:sp>
        <p:nvSpPr>
          <p:cNvPr id="4" name="ZoneTexte 3"/>
          <p:cNvSpPr txBox="1"/>
          <p:nvPr/>
        </p:nvSpPr>
        <p:spPr>
          <a:xfrm>
            <a:off x="712654" y="801861"/>
            <a:ext cx="1055076" cy="369332"/>
          </a:xfrm>
          <a:prstGeom prst="rect">
            <a:avLst/>
          </a:prstGeom>
          <a:noFill/>
        </p:spPr>
        <p:txBody>
          <a:bodyPr wrap="square" rtlCol="0">
            <a:spAutoFit/>
          </a:bodyPr>
          <a:lstStyle/>
          <a:p>
            <a:pPr algn="ctr"/>
            <a:r>
              <a:rPr lang="ar-DZ" dirty="0">
                <a:solidFill>
                  <a:schemeClr val="bg1"/>
                </a:solidFill>
              </a:rPr>
              <a:t>1</a:t>
            </a:r>
            <a:endParaRPr lang="fr-FR" dirty="0">
              <a:solidFill>
                <a:schemeClr val="bg1"/>
              </a:solidFill>
            </a:endParaRPr>
          </a:p>
        </p:txBody>
      </p:sp>
    </p:spTree>
    <p:extLst>
      <p:ext uri="{BB962C8B-B14F-4D97-AF65-F5344CB8AC3E}">
        <p14:creationId xmlns:p14="http://schemas.microsoft.com/office/powerpoint/2010/main" val="32104579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15354" y="403412"/>
            <a:ext cx="10179422" cy="6252882"/>
          </a:xfrm>
        </p:spPr>
        <p:txBody>
          <a:bodyPr>
            <a:normAutofit/>
          </a:bodyPr>
          <a:lstStyle/>
          <a:p>
            <a:pPr algn="r" rtl="1"/>
            <a:r>
              <a:rPr lang="ar-DZ" sz="2400" b="1" dirty="0">
                <a:solidFill>
                  <a:schemeClr val="tx1">
                    <a:lumMod val="50000"/>
                    <a:lumOff val="50000"/>
                  </a:schemeClr>
                </a:solidFill>
              </a:rPr>
              <a:t>الحدُّ الأولُ</a:t>
            </a:r>
            <a:r>
              <a:rPr lang="ar-DZ" sz="2400" dirty="0">
                <a:solidFill>
                  <a:schemeClr val="tx1">
                    <a:lumMod val="50000"/>
                    <a:lumOff val="50000"/>
                  </a:schemeClr>
                </a:solidFill>
              </a:rPr>
              <a:t/>
            </a:r>
            <a:br>
              <a:rPr lang="ar-DZ" sz="2400" dirty="0">
                <a:solidFill>
                  <a:schemeClr val="tx1">
                    <a:lumMod val="50000"/>
                    <a:lumOff val="50000"/>
                  </a:schemeClr>
                </a:solidFill>
              </a:rPr>
            </a:br>
            <a:r>
              <a:rPr lang="ar-DZ" sz="2400" dirty="0">
                <a:solidFill>
                  <a:schemeClr val="tx1">
                    <a:lumMod val="50000"/>
                    <a:lumOff val="50000"/>
                  </a:schemeClr>
                </a:solidFill>
              </a:rPr>
              <a:t> </a:t>
            </a:r>
            <a:r>
              <a:rPr lang="ar-DZ" sz="2400" dirty="0" smtClean="0">
                <a:solidFill>
                  <a:schemeClr val="tx1">
                    <a:lumMod val="50000"/>
                    <a:lumOff val="50000"/>
                  </a:schemeClr>
                </a:solidFill>
              </a:rPr>
              <a:t> وجود </a:t>
            </a:r>
            <a:r>
              <a:rPr lang="ar-DZ" sz="2400" dirty="0">
                <a:solidFill>
                  <a:schemeClr val="tx1">
                    <a:lumMod val="50000"/>
                    <a:lumOff val="50000"/>
                  </a:schemeClr>
                </a:solidFill>
              </a:rPr>
              <a:t>ظاهريٌّ، مباشرٌ، معروفٌ تلقائيا.</a:t>
            </a:r>
            <a:br>
              <a:rPr lang="ar-DZ" sz="2400" dirty="0">
                <a:solidFill>
                  <a:schemeClr val="tx1">
                    <a:lumMod val="50000"/>
                    <a:lumOff val="50000"/>
                  </a:schemeClr>
                </a:solidFill>
              </a:rPr>
            </a:br>
            <a:r>
              <a:rPr lang="ar-DZ" sz="2400" b="1" dirty="0" smtClean="0">
                <a:solidFill>
                  <a:schemeClr val="tx1">
                    <a:lumMod val="50000"/>
                    <a:lumOff val="50000"/>
                  </a:schemeClr>
                </a:solidFill>
              </a:rPr>
              <a:t>الحدُّ </a:t>
            </a:r>
            <a:r>
              <a:rPr lang="ar-DZ" sz="2400" b="1" dirty="0">
                <a:solidFill>
                  <a:schemeClr val="tx1">
                    <a:lumMod val="50000"/>
                    <a:lumOff val="50000"/>
                  </a:schemeClr>
                </a:solidFill>
              </a:rPr>
              <a:t>الثَّاني  </a:t>
            </a:r>
            <a:r>
              <a:rPr lang="ar-DZ" sz="2400" dirty="0" smtClean="0">
                <a:solidFill>
                  <a:schemeClr val="tx1">
                    <a:lumMod val="50000"/>
                    <a:lumOff val="50000"/>
                  </a:schemeClr>
                </a:solidFill>
              </a:rPr>
              <a:t/>
            </a:r>
            <a:br>
              <a:rPr lang="ar-DZ" sz="2400" dirty="0" smtClean="0">
                <a:solidFill>
                  <a:schemeClr val="tx1">
                    <a:lumMod val="50000"/>
                    <a:lumOff val="50000"/>
                  </a:schemeClr>
                </a:solidFill>
              </a:rPr>
            </a:br>
            <a:r>
              <a:rPr lang="ar-DZ" sz="2400" dirty="0">
                <a:solidFill>
                  <a:schemeClr val="tx1">
                    <a:lumMod val="50000"/>
                    <a:lumOff val="50000"/>
                  </a:schemeClr>
                </a:solidFill>
              </a:rPr>
              <a:t> </a:t>
            </a:r>
            <a:r>
              <a:rPr lang="ar-DZ" sz="2400" dirty="0" smtClean="0">
                <a:solidFill>
                  <a:schemeClr val="tx1">
                    <a:lumMod val="50000"/>
                    <a:lumOff val="50000"/>
                  </a:schemeClr>
                </a:solidFill>
              </a:rPr>
              <a:t> وجود </a:t>
            </a:r>
            <a:r>
              <a:rPr lang="ar-DZ" sz="2400" dirty="0">
                <a:solidFill>
                  <a:schemeClr val="tx1">
                    <a:lumMod val="50000"/>
                    <a:lumOff val="50000"/>
                  </a:schemeClr>
                </a:solidFill>
              </a:rPr>
              <a:t>واقيٌّ، </a:t>
            </a:r>
            <a:r>
              <a:rPr lang="ar-DZ" sz="2400" dirty="0" smtClean="0">
                <a:solidFill>
                  <a:schemeClr val="tx1">
                    <a:lumMod val="50000"/>
                    <a:lumOff val="50000"/>
                  </a:schemeClr>
                </a:solidFill>
              </a:rPr>
              <a:t>معيار قيمة </a:t>
            </a:r>
            <a:r>
              <a:rPr lang="ar-DZ" sz="2400" dirty="0">
                <a:solidFill>
                  <a:schemeClr val="tx1">
                    <a:lumMod val="50000"/>
                    <a:lumOff val="50000"/>
                  </a:schemeClr>
                </a:solidFill>
              </a:rPr>
              <a:t>وحقيقة ذلك الحد الأول.</a:t>
            </a:r>
            <a:br>
              <a:rPr lang="ar-DZ" sz="2400" dirty="0">
                <a:solidFill>
                  <a:schemeClr val="tx1">
                    <a:lumMod val="50000"/>
                    <a:lumOff val="50000"/>
                  </a:schemeClr>
                </a:solidFill>
              </a:rPr>
            </a:br>
            <a:r>
              <a:rPr lang="ar-DZ" sz="2400" dirty="0" smtClean="0">
                <a:solidFill>
                  <a:schemeClr val="tx1">
                    <a:lumMod val="50000"/>
                    <a:lumOff val="50000"/>
                  </a:schemeClr>
                </a:solidFill>
              </a:rPr>
              <a:t>يقول </a:t>
            </a:r>
            <a:r>
              <a:rPr lang="ar-DZ" sz="2400" dirty="0">
                <a:solidFill>
                  <a:schemeClr val="tx1">
                    <a:lumMod val="50000"/>
                    <a:lumOff val="50000"/>
                  </a:schemeClr>
                </a:solidFill>
              </a:rPr>
              <a:t>(</a:t>
            </a:r>
            <a:r>
              <a:rPr lang="ar-DZ" sz="2400" dirty="0" err="1">
                <a:solidFill>
                  <a:schemeClr val="tx1">
                    <a:lumMod val="50000"/>
                    <a:lumOff val="50000"/>
                  </a:schemeClr>
                </a:solidFill>
              </a:rPr>
              <a:t>بيرلمان-تيتكا</a:t>
            </a:r>
            <a:r>
              <a:rPr lang="ar-DZ" sz="2400" dirty="0">
                <a:solidFill>
                  <a:schemeClr val="tx1">
                    <a:lumMod val="50000"/>
                    <a:lumOff val="50000"/>
                  </a:schemeClr>
                </a:solidFill>
              </a:rPr>
              <a:t>) في كتاب "المفصَّل في الحجاج" البلاغيات الجديدة(طبعة 2008) ص 557 </a:t>
            </a:r>
            <a:r>
              <a:rPr lang="ar-DZ" sz="2400" dirty="0" smtClean="0">
                <a:solidFill>
                  <a:schemeClr val="tx1">
                    <a:lumMod val="50000"/>
                    <a:lumOff val="50000"/>
                  </a:schemeClr>
                </a:solidFill>
              </a:rPr>
              <a:t>ما يلي</a:t>
            </a:r>
            <a:r>
              <a:rPr lang="ar-DZ" sz="2400" dirty="0">
                <a:solidFill>
                  <a:schemeClr val="tx1">
                    <a:lumMod val="50000"/>
                    <a:lumOff val="50000"/>
                  </a:schemeClr>
                </a:solidFill>
              </a:rPr>
              <a:t>: </a:t>
            </a:r>
            <a:br>
              <a:rPr lang="ar-DZ" sz="2400" dirty="0">
                <a:solidFill>
                  <a:schemeClr val="tx1">
                    <a:lumMod val="50000"/>
                    <a:lumOff val="50000"/>
                  </a:schemeClr>
                </a:solidFill>
              </a:rPr>
            </a:br>
            <a:r>
              <a:rPr lang="ar-DZ" sz="2400" b="1" dirty="0">
                <a:solidFill>
                  <a:schemeClr val="tx1">
                    <a:lumMod val="50000"/>
                    <a:lumOff val="50000"/>
                  </a:schemeClr>
                </a:solidFill>
              </a:rPr>
              <a:t/>
            </a:r>
            <a:br>
              <a:rPr lang="ar-DZ" sz="2400" b="1" dirty="0">
                <a:solidFill>
                  <a:schemeClr val="tx1">
                    <a:lumMod val="50000"/>
                    <a:lumOff val="50000"/>
                  </a:schemeClr>
                </a:solidFill>
              </a:rPr>
            </a:br>
            <a:r>
              <a:rPr lang="ar-DZ" sz="2400" b="1" dirty="0">
                <a:solidFill>
                  <a:schemeClr val="tx1">
                    <a:lumMod val="50000"/>
                    <a:lumOff val="50000"/>
                  </a:schemeClr>
                </a:solidFill>
              </a:rPr>
              <a:t>« إنَّ الحدَّ الثَّاني بقدر ما يتميَّزُ عن الحدِّ الأول، ليس يُفهَم إلاَّ بالمُقارنة معه: إنه نتيجة تفريق-فصل أُجري على الحدِّ الأول، يروم إزالة </a:t>
            </a:r>
            <a:r>
              <a:rPr lang="ar-DZ" sz="2400" b="1" dirty="0" err="1">
                <a:solidFill>
                  <a:schemeClr val="tx1">
                    <a:lumMod val="50000"/>
                    <a:lumOff val="50000"/>
                  </a:schemeClr>
                </a:solidFill>
              </a:rPr>
              <a:t>التمانُعات</a:t>
            </a:r>
            <a:r>
              <a:rPr lang="ar-DZ" sz="2400" b="1" dirty="0">
                <a:solidFill>
                  <a:schemeClr val="tx1">
                    <a:lumMod val="50000"/>
                    <a:lumOff val="50000"/>
                  </a:schemeClr>
                </a:solidFill>
              </a:rPr>
              <a:t> التي يمكن أن تبدو بين مظاهر هذا الأخير. يوفِّر الحدُّ الثاني معيارا، أو قل </a:t>
            </a:r>
            <a:r>
              <a:rPr lang="ar-DZ" sz="2400" b="1" dirty="0" smtClean="0">
                <a:solidFill>
                  <a:schemeClr val="tx1">
                    <a:lumMod val="50000"/>
                    <a:lumOff val="50000"/>
                  </a:schemeClr>
                </a:solidFill>
              </a:rPr>
              <a:t>ضابطا </a:t>
            </a:r>
            <a:r>
              <a:rPr lang="ar-DZ" sz="2400" b="1" dirty="0">
                <a:solidFill>
                  <a:schemeClr val="tx1">
                    <a:lumMod val="50000"/>
                    <a:lumOff val="50000"/>
                  </a:schemeClr>
                </a:solidFill>
              </a:rPr>
              <a:t>يسمح بالتمييز في مظاهر الحدِّ الأول بين </a:t>
            </a:r>
            <a:r>
              <a:rPr lang="ar-DZ" sz="2400" b="1" dirty="0" smtClean="0">
                <a:solidFill>
                  <a:schemeClr val="tx1">
                    <a:lumMod val="50000"/>
                    <a:lumOff val="50000"/>
                  </a:schemeClr>
                </a:solidFill>
              </a:rPr>
              <a:t>ما هو </a:t>
            </a:r>
            <a:r>
              <a:rPr lang="ar-DZ" sz="2400" b="1" dirty="0">
                <a:solidFill>
                  <a:schemeClr val="tx1">
                    <a:lumMod val="50000"/>
                    <a:lumOff val="50000"/>
                  </a:schemeClr>
                </a:solidFill>
              </a:rPr>
              <a:t>مقبولٌ </a:t>
            </a:r>
            <a:r>
              <a:rPr lang="ar-DZ" sz="2400" b="1" dirty="0" smtClean="0">
                <a:solidFill>
                  <a:schemeClr val="tx1">
                    <a:lumMod val="50000"/>
                    <a:lumOff val="50000"/>
                  </a:schemeClr>
                </a:solidFill>
              </a:rPr>
              <a:t>وما هو </a:t>
            </a:r>
            <a:r>
              <a:rPr lang="ar-DZ" sz="2400" b="1" dirty="0">
                <a:solidFill>
                  <a:schemeClr val="tx1">
                    <a:lumMod val="50000"/>
                    <a:lumOff val="50000"/>
                  </a:schemeClr>
                </a:solidFill>
              </a:rPr>
              <a:t>غير مقبولٍ؛ فهو ليس معطى بسيطا، بل هو بناءٌ شأنه أن </a:t>
            </a:r>
            <a:r>
              <a:rPr lang="ar-DZ" sz="2400" b="1" dirty="0" smtClean="0">
                <a:solidFill>
                  <a:schemeClr val="tx1">
                    <a:lumMod val="50000"/>
                    <a:lumOff val="50000"/>
                  </a:schemeClr>
                </a:solidFill>
              </a:rPr>
              <a:t>يحدِّد</a:t>
            </a:r>
            <a:r>
              <a:rPr lang="ar-DZ" sz="2400" b="1" dirty="0">
                <a:solidFill>
                  <a:schemeClr val="tx1">
                    <a:lumMod val="50000"/>
                    <a:lumOff val="50000"/>
                  </a:schemeClr>
                </a:solidFill>
              </a:rPr>
              <a:t>، أثناء تفريق-فصل الحد الأول، قاعدة تسمحُ بترتيب مظاهره المُتعددة، لما هي تنعت بالوهمية، والخاطئة، والظاهرية، بالمعنى القدْحيِّ لهذه الكلمة، تلك التي ليست مطابقة لهذه القاعدة التي يوفِّرها الواقعيُّ. </a:t>
            </a:r>
            <a:r>
              <a:rPr lang="ar-DZ" sz="2400" dirty="0">
                <a:solidFill>
                  <a:schemeClr val="tx1">
                    <a:lumMod val="50000"/>
                    <a:lumOff val="50000"/>
                  </a:schemeClr>
                </a:solidFill>
              </a:rPr>
              <a:t>»</a:t>
            </a:r>
            <a:r>
              <a:rPr lang="ar-DZ" sz="2000" dirty="0">
                <a:solidFill>
                  <a:schemeClr val="tx1">
                    <a:lumMod val="50000"/>
                    <a:lumOff val="50000"/>
                  </a:schemeClr>
                </a:solidFill>
              </a:rPr>
              <a:t/>
            </a:r>
            <a:br>
              <a:rPr lang="ar-DZ" sz="2000" dirty="0">
                <a:solidFill>
                  <a:schemeClr val="tx1">
                    <a:lumMod val="50000"/>
                    <a:lumOff val="50000"/>
                  </a:schemeClr>
                </a:solidFill>
              </a:rPr>
            </a:br>
            <a:endParaRPr lang="fr-FR" sz="2000" dirty="0">
              <a:solidFill>
                <a:schemeClr val="tx1">
                  <a:lumMod val="50000"/>
                  <a:lumOff val="50000"/>
                </a:schemeClr>
              </a:solidFill>
            </a:endParaRPr>
          </a:p>
        </p:txBody>
      </p:sp>
      <p:sp>
        <p:nvSpPr>
          <p:cNvPr id="3" name="ZoneTexte 2"/>
          <p:cNvSpPr txBox="1"/>
          <p:nvPr/>
        </p:nvSpPr>
        <p:spPr>
          <a:xfrm>
            <a:off x="860612" y="779929"/>
            <a:ext cx="537884" cy="369332"/>
          </a:xfrm>
          <a:prstGeom prst="rect">
            <a:avLst/>
          </a:prstGeom>
          <a:noFill/>
        </p:spPr>
        <p:txBody>
          <a:bodyPr wrap="square" rtlCol="0">
            <a:spAutoFit/>
          </a:bodyPr>
          <a:lstStyle/>
          <a:p>
            <a:pPr algn="r" rtl="1"/>
            <a:r>
              <a:rPr lang="ar-DZ" dirty="0" smtClean="0">
                <a:solidFill>
                  <a:schemeClr val="bg1"/>
                </a:solidFill>
              </a:rPr>
              <a:t>19</a:t>
            </a:r>
            <a:endParaRPr lang="fr-FR" dirty="0">
              <a:solidFill>
                <a:schemeClr val="bg1"/>
              </a:solidFill>
            </a:endParaRPr>
          </a:p>
        </p:txBody>
      </p:sp>
    </p:spTree>
    <p:extLst>
      <p:ext uri="{BB962C8B-B14F-4D97-AF65-F5344CB8AC3E}">
        <p14:creationId xmlns:p14="http://schemas.microsoft.com/office/powerpoint/2010/main" val="18585746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27274" y="182880"/>
            <a:ext cx="10114671" cy="6457071"/>
          </a:xfrm>
        </p:spPr>
        <p:txBody>
          <a:bodyPr>
            <a:normAutofit/>
          </a:bodyPr>
          <a:lstStyle/>
          <a:p>
            <a:pPr algn="r" rtl="1"/>
            <a:r>
              <a:rPr lang="fr-FR" sz="2400" dirty="0" smtClean="0">
                <a:solidFill>
                  <a:schemeClr val="tx1"/>
                </a:solidFill>
              </a:rPr>
              <a:t>IV     </a:t>
            </a:r>
            <a:r>
              <a:rPr lang="ar-DZ" sz="2400" dirty="0" smtClean="0">
                <a:solidFill>
                  <a:schemeClr val="tx1"/>
                </a:solidFill>
              </a:rPr>
              <a:t>-</a:t>
            </a:r>
            <a:r>
              <a:rPr lang="fr-FR" sz="2400" dirty="0">
                <a:solidFill>
                  <a:schemeClr val="tx1"/>
                </a:solidFill>
              </a:rPr>
              <a:t>	</a:t>
            </a:r>
            <a:r>
              <a:rPr lang="ar-DZ" sz="2400" dirty="0">
                <a:solidFill>
                  <a:schemeClr val="tx1"/>
                </a:solidFill>
              </a:rPr>
              <a:t>يكون تدرُّج الحجاج ملازما لاستراتيجية الفيلسوف بذاته(</a:t>
            </a:r>
            <a:r>
              <a:rPr lang="ar-DZ" sz="2400" dirty="0" err="1">
                <a:solidFill>
                  <a:schemeClr val="tx1"/>
                </a:solidFill>
              </a:rPr>
              <a:t>الإيطوس</a:t>
            </a:r>
            <a:r>
              <a:rPr lang="ar-DZ" sz="2400" dirty="0" smtClean="0">
                <a:solidFill>
                  <a:schemeClr val="tx1"/>
                </a:solidFill>
              </a:rPr>
              <a:t>):</a:t>
            </a:r>
            <a:br>
              <a:rPr lang="ar-DZ" sz="2400" dirty="0" smtClean="0">
                <a:solidFill>
                  <a:schemeClr val="tx1"/>
                </a:solidFill>
              </a:rPr>
            </a:br>
            <a:r>
              <a:rPr lang="ar-DZ" sz="2400" dirty="0" smtClean="0">
                <a:solidFill>
                  <a:schemeClr val="tx1"/>
                </a:solidFill>
              </a:rPr>
              <a:t> </a:t>
            </a:r>
            <a:r>
              <a:rPr lang="ar-DZ" sz="2400" dirty="0" smtClean="0">
                <a:solidFill>
                  <a:schemeClr val="tx1">
                    <a:lumMod val="50000"/>
                    <a:lumOff val="50000"/>
                  </a:schemeClr>
                </a:solidFill>
              </a:rPr>
              <a:t>         </a:t>
            </a:r>
            <a:br>
              <a:rPr lang="ar-DZ" sz="2400" dirty="0" smtClean="0">
                <a:solidFill>
                  <a:schemeClr val="tx1">
                    <a:lumMod val="50000"/>
                    <a:lumOff val="50000"/>
                  </a:schemeClr>
                </a:solidFill>
              </a:rPr>
            </a:br>
            <a:r>
              <a:rPr lang="ar-DZ" sz="2400" dirty="0" smtClean="0">
                <a:solidFill>
                  <a:schemeClr val="tx1">
                    <a:lumMod val="50000"/>
                    <a:lumOff val="50000"/>
                  </a:schemeClr>
                </a:solidFill>
              </a:rPr>
              <a:t>          له كامل </a:t>
            </a:r>
            <a:r>
              <a:rPr lang="ar-DZ" sz="2400" dirty="0">
                <a:solidFill>
                  <a:schemeClr val="tx1">
                    <a:lumMod val="50000"/>
                    <a:lumOff val="50000"/>
                  </a:schemeClr>
                </a:solidFill>
              </a:rPr>
              <a:t>الحرية في تنظيم نصِّ محاجَّته بما يجده ملائما من </a:t>
            </a:r>
            <a:r>
              <a:rPr lang="ar-DZ" sz="2400" dirty="0" smtClean="0">
                <a:solidFill>
                  <a:schemeClr val="tx1">
                    <a:lumMod val="50000"/>
                    <a:lumOff val="50000"/>
                  </a:schemeClr>
                </a:solidFill>
              </a:rPr>
              <a:t>أعمدة الكتابة                  </a:t>
            </a:r>
            <a:br>
              <a:rPr lang="ar-DZ" sz="2400" dirty="0" smtClean="0">
                <a:solidFill>
                  <a:schemeClr val="tx1">
                    <a:lumMod val="50000"/>
                    <a:lumOff val="50000"/>
                  </a:schemeClr>
                </a:solidFill>
              </a:rPr>
            </a:br>
            <a:r>
              <a:rPr lang="ar-DZ" sz="2400" dirty="0" smtClean="0">
                <a:solidFill>
                  <a:schemeClr val="tx1">
                    <a:lumMod val="50000"/>
                    <a:lumOff val="50000"/>
                  </a:schemeClr>
                </a:solidFill>
              </a:rPr>
              <a:t>           البلاغية </a:t>
            </a:r>
            <a:r>
              <a:rPr lang="ar-DZ" sz="2400" dirty="0">
                <a:solidFill>
                  <a:schemeClr val="tx1">
                    <a:lumMod val="50000"/>
                    <a:lumOff val="50000"/>
                  </a:schemeClr>
                </a:solidFill>
              </a:rPr>
              <a:t>وهي كثيرة ومتنوعة (لنلاحظ مثلا: نمط الكتابة الأفلاطوني، </a:t>
            </a:r>
            <a:r>
              <a:rPr lang="ar-DZ" sz="2400" dirty="0" smtClean="0">
                <a:solidFill>
                  <a:schemeClr val="tx1">
                    <a:lumMod val="50000"/>
                    <a:lumOff val="50000"/>
                  </a:schemeClr>
                </a:solidFill>
              </a:rPr>
              <a:t> </a:t>
            </a:r>
            <a:br>
              <a:rPr lang="ar-DZ" sz="2400" dirty="0" smtClean="0">
                <a:solidFill>
                  <a:schemeClr val="tx1">
                    <a:lumMod val="50000"/>
                    <a:lumOff val="50000"/>
                  </a:schemeClr>
                </a:solidFill>
              </a:rPr>
            </a:br>
            <a:r>
              <a:rPr lang="ar-DZ" sz="2400" dirty="0" smtClean="0">
                <a:solidFill>
                  <a:schemeClr val="tx1">
                    <a:lumMod val="50000"/>
                    <a:lumOff val="50000"/>
                  </a:schemeClr>
                </a:solidFill>
              </a:rPr>
              <a:t>           الأرسطي</a:t>
            </a:r>
            <a:r>
              <a:rPr lang="ar-DZ" sz="2400" dirty="0">
                <a:solidFill>
                  <a:schemeClr val="tx1">
                    <a:lumMod val="50000"/>
                    <a:lumOff val="50000"/>
                  </a:schemeClr>
                </a:solidFill>
              </a:rPr>
              <a:t>، النمط </a:t>
            </a:r>
            <a:r>
              <a:rPr lang="ar-DZ" sz="2400" dirty="0" err="1">
                <a:solidFill>
                  <a:schemeClr val="tx1">
                    <a:lumMod val="50000"/>
                    <a:lumOff val="50000"/>
                  </a:schemeClr>
                </a:solidFill>
              </a:rPr>
              <a:t>الشذري</a:t>
            </a:r>
            <a:r>
              <a:rPr lang="ar-DZ" sz="2400" dirty="0">
                <a:solidFill>
                  <a:schemeClr val="tx1">
                    <a:lumMod val="50000"/>
                    <a:lumOff val="50000"/>
                  </a:schemeClr>
                </a:solidFill>
              </a:rPr>
              <a:t> من "</a:t>
            </a:r>
            <a:r>
              <a:rPr lang="ar-DZ" sz="2400" dirty="0" err="1">
                <a:solidFill>
                  <a:schemeClr val="tx1">
                    <a:lumMod val="50000"/>
                    <a:lumOff val="50000"/>
                  </a:schemeClr>
                </a:solidFill>
              </a:rPr>
              <a:t>ماقبل</a:t>
            </a:r>
            <a:r>
              <a:rPr lang="ar-DZ" sz="2400" dirty="0">
                <a:solidFill>
                  <a:schemeClr val="tx1">
                    <a:lumMod val="50000"/>
                    <a:lumOff val="50000"/>
                  </a:schemeClr>
                </a:solidFill>
              </a:rPr>
              <a:t> السُّقراطيين" إلى "نتشه"  </a:t>
            </a:r>
            <a:r>
              <a:rPr lang="ar-DZ" sz="2400" dirty="0" smtClean="0">
                <a:solidFill>
                  <a:schemeClr val="tx1">
                    <a:lumMod val="50000"/>
                    <a:lumOff val="50000"/>
                  </a:schemeClr>
                </a:solidFill>
              </a:rPr>
              <a:t>  </a:t>
            </a:r>
            <a:br>
              <a:rPr lang="ar-DZ" sz="2400" dirty="0" smtClean="0">
                <a:solidFill>
                  <a:schemeClr val="tx1">
                    <a:lumMod val="50000"/>
                    <a:lumOff val="50000"/>
                  </a:schemeClr>
                </a:solidFill>
              </a:rPr>
            </a:br>
            <a:r>
              <a:rPr lang="ar-DZ" sz="2400" dirty="0" smtClean="0">
                <a:solidFill>
                  <a:schemeClr val="tx1">
                    <a:lumMod val="50000"/>
                    <a:lumOff val="50000"/>
                  </a:schemeClr>
                </a:solidFill>
              </a:rPr>
              <a:t>           </a:t>
            </a:r>
            <a:r>
              <a:rPr lang="ar-DZ" sz="2400" dirty="0" err="1" smtClean="0">
                <a:solidFill>
                  <a:schemeClr val="tx1">
                    <a:lumMod val="50000"/>
                    <a:lumOff val="50000"/>
                  </a:schemeClr>
                </a:solidFill>
              </a:rPr>
              <a:t>و"فتجنشتاين</a:t>
            </a:r>
            <a:r>
              <a:rPr lang="ar-DZ" sz="2400" dirty="0">
                <a:solidFill>
                  <a:schemeClr val="tx1">
                    <a:lumMod val="50000"/>
                    <a:lumOff val="50000"/>
                  </a:schemeClr>
                </a:solidFill>
              </a:rPr>
              <a:t>"... ) لذلك فإن نظام الخطاب الحجاجي هو بسيكولوجي </a:t>
            </a:r>
            <a:r>
              <a:rPr lang="ar-DZ" sz="2400" dirty="0" smtClean="0">
                <a:solidFill>
                  <a:schemeClr val="tx1">
                    <a:lumMod val="50000"/>
                    <a:lumOff val="50000"/>
                  </a:schemeClr>
                </a:solidFill>
              </a:rPr>
              <a:t/>
            </a:r>
            <a:br>
              <a:rPr lang="ar-DZ" sz="2400" dirty="0" smtClean="0">
                <a:solidFill>
                  <a:schemeClr val="tx1">
                    <a:lumMod val="50000"/>
                    <a:lumOff val="50000"/>
                  </a:schemeClr>
                </a:solidFill>
              </a:rPr>
            </a:br>
            <a:r>
              <a:rPr lang="ar-DZ" sz="2400" dirty="0" smtClean="0">
                <a:solidFill>
                  <a:schemeClr val="tx1">
                    <a:lumMod val="50000"/>
                    <a:lumOff val="50000"/>
                  </a:schemeClr>
                </a:solidFill>
              </a:rPr>
              <a:t>           بلاغي </a:t>
            </a:r>
            <a:r>
              <a:rPr lang="ar-DZ" sz="2400" dirty="0">
                <a:solidFill>
                  <a:schemeClr val="tx1">
                    <a:lumMod val="50000"/>
                    <a:lumOff val="50000"/>
                  </a:schemeClr>
                </a:solidFill>
              </a:rPr>
              <a:t>تفاعليٌّ أكثر منه منطقي صوريٌّ كما كان يحلم يه فلاسفة </a:t>
            </a:r>
            <a:r>
              <a:rPr lang="ar-DZ" sz="2400" dirty="0" smtClean="0">
                <a:solidFill>
                  <a:schemeClr val="tx1">
                    <a:lumMod val="50000"/>
                    <a:lumOff val="50000"/>
                  </a:schemeClr>
                </a:solidFill>
              </a:rPr>
              <a:t/>
            </a:r>
            <a:br>
              <a:rPr lang="ar-DZ" sz="2400" dirty="0" smtClean="0">
                <a:solidFill>
                  <a:schemeClr val="tx1">
                    <a:lumMod val="50000"/>
                    <a:lumOff val="50000"/>
                  </a:schemeClr>
                </a:solidFill>
              </a:rPr>
            </a:br>
            <a:r>
              <a:rPr lang="ar-DZ" sz="2400" dirty="0" smtClean="0">
                <a:solidFill>
                  <a:schemeClr val="tx1">
                    <a:lumMod val="50000"/>
                    <a:lumOff val="50000"/>
                  </a:schemeClr>
                </a:solidFill>
              </a:rPr>
              <a:t>           العقلانية </a:t>
            </a:r>
            <a:r>
              <a:rPr lang="ar-DZ" sz="2400" dirty="0" err="1">
                <a:solidFill>
                  <a:schemeClr val="tx1">
                    <a:lumMod val="50000"/>
                    <a:lumOff val="50000"/>
                  </a:schemeClr>
                </a:solidFill>
              </a:rPr>
              <a:t>الديكارتية</a:t>
            </a:r>
            <a:r>
              <a:rPr lang="ar-DZ" sz="2400" dirty="0">
                <a:solidFill>
                  <a:schemeClr val="tx1">
                    <a:lumMod val="50000"/>
                    <a:lumOff val="50000"/>
                  </a:schemeClr>
                </a:solidFill>
              </a:rPr>
              <a:t> ومذهب الوضعية المنطقية.</a:t>
            </a:r>
            <a:br>
              <a:rPr lang="ar-DZ" sz="2400" dirty="0">
                <a:solidFill>
                  <a:schemeClr val="tx1">
                    <a:lumMod val="50000"/>
                    <a:lumOff val="50000"/>
                  </a:schemeClr>
                </a:solidFill>
              </a:rPr>
            </a:br>
            <a:r>
              <a:rPr lang="ar-DZ" sz="2400" dirty="0" smtClean="0">
                <a:solidFill>
                  <a:schemeClr val="tx1">
                    <a:lumMod val="50000"/>
                    <a:lumOff val="50000"/>
                  </a:schemeClr>
                </a:solidFill>
              </a:rPr>
              <a:t>     </a:t>
            </a:r>
            <a:r>
              <a:rPr lang="fr-FR" sz="2400" dirty="0" smtClean="0">
                <a:solidFill>
                  <a:schemeClr val="tx1"/>
                </a:solidFill>
              </a:rPr>
              <a:t>V</a:t>
            </a:r>
            <a:r>
              <a:rPr lang="ar-DZ" sz="2400" dirty="0" smtClean="0">
                <a:solidFill>
                  <a:schemeClr val="tx1"/>
                </a:solidFill>
              </a:rPr>
              <a:t>-</a:t>
            </a:r>
            <a:r>
              <a:rPr lang="fr-FR" sz="2400" dirty="0">
                <a:solidFill>
                  <a:schemeClr val="tx1"/>
                </a:solidFill>
              </a:rPr>
              <a:t>	</a:t>
            </a:r>
            <a:r>
              <a:rPr lang="ar-DZ" sz="2400" dirty="0">
                <a:solidFill>
                  <a:schemeClr val="tx1"/>
                </a:solidFill>
              </a:rPr>
              <a:t>جميع النتائج </a:t>
            </a:r>
            <a:r>
              <a:rPr lang="ar-DZ" sz="2400" dirty="0" err="1">
                <a:solidFill>
                  <a:schemeClr val="tx1"/>
                </a:solidFill>
              </a:rPr>
              <a:t>المُتوصَّل</a:t>
            </a:r>
            <a:r>
              <a:rPr lang="ar-DZ" sz="2400" dirty="0">
                <a:solidFill>
                  <a:schemeClr val="tx1"/>
                </a:solidFill>
              </a:rPr>
              <a:t> إليها محلّ نقاش </a:t>
            </a:r>
            <a:r>
              <a:rPr lang="ar-DZ" sz="2400" dirty="0" smtClean="0">
                <a:solidFill>
                  <a:schemeClr val="tx1"/>
                </a:solidFill>
              </a:rPr>
              <a:t>لاحق:</a:t>
            </a:r>
            <a:br>
              <a:rPr lang="ar-DZ" sz="2400" dirty="0" smtClean="0">
                <a:solidFill>
                  <a:schemeClr val="tx1"/>
                </a:solidFill>
              </a:rPr>
            </a:br>
            <a:r>
              <a:rPr lang="ar-DZ" sz="2400" dirty="0" smtClean="0">
                <a:solidFill>
                  <a:schemeClr val="tx1">
                    <a:lumMod val="50000"/>
                    <a:lumOff val="50000"/>
                  </a:schemeClr>
                </a:solidFill>
              </a:rPr>
              <a:t/>
            </a:r>
            <a:br>
              <a:rPr lang="ar-DZ" sz="2400" dirty="0" smtClean="0">
                <a:solidFill>
                  <a:schemeClr val="tx1">
                    <a:lumMod val="50000"/>
                    <a:lumOff val="50000"/>
                  </a:schemeClr>
                </a:solidFill>
              </a:rPr>
            </a:br>
            <a:r>
              <a:rPr lang="ar-DZ" sz="2400" dirty="0" smtClean="0">
                <a:solidFill>
                  <a:schemeClr val="tx1">
                    <a:lumMod val="50000"/>
                    <a:lumOff val="50000"/>
                  </a:schemeClr>
                </a:solidFill>
              </a:rPr>
              <a:t> </a:t>
            </a:r>
            <a:r>
              <a:rPr lang="ar-DZ" sz="2400" dirty="0">
                <a:solidFill>
                  <a:schemeClr val="tx1">
                    <a:lumMod val="50000"/>
                    <a:lumOff val="50000"/>
                  </a:schemeClr>
                </a:solidFill>
              </a:rPr>
              <a:t>(لا وجود لحقيقة موضوعية </a:t>
            </a:r>
            <a:r>
              <a:rPr lang="ar-DZ" sz="2400" dirty="0" smtClean="0">
                <a:solidFill>
                  <a:schemeClr val="tx1">
                    <a:lumMod val="50000"/>
                    <a:lumOff val="50000"/>
                  </a:schemeClr>
                </a:solidFill>
              </a:rPr>
              <a:t> سوى </a:t>
            </a:r>
            <a:r>
              <a:rPr lang="ar-DZ" sz="2400" dirty="0">
                <a:solidFill>
                  <a:schemeClr val="tx1">
                    <a:lumMod val="50000"/>
                    <a:lumOff val="50000"/>
                  </a:schemeClr>
                </a:solidFill>
              </a:rPr>
              <a:t>في العلوم </a:t>
            </a:r>
            <a:r>
              <a:rPr lang="ar-DZ" sz="2400" dirty="0" err="1">
                <a:solidFill>
                  <a:schemeClr val="tx1">
                    <a:lumMod val="50000"/>
                    <a:lumOff val="50000"/>
                  </a:schemeClr>
                </a:solidFill>
              </a:rPr>
              <a:t>الرياضياتية</a:t>
            </a:r>
            <a:r>
              <a:rPr lang="ar-DZ" sz="2400" dirty="0">
                <a:solidFill>
                  <a:schemeClr val="tx1">
                    <a:lumMod val="50000"/>
                    <a:lumOff val="50000"/>
                  </a:schemeClr>
                </a:solidFill>
              </a:rPr>
              <a:t> والتجريبية) كل ما </a:t>
            </a:r>
            <a:r>
              <a:rPr lang="ar-DZ" sz="2400" dirty="0" smtClean="0">
                <a:solidFill>
                  <a:schemeClr val="tx1">
                    <a:lumMod val="50000"/>
                    <a:lumOff val="50000"/>
                  </a:schemeClr>
                </a:solidFill>
              </a:rPr>
              <a:t>هناك </a:t>
            </a:r>
            <a:r>
              <a:rPr lang="ar-DZ" sz="2400" dirty="0">
                <a:solidFill>
                  <a:schemeClr val="tx1">
                    <a:lumMod val="50000"/>
                    <a:lumOff val="50000"/>
                  </a:schemeClr>
                </a:solidFill>
              </a:rPr>
              <a:t>اتِّفاق مؤقَّتٌ </a:t>
            </a:r>
            <a:r>
              <a:rPr lang="ar-DZ" sz="2400" dirty="0" smtClean="0">
                <a:solidFill>
                  <a:schemeClr val="tx1">
                    <a:lumMod val="50000"/>
                    <a:lumOff val="50000"/>
                  </a:schemeClr>
                </a:solidFill>
              </a:rPr>
              <a:t>بين شركاء </a:t>
            </a:r>
            <a:r>
              <a:rPr lang="ar-DZ" sz="2400" dirty="0">
                <a:solidFill>
                  <a:schemeClr val="tx1">
                    <a:lumMod val="50000"/>
                    <a:lumOff val="50000"/>
                  </a:schemeClr>
                </a:solidFill>
              </a:rPr>
              <a:t>التخاطب أي أطراف الحجاج المتحاورون فلسفيًّا</a:t>
            </a:r>
            <a:r>
              <a:rPr lang="ar-DZ" sz="2400" dirty="0" smtClean="0">
                <a:solidFill>
                  <a:schemeClr val="tx1">
                    <a:lumMod val="50000"/>
                    <a:lumOff val="50000"/>
                  </a:schemeClr>
                </a:solidFill>
              </a:rPr>
              <a:t>:</a:t>
            </a:r>
            <a:br>
              <a:rPr lang="ar-DZ" sz="2400" dirty="0" smtClean="0">
                <a:solidFill>
                  <a:schemeClr val="tx1">
                    <a:lumMod val="50000"/>
                    <a:lumOff val="50000"/>
                  </a:schemeClr>
                </a:solidFill>
              </a:rPr>
            </a:br>
            <a:r>
              <a:rPr lang="ar-DZ" sz="2400" dirty="0">
                <a:solidFill>
                  <a:schemeClr val="tx1">
                    <a:lumMod val="50000"/>
                    <a:lumOff val="50000"/>
                  </a:schemeClr>
                </a:solidFill>
              </a:rPr>
              <a:t/>
            </a:r>
            <a:br>
              <a:rPr lang="ar-DZ" sz="2400" dirty="0">
                <a:solidFill>
                  <a:schemeClr val="tx1">
                    <a:lumMod val="50000"/>
                    <a:lumOff val="50000"/>
                  </a:schemeClr>
                </a:solidFill>
              </a:rPr>
            </a:br>
            <a:r>
              <a:rPr lang="ar-DZ" sz="2400" dirty="0">
                <a:solidFill>
                  <a:schemeClr val="tx1">
                    <a:lumMod val="50000"/>
                    <a:lumOff val="50000"/>
                  </a:schemeClr>
                </a:solidFill>
              </a:rPr>
              <a:t>  </a:t>
            </a:r>
            <a:r>
              <a:rPr lang="ar-DZ" sz="2400" dirty="0" smtClean="0">
                <a:solidFill>
                  <a:schemeClr val="tx1">
                    <a:lumMod val="50000"/>
                    <a:lumOff val="50000"/>
                  </a:schemeClr>
                </a:solidFill>
              </a:rPr>
              <a:t>       </a:t>
            </a:r>
            <a:r>
              <a:rPr lang="ar-DZ" sz="2400" b="1" dirty="0" smtClean="0">
                <a:solidFill>
                  <a:schemeClr val="tx1">
                    <a:lumMod val="50000"/>
                    <a:lumOff val="50000"/>
                  </a:schemeClr>
                </a:solidFill>
              </a:rPr>
              <a:t>أولا</a:t>
            </a:r>
            <a:r>
              <a:rPr lang="ar-DZ" sz="2400" dirty="0">
                <a:solidFill>
                  <a:schemeClr val="tx1">
                    <a:lumMod val="50000"/>
                    <a:lumOff val="50000"/>
                  </a:schemeClr>
                </a:solidFill>
              </a:rPr>
              <a:t>؛ تكون النَّتيجة أغنى من المُقدِّمات. </a:t>
            </a:r>
            <a:br>
              <a:rPr lang="ar-DZ" sz="2400" dirty="0">
                <a:solidFill>
                  <a:schemeClr val="tx1">
                    <a:lumMod val="50000"/>
                    <a:lumOff val="50000"/>
                  </a:schemeClr>
                </a:solidFill>
              </a:rPr>
            </a:br>
            <a:r>
              <a:rPr lang="ar-DZ" sz="2400" b="1" dirty="0" smtClean="0">
                <a:solidFill>
                  <a:schemeClr val="tx1">
                    <a:lumMod val="50000"/>
                    <a:lumOff val="50000"/>
                  </a:schemeClr>
                </a:solidFill>
              </a:rPr>
              <a:t>         ثانيا</a:t>
            </a:r>
            <a:r>
              <a:rPr lang="ar-DZ" sz="2400" dirty="0">
                <a:solidFill>
                  <a:schemeClr val="tx1">
                    <a:lumMod val="50000"/>
                    <a:lumOff val="50000"/>
                  </a:schemeClr>
                </a:solidFill>
              </a:rPr>
              <a:t>؛ الفيلسوف هو من يطلب النَّتيجة ويسعى إليها... لإقناع جمهور </a:t>
            </a:r>
            <a:r>
              <a:rPr lang="ar-DZ" sz="2400" dirty="0" smtClean="0">
                <a:solidFill>
                  <a:schemeClr val="tx1">
                    <a:lumMod val="50000"/>
                    <a:lumOff val="50000"/>
                  </a:schemeClr>
                </a:solidFill>
              </a:rPr>
              <a:t/>
            </a:r>
            <a:br>
              <a:rPr lang="ar-DZ" sz="2400" dirty="0" smtClean="0">
                <a:solidFill>
                  <a:schemeClr val="tx1">
                    <a:lumMod val="50000"/>
                    <a:lumOff val="50000"/>
                  </a:schemeClr>
                </a:solidFill>
              </a:rPr>
            </a:br>
            <a:r>
              <a:rPr lang="ar-DZ" sz="2400" dirty="0" smtClean="0">
                <a:solidFill>
                  <a:schemeClr val="tx1">
                    <a:lumMod val="50000"/>
                    <a:lumOff val="50000"/>
                  </a:schemeClr>
                </a:solidFill>
              </a:rPr>
              <a:t>         خطابه </a:t>
            </a:r>
            <a:r>
              <a:rPr lang="ar-DZ" sz="2400" dirty="0">
                <a:solidFill>
                  <a:schemeClr val="tx1">
                    <a:lumMod val="50000"/>
                    <a:lumOff val="50000"/>
                  </a:schemeClr>
                </a:solidFill>
              </a:rPr>
              <a:t>بصواب أطروحته.</a:t>
            </a:r>
            <a:endParaRPr lang="fr-FR" sz="2400" dirty="0">
              <a:solidFill>
                <a:schemeClr val="tx1">
                  <a:lumMod val="50000"/>
                  <a:lumOff val="50000"/>
                </a:schemeClr>
              </a:solidFill>
            </a:endParaRPr>
          </a:p>
        </p:txBody>
      </p:sp>
      <p:sp>
        <p:nvSpPr>
          <p:cNvPr id="3" name="ZoneTexte 2"/>
          <p:cNvSpPr txBox="1"/>
          <p:nvPr/>
        </p:nvSpPr>
        <p:spPr>
          <a:xfrm>
            <a:off x="745589" y="745588"/>
            <a:ext cx="675250" cy="369332"/>
          </a:xfrm>
          <a:prstGeom prst="rect">
            <a:avLst/>
          </a:prstGeom>
          <a:noFill/>
        </p:spPr>
        <p:txBody>
          <a:bodyPr wrap="square" rtlCol="0">
            <a:spAutoFit/>
          </a:bodyPr>
          <a:lstStyle/>
          <a:p>
            <a:pPr algn="r"/>
            <a:r>
              <a:rPr lang="fr-FR" dirty="0">
                <a:solidFill>
                  <a:schemeClr val="bg1"/>
                </a:solidFill>
              </a:rPr>
              <a:t>2</a:t>
            </a:r>
          </a:p>
        </p:txBody>
      </p:sp>
    </p:spTree>
    <p:extLst>
      <p:ext uri="{BB962C8B-B14F-4D97-AF65-F5344CB8AC3E}">
        <p14:creationId xmlns:p14="http://schemas.microsoft.com/office/powerpoint/2010/main" val="16472726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621060" y="196947"/>
            <a:ext cx="9364614" cy="6485206"/>
          </a:xfrm>
        </p:spPr>
        <p:txBody>
          <a:bodyPr>
            <a:normAutofit/>
          </a:bodyPr>
          <a:lstStyle/>
          <a:p>
            <a:pPr algn="r" rtl="1"/>
            <a:r>
              <a:rPr lang="fr-FR" sz="2400" b="1" dirty="0" smtClean="0">
                <a:solidFill>
                  <a:schemeClr val="tx1">
                    <a:lumMod val="50000"/>
                    <a:lumOff val="50000"/>
                  </a:schemeClr>
                </a:solidFill>
              </a:rPr>
              <a:t>      </a:t>
            </a:r>
            <a:r>
              <a:rPr lang="ar-DZ" sz="2400" b="1" dirty="0" smtClean="0">
                <a:solidFill>
                  <a:schemeClr val="tx1">
                    <a:lumMod val="50000"/>
                    <a:lumOff val="50000"/>
                  </a:schemeClr>
                </a:solidFill>
              </a:rPr>
              <a:t>ثالثا</a:t>
            </a:r>
            <a:r>
              <a:rPr lang="ar-DZ" sz="2400" dirty="0">
                <a:solidFill>
                  <a:schemeClr val="tx1">
                    <a:lumMod val="50000"/>
                    <a:lumOff val="50000"/>
                  </a:schemeClr>
                </a:solidFill>
              </a:rPr>
              <a:t>؛ تقع المسؤولية النَّقْدية على الجمهور المتلقِّي للخطاب، قبل </a:t>
            </a:r>
            <a:r>
              <a:rPr lang="fr-FR" sz="2400" dirty="0" smtClean="0">
                <a:solidFill>
                  <a:schemeClr val="tx1">
                    <a:lumMod val="50000"/>
                    <a:lumOff val="50000"/>
                  </a:schemeClr>
                </a:solidFill>
              </a:rPr>
              <a:t>  </a:t>
            </a:r>
            <a:br>
              <a:rPr lang="fr-FR" sz="2400" dirty="0" smtClean="0">
                <a:solidFill>
                  <a:schemeClr val="tx1">
                    <a:lumMod val="50000"/>
                    <a:lumOff val="50000"/>
                  </a:schemeClr>
                </a:solidFill>
              </a:rPr>
            </a:br>
            <a:r>
              <a:rPr lang="fr-FR" sz="2400" dirty="0" smtClean="0">
                <a:solidFill>
                  <a:schemeClr val="tx1">
                    <a:lumMod val="50000"/>
                    <a:lumOff val="50000"/>
                  </a:schemeClr>
                </a:solidFill>
              </a:rPr>
              <a:t>      </a:t>
            </a:r>
            <a:r>
              <a:rPr lang="ar-DZ" sz="2400" dirty="0" smtClean="0">
                <a:solidFill>
                  <a:schemeClr val="tx1">
                    <a:lumMod val="50000"/>
                    <a:lumOff val="50000"/>
                  </a:schemeClr>
                </a:solidFill>
              </a:rPr>
              <a:t>الإذعان </a:t>
            </a:r>
            <a:r>
              <a:rPr lang="ar-DZ" sz="2400" dirty="0">
                <a:solidFill>
                  <a:schemeClr val="tx1">
                    <a:lumMod val="50000"/>
                    <a:lumOff val="50000"/>
                  </a:schemeClr>
                </a:solidFill>
              </a:rPr>
              <a:t>لمفاد الأطروحة (لذلك يفشل كل خطاب فلسفي-حجاجي مع </a:t>
            </a:r>
            <a:r>
              <a:rPr lang="fr-FR" sz="2400" dirty="0" smtClean="0">
                <a:solidFill>
                  <a:schemeClr val="tx1">
                    <a:lumMod val="50000"/>
                    <a:lumOff val="50000"/>
                  </a:schemeClr>
                </a:solidFill>
              </a:rPr>
              <a:t/>
            </a:r>
            <a:br>
              <a:rPr lang="fr-FR" sz="2400" dirty="0" smtClean="0">
                <a:solidFill>
                  <a:schemeClr val="tx1">
                    <a:lumMod val="50000"/>
                    <a:lumOff val="50000"/>
                  </a:schemeClr>
                </a:solidFill>
              </a:rPr>
            </a:br>
            <a:r>
              <a:rPr lang="fr-FR" sz="2400" dirty="0" smtClean="0">
                <a:solidFill>
                  <a:schemeClr val="tx1">
                    <a:lumMod val="50000"/>
                    <a:lumOff val="50000"/>
                  </a:schemeClr>
                </a:solidFill>
              </a:rPr>
              <a:t>      </a:t>
            </a:r>
            <a:r>
              <a:rPr lang="ar-DZ" sz="2400" dirty="0" smtClean="0">
                <a:solidFill>
                  <a:schemeClr val="tx1">
                    <a:lumMod val="50000"/>
                    <a:lumOff val="50000"/>
                  </a:schemeClr>
                </a:solidFill>
              </a:rPr>
              <a:t>الجمهور </a:t>
            </a:r>
            <a:r>
              <a:rPr lang="ar-DZ" sz="2400" dirty="0">
                <a:solidFill>
                  <a:schemeClr val="tx1">
                    <a:lumMod val="50000"/>
                    <a:lumOff val="50000"/>
                  </a:schemeClr>
                </a:solidFill>
              </a:rPr>
              <a:t>البائس والسِّلبي) الذي يجب أن يظلَّ فطنا وبالمرصاد </a:t>
            </a:r>
            <a:r>
              <a:rPr lang="fr-FR" sz="2400" dirty="0" smtClean="0">
                <a:solidFill>
                  <a:schemeClr val="tx1">
                    <a:lumMod val="50000"/>
                    <a:lumOff val="50000"/>
                  </a:schemeClr>
                </a:solidFill>
              </a:rPr>
              <a:t/>
            </a:r>
            <a:br>
              <a:rPr lang="fr-FR" sz="2400" dirty="0" smtClean="0">
                <a:solidFill>
                  <a:schemeClr val="tx1">
                    <a:lumMod val="50000"/>
                    <a:lumOff val="50000"/>
                  </a:schemeClr>
                </a:solidFill>
              </a:rPr>
            </a:br>
            <a:r>
              <a:rPr lang="fr-FR" sz="2400" dirty="0" smtClean="0">
                <a:solidFill>
                  <a:schemeClr val="tx1">
                    <a:lumMod val="50000"/>
                    <a:lumOff val="50000"/>
                  </a:schemeClr>
                </a:solidFill>
              </a:rPr>
              <a:t>      </a:t>
            </a:r>
            <a:r>
              <a:rPr lang="ar-DZ" sz="2400" dirty="0" smtClean="0">
                <a:solidFill>
                  <a:schemeClr val="tx1">
                    <a:lumMod val="50000"/>
                    <a:lumOff val="50000"/>
                  </a:schemeClr>
                </a:solidFill>
              </a:rPr>
              <a:t>للمغالطات </a:t>
            </a:r>
            <a:r>
              <a:rPr lang="ar-DZ" sz="2400" dirty="0" err="1">
                <a:solidFill>
                  <a:schemeClr val="tx1">
                    <a:lumMod val="50000"/>
                    <a:lumOff val="50000"/>
                  </a:schemeClr>
                </a:solidFill>
              </a:rPr>
              <a:t>والسَّفسطات</a:t>
            </a:r>
            <a:r>
              <a:rPr lang="ar-DZ" sz="2400" dirty="0">
                <a:solidFill>
                  <a:schemeClr val="tx1">
                    <a:lumMod val="50000"/>
                    <a:lumOff val="50000"/>
                  </a:schemeClr>
                </a:solidFill>
              </a:rPr>
              <a:t> ( حتَّى لا نقول الدِّعايات </a:t>
            </a:r>
            <a:r>
              <a:rPr lang="ar-DZ" sz="2400" dirty="0" err="1">
                <a:solidFill>
                  <a:schemeClr val="tx1">
                    <a:lumMod val="50000"/>
                    <a:lumOff val="50000"/>
                  </a:schemeClr>
                </a:solidFill>
              </a:rPr>
              <a:t>والتَّطويعات</a:t>
            </a:r>
            <a:r>
              <a:rPr lang="ar-DZ" sz="2400" dirty="0">
                <a:solidFill>
                  <a:schemeClr val="tx1">
                    <a:lumMod val="50000"/>
                    <a:lumOff val="50000"/>
                  </a:schemeClr>
                </a:solidFill>
              </a:rPr>
              <a:t>)</a:t>
            </a:r>
            <a:br>
              <a:rPr lang="ar-DZ" sz="2400" dirty="0">
                <a:solidFill>
                  <a:schemeClr val="tx1">
                    <a:lumMod val="50000"/>
                    <a:lumOff val="50000"/>
                  </a:schemeClr>
                </a:solidFill>
              </a:rPr>
            </a:br>
            <a:r>
              <a:rPr lang="fr-FR" sz="2400" dirty="0" smtClean="0">
                <a:solidFill>
                  <a:schemeClr val="tx1">
                    <a:lumMod val="50000"/>
                    <a:lumOff val="50000"/>
                  </a:schemeClr>
                </a:solidFill>
              </a:rPr>
              <a:t>      </a:t>
            </a:r>
            <a:r>
              <a:rPr lang="ar-DZ" sz="2400" dirty="0" smtClean="0">
                <a:solidFill>
                  <a:schemeClr val="tx1">
                    <a:lumMod val="50000"/>
                    <a:lumOff val="50000"/>
                  </a:schemeClr>
                </a:solidFill>
              </a:rPr>
              <a:t>رابعًا</a:t>
            </a:r>
            <a:r>
              <a:rPr lang="ar-DZ" sz="2400" dirty="0">
                <a:solidFill>
                  <a:schemeClr val="tx1">
                    <a:lumMod val="50000"/>
                    <a:lumOff val="50000"/>
                  </a:schemeClr>
                </a:solidFill>
              </a:rPr>
              <a:t>؛ الترفُّع بعيدا عن الوقوع في أزمة العناد المنطقيِّ </a:t>
            </a:r>
            <a:r>
              <a:rPr lang="ar-DZ" sz="2400" dirty="0" smtClean="0">
                <a:solidFill>
                  <a:schemeClr val="tx1">
                    <a:lumMod val="50000"/>
                    <a:lumOff val="50000"/>
                  </a:schemeClr>
                </a:solidFill>
              </a:rPr>
              <a:t>(التثبيت </a:t>
            </a:r>
            <a:r>
              <a:rPr lang="ar-DZ" sz="2400" dirty="0">
                <a:solidFill>
                  <a:schemeClr val="tx1">
                    <a:lumMod val="50000"/>
                    <a:lumOff val="50000"/>
                  </a:schemeClr>
                </a:solidFill>
              </a:rPr>
              <a:t>على </a:t>
            </a:r>
            <a:r>
              <a:rPr lang="fr-FR" sz="2400" dirty="0" smtClean="0">
                <a:solidFill>
                  <a:schemeClr val="tx1">
                    <a:lumMod val="50000"/>
                    <a:lumOff val="50000"/>
                  </a:schemeClr>
                </a:solidFill>
              </a:rPr>
              <a:t/>
            </a:r>
            <a:br>
              <a:rPr lang="fr-FR" sz="2400" dirty="0" smtClean="0">
                <a:solidFill>
                  <a:schemeClr val="tx1">
                    <a:lumMod val="50000"/>
                    <a:lumOff val="50000"/>
                  </a:schemeClr>
                </a:solidFill>
              </a:rPr>
            </a:br>
            <a:r>
              <a:rPr lang="fr-FR" sz="2400" dirty="0" smtClean="0">
                <a:solidFill>
                  <a:schemeClr val="tx1">
                    <a:lumMod val="50000"/>
                    <a:lumOff val="50000"/>
                  </a:schemeClr>
                </a:solidFill>
              </a:rPr>
              <a:t>      </a:t>
            </a:r>
            <a:r>
              <a:rPr lang="ar-DZ" sz="2400" dirty="0" smtClean="0">
                <a:solidFill>
                  <a:schemeClr val="tx1">
                    <a:lumMod val="50000"/>
                    <a:lumOff val="50000"/>
                  </a:schemeClr>
                </a:solidFill>
              </a:rPr>
              <a:t>مبدا </a:t>
            </a:r>
            <a:r>
              <a:rPr lang="ar-DZ" sz="2400" dirty="0">
                <a:solidFill>
                  <a:schemeClr val="tx1">
                    <a:lumMod val="50000"/>
                    <a:lumOff val="50000"/>
                  </a:schemeClr>
                </a:solidFill>
              </a:rPr>
              <a:t>عدم التناقض وصورية </a:t>
            </a:r>
            <a:r>
              <a:rPr lang="ar-DZ" sz="2400" dirty="0" smtClean="0">
                <a:solidFill>
                  <a:schemeClr val="tx1">
                    <a:lumMod val="50000"/>
                    <a:lumOff val="50000"/>
                  </a:schemeClr>
                </a:solidFill>
              </a:rPr>
              <a:t>الاستدلال) </a:t>
            </a:r>
            <a:r>
              <a:rPr lang="ar-DZ" sz="2400" dirty="0">
                <a:solidFill>
                  <a:schemeClr val="tx1">
                    <a:lumMod val="50000"/>
                    <a:lumOff val="50000"/>
                  </a:schemeClr>
                </a:solidFill>
              </a:rPr>
              <a:t>والعناد الجهوي للأحكام (التورُّط </a:t>
            </a:r>
            <a:r>
              <a:rPr lang="fr-FR" sz="2400" dirty="0" smtClean="0">
                <a:solidFill>
                  <a:schemeClr val="tx1">
                    <a:lumMod val="50000"/>
                    <a:lumOff val="50000"/>
                  </a:schemeClr>
                </a:solidFill>
              </a:rPr>
              <a:t/>
            </a:r>
            <a:br>
              <a:rPr lang="fr-FR" sz="2400" dirty="0" smtClean="0">
                <a:solidFill>
                  <a:schemeClr val="tx1">
                    <a:lumMod val="50000"/>
                    <a:lumOff val="50000"/>
                  </a:schemeClr>
                </a:solidFill>
              </a:rPr>
            </a:br>
            <a:r>
              <a:rPr lang="fr-FR" sz="2400" dirty="0" smtClean="0">
                <a:solidFill>
                  <a:schemeClr val="tx1">
                    <a:lumMod val="50000"/>
                    <a:lumOff val="50000"/>
                  </a:schemeClr>
                </a:solidFill>
              </a:rPr>
              <a:t>      </a:t>
            </a:r>
            <a:r>
              <a:rPr lang="ar-DZ" sz="2400" dirty="0" smtClean="0">
                <a:solidFill>
                  <a:schemeClr val="tx1">
                    <a:lumMod val="50000"/>
                    <a:lumOff val="50000"/>
                  </a:schemeClr>
                </a:solidFill>
              </a:rPr>
              <a:t>في </a:t>
            </a:r>
            <a:r>
              <a:rPr lang="ar-DZ" sz="2400" dirty="0">
                <a:solidFill>
                  <a:schemeClr val="tx1">
                    <a:lumMod val="50000"/>
                    <a:lumOff val="50000"/>
                  </a:schemeClr>
                </a:solidFill>
              </a:rPr>
              <a:t>الثُّنائيات عقل/عاطفة، دين/علم، واقع/خيال...) </a:t>
            </a:r>
            <a:br>
              <a:rPr lang="ar-DZ" sz="2400" dirty="0">
                <a:solidFill>
                  <a:schemeClr val="tx1">
                    <a:lumMod val="50000"/>
                    <a:lumOff val="50000"/>
                  </a:schemeClr>
                </a:solidFill>
              </a:rPr>
            </a:br>
            <a:r>
              <a:rPr lang="fr-FR" sz="2400" dirty="0" smtClean="0">
                <a:solidFill>
                  <a:schemeClr val="tx1">
                    <a:lumMod val="50000"/>
                    <a:lumOff val="50000"/>
                  </a:schemeClr>
                </a:solidFill>
              </a:rPr>
              <a:t>      </a:t>
            </a:r>
            <a:r>
              <a:rPr lang="ar-DZ" sz="2400" dirty="0" smtClean="0">
                <a:solidFill>
                  <a:schemeClr val="tx1">
                    <a:lumMod val="50000"/>
                    <a:lumOff val="50000"/>
                  </a:schemeClr>
                </a:solidFill>
              </a:rPr>
              <a:t>خامسًا</a:t>
            </a:r>
            <a:r>
              <a:rPr lang="ar-DZ" sz="2400" dirty="0">
                <a:solidFill>
                  <a:schemeClr val="tx1">
                    <a:lumMod val="50000"/>
                    <a:lumOff val="50000"/>
                  </a:schemeClr>
                </a:solidFill>
              </a:rPr>
              <a:t>؛ تتوجَّه نتيجة الحجاج الفلسفي إلى الإنسان في كليته </a:t>
            </a:r>
            <a:r>
              <a:rPr lang="fr-FR" sz="2400" dirty="0" smtClean="0">
                <a:solidFill>
                  <a:schemeClr val="tx1">
                    <a:lumMod val="50000"/>
                    <a:lumOff val="50000"/>
                  </a:schemeClr>
                </a:solidFill>
              </a:rPr>
              <a:t/>
            </a:r>
            <a:br>
              <a:rPr lang="fr-FR" sz="2400" dirty="0" smtClean="0">
                <a:solidFill>
                  <a:schemeClr val="tx1">
                    <a:lumMod val="50000"/>
                    <a:lumOff val="50000"/>
                  </a:schemeClr>
                </a:solidFill>
              </a:rPr>
            </a:br>
            <a:r>
              <a:rPr lang="fr-FR" sz="2400" dirty="0" smtClean="0">
                <a:solidFill>
                  <a:schemeClr val="tx1">
                    <a:lumMod val="50000"/>
                    <a:lumOff val="50000"/>
                  </a:schemeClr>
                </a:solidFill>
              </a:rPr>
              <a:t>      </a:t>
            </a:r>
            <a:r>
              <a:rPr lang="ar-DZ" sz="2400" dirty="0" smtClean="0">
                <a:solidFill>
                  <a:schemeClr val="tx1">
                    <a:lumMod val="50000"/>
                    <a:lumOff val="50000"/>
                  </a:schemeClr>
                </a:solidFill>
              </a:rPr>
              <a:t>وغموض </a:t>
            </a:r>
            <a:r>
              <a:rPr lang="ar-DZ" sz="2400" dirty="0">
                <a:solidFill>
                  <a:schemeClr val="tx1">
                    <a:lumMod val="50000"/>
                    <a:lumOff val="50000"/>
                  </a:schemeClr>
                </a:solidFill>
              </a:rPr>
              <a:t>حقيقته ( تجنب </a:t>
            </a:r>
            <a:r>
              <a:rPr lang="ar-DZ" sz="2400" dirty="0" smtClean="0">
                <a:solidFill>
                  <a:schemeClr val="tx1">
                    <a:lumMod val="50000"/>
                    <a:lumOff val="50000"/>
                  </a:schemeClr>
                </a:solidFill>
              </a:rPr>
              <a:t>الاستقطاب والاختزالية)</a:t>
            </a:r>
            <a:r>
              <a:rPr lang="ar-DZ" sz="2400" dirty="0">
                <a:solidFill>
                  <a:schemeClr val="tx1">
                    <a:lumMod val="50000"/>
                    <a:lumOff val="50000"/>
                  </a:schemeClr>
                </a:solidFill>
              </a:rPr>
              <a:t/>
            </a:r>
            <a:br>
              <a:rPr lang="ar-DZ" sz="2400" dirty="0">
                <a:solidFill>
                  <a:schemeClr val="tx1">
                    <a:lumMod val="50000"/>
                    <a:lumOff val="50000"/>
                  </a:schemeClr>
                </a:solidFill>
              </a:rPr>
            </a:br>
            <a:endParaRPr lang="fr-FR" sz="2400" dirty="0">
              <a:solidFill>
                <a:schemeClr val="tx1">
                  <a:lumMod val="50000"/>
                  <a:lumOff val="50000"/>
                </a:schemeClr>
              </a:solidFill>
            </a:endParaRPr>
          </a:p>
        </p:txBody>
      </p:sp>
      <p:sp>
        <p:nvSpPr>
          <p:cNvPr id="3" name="ZoneTexte 2"/>
          <p:cNvSpPr txBox="1"/>
          <p:nvPr/>
        </p:nvSpPr>
        <p:spPr>
          <a:xfrm>
            <a:off x="942536" y="787792"/>
            <a:ext cx="634898" cy="369332"/>
          </a:xfrm>
          <a:prstGeom prst="rect">
            <a:avLst/>
          </a:prstGeom>
          <a:noFill/>
        </p:spPr>
        <p:txBody>
          <a:bodyPr wrap="square" rtlCol="0">
            <a:spAutoFit/>
          </a:bodyPr>
          <a:lstStyle/>
          <a:p>
            <a:pPr algn="ctr"/>
            <a:r>
              <a:rPr lang="fr-FR" dirty="0">
                <a:solidFill>
                  <a:schemeClr val="bg1"/>
                </a:solidFill>
              </a:rPr>
              <a:t>3</a:t>
            </a:r>
          </a:p>
        </p:txBody>
      </p:sp>
    </p:spTree>
    <p:extLst>
      <p:ext uri="{BB962C8B-B14F-4D97-AF65-F5344CB8AC3E}">
        <p14:creationId xmlns:p14="http://schemas.microsoft.com/office/powerpoint/2010/main" val="1231937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80383" y="111812"/>
            <a:ext cx="8911687" cy="816656"/>
          </a:xfrm>
        </p:spPr>
        <p:txBody>
          <a:bodyPr/>
          <a:lstStyle/>
          <a:p>
            <a:pPr algn="ctr" rtl="1"/>
            <a:r>
              <a:rPr lang="ar-DZ" i="1" dirty="0" smtClean="0"/>
              <a:t>ماهي المحاجة الفلسفية الجيدة ؟</a:t>
            </a:r>
            <a:endParaRPr lang="fr-FR" i="1" dirty="0"/>
          </a:p>
        </p:txBody>
      </p:sp>
      <p:sp>
        <p:nvSpPr>
          <p:cNvPr id="3" name="Espace réservé du contenu 2"/>
          <p:cNvSpPr>
            <a:spLocks noGrp="1"/>
          </p:cNvSpPr>
          <p:nvPr>
            <p:ph idx="1"/>
          </p:nvPr>
        </p:nvSpPr>
        <p:spPr>
          <a:xfrm>
            <a:off x="1927274" y="928468"/>
            <a:ext cx="10030264" cy="5753686"/>
          </a:xfrm>
        </p:spPr>
        <p:txBody>
          <a:bodyPr>
            <a:normAutofit/>
          </a:bodyPr>
          <a:lstStyle/>
          <a:p>
            <a:pPr marL="0" indent="0" algn="r" rtl="1">
              <a:buNone/>
            </a:pPr>
            <a:r>
              <a:rPr lang="ar-DZ" sz="2400" dirty="0" smtClean="0">
                <a:solidFill>
                  <a:schemeClr val="tx1">
                    <a:lumMod val="50000"/>
                    <a:lumOff val="50000"/>
                  </a:schemeClr>
                </a:solidFill>
              </a:rPr>
              <a:t>      المقصودُ </a:t>
            </a:r>
            <a:r>
              <a:rPr lang="ar-DZ" sz="2400" dirty="0">
                <a:solidFill>
                  <a:schemeClr val="tx1">
                    <a:lumMod val="50000"/>
                    <a:lumOff val="50000"/>
                  </a:schemeClr>
                </a:solidFill>
              </a:rPr>
              <a:t>بالجودة في مجال الحجاج الفلسفي هي توخّي فضيلة الشَّرف في طرح المواضيع ومعالجة المشكلات (يتجنب الفيلسوف بما هو كذلك، كل استراتيجيات الخِّسَّة والدَّناءة في خطابه وتواصله مع الجمهور. يتجنَّب قدر المُستطاع أسلوب الإغراء واللهث وراء النجاعة وهوى النُّجومية... يتَّقي من حرف النقاش الجاد وتحويله إلى مهزلة ومسخرة... يتفادى ما أمكن </a:t>
            </a:r>
            <a:r>
              <a:rPr lang="ar-DZ" sz="2400" dirty="0" smtClean="0">
                <a:solidFill>
                  <a:schemeClr val="tx1">
                    <a:lumMod val="50000"/>
                    <a:lumOff val="50000"/>
                  </a:schemeClr>
                </a:solidFill>
              </a:rPr>
              <a:t>الاحتماء </a:t>
            </a:r>
            <a:r>
              <a:rPr lang="ar-DZ" sz="2400" dirty="0">
                <a:solidFill>
                  <a:schemeClr val="tx1">
                    <a:lumMod val="50000"/>
                    <a:lumOff val="50000"/>
                  </a:schemeClr>
                </a:solidFill>
              </a:rPr>
              <a:t>وراء خطاب السيطرة واللغة المتخشِّبة...أخلاقيات ممارسة التفلسُف</a:t>
            </a:r>
            <a:r>
              <a:rPr lang="ar-DZ" sz="2400" dirty="0" smtClean="0">
                <a:solidFill>
                  <a:schemeClr val="tx1">
                    <a:lumMod val="50000"/>
                    <a:lumOff val="50000"/>
                  </a:schemeClr>
                </a:solidFill>
              </a:rPr>
              <a:t>)</a:t>
            </a:r>
          </a:p>
          <a:p>
            <a:pPr marL="0" indent="0" algn="r" rtl="1">
              <a:buNone/>
            </a:pPr>
            <a:endParaRPr lang="ar-DZ" sz="2400" dirty="0" smtClean="0">
              <a:solidFill>
                <a:schemeClr val="tx1">
                  <a:lumMod val="50000"/>
                  <a:lumOff val="50000"/>
                </a:schemeClr>
              </a:solidFill>
            </a:endParaRPr>
          </a:p>
          <a:p>
            <a:pPr marL="0" indent="0" algn="r" rtl="1">
              <a:buNone/>
            </a:pPr>
            <a:r>
              <a:rPr lang="ar-DZ" sz="2400" b="1" dirty="0" smtClean="0">
                <a:solidFill>
                  <a:schemeClr val="bg2">
                    <a:lumMod val="50000"/>
                  </a:schemeClr>
                </a:solidFill>
              </a:rPr>
              <a:t>01</a:t>
            </a:r>
            <a:r>
              <a:rPr lang="ar-DZ" sz="2400" dirty="0" smtClean="0">
                <a:solidFill>
                  <a:schemeClr val="bg2">
                    <a:lumMod val="50000"/>
                  </a:schemeClr>
                </a:solidFill>
              </a:rPr>
              <a:t>/</a:t>
            </a:r>
            <a:r>
              <a:rPr lang="ar-DZ" sz="2400" dirty="0">
                <a:solidFill>
                  <a:schemeClr val="bg2">
                    <a:lumMod val="50000"/>
                  </a:schemeClr>
                </a:solidFill>
              </a:rPr>
              <a:t>	سمو مقام  « </a:t>
            </a:r>
            <a:r>
              <a:rPr lang="ar-DZ" sz="2400" dirty="0" smtClean="0">
                <a:solidFill>
                  <a:schemeClr val="bg2">
                    <a:lumMod val="50000"/>
                  </a:schemeClr>
                </a:solidFill>
              </a:rPr>
              <a:t>قضية الإلتزام </a:t>
            </a:r>
            <a:r>
              <a:rPr lang="fr-FR" sz="2400" dirty="0">
                <a:solidFill>
                  <a:schemeClr val="bg2">
                    <a:lumMod val="50000"/>
                  </a:schemeClr>
                </a:solidFill>
              </a:rPr>
              <a:t>la cause »  </a:t>
            </a:r>
            <a:r>
              <a:rPr lang="ar-DZ" sz="2400" dirty="0" smtClean="0">
                <a:solidFill>
                  <a:schemeClr val="bg2">
                    <a:lumMod val="50000"/>
                  </a:schemeClr>
                </a:solidFill>
              </a:rPr>
              <a:t> التي </a:t>
            </a:r>
            <a:r>
              <a:rPr lang="ar-DZ" sz="2400" dirty="0">
                <a:solidFill>
                  <a:schemeClr val="bg2">
                    <a:lumMod val="50000"/>
                  </a:schemeClr>
                </a:solidFill>
              </a:rPr>
              <a:t>يلتزم بخدمتها</a:t>
            </a:r>
            <a:r>
              <a:rPr lang="ar-DZ" sz="2400" dirty="0" smtClean="0">
                <a:solidFill>
                  <a:schemeClr val="bg2">
                    <a:lumMod val="50000"/>
                  </a:schemeClr>
                </a:solidFill>
              </a:rPr>
              <a:t>.</a:t>
            </a:r>
          </a:p>
          <a:p>
            <a:pPr marL="0" indent="0" algn="r" rtl="1">
              <a:buNone/>
            </a:pPr>
            <a:endParaRPr lang="ar-DZ" sz="2400" dirty="0">
              <a:solidFill>
                <a:schemeClr val="bg2">
                  <a:lumMod val="50000"/>
                </a:schemeClr>
              </a:solidFill>
            </a:endParaRPr>
          </a:p>
          <a:p>
            <a:pPr marL="0" indent="0" algn="r" rtl="1">
              <a:buNone/>
            </a:pPr>
            <a:r>
              <a:rPr lang="ar-DZ" sz="2400" b="1" dirty="0" smtClean="0">
                <a:solidFill>
                  <a:schemeClr val="bg2">
                    <a:lumMod val="50000"/>
                  </a:schemeClr>
                </a:solidFill>
              </a:rPr>
              <a:t>02</a:t>
            </a:r>
            <a:r>
              <a:rPr lang="ar-DZ" sz="2400" dirty="0" smtClean="0">
                <a:solidFill>
                  <a:schemeClr val="bg2">
                    <a:lumMod val="50000"/>
                  </a:schemeClr>
                </a:solidFill>
              </a:rPr>
              <a:t>/</a:t>
            </a:r>
            <a:r>
              <a:rPr lang="ar-DZ" sz="2400" dirty="0">
                <a:solidFill>
                  <a:schemeClr val="bg2">
                    <a:lumMod val="50000"/>
                  </a:schemeClr>
                </a:solidFill>
              </a:rPr>
              <a:t>	احترام ما توصَّل إليه المختصون في المنطقيات والمناهج </a:t>
            </a:r>
            <a:r>
              <a:rPr lang="ar-DZ" sz="2400" dirty="0" smtClean="0">
                <a:solidFill>
                  <a:schemeClr val="bg2">
                    <a:lumMod val="50000"/>
                  </a:schemeClr>
                </a:solidFill>
              </a:rPr>
              <a:t>الاستدلالية </a:t>
            </a:r>
            <a:r>
              <a:rPr lang="ar-DZ" sz="2400" dirty="0">
                <a:solidFill>
                  <a:schemeClr val="bg2">
                    <a:lumMod val="50000"/>
                  </a:schemeClr>
                </a:solidFill>
              </a:rPr>
              <a:t>(خصوصا </a:t>
            </a:r>
            <a:r>
              <a:rPr lang="ar-DZ" sz="2400" dirty="0" smtClean="0">
                <a:solidFill>
                  <a:schemeClr val="bg2">
                    <a:lumMod val="50000"/>
                  </a:schemeClr>
                </a:solidFill>
              </a:rPr>
              <a:t>ما تعلَّق </a:t>
            </a:r>
            <a:r>
              <a:rPr lang="ar-DZ" sz="2400" dirty="0">
                <a:solidFill>
                  <a:schemeClr val="bg2">
                    <a:lumMod val="50000"/>
                  </a:schemeClr>
                </a:solidFill>
              </a:rPr>
              <a:t>بعلوم النصِّ والخطاب ومباحث المنطق </a:t>
            </a:r>
            <a:r>
              <a:rPr lang="ar-DZ" sz="2400" dirty="0" err="1">
                <a:solidFill>
                  <a:schemeClr val="bg2">
                    <a:lumMod val="50000"/>
                  </a:schemeClr>
                </a:solidFill>
              </a:rPr>
              <a:t>اللاَّصوري</a:t>
            </a:r>
            <a:r>
              <a:rPr lang="ar-DZ" sz="2400" dirty="0">
                <a:solidFill>
                  <a:schemeClr val="bg2">
                    <a:lumMod val="50000"/>
                  </a:schemeClr>
                </a:solidFill>
              </a:rPr>
              <a:t>) والنظريات التَّواصلية والتفاعلية وأهم مكاسب </a:t>
            </a:r>
            <a:r>
              <a:rPr lang="ar-DZ" sz="2400" dirty="0" err="1">
                <a:solidFill>
                  <a:schemeClr val="bg2">
                    <a:lumMod val="50000"/>
                  </a:schemeClr>
                </a:solidFill>
              </a:rPr>
              <a:t>التداوليات</a:t>
            </a:r>
            <a:r>
              <a:rPr lang="ar-DZ" sz="2400" dirty="0" smtClean="0">
                <a:solidFill>
                  <a:schemeClr val="bg2">
                    <a:lumMod val="50000"/>
                  </a:schemeClr>
                </a:solidFill>
              </a:rPr>
              <a:t>...</a:t>
            </a:r>
            <a:endParaRPr lang="ar-DZ" sz="2400" dirty="0">
              <a:solidFill>
                <a:schemeClr val="bg2">
                  <a:lumMod val="50000"/>
                </a:schemeClr>
              </a:solidFill>
            </a:endParaRPr>
          </a:p>
          <a:p>
            <a:pPr marL="0" indent="0" algn="r" rtl="1">
              <a:buNone/>
            </a:pPr>
            <a:endParaRPr lang="fr-FR" sz="2400" dirty="0">
              <a:solidFill>
                <a:schemeClr val="tx1">
                  <a:lumMod val="50000"/>
                  <a:lumOff val="50000"/>
                </a:schemeClr>
              </a:solidFill>
            </a:endParaRPr>
          </a:p>
        </p:txBody>
      </p:sp>
      <p:sp>
        <p:nvSpPr>
          <p:cNvPr id="4" name="ZoneTexte 3"/>
          <p:cNvSpPr txBox="1"/>
          <p:nvPr/>
        </p:nvSpPr>
        <p:spPr>
          <a:xfrm>
            <a:off x="703385" y="759656"/>
            <a:ext cx="658421" cy="369332"/>
          </a:xfrm>
          <a:prstGeom prst="rect">
            <a:avLst/>
          </a:prstGeom>
          <a:noFill/>
        </p:spPr>
        <p:txBody>
          <a:bodyPr wrap="square" rtlCol="0">
            <a:spAutoFit/>
          </a:bodyPr>
          <a:lstStyle/>
          <a:p>
            <a:pPr algn="r"/>
            <a:r>
              <a:rPr lang="ar-DZ" dirty="0" smtClean="0">
                <a:solidFill>
                  <a:schemeClr val="bg1"/>
                </a:solidFill>
              </a:rPr>
              <a:t>4</a:t>
            </a:r>
            <a:endParaRPr lang="fr-FR" dirty="0">
              <a:solidFill>
                <a:schemeClr val="bg1"/>
              </a:solidFill>
            </a:endParaRPr>
          </a:p>
        </p:txBody>
      </p:sp>
    </p:spTree>
    <p:extLst>
      <p:ext uri="{BB962C8B-B14F-4D97-AF65-F5344CB8AC3E}">
        <p14:creationId xmlns:p14="http://schemas.microsoft.com/office/powerpoint/2010/main" val="3166170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30327" y="117673"/>
            <a:ext cx="10238518" cy="6494142"/>
          </a:xfrm>
        </p:spPr>
        <p:txBody>
          <a:bodyPr>
            <a:normAutofit fontScale="90000"/>
          </a:bodyPr>
          <a:lstStyle/>
          <a:p>
            <a:pPr algn="r" rtl="1"/>
            <a:r>
              <a:rPr lang="ar-DZ" sz="2400" b="1" dirty="0">
                <a:solidFill>
                  <a:schemeClr val="bg2">
                    <a:lumMod val="50000"/>
                  </a:schemeClr>
                </a:solidFill>
              </a:rPr>
              <a:t>03</a:t>
            </a:r>
            <a:r>
              <a:rPr lang="ar-DZ" sz="2400" dirty="0">
                <a:solidFill>
                  <a:schemeClr val="bg2">
                    <a:lumMod val="50000"/>
                  </a:schemeClr>
                </a:solidFill>
              </a:rPr>
              <a:t>-	</a:t>
            </a:r>
            <a:r>
              <a:rPr lang="ar-DZ" sz="2400" dirty="0" smtClean="0">
                <a:solidFill>
                  <a:schemeClr val="bg2">
                    <a:lumMod val="50000"/>
                  </a:schemeClr>
                </a:solidFill>
              </a:rPr>
              <a:t>الامتناع </a:t>
            </a:r>
            <a:r>
              <a:rPr lang="ar-DZ" sz="2400" dirty="0">
                <a:solidFill>
                  <a:schemeClr val="bg2">
                    <a:lumMod val="50000"/>
                  </a:schemeClr>
                </a:solidFill>
              </a:rPr>
              <a:t>المطلق عن استعمال أي سفسطة بنية خبيثة</a:t>
            </a:r>
            <a:r>
              <a:rPr lang="ar-DZ" sz="2400" dirty="0" smtClean="0">
                <a:solidFill>
                  <a:schemeClr val="bg2">
                    <a:lumMod val="50000"/>
                  </a:schemeClr>
                </a:solidFill>
              </a:rPr>
              <a:t>.</a:t>
            </a:r>
            <a:br>
              <a:rPr lang="ar-DZ" sz="2400" dirty="0" smtClean="0">
                <a:solidFill>
                  <a:schemeClr val="bg2">
                    <a:lumMod val="50000"/>
                  </a:schemeClr>
                </a:solidFill>
              </a:rPr>
            </a:br>
            <a:r>
              <a:rPr lang="ar-DZ" sz="2400" dirty="0">
                <a:solidFill>
                  <a:schemeClr val="bg2">
                    <a:lumMod val="50000"/>
                  </a:schemeClr>
                </a:solidFill>
              </a:rPr>
              <a:t/>
            </a:r>
            <a:br>
              <a:rPr lang="ar-DZ" sz="2400" dirty="0">
                <a:solidFill>
                  <a:schemeClr val="bg2">
                    <a:lumMod val="50000"/>
                  </a:schemeClr>
                </a:solidFill>
              </a:rPr>
            </a:br>
            <a:r>
              <a:rPr lang="ar-DZ" sz="2400" b="1" dirty="0">
                <a:solidFill>
                  <a:schemeClr val="bg2">
                    <a:lumMod val="50000"/>
                  </a:schemeClr>
                </a:solidFill>
              </a:rPr>
              <a:t>04</a:t>
            </a:r>
            <a:r>
              <a:rPr lang="ar-DZ" sz="2400" dirty="0">
                <a:solidFill>
                  <a:schemeClr val="bg2">
                    <a:lumMod val="50000"/>
                  </a:schemeClr>
                </a:solidFill>
              </a:rPr>
              <a:t>-	الوعي بأهم المغالطات </a:t>
            </a:r>
            <a:r>
              <a:rPr lang="ar-DZ" sz="2400" dirty="0" smtClean="0">
                <a:solidFill>
                  <a:schemeClr val="bg2">
                    <a:lumMod val="50000"/>
                  </a:schemeClr>
                </a:solidFill>
              </a:rPr>
              <a:t>والاجتهاد </a:t>
            </a:r>
            <a:r>
              <a:rPr lang="ar-DZ" sz="2400" dirty="0">
                <a:solidFill>
                  <a:schemeClr val="bg2">
                    <a:lumMod val="50000"/>
                  </a:schemeClr>
                </a:solidFill>
              </a:rPr>
              <a:t>في تجنبها وتوعية الجمهور المتلقي بفسادها( هنا يكمن الفرق بين المحامي، الصحفي، المفكر الإعلامي، الداعية...  والفيلسوف</a:t>
            </a:r>
            <a:r>
              <a:rPr lang="ar-DZ" sz="2400" dirty="0" smtClean="0">
                <a:solidFill>
                  <a:schemeClr val="bg2">
                    <a:lumMod val="50000"/>
                  </a:schemeClr>
                </a:solidFill>
              </a:rPr>
              <a:t>)</a:t>
            </a:r>
            <a:br>
              <a:rPr lang="ar-DZ" sz="2400" dirty="0" smtClean="0">
                <a:solidFill>
                  <a:schemeClr val="bg2">
                    <a:lumMod val="50000"/>
                  </a:schemeClr>
                </a:solidFill>
              </a:rPr>
            </a:br>
            <a:r>
              <a:rPr lang="ar-DZ" sz="2400" dirty="0">
                <a:solidFill>
                  <a:schemeClr val="bg2">
                    <a:lumMod val="50000"/>
                  </a:schemeClr>
                </a:solidFill>
              </a:rPr>
              <a:t/>
            </a:r>
            <a:br>
              <a:rPr lang="ar-DZ" sz="2400" dirty="0">
                <a:solidFill>
                  <a:schemeClr val="bg2">
                    <a:lumMod val="50000"/>
                  </a:schemeClr>
                </a:solidFill>
              </a:rPr>
            </a:br>
            <a:r>
              <a:rPr lang="ar-DZ" sz="2400" b="1" dirty="0">
                <a:solidFill>
                  <a:schemeClr val="bg2">
                    <a:lumMod val="50000"/>
                  </a:schemeClr>
                </a:solidFill>
              </a:rPr>
              <a:t>05</a:t>
            </a:r>
            <a:r>
              <a:rPr lang="ar-DZ" sz="2400" dirty="0">
                <a:solidFill>
                  <a:schemeClr val="bg2">
                    <a:lumMod val="50000"/>
                  </a:schemeClr>
                </a:solidFill>
              </a:rPr>
              <a:t>-	الفلسفة خطاب لن يغلق أبدا، يستحيل إعادة صياغته ولا يمكن ترجمته بشكل متطابق ولو داخل </a:t>
            </a:r>
            <a:r>
              <a:rPr lang="ar-DZ" sz="2400" dirty="0" smtClean="0">
                <a:solidFill>
                  <a:schemeClr val="bg2">
                    <a:lumMod val="50000"/>
                  </a:schemeClr>
                </a:solidFill>
              </a:rPr>
              <a:t>لغته </a:t>
            </a:r>
            <a:r>
              <a:rPr lang="ar-DZ" sz="2400" dirty="0">
                <a:solidFill>
                  <a:schemeClr val="bg2">
                    <a:lumMod val="50000"/>
                  </a:schemeClr>
                </a:solidFill>
              </a:rPr>
              <a:t>الأصلية... كل ترجمة هي قراءة مختلفة</a:t>
            </a:r>
            <a:r>
              <a:rPr lang="ar-DZ" sz="2400" dirty="0" smtClean="0">
                <a:solidFill>
                  <a:schemeClr val="bg2">
                    <a:lumMod val="50000"/>
                  </a:schemeClr>
                </a:solidFill>
              </a:rPr>
              <a:t>.</a:t>
            </a:r>
            <a:br>
              <a:rPr lang="ar-DZ" sz="2400" dirty="0" smtClean="0">
                <a:solidFill>
                  <a:schemeClr val="bg2">
                    <a:lumMod val="50000"/>
                  </a:schemeClr>
                </a:solidFill>
              </a:rPr>
            </a:br>
            <a:r>
              <a:rPr lang="ar-DZ" sz="2400" dirty="0">
                <a:solidFill>
                  <a:schemeClr val="bg2">
                    <a:lumMod val="50000"/>
                  </a:schemeClr>
                </a:solidFill>
              </a:rPr>
              <a:t/>
            </a:r>
            <a:br>
              <a:rPr lang="ar-DZ" sz="2400" dirty="0">
                <a:solidFill>
                  <a:schemeClr val="bg2">
                    <a:lumMod val="50000"/>
                  </a:schemeClr>
                </a:solidFill>
              </a:rPr>
            </a:br>
            <a:r>
              <a:rPr lang="ar-DZ" sz="2400" b="1" dirty="0">
                <a:solidFill>
                  <a:schemeClr val="bg2">
                    <a:lumMod val="50000"/>
                  </a:schemeClr>
                </a:solidFill>
              </a:rPr>
              <a:t>06</a:t>
            </a:r>
            <a:r>
              <a:rPr lang="ar-DZ" sz="2400" dirty="0">
                <a:solidFill>
                  <a:schemeClr val="bg2">
                    <a:lumMod val="50000"/>
                  </a:schemeClr>
                </a:solidFill>
              </a:rPr>
              <a:t>-	لذلك يمكن القول بأن عملية « النقل </a:t>
            </a:r>
            <a:r>
              <a:rPr lang="ar-DZ" sz="2400" dirty="0" err="1" smtClean="0">
                <a:solidFill>
                  <a:schemeClr val="bg2">
                    <a:lumMod val="50000"/>
                  </a:schemeClr>
                </a:solidFill>
              </a:rPr>
              <a:t>الدِّيداكتيكي</a:t>
            </a:r>
            <a:r>
              <a:rPr lang="ar-DZ" sz="2400" dirty="0" smtClean="0">
                <a:solidFill>
                  <a:schemeClr val="bg2">
                    <a:lumMod val="50000"/>
                  </a:schemeClr>
                </a:solidFill>
              </a:rPr>
              <a:t> </a:t>
            </a:r>
            <a:r>
              <a:rPr lang="fr-FR" sz="2400" dirty="0">
                <a:solidFill>
                  <a:schemeClr val="bg2">
                    <a:lumMod val="50000"/>
                  </a:schemeClr>
                </a:solidFill>
              </a:rPr>
              <a:t>la transposition didactique» </a:t>
            </a:r>
            <a:r>
              <a:rPr lang="ar-DZ" sz="2400" dirty="0">
                <a:solidFill>
                  <a:schemeClr val="bg2">
                    <a:lumMod val="50000"/>
                  </a:schemeClr>
                </a:solidFill>
              </a:rPr>
              <a:t>هي بهذا المعنى اشتغال على تحليل بلاغي لخطاب فلسفيٍّ معين يكون موجَّها لشركاء تعليميين بهدف مرافقتهم تدريجيًّا إلى</a:t>
            </a:r>
            <a:r>
              <a:rPr lang="ar-DZ" sz="2400" dirty="0" smtClean="0">
                <a:solidFill>
                  <a:schemeClr val="bg2">
                    <a:lumMod val="50000"/>
                  </a:schemeClr>
                </a:solidFill>
              </a:rPr>
              <a:t>:</a:t>
            </a:r>
            <a:br>
              <a:rPr lang="ar-DZ" sz="2400" dirty="0" smtClean="0">
                <a:solidFill>
                  <a:schemeClr val="bg2">
                    <a:lumMod val="50000"/>
                  </a:schemeClr>
                </a:solidFill>
              </a:rPr>
            </a:br>
            <a:r>
              <a:rPr lang="ar-DZ" sz="2400" dirty="0"/>
              <a:t/>
            </a:r>
            <a:br>
              <a:rPr lang="ar-DZ" sz="2400" dirty="0"/>
            </a:br>
            <a:r>
              <a:rPr lang="ar-DZ" sz="2400" dirty="0" smtClean="0"/>
              <a:t>   </a:t>
            </a:r>
            <a:r>
              <a:rPr lang="ar-DZ" sz="2400" dirty="0" smtClean="0">
                <a:solidFill>
                  <a:schemeClr val="tx1">
                    <a:lumMod val="50000"/>
                    <a:lumOff val="50000"/>
                  </a:schemeClr>
                </a:solidFill>
              </a:rPr>
              <a:t>-</a:t>
            </a:r>
            <a:r>
              <a:rPr lang="ar-DZ" sz="2400" dirty="0">
                <a:solidFill>
                  <a:schemeClr val="tx1">
                    <a:lumMod val="50000"/>
                    <a:lumOff val="50000"/>
                  </a:schemeClr>
                </a:solidFill>
              </a:rPr>
              <a:t>	</a:t>
            </a:r>
            <a:r>
              <a:rPr lang="ar-DZ" sz="2400" dirty="0" smtClean="0">
                <a:solidFill>
                  <a:schemeClr val="tx1">
                    <a:lumMod val="50000"/>
                    <a:lumOff val="50000"/>
                  </a:schemeClr>
                </a:solidFill>
              </a:rPr>
              <a:t>الإقناع-الاقتناع</a:t>
            </a:r>
            <a:r>
              <a:rPr lang="ar-DZ" sz="2400" dirty="0">
                <a:solidFill>
                  <a:schemeClr val="tx1">
                    <a:lumMod val="50000"/>
                    <a:lumOff val="50000"/>
                  </a:schemeClr>
                </a:solidFill>
              </a:rPr>
              <a:t/>
            </a:r>
            <a:br>
              <a:rPr lang="ar-DZ" sz="2400" dirty="0">
                <a:solidFill>
                  <a:schemeClr val="tx1">
                    <a:lumMod val="50000"/>
                    <a:lumOff val="50000"/>
                  </a:schemeClr>
                </a:solidFill>
              </a:rPr>
            </a:br>
            <a:r>
              <a:rPr lang="ar-DZ" sz="2400" dirty="0" smtClean="0">
                <a:solidFill>
                  <a:schemeClr val="tx1">
                    <a:lumMod val="50000"/>
                    <a:lumOff val="50000"/>
                  </a:schemeClr>
                </a:solidFill>
              </a:rPr>
              <a:t>   -</a:t>
            </a:r>
            <a:r>
              <a:rPr lang="ar-DZ" sz="2400" dirty="0">
                <a:solidFill>
                  <a:schemeClr val="tx1">
                    <a:lumMod val="50000"/>
                    <a:lumOff val="50000"/>
                  </a:schemeClr>
                </a:solidFill>
              </a:rPr>
              <a:t>	التبليغ وحسن التلقي</a:t>
            </a:r>
            <a:br>
              <a:rPr lang="ar-DZ" sz="2400" dirty="0">
                <a:solidFill>
                  <a:schemeClr val="tx1">
                    <a:lumMod val="50000"/>
                    <a:lumOff val="50000"/>
                  </a:schemeClr>
                </a:solidFill>
              </a:rPr>
            </a:br>
            <a:r>
              <a:rPr lang="ar-DZ" sz="2400" dirty="0" smtClean="0">
                <a:solidFill>
                  <a:schemeClr val="tx1">
                    <a:lumMod val="50000"/>
                    <a:lumOff val="50000"/>
                  </a:schemeClr>
                </a:solidFill>
              </a:rPr>
              <a:t>   -</a:t>
            </a:r>
            <a:r>
              <a:rPr lang="ar-DZ" sz="2400" dirty="0">
                <a:solidFill>
                  <a:schemeClr val="tx1">
                    <a:lumMod val="50000"/>
                    <a:lumOff val="50000"/>
                  </a:schemeClr>
                </a:solidFill>
              </a:rPr>
              <a:t>	الإمتاع وتذوق لذَّة التفكير وجمال </a:t>
            </a:r>
            <a:r>
              <a:rPr lang="ar-DZ" sz="2400" dirty="0" smtClean="0">
                <a:solidFill>
                  <a:schemeClr val="tx1">
                    <a:lumMod val="50000"/>
                    <a:lumOff val="50000"/>
                  </a:schemeClr>
                </a:solidFill>
              </a:rPr>
              <a:t>الاستدلال</a:t>
            </a:r>
            <a:r>
              <a:rPr lang="ar-DZ" sz="2400" dirty="0">
                <a:solidFill>
                  <a:schemeClr val="tx1">
                    <a:lumMod val="50000"/>
                    <a:lumOff val="50000"/>
                  </a:schemeClr>
                </a:solidFill>
              </a:rPr>
              <a:t/>
            </a:r>
            <a:br>
              <a:rPr lang="ar-DZ" sz="2400" dirty="0">
                <a:solidFill>
                  <a:schemeClr val="tx1">
                    <a:lumMod val="50000"/>
                    <a:lumOff val="50000"/>
                  </a:schemeClr>
                </a:solidFill>
              </a:rPr>
            </a:br>
            <a:r>
              <a:rPr lang="ar-DZ" sz="2400" dirty="0" smtClean="0">
                <a:solidFill>
                  <a:schemeClr val="tx1">
                    <a:lumMod val="50000"/>
                    <a:lumOff val="50000"/>
                  </a:schemeClr>
                </a:solidFill>
              </a:rPr>
              <a:t>   -</a:t>
            </a:r>
            <a:r>
              <a:rPr lang="ar-DZ" sz="2400" dirty="0">
                <a:solidFill>
                  <a:schemeClr val="tx1">
                    <a:lumMod val="50000"/>
                    <a:lumOff val="50000"/>
                  </a:schemeClr>
                </a:solidFill>
              </a:rPr>
              <a:t>	التحفيز</a:t>
            </a:r>
            <a:br>
              <a:rPr lang="ar-DZ" sz="2400" dirty="0">
                <a:solidFill>
                  <a:schemeClr val="tx1">
                    <a:lumMod val="50000"/>
                    <a:lumOff val="50000"/>
                  </a:schemeClr>
                </a:solidFill>
              </a:rPr>
            </a:br>
            <a:r>
              <a:rPr lang="ar-DZ" sz="2400" dirty="0" smtClean="0">
                <a:solidFill>
                  <a:schemeClr val="tx1">
                    <a:lumMod val="50000"/>
                    <a:lumOff val="50000"/>
                  </a:schemeClr>
                </a:solidFill>
              </a:rPr>
              <a:t>   -</a:t>
            </a:r>
            <a:r>
              <a:rPr lang="ar-DZ" sz="2400" dirty="0">
                <a:solidFill>
                  <a:schemeClr val="tx1">
                    <a:lumMod val="50000"/>
                    <a:lumOff val="50000"/>
                  </a:schemeClr>
                </a:solidFill>
              </a:rPr>
              <a:t>	الإبداع </a:t>
            </a:r>
            <a:r>
              <a:rPr lang="ar-DZ" sz="2400" dirty="0"/>
              <a:t/>
            </a:r>
            <a:br>
              <a:rPr lang="ar-DZ" sz="2400" dirty="0"/>
            </a:br>
            <a:endParaRPr lang="fr-FR" sz="2400" dirty="0"/>
          </a:p>
        </p:txBody>
      </p:sp>
      <p:sp>
        <p:nvSpPr>
          <p:cNvPr id="3" name="ZoneTexte 2"/>
          <p:cNvSpPr txBox="1"/>
          <p:nvPr/>
        </p:nvSpPr>
        <p:spPr>
          <a:xfrm>
            <a:off x="757646" y="770709"/>
            <a:ext cx="613955" cy="369332"/>
          </a:xfrm>
          <a:prstGeom prst="rect">
            <a:avLst/>
          </a:prstGeom>
          <a:noFill/>
        </p:spPr>
        <p:txBody>
          <a:bodyPr wrap="square" rtlCol="0">
            <a:spAutoFit/>
          </a:bodyPr>
          <a:lstStyle/>
          <a:p>
            <a:pPr algn="r"/>
            <a:r>
              <a:rPr lang="ar-DZ" dirty="0" smtClean="0">
                <a:solidFill>
                  <a:schemeClr val="bg1"/>
                </a:solidFill>
              </a:rPr>
              <a:t>5</a:t>
            </a:r>
            <a:endParaRPr lang="fr-FR" dirty="0">
              <a:solidFill>
                <a:schemeClr val="bg1"/>
              </a:solidFill>
            </a:endParaRPr>
          </a:p>
        </p:txBody>
      </p:sp>
    </p:spTree>
    <p:extLst>
      <p:ext uri="{BB962C8B-B14F-4D97-AF65-F5344CB8AC3E}">
        <p14:creationId xmlns:p14="http://schemas.microsoft.com/office/powerpoint/2010/main" val="286528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54927" y="209006"/>
            <a:ext cx="10162902" cy="6374673"/>
          </a:xfrm>
        </p:spPr>
        <p:txBody>
          <a:bodyPr>
            <a:normAutofit/>
          </a:bodyPr>
          <a:lstStyle/>
          <a:p>
            <a:pPr algn="r" rtl="1"/>
            <a:r>
              <a:rPr lang="ar-DZ" sz="2400" b="1" dirty="0">
                <a:solidFill>
                  <a:schemeClr val="bg2">
                    <a:lumMod val="50000"/>
                  </a:schemeClr>
                </a:solidFill>
              </a:rPr>
              <a:t>07</a:t>
            </a:r>
            <a:r>
              <a:rPr lang="ar-DZ" sz="2400" dirty="0">
                <a:solidFill>
                  <a:schemeClr val="bg2">
                    <a:lumMod val="50000"/>
                  </a:schemeClr>
                </a:solidFill>
              </a:rPr>
              <a:t>-</a:t>
            </a:r>
            <a:r>
              <a:rPr lang="ar-DZ" sz="2400" dirty="0"/>
              <a:t>	</a:t>
            </a:r>
            <a:r>
              <a:rPr lang="ar-DZ" sz="2400" dirty="0">
                <a:solidFill>
                  <a:schemeClr val="tx1">
                    <a:lumMod val="50000"/>
                    <a:lumOff val="50000"/>
                  </a:schemeClr>
                </a:solidFill>
              </a:rPr>
              <a:t>بجب امتلاك الوعي تماما بأنَّ الخطاب الفلسفي، مهما كان رصينا ونسقيا، ليس نظرية برهانية على الإطلاق</a:t>
            </a:r>
            <a:r>
              <a:rPr lang="ar-DZ" sz="2400" dirty="0" smtClean="0">
                <a:solidFill>
                  <a:schemeClr val="tx1">
                    <a:lumMod val="50000"/>
                    <a:lumOff val="50000"/>
                  </a:schemeClr>
                </a:solidFill>
              </a:rPr>
              <a:t>:</a:t>
            </a:r>
            <a:br>
              <a:rPr lang="ar-DZ" sz="2400" dirty="0" smtClean="0">
                <a:solidFill>
                  <a:schemeClr val="tx1">
                    <a:lumMod val="50000"/>
                    <a:lumOff val="50000"/>
                  </a:schemeClr>
                </a:solidFill>
              </a:rPr>
            </a:br>
            <a:r>
              <a:rPr lang="ar-DZ" sz="2400" dirty="0">
                <a:solidFill>
                  <a:schemeClr val="tx1">
                    <a:lumMod val="50000"/>
                    <a:lumOff val="50000"/>
                  </a:schemeClr>
                </a:solidFill>
              </a:rPr>
              <a:t/>
            </a:r>
            <a:br>
              <a:rPr lang="ar-DZ" sz="2400" dirty="0">
                <a:solidFill>
                  <a:schemeClr val="tx1">
                    <a:lumMod val="50000"/>
                    <a:lumOff val="50000"/>
                  </a:schemeClr>
                </a:solidFill>
              </a:rPr>
            </a:br>
            <a:r>
              <a:rPr lang="ar-DZ" sz="2400" dirty="0" smtClean="0">
                <a:solidFill>
                  <a:schemeClr val="tx1">
                    <a:lumMod val="50000"/>
                    <a:lumOff val="50000"/>
                  </a:schemeClr>
                </a:solidFill>
              </a:rPr>
              <a:t>   -</a:t>
            </a:r>
            <a:r>
              <a:rPr lang="ar-DZ" sz="2400" dirty="0">
                <a:solidFill>
                  <a:schemeClr val="tx1">
                    <a:lumMod val="50000"/>
                    <a:lumOff val="50000"/>
                  </a:schemeClr>
                </a:solidFill>
              </a:rPr>
              <a:t>	واقع الحال هو تعدد المذاهب واختلافها... وتعارض بعضها مع بعض.</a:t>
            </a:r>
            <a:br>
              <a:rPr lang="ar-DZ" sz="2400" dirty="0">
                <a:solidFill>
                  <a:schemeClr val="tx1">
                    <a:lumMod val="50000"/>
                    <a:lumOff val="50000"/>
                  </a:schemeClr>
                </a:solidFill>
              </a:rPr>
            </a:br>
            <a:r>
              <a:rPr lang="ar-DZ" sz="2400" dirty="0" smtClean="0">
                <a:solidFill>
                  <a:schemeClr val="tx1">
                    <a:lumMod val="50000"/>
                    <a:lumOff val="50000"/>
                  </a:schemeClr>
                </a:solidFill>
              </a:rPr>
              <a:t>   -</a:t>
            </a:r>
            <a:r>
              <a:rPr lang="ar-DZ" sz="2400" dirty="0">
                <a:solidFill>
                  <a:schemeClr val="tx1">
                    <a:lumMod val="50000"/>
                    <a:lumOff val="50000"/>
                  </a:schemeClr>
                </a:solidFill>
              </a:rPr>
              <a:t>	لكل فيلسوف طريقته في انتقاء منطقه </a:t>
            </a:r>
            <a:r>
              <a:rPr lang="ar-DZ" sz="2400" dirty="0" err="1">
                <a:solidFill>
                  <a:schemeClr val="tx1">
                    <a:lumMod val="50000"/>
                    <a:lumOff val="50000"/>
                  </a:schemeClr>
                </a:solidFill>
              </a:rPr>
              <a:t>الإستدلالي</a:t>
            </a:r>
            <a:r>
              <a:rPr lang="ar-DZ" sz="2400" dirty="0">
                <a:solidFill>
                  <a:schemeClr val="tx1">
                    <a:lumMod val="50000"/>
                    <a:lumOff val="50000"/>
                  </a:schemeClr>
                </a:solidFill>
              </a:rPr>
              <a:t/>
            </a:r>
            <a:br>
              <a:rPr lang="ar-DZ" sz="2400" dirty="0">
                <a:solidFill>
                  <a:schemeClr val="tx1">
                    <a:lumMod val="50000"/>
                    <a:lumOff val="50000"/>
                  </a:schemeClr>
                </a:solidFill>
              </a:rPr>
            </a:br>
            <a:r>
              <a:rPr lang="ar-DZ" sz="2400" dirty="0" smtClean="0">
                <a:solidFill>
                  <a:schemeClr val="tx1">
                    <a:lumMod val="50000"/>
                    <a:lumOff val="50000"/>
                  </a:schemeClr>
                </a:solidFill>
              </a:rPr>
              <a:t>   -</a:t>
            </a:r>
            <a:r>
              <a:rPr lang="ar-DZ" sz="2400" dirty="0">
                <a:solidFill>
                  <a:schemeClr val="tx1">
                    <a:lumMod val="50000"/>
                    <a:lumOff val="50000"/>
                  </a:schemeClr>
                </a:solidFill>
              </a:rPr>
              <a:t>	لكل أطروحة فلسفية خطاب فوقي يشرحها، يؤوِّلها وينشئ على </a:t>
            </a:r>
            <a:r>
              <a:rPr lang="ar-DZ" sz="2400" dirty="0" err="1">
                <a:solidFill>
                  <a:schemeClr val="tx1">
                    <a:lumMod val="50000"/>
                    <a:lumOff val="50000"/>
                  </a:schemeClr>
                </a:solidFill>
              </a:rPr>
              <a:t>تخومها</a:t>
            </a:r>
            <a:r>
              <a:rPr lang="ar-DZ" sz="2400" dirty="0">
                <a:solidFill>
                  <a:schemeClr val="tx1">
                    <a:lumMod val="50000"/>
                    <a:lumOff val="50000"/>
                  </a:schemeClr>
                </a:solidFill>
              </a:rPr>
              <a:t> </a:t>
            </a:r>
            <a:r>
              <a:rPr lang="ar-DZ" sz="2400" dirty="0" smtClean="0">
                <a:solidFill>
                  <a:schemeClr val="tx1">
                    <a:lumMod val="50000"/>
                    <a:lumOff val="50000"/>
                  </a:schemeClr>
                </a:solidFill>
              </a:rPr>
              <a:t>  </a:t>
            </a:r>
            <a:br>
              <a:rPr lang="ar-DZ" sz="2400" dirty="0" smtClean="0">
                <a:solidFill>
                  <a:schemeClr val="tx1">
                    <a:lumMod val="50000"/>
                    <a:lumOff val="50000"/>
                  </a:schemeClr>
                </a:solidFill>
              </a:rPr>
            </a:br>
            <a:r>
              <a:rPr lang="ar-DZ" sz="2400" dirty="0" smtClean="0">
                <a:solidFill>
                  <a:schemeClr val="tx1">
                    <a:lumMod val="50000"/>
                    <a:lumOff val="50000"/>
                  </a:schemeClr>
                </a:solidFill>
              </a:rPr>
              <a:t>     خطابا </a:t>
            </a:r>
            <a:r>
              <a:rPr lang="ar-DZ" sz="2400" dirty="0" err="1">
                <a:solidFill>
                  <a:schemeClr val="tx1">
                    <a:lumMod val="50000"/>
                    <a:lumOff val="50000"/>
                  </a:schemeClr>
                </a:solidFill>
              </a:rPr>
              <a:t>حجيدعى</a:t>
            </a:r>
            <a:r>
              <a:rPr lang="ar-DZ" sz="2400" dirty="0">
                <a:solidFill>
                  <a:schemeClr val="tx1">
                    <a:lumMod val="50000"/>
                    <a:lumOff val="50000"/>
                  </a:schemeClr>
                </a:solidFill>
              </a:rPr>
              <a:t> خطاب المنطق الشارح </a:t>
            </a:r>
            <a:r>
              <a:rPr lang="fr-FR" sz="2400" dirty="0">
                <a:solidFill>
                  <a:schemeClr val="tx1">
                    <a:lumMod val="50000"/>
                    <a:lumOff val="50000"/>
                  </a:schemeClr>
                </a:solidFill>
              </a:rPr>
              <a:t>métalogique) </a:t>
            </a:r>
            <a:r>
              <a:rPr lang="ar-DZ" sz="2400" dirty="0">
                <a:solidFill>
                  <a:schemeClr val="tx1">
                    <a:lumMod val="50000"/>
                    <a:lumOff val="50000"/>
                  </a:schemeClr>
                </a:solidFill>
              </a:rPr>
              <a:t>وما قام به جل </a:t>
            </a:r>
            <a:r>
              <a:rPr lang="ar-DZ" sz="2400" dirty="0" smtClean="0">
                <a:solidFill>
                  <a:schemeClr val="tx1">
                    <a:lumMod val="50000"/>
                    <a:lumOff val="50000"/>
                  </a:schemeClr>
                </a:solidFill>
              </a:rPr>
              <a:t/>
            </a:r>
            <a:br>
              <a:rPr lang="ar-DZ" sz="2400" dirty="0" smtClean="0">
                <a:solidFill>
                  <a:schemeClr val="tx1">
                    <a:lumMod val="50000"/>
                    <a:lumOff val="50000"/>
                  </a:schemeClr>
                </a:solidFill>
              </a:rPr>
            </a:br>
            <a:r>
              <a:rPr lang="ar-DZ" sz="2400" dirty="0" smtClean="0">
                <a:solidFill>
                  <a:schemeClr val="tx1">
                    <a:lumMod val="50000"/>
                    <a:lumOff val="50000"/>
                  </a:schemeClr>
                </a:solidFill>
              </a:rPr>
              <a:t>     الفلاسفة </a:t>
            </a:r>
            <a:r>
              <a:rPr lang="ar-DZ" sz="2400" dirty="0">
                <a:solidFill>
                  <a:schemeClr val="tx1">
                    <a:lumMod val="50000"/>
                    <a:lumOff val="50000"/>
                  </a:schemeClr>
                </a:solidFill>
              </a:rPr>
              <a:t>الكبار عندما وضعوا بأنفسهم نصوصا هي مداخل لنصهم الأصلي </a:t>
            </a:r>
            <a:r>
              <a:rPr lang="ar-DZ" sz="2400" dirty="0" smtClean="0">
                <a:solidFill>
                  <a:schemeClr val="tx1">
                    <a:lumMod val="50000"/>
                    <a:lumOff val="50000"/>
                  </a:schemeClr>
                </a:solidFill>
              </a:rPr>
              <a:t/>
            </a:r>
            <a:br>
              <a:rPr lang="ar-DZ" sz="2400" dirty="0" smtClean="0">
                <a:solidFill>
                  <a:schemeClr val="tx1">
                    <a:lumMod val="50000"/>
                    <a:lumOff val="50000"/>
                  </a:schemeClr>
                </a:solidFill>
              </a:rPr>
            </a:br>
            <a:r>
              <a:rPr lang="ar-DZ" sz="2400" dirty="0" smtClean="0">
                <a:solidFill>
                  <a:schemeClr val="tx1">
                    <a:lumMod val="50000"/>
                    <a:lumOff val="50000"/>
                  </a:schemeClr>
                </a:solidFill>
              </a:rPr>
              <a:t>     (</a:t>
            </a:r>
            <a:r>
              <a:rPr lang="ar-DZ" sz="2400" dirty="0">
                <a:solidFill>
                  <a:schemeClr val="tx1">
                    <a:lumMod val="50000"/>
                    <a:lumOff val="50000"/>
                  </a:schemeClr>
                </a:solidFill>
              </a:rPr>
              <a:t>أرسطو، المقدمة لأبن خلدون، ديكارت </a:t>
            </a:r>
            <a:r>
              <a:rPr lang="ar-DZ" sz="2400" dirty="0" err="1">
                <a:solidFill>
                  <a:schemeClr val="tx1">
                    <a:lumMod val="50000"/>
                    <a:lumOff val="50000"/>
                  </a:schemeClr>
                </a:solidFill>
              </a:rPr>
              <a:t>سبينوزا</a:t>
            </a:r>
            <a:r>
              <a:rPr lang="ar-DZ" sz="2400" dirty="0">
                <a:solidFill>
                  <a:schemeClr val="tx1">
                    <a:lumMod val="50000"/>
                    <a:lumOff val="50000"/>
                  </a:schemeClr>
                </a:solidFill>
              </a:rPr>
              <a:t>، </a:t>
            </a:r>
            <a:r>
              <a:rPr lang="ar-DZ" sz="2400" dirty="0" err="1">
                <a:solidFill>
                  <a:schemeClr val="tx1">
                    <a:lumMod val="50000"/>
                    <a:lumOff val="50000"/>
                  </a:schemeClr>
                </a:solidFill>
              </a:rPr>
              <a:t>كانط</a:t>
            </a:r>
            <a:r>
              <a:rPr lang="ar-DZ" sz="2400" dirty="0">
                <a:solidFill>
                  <a:schemeClr val="tx1">
                    <a:lumMod val="50000"/>
                    <a:lumOff val="50000"/>
                  </a:schemeClr>
                </a:solidFill>
              </a:rPr>
              <a:t>، </a:t>
            </a:r>
            <a:r>
              <a:rPr lang="ar-DZ" sz="2400" dirty="0" err="1">
                <a:solidFill>
                  <a:schemeClr val="tx1">
                    <a:lumMod val="50000"/>
                    <a:lumOff val="50000"/>
                  </a:schemeClr>
                </a:solidFill>
              </a:rPr>
              <a:t>هيغل</a:t>
            </a:r>
            <a:r>
              <a:rPr lang="ar-DZ" sz="2400" dirty="0">
                <a:solidFill>
                  <a:schemeClr val="tx1">
                    <a:lumMod val="50000"/>
                    <a:lumOff val="50000"/>
                  </a:schemeClr>
                </a:solidFill>
              </a:rPr>
              <a:t>...)</a:t>
            </a:r>
            <a:br>
              <a:rPr lang="ar-DZ" sz="2400" dirty="0">
                <a:solidFill>
                  <a:schemeClr val="tx1">
                    <a:lumMod val="50000"/>
                    <a:lumOff val="50000"/>
                  </a:schemeClr>
                </a:solidFill>
              </a:rPr>
            </a:br>
            <a:r>
              <a:rPr lang="ar-DZ" sz="2400" dirty="0" smtClean="0">
                <a:solidFill>
                  <a:schemeClr val="tx1">
                    <a:lumMod val="50000"/>
                    <a:lumOff val="50000"/>
                  </a:schemeClr>
                </a:solidFill>
              </a:rPr>
              <a:t>   -</a:t>
            </a:r>
            <a:r>
              <a:rPr lang="ar-DZ" sz="2400" dirty="0">
                <a:solidFill>
                  <a:schemeClr val="tx1">
                    <a:lumMod val="50000"/>
                    <a:lumOff val="50000"/>
                  </a:schemeClr>
                </a:solidFill>
              </a:rPr>
              <a:t>	الطموح نحو النظام البرهاني كأفق استطلاع للخطاب الفلسفي. على هذا </a:t>
            </a:r>
            <a:r>
              <a:rPr lang="ar-DZ" sz="2400" dirty="0" smtClean="0">
                <a:solidFill>
                  <a:schemeClr val="tx1">
                    <a:lumMod val="50000"/>
                    <a:lumOff val="50000"/>
                  </a:schemeClr>
                </a:solidFill>
              </a:rPr>
              <a:t/>
            </a:r>
            <a:br>
              <a:rPr lang="ar-DZ" sz="2400" dirty="0" smtClean="0">
                <a:solidFill>
                  <a:schemeClr val="tx1">
                    <a:lumMod val="50000"/>
                    <a:lumOff val="50000"/>
                  </a:schemeClr>
                </a:solidFill>
              </a:rPr>
            </a:br>
            <a:r>
              <a:rPr lang="ar-DZ" sz="2400" dirty="0" smtClean="0">
                <a:solidFill>
                  <a:schemeClr val="tx1">
                    <a:lumMod val="50000"/>
                    <a:lumOff val="50000"/>
                  </a:schemeClr>
                </a:solidFill>
              </a:rPr>
              <a:t>     الأساس </a:t>
            </a:r>
            <a:r>
              <a:rPr lang="ar-DZ" sz="2400" dirty="0">
                <a:solidFill>
                  <a:schemeClr val="tx1">
                    <a:lumMod val="50000"/>
                    <a:lumOff val="50000"/>
                  </a:schemeClr>
                </a:solidFill>
              </a:rPr>
              <a:t>نستطيع التفريق بين طريقة أداء الفيلسوف والمحامي، المربي، </a:t>
            </a:r>
            <a:r>
              <a:rPr lang="ar-DZ" sz="2400" dirty="0" smtClean="0">
                <a:solidFill>
                  <a:schemeClr val="tx1">
                    <a:lumMod val="50000"/>
                    <a:lumOff val="50000"/>
                  </a:schemeClr>
                </a:solidFill>
              </a:rPr>
              <a:t/>
            </a:r>
            <a:br>
              <a:rPr lang="ar-DZ" sz="2400" dirty="0" smtClean="0">
                <a:solidFill>
                  <a:schemeClr val="tx1">
                    <a:lumMod val="50000"/>
                    <a:lumOff val="50000"/>
                  </a:schemeClr>
                </a:solidFill>
              </a:rPr>
            </a:br>
            <a:r>
              <a:rPr lang="ar-DZ" sz="2400" dirty="0" smtClean="0">
                <a:solidFill>
                  <a:schemeClr val="tx1">
                    <a:lumMod val="50000"/>
                    <a:lumOff val="50000"/>
                  </a:schemeClr>
                </a:solidFill>
              </a:rPr>
              <a:t>     الدَّاعية </a:t>
            </a:r>
            <a:r>
              <a:rPr lang="ar-DZ" sz="2400" dirty="0">
                <a:solidFill>
                  <a:schemeClr val="tx1">
                    <a:lumMod val="50000"/>
                    <a:lumOff val="50000"/>
                  </a:schemeClr>
                </a:solidFill>
              </a:rPr>
              <a:t>وحتَّى المفكر القومي والإعلامي.    « إنَّ قصد الفيلسوف ومرامه هو </a:t>
            </a:r>
            <a:r>
              <a:rPr lang="ar-DZ" sz="2400" dirty="0" smtClean="0">
                <a:solidFill>
                  <a:schemeClr val="tx1">
                    <a:lumMod val="50000"/>
                    <a:lumOff val="50000"/>
                  </a:schemeClr>
                </a:solidFill>
              </a:rPr>
              <a:t/>
            </a:r>
            <a:br>
              <a:rPr lang="ar-DZ" sz="2400" dirty="0" smtClean="0">
                <a:solidFill>
                  <a:schemeClr val="tx1">
                    <a:lumMod val="50000"/>
                    <a:lumOff val="50000"/>
                  </a:schemeClr>
                </a:solidFill>
              </a:rPr>
            </a:br>
            <a:r>
              <a:rPr lang="ar-DZ" sz="2400" dirty="0" smtClean="0">
                <a:solidFill>
                  <a:schemeClr val="tx1">
                    <a:lumMod val="50000"/>
                    <a:lumOff val="50000"/>
                  </a:schemeClr>
                </a:solidFill>
              </a:rPr>
              <a:t>     أنْ </a:t>
            </a:r>
            <a:r>
              <a:rPr lang="ar-DZ" sz="2400" dirty="0">
                <a:solidFill>
                  <a:schemeClr val="tx1">
                    <a:lumMod val="50000"/>
                    <a:lumOff val="50000"/>
                  </a:schemeClr>
                </a:solidFill>
              </a:rPr>
              <a:t>يجد، لا أنْ يعلِّمَ ما وجده غيره، حتى لو كان يغلب أنْ نجد الأفضل أثناء </a:t>
            </a:r>
            <a:r>
              <a:rPr lang="ar-DZ" sz="2400" dirty="0" smtClean="0">
                <a:solidFill>
                  <a:schemeClr val="tx1">
                    <a:lumMod val="50000"/>
                    <a:lumOff val="50000"/>
                  </a:schemeClr>
                </a:solidFill>
              </a:rPr>
              <a:t/>
            </a:r>
            <a:br>
              <a:rPr lang="ar-DZ" sz="2400" dirty="0" smtClean="0">
                <a:solidFill>
                  <a:schemeClr val="tx1">
                    <a:lumMod val="50000"/>
                    <a:lumOff val="50000"/>
                  </a:schemeClr>
                </a:solidFill>
              </a:rPr>
            </a:br>
            <a:r>
              <a:rPr lang="ar-DZ" sz="2400" dirty="0" smtClean="0">
                <a:solidFill>
                  <a:schemeClr val="tx1">
                    <a:lumMod val="50000"/>
                    <a:lumOff val="50000"/>
                  </a:schemeClr>
                </a:solidFill>
              </a:rPr>
              <a:t>     التدريس</a:t>
            </a:r>
            <a:r>
              <a:rPr lang="ar-DZ" sz="2400" dirty="0">
                <a:solidFill>
                  <a:schemeClr val="tx1">
                    <a:lumMod val="50000"/>
                    <a:lumOff val="50000"/>
                  </a:schemeClr>
                </a:solidFill>
              </a:rPr>
              <a:t>. وبالمثل ليست مهمته الدِّفاع عن قضية التزام إنما الدفاع عن </a:t>
            </a:r>
            <a:r>
              <a:rPr lang="ar-DZ" sz="2400" dirty="0" smtClean="0">
                <a:solidFill>
                  <a:schemeClr val="tx1">
                    <a:lumMod val="50000"/>
                    <a:lumOff val="50000"/>
                  </a:schemeClr>
                </a:solidFill>
              </a:rPr>
              <a:t/>
            </a:r>
            <a:br>
              <a:rPr lang="ar-DZ" sz="2400" dirty="0" smtClean="0">
                <a:solidFill>
                  <a:schemeClr val="tx1">
                    <a:lumMod val="50000"/>
                    <a:lumOff val="50000"/>
                  </a:schemeClr>
                </a:solidFill>
              </a:rPr>
            </a:br>
            <a:r>
              <a:rPr lang="ar-DZ" sz="2400" dirty="0" smtClean="0">
                <a:solidFill>
                  <a:schemeClr val="tx1">
                    <a:lumMod val="50000"/>
                    <a:lumOff val="50000"/>
                  </a:schemeClr>
                </a:solidFill>
              </a:rPr>
              <a:t>     أطروحة-دعوى </a:t>
            </a:r>
            <a:r>
              <a:rPr lang="fr-FR" sz="2400" dirty="0">
                <a:solidFill>
                  <a:schemeClr val="tx1">
                    <a:lumMod val="50000"/>
                    <a:lumOff val="50000"/>
                  </a:schemeClr>
                </a:solidFill>
              </a:rPr>
              <a:t>une thèse </a:t>
            </a:r>
            <a:r>
              <a:rPr lang="ar-DZ" sz="2400" dirty="0" smtClean="0">
                <a:solidFill>
                  <a:schemeClr val="tx1">
                    <a:lumMod val="50000"/>
                    <a:lumOff val="50000"/>
                  </a:schemeClr>
                </a:solidFill>
              </a:rPr>
              <a:t>(</a:t>
            </a:r>
            <a:r>
              <a:rPr lang="fr-FR" sz="2400" dirty="0" smtClean="0">
                <a:solidFill>
                  <a:schemeClr val="tx1">
                    <a:lumMod val="50000"/>
                    <a:lumOff val="50000"/>
                  </a:schemeClr>
                </a:solidFill>
              </a:rPr>
              <a:t> </a:t>
            </a:r>
            <a:r>
              <a:rPr lang="ar-DZ" sz="2400" dirty="0" err="1">
                <a:solidFill>
                  <a:schemeClr val="tx1">
                    <a:lumMod val="50000"/>
                    <a:lumOff val="50000"/>
                  </a:schemeClr>
                </a:solidFill>
              </a:rPr>
              <a:t>روبول</a:t>
            </a:r>
            <a:r>
              <a:rPr lang="ar-DZ" sz="2400" dirty="0">
                <a:solidFill>
                  <a:schemeClr val="tx1">
                    <a:lumMod val="50000"/>
                    <a:lumOff val="50000"/>
                  </a:schemeClr>
                </a:solidFill>
              </a:rPr>
              <a:t> ص 138)</a:t>
            </a:r>
            <a:r>
              <a:rPr lang="ar-DZ" sz="2400" dirty="0"/>
              <a:t/>
            </a:r>
            <a:br>
              <a:rPr lang="ar-DZ" sz="2400" dirty="0"/>
            </a:br>
            <a:endParaRPr lang="fr-FR" sz="2400" dirty="0"/>
          </a:p>
        </p:txBody>
      </p:sp>
      <p:sp>
        <p:nvSpPr>
          <p:cNvPr id="3" name="ZoneTexte 2"/>
          <p:cNvSpPr txBox="1"/>
          <p:nvPr/>
        </p:nvSpPr>
        <p:spPr>
          <a:xfrm>
            <a:off x="862150" y="770709"/>
            <a:ext cx="561702" cy="369332"/>
          </a:xfrm>
          <a:prstGeom prst="rect">
            <a:avLst/>
          </a:prstGeom>
          <a:noFill/>
        </p:spPr>
        <p:txBody>
          <a:bodyPr wrap="square" rtlCol="0">
            <a:spAutoFit/>
          </a:bodyPr>
          <a:lstStyle/>
          <a:p>
            <a:pPr algn="r"/>
            <a:r>
              <a:rPr lang="ar-DZ" dirty="0" smtClean="0">
                <a:solidFill>
                  <a:schemeClr val="bg1"/>
                </a:solidFill>
              </a:rPr>
              <a:t>6</a:t>
            </a:r>
            <a:endParaRPr lang="fr-FR" dirty="0">
              <a:solidFill>
                <a:schemeClr val="bg1"/>
              </a:solidFill>
            </a:endParaRPr>
          </a:p>
        </p:txBody>
      </p:sp>
    </p:spTree>
    <p:extLst>
      <p:ext uri="{BB962C8B-B14F-4D97-AF65-F5344CB8AC3E}">
        <p14:creationId xmlns:p14="http://schemas.microsoft.com/office/powerpoint/2010/main" val="39294995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67989" y="130629"/>
            <a:ext cx="10136777" cy="6557554"/>
          </a:xfrm>
        </p:spPr>
        <p:txBody>
          <a:bodyPr>
            <a:normAutofit/>
          </a:bodyPr>
          <a:lstStyle/>
          <a:p>
            <a:pPr algn="r" rtl="1"/>
            <a:r>
              <a:rPr lang="ar-DZ" sz="2400" dirty="0">
                <a:solidFill>
                  <a:schemeClr val="bg2">
                    <a:lumMod val="50000"/>
                  </a:schemeClr>
                </a:solidFill>
              </a:rPr>
              <a:t>08-</a:t>
            </a:r>
            <a:r>
              <a:rPr lang="ar-DZ" sz="2400" dirty="0">
                <a:solidFill>
                  <a:schemeClr val="tx1">
                    <a:lumMod val="50000"/>
                    <a:lumOff val="50000"/>
                  </a:schemeClr>
                </a:solidFill>
              </a:rPr>
              <a:t>	</a:t>
            </a:r>
            <a:r>
              <a:rPr lang="ar-DZ" sz="2400" dirty="0" err="1">
                <a:solidFill>
                  <a:schemeClr val="tx1">
                    <a:lumMod val="50000"/>
                    <a:lumOff val="50000"/>
                  </a:schemeClr>
                </a:solidFill>
              </a:rPr>
              <a:t>الإشتغال</a:t>
            </a:r>
            <a:r>
              <a:rPr lang="ar-DZ" sz="2400" dirty="0">
                <a:solidFill>
                  <a:schemeClr val="tx1">
                    <a:lumMod val="50000"/>
                    <a:lumOff val="50000"/>
                  </a:schemeClr>
                </a:solidFill>
              </a:rPr>
              <a:t> على الضروب الفكرية </a:t>
            </a:r>
            <a:r>
              <a:rPr lang="fr-FR" sz="2400" dirty="0">
                <a:solidFill>
                  <a:schemeClr val="tx1">
                    <a:lumMod val="50000"/>
                    <a:lumOff val="50000"/>
                  </a:schemeClr>
                </a:solidFill>
              </a:rPr>
              <a:t>figures de pensée  </a:t>
            </a:r>
            <a:r>
              <a:rPr lang="ar-DZ" sz="2400" dirty="0" smtClean="0">
                <a:solidFill>
                  <a:schemeClr val="tx1">
                    <a:lumMod val="50000"/>
                    <a:lumOff val="50000"/>
                  </a:schemeClr>
                </a:solidFill>
              </a:rPr>
              <a:t>واستثمارها:</a:t>
            </a:r>
            <a:br>
              <a:rPr lang="ar-DZ" sz="2400" dirty="0" smtClean="0">
                <a:solidFill>
                  <a:schemeClr val="tx1">
                    <a:lumMod val="50000"/>
                    <a:lumOff val="50000"/>
                  </a:schemeClr>
                </a:solidFill>
              </a:rPr>
            </a:br>
            <a:r>
              <a:rPr lang="ar-DZ" sz="2400" dirty="0">
                <a:solidFill>
                  <a:schemeClr val="tx1">
                    <a:lumMod val="50000"/>
                    <a:lumOff val="50000"/>
                  </a:schemeClr>
                </a:solidFill>
              </a:rPr>
              <a:t/>
            </a:r>
            <a:br>
              <a:rPr lang="ar-DZ" sz="2400" dirty="0">
                <a:solidFill>
                  <a:schemeClr val="tx1">
                    <a:lumMod val="50000"/>
                    <a:lumOff val="50000"/>
                  </a:schemeClr>
                </a:solidFill>
              </a:rPr>
            </a:br>
            <a:r>
              <a:rPr lang="ar-DZ" sz="2400" dirty="0">
                <a:solidFill>
                  <a:schemeClr val="tx1">
                    <a:lumMod val="50000"/>
                    <a:lumOff val="50000"/>
                  </a:schemeClr>
                </a:solidFill>
              </a:rPr>
              <a:t/>
            </a:r>
            <a:br>
              <a:rPr lang="ar-DZ" sz="2400" dirty="0">
                <a:solidFill>
                  <a:schemeClr val="tx1">
                    <a:lumMod val="50000"/>
                    <a:lumOff val="50000"/>
                  </a:schemeClr>
                </a:solidFill>
              </a:rPr>
            </a:br>
            <a:r>
              <a:rPr lang="ar-DZ" sz="2400" dirty="0" smtClean="0">
                <a:solidFill>
                  <a:schemeClr val="tx1">
                    <a:lumMod val="50000"/>
                    <a:lumOff val="50000"/>
                  </a:schemeClr>
                </a:solidFill>
              </a:rPr>
              <a:t>   -</a:t>
            </a:r>
            <a:r>
              <a:rPr lang="ar-DZ" sz="2400" dirty="0">
                <a:solidFill>
                  <a:schemeClr val="tx1">
                    <a:lumMod val="50000"/>
                    <a:lumOff val="50000"/>
                  </a:schemeClr>
                </a:solidFill>
              </a:rPr>
              <a:t>	الأمثولة </a:t>
            </a:r>
            <a:r>
              <a:rPr lang="fr-FR" sz="2400" dirty="0">
                <a:solidFill>
                  <a:schemeClr val="tx1">
                    <a:lumMod val="50000"/>
                    <a:lumOff val="50000"/>
                  </a:schemeClr>
                </a:solidFill>
              </a:rPr>
              <a:t>l’allégorie  </a:t>
            </a:r>
            <a:r>
              <a:rPr lang="ar-DZ" sz="2400" dirty="0" smtClean="0">
                <a:solidFill>
                  <a:schemeClr val="tx1">
                    <a:lumMod val="50000"/>
                    <a:lumOff val="50000"/>
                  </a:schemeClr>
                </a:solidFill>
              </a:rPr>
              <a:t/>
            </a:r>
            <a:br>
              <a:rPr lang="ar-DZ" sz="2400" dirty="0" smtClean="0">
                <a:solidFill>
                  <a:schemeClr val="tx1">
                    <a:lumMod val="50000"/>
                    <a:lumOff val="50000"/>
                  </a:schemeClr>
                </a:solidFill>
              </a:rPr>
            </a:br>
            <a:r>
              <a:rPr lang="fr-FR" sz="2400" dirty="0">
                <a:solidFill>
                  <a:schemeClr val="tx1">
                    <a:lumMod val="50000"/>
                    <a:lumOff val="50000"/>
                  </a:schemeClr>
                </a:solidFill>
              </a:rPr>
              <a:t/>
            </a:r>
            <a:br>
              <a:rPr lang="fr-FR" sz="2400" dirty="0">
                <a:solidFill>
                  <a:schemeClr val="tx1">
                    <a:lumMod val="50000"/>
                    <a:lumOff val="50000"/>
                  </a:schemeClr>
                </a:solidFill>
              </a:rPr>
            </a:br>
            <a:r>
              <a:rPr lang="ar-DZ" sz="2400" dirty="0" smtClean="0">
                <a:solidFill>
                  <a:schemeClr val="tx1">
                    <a:lumMod val="50000"/>
                    <a:lumOff val="50000"/>
                  </a:schemeClr>
                </a:solidFill>
              </a:rPr>
              <a:t>   -</a:t>
            </a:r>
            <a:r>
              <a:rPr lang="fr-FR" sz="2400" dirty="0">
                <a:solidFill>
                  <a:schemeClr val="tx1">
                    <a:lumMod val="50000"/>
                    <a:lumOff val="50000"/>
                  </a:schemeClr>
                </a:solidFill>
              </a:rPr>
              <a:t>	</a:t>
            </a:r>
            <a:r>
              <a:rPr lang="ar-DZ" sz="2400" dirty="0" err="1">
                <a:solidFill>
                  <a:schemeClr val="tx1">
                    <a:lumMod val="50000"/>
                    <a:lumOff val="50000"/>
                  </a:schemeClr>
                </a:solidFill>
              </a:rPr>
              <a:t>الأرموزة</a:t>
            </a:r>
            <a:r>
              <a:rPr lang="ar-DZ" sz="2400" dirty="0">
                <a:solidFill>
                  <a:schemeClr val="tx1">
                    <a:lumMod val="50000"/>
                    <a:lumOff val="50000"/>
                  </a:schemeClr>
                </a:solidFill>
              </a:rPr>
              <a:t> </a:t>
            </a:r>
            <a:r>
              <a:rPr lang="fr-FR" sz="2400" dirty="0">
                <a:solidFill>
                  <a:schemeClr val="tx1">
                    <a:lumMod val="50000"/>
                    <a:lumOff val="50000"/>
                  </a:schemeClr>
                </a:solidFill>
              </a:rPr>
              <a:t>parabole  </a:t>
            </a:r>
            <a:r>
              <a:rPr lang="ar-DZ" sz="2400" dirty="0" smtClean="0">
                <a:solidFill>
                  <a:schemeClr val="tx1">
                    <a:lumMod val="50000"/>
                    <a:lumOff val="50000"/>
                  </a:schemeClr>
                </a:solidFill>
              </a:rPr>
              <a:t/>
            </a:r>
            <a:br>
              <a:rPr lang="ar-DZ" sz="2400" dirty="0" smtClean="0">
                <a:solidFill>
                  <a:schemeClr val="tx1">
                    <a:lumMod val="50000"/>
                    <a:lumOff val="50000"/>
                  </a:schemeClr>
                </a:solidFill>
              </a:rPr>
            </a:br>
            <a:r>
              <a:rPr lang="ar-DZ" sz="2400" dirty="0" smtClean="0">
                <a:solidFill>
                  <a:schemeClr val="tx1">
                    <a:lumMod val="50000"/>
                    <a:lumOff val="50000"/>
                  </a:schemeClr>
                </a:solidFill>
              </a:rPr>
              <a:t/>
            </a:r>
            <a:br>
              <a:rPr lang="ar-DZ" sz="2400" dirty="0" smtClean="0">
                <a:solidFill>
                  <a:schemeClr val="tx1">
                    <a:lumMod val="50000"/>
                    <a:lumOff val="50000"/>
                  </a:schemeClr>
                </a:solidFill>
              </a:rPr>
            </a:br>
            <a:r>
              <a:rPr lang="ar-DZ" sz="2400" dirty="0" smtClean="0">
                <a:solidFill>
                  <a:schemeClr val="tx1">
                    <a:lumMod val="50000"/>
                    <a:lumOff val="50000"/>
                  </a:schemeClr>
                </a:solidFill>
              </a:rPr>
              <a:t>   -</a:t>
            </a:r>
            <a:r>
              <a:rPr lang="fr-FR" sz="2400" dirty="0">
                <a:solidFill>
                  <a:schemeClr val="tx1">
                    <a:lumMod val="50000"/>
                    <a:lumOff val="50000"/>
                  </a:schemeClr>
                </a:solidFill>
              </a:rPr>
              <a:t>	</a:t>
            </a:r>
            <a:r>
              <a:rPr lang="ar-DZ" sz="2400" dirty="0">
                <a:solidFill>
                  <a:schemeClr val="tx1">
                    <a:lumMod val="50000"/>
                    <a:lumOff val="50000"/>
                  </a:schemeClr>
                </a:solidFill>
              </a:rPr>
              <a:t>التهكُّمُ، الدُّعابة وأسلوب المرح ( بلاغة الفكاهة عند لوسي </a:t>
            </a:r>
            <a:r>
              <a:rPr lang="ar-DZ" sz="2400" dirty="0" err="1">
                <a:solidFill>
                  <a:schemeClr val="tx1">
                    <a:lumMod val="50000"/>
                    <a:lumOff val="50000"/>
                  </a:schemeClr>
                </a:solidFill>
              </a:rPr>
              <a:t>أولبرخت</a:t>
            </a:r>
            <a:r>
              <a:rPr lang="ar-DZ" sz="2400" dirty="0">
                <a:solidFill>
                  <a:schemeClr val="tx1">
                    <a:lumMod val="50000"/>
                    <a:lumOff val="50000"/>
                  </a:schemeClr>
                </a:solidFill>
              </a:rPr>
              <a:t> </a:t>
            </a:r>
            <a:r>
              <a:rPr lang="ar-DZ" sz="2400" dirty="0" err="1">
                <a:solidFill>
                  <a:schemeClr val="tx1">
                    <a:lumMod val="50000"/>
                    <a:lumOff val="50000"/>
                  </a:schemeClr>
                </a:solidFill>
              </a:rPr>
              <a:t>تيتكا</a:t>
            </a:r>
            <a:r>
              <a:rPr lang="ar-DZ" sz="2400" dirty="0" smtClean="0">
                <a:solidFill>
                  <a:schemeClr val="tx1">
                    <a:lumMod val="50000"/>
                    <a:lumOff val="50000"/>
                  </a:schemeClr>
                </a:solidFill>
              </a:rPr>
              <a:t>)</a:t>
            </a:r>
            <a:br>
              <a:rPr lang="ar-DZ" sz="2400" dirty="0" smtClean="0">
                <a:solidFill>
                  <a:schemeClr val="tx1">
                    <a:lumMod val="50000"/>
                    <a:lumOff val="50000"/>
                  </a:schemeClr>
                </a:solidFill>
              </a:rPr>
            </a:br>
            <a:r>
              <a:rPr lang="ar-DZ" sz="2400" dirty="0">
                <a:solidFill>
                  <a:schemeClr val="tx1">
                    <a:lumMod val="50000"/>
                    <a:lumOff val="50000"/>
                  </a:schemeClr>
                </a:solidFill>
              </a:rPr>
              <a:t/>
            </a:r>
            <a:br>
              <a:rPr lang="ar-DZ" sz="2400" dirty="0">
                <a:solidFill>
                  <a:schemeClr val="tx1">
                    <a:lumMod val="50000"/>
                    <a:lumOff val="50000"/>
                  </a:schemeClr>
                </a:solidFill>
              </a:rPr>
            </a:br>
            <a:r>
              <a:rPr lang="ar-DZ" sz="2400" dirty="0" smtClean="0">
                <a:solidFill>
                  <a:schemeClr val="tx1">
                    <a:lumMod val="50000"/>
                    <a:lumOff val="50000"/>
                  </a:schemeClr>
                </a:solidFill>
              </a:rPr>
              <a:t>   -</a:t>
            </a:r>
            <a:r>
              <a:rPr lang="ar-DZ" sz="2400" dirty="0">
                <a:solidFill>
                  <a:schemeClr val="tx1">
                    <a:lumMod val="50000"/>
                    <a:lumOff val="50000"/>
                  </a:schemeClr>
                </a:solidFill>
              </a:rPr>
              <a:t>	الضروب </a:t>
            </a:r>
            <a:r>
              <a:rPr lang="ar-DZ" sz="2400" dirty="0" err="1">
                <a:solidFill>
                  <a:schemeClr val="tx1">
                    <a:lumMod val="50000"/>
                    <a:lumOff val="50000"/>
                  </a:schemeClr>
                </a:solidFill>
              </a:rPr>
              <a:t>التلفُّظية</a:t>
            </a:r>
            <a:r>
              <a:rPr lang="ar-DZ" sz="2400" dirty="0">
                <a:solidFill>
                  <a:schemeClr val="tx1">
                    <a:lumMod val="50000"/>
                    <a:lumOff val="50000"/>
                  </a:schemeClr>
                </a:solidFill>
              </a:rPr>
              <a:t> </a:t>
            </a:r>
            <a:r>
              <a:rPr lang="ar-DZ" sz="2400" dirty="0"/>
              <a:t/>
            </a:r>
            <a:br>
              <a:rPr lang="ar-DZ" sz="2400" dirty="0"/>
            </a:br>
            <a:r>
              <a:rPr lang="ar-DZ" sz="2400" dirty="0"/>
              <a:t/>
            </a:r>
            <a:br>
              <a:rPr lang="ar-DZ" sz="2400" dirty="0"/>
            </a:br>
            <a:endParaRPr lang="fr-FR" sz="2400" dirty="0"/>
          </a:p>
        </p:txBody>
      </p:sp>
      <p:sp>
        <p:nvSpPr>
          <p:cNvPr id="3" name="ZoneTexte 2"/>
          <p:cNvSpPr txBox="1"/>
          <p:nvPr/>
        </p:nvSpPr>
        <p:spPr>
          <a:xfrm>
            <a:off x="888274" y="796834"/>
            <a:ext cx="511303" cy="369332"/>
          </a:xfrm>
          <a:prstGeom prst="rect">
            <a:avLst/>
          </a:prstGeom>
          <a:noFill/>
        </p:spPr>
        <p:txBody>
          <a:bodyPr wrap="square" rtlCol="0">
            <a:spAutoFit/>
          </a:bodyPr>
          <a:lstStyle/>
          <a:p>
            <a:pPr algn="r"/>
            <a:r>
              <a:rPr lang="ar-DZ" dirty="0" smtClean="0">
                <a:solidFill>
                  <a:schemeClr val="bg1"/>
                </a:solidFill>
              </a:rPr>
              <a:t>7</a:t>
            </a:r>
            <a:endParaRPr lang="fr-FR" dirty="0">
              <a:solidFill>
                <a:schemeClr val="bg1"/>
              </a:solidFill>
            </a:endParaRPr>
          </a:p>
        </p:txBody>
      </p:sp>
    </p:spTree>
    <p:extLst>
      <p:ext uri="{BB962C8B-B14F-4D97-AF65-F5344CB8AC3E}">
        <p14:creationId xmlns:p14="http://schemas.microsoft.com/office/powerpoint/2010/main" val="771699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20240" y="169816"/>
            <a:ext cx="10006149" cy="1201783"/>
          </a:xfrm>
        </p:spPr>
        <p:txBody>
          <a:bodyPr/>
          <a:lstStyle/>
          <a:p>
            <a:pPr algn="ctr" rtl="1"/>
            <a:r>
              <a:rPr lang="ar-DZ" i="1" dirty="0" smtClean="0"/>
              <a:t>كيف يجري تحديد الحجج وتصنيفها ؟</a:t>
            </a:r>
            <a:endParaRPr lang="fr-FR" i="1" dirty="0"/>
          </a:p>
        </p:txBody>
      </p:sp>
      <p:sp>
        <p:nvSpPr>
          <p:cNvPr id="3" name="Espace réservé du contenu 2"/>
          <p:cNvSpPr>
            <a:spLocks noGrp="1"/>
          </p:cNvSpPr>
          <p:nvPr>
            <p:ph idx="1"/>
          </p:nvPr>
        </p:nvSpPr>
        <p:spPr>
          <a:xfrm>
            <a:off x="1920240" y="888274"/>
            <a:ext cx="10006149" cy="5786845"/>
          </a:xfrm>
        </p:spPr>
        <p:txBody>
          <a:bodyPr>
            <a:normAutofit/>
          </a:bodyPr>
          <a:lstStyle/>
          <a:p>
            <a:pPr marL="0" indent="0" algn="r" rtl="1">
              <a:buNone/>
            </a:pPr>
            <a:r>
              <a:rPr lang="ar-DZ" sz="2400" dirty="0">
                <a:solidFill>
                  <a:schemeClr val="tx1">
                    <a:lumMod val="50000"/>
                    <a:lumOff val="50000"/>
                  </a:schemeClr>
                </a:solidFill>
              </a:rPr>
              <a:t>ونحن بصدد القراءة التَّحليلية النَّقدية للنص؛ كيف التَّمكُّنُ من رصد الحجَّة واستخراجها ثمَّ تصنيفها تبعا لخاصيتها المميزة؟ </a:t>
            </a:r>
          </a:p>
          <a:p>
            <a:pPr marL="0" indent="0" algn="r" rtl="1">
              <a:buNone/>
            </a:pPr>
            <a:r>
              <a:rPr lang="ar-DZ" sz="2400" b="1" dirty="0">
                <a:solidFill>
                  <a:schemeClr val="tx1">
                    <a:lumMod val="65000"/>
                    <a:lumOff val="35000"/>
                  </a:schemeClr>
                </a:solidFill>
              </a:rPr>
              <a:t>أولا/</a:t>
            </a:r>
            <a:r>
              <a:rPr lang="ar-DZ" sz="2400" dirty="0">
                <a:solidFill>
                  <a:schemeClr val="tx1">
                    <a:lumMod val="65000"/>
                    <a:lumOff val="35000"/>
                  </a:schemeClr>
                </a:solidFill>
              </a:rPr>
              <a:t> لنتجاوز التصنيف الأرسطي</a:t>
            </a:r>
          </a:p>
          <a:p>
            <a:pPr marL="0" indent="0" algn="r" rtl="1">
              <a:buNone/>
            </a:pPr>
            <a:r>
              <a:rPr lang="ar-DZ" sz="2400" dirty="0">
                <a:solidFill>
                  <a:schemeClr val="tx1">
                    <a:lumMod val="50000"/>
                    <a:lumOff val="50000"/>
                  </a:schemeClr>
                </a:solidFill>
              </a:rPr>
              <a:t>الحجج </a:t>
            </a:r>
            <a:r>
              <a:rPr lang="ar-DZ" sz="2400" dirty="0" smtClean="0">
                <a:solidFill>
                  <a:schemeClr val="tx1">
                    <a:lumMod val="50000"/>
                    <a:lumOff val="50000"/>
                  </a:schemeClr>
                </a:solidFill>
              </a:rPr>
              <a:t>الاستقرائية </a:t>
            </a:r>
            <a:r>
              <a:rPr lang="ar-DZ" sz="2400" dirty="0">
                <a:solidFill>
                  <a:schemeClr val="tx1">
                    <a:lumMod val="50000"/>
                    <a:lumOff val="50000"/>
                  </a:schemeClr>
                </a:solidFill>
              </a:rPr>
              <a:t>والحجج </a:t>
            </a:r>
            <a:r>
              <a:rPr lang="ar-DZ" sz="2400" dirty="0" smtClean="0">
                <a:solidFill>
                  <a:schemeClr val="tx1">
                    <a:lumMod val="50000"/>
                    <a:lumOff val="50000"/>
                  </a:schemeClr>
                </a:solidFill>
              </a:rPr>
              <a:t>الاستنتاجية </a:t>
            </a:r>
            <a:r>
              <a:rPr lang="ar-DZ" sz="2400" dirty="0">
                <a:solidFill>
                  <a:schemeClr val="tx1">
                    <a:lumMod val="50000"/>
                    <a:lumOff val="50000"/>
                  </a:schemeClr>
                </a:solidFill>
              </a:rPr>
              <a:t>( القياس الخطابي المضمر)</a:t>
            </a:r>
          </a:p>
          <a:p>
            <a:pPr marL="0" indent="0" algn="r" rtl="1">
              <a:buNone/>
            </a:pPr>
            <a:r>
              <a:rPr lang="ar-DZ" sz="2400" dirty="0">
                <a:solidFill>
                  <a:schemeClr val="tx1">
                    <a:lumMod val="50000"/>
                    <a:lumOff val="50000"/>
                  </a:schemeClr>
                </a:solidFill>
              </a:rPr>
              <a:t>لا يهتمُّ التصنيف الأرسطيُّ أصلا سوى </a:t>
            </a:r>
            <a:r>
              <a:rPr lang="ar-DZ" sz="2400" b="1" dirty="0">
                <a:solidFill>
                  <a:schemeClr val="tx1">
                    <a:lumMod val="50000"/>
                    <a:lumOff val="50000"/>
                  </a:schemeClr>
                </a:solidFill>
              </a:rPr>
              <a:t>بصورة المُحاجَّة </a:t>
            </a:r>
            <a:r>
              <a:rPr lang="ar-DZ" sz="2400" dirty="0">
                <a:solidFill>
                  <a:schemeClr val="tx1">
                    <a:lumMod val="50000"/>
                    <a:lumOff val="50000"/>
                  </a:schemeClr>
                </a:solidFill>
              </a:rPr>
              <a:t>والعلاقات المنطقية بين المُقدِّمات</a:t>
            </a:r>
            <a:r>
              <a:rPr lang="ar-DZ" sz="2400" dirty="0" smtClean="0">
                <a:solidFill>
                  <a:schemeClr val="tx1">
                    <a:lumMod val="50000"/>
                    <a:lumOff val="50000"/>
                  </a:schemeClr>
                </a:solidFill>
              </a:rPr>
              <a:t>...</a:t>
            </a:r>
          </a:p>
          <a:p>
            <a:pPr marL="0" indent="0" algn="r" rtl="1">
              <a:buNone/>
            </a:pPr>
            <a:endParaRPr lang="ar-DZ" sz="2400" dirty="0">
              <a:solidFill>
                <a:schemeClr val="tx1">
                  <a:lumMod val="50000"/>
                  <a:lumOff val="50000"/>
                </a:schemeClr>
              </a:solidFill>
            </a:endParaRPr>
          </a:p>
          <a:p>
            <a:pPr marL="0" indent="0" algn="r" rtl="1">
              <a:buNone/>
            </a:pPr>
            <a:r>
              <a:rPr lang="ar-DZ" sz="2400" b="1" dirty="0"/>
              <a:t>ثانيًّا/</a:t>
            </a:r>
            <a:r>
              <a:rPr lang="ar-DZ" sz="2400" dirty="0"/>
              <a:t> </a:t>
            </a:r>
            <a:r>
              <a:rPr lang="ar-DZ" sz="2400" dirty="0">
                <a:solidFill>
                  <a:schemeClr val="tx1">
                    <a:lumMod val="50000"/>
                    <a:lumOff val="50000"/>
                  </a:schemeClr>
                </a:solidFill>
              </a:rPr>
              <a:t>في البلاغيات الجديدة (كتاب </a:t>
            </a:r>
            <a:r>
              <a:rPr lang="ar-DZ" sz="2400" dirty="0" err="1">
                <a:solidFill>
                  <a:schemeClr val="tx1">
                    <a:lumMod val="50000"/>
                    <a:lumOff val="50000"/>
                  </a:schemeClr>
                </a:solidFill>
              </a:rPr>
              <a:t>بيرلمان-تيتكا</a:t>
            </a:r>
            <a:r>
              <a:rPr lang="ar-DZ" sz="2400" dirty="0">
                <a:solidFill>
                  <a:schemeClr val="tx1">
                    <a:lumMod val="50000"/>
                    <a:lumOff val="50000"/>
                  </a:schemeClr>
                </a:solidFill>
              </a:rPr>
              <a:t> 1958 المفصَّل في الحجاج) ساد </a:t>
            </a:r>
            <a:r>
              <a:rPr lang="ar-DZ" sz="2400" dirty="0" smtClean="0">
                <a:solidFill>
                  <a:schemeClr val="tx1">
                    <a:lumMod val="50000"/>
                    <a:lumOff val="50000"/>
                  </a:schemeClr>
                </a:solidFill>
              </a:rPr>
              <a:t>الاهتمام </a:t>
            </a:r>
            <a:r>
              <a:rPr lang="ar-DZ" sz="2400" dirty="0">
                <a:solidFill>
                  <a:schemeClr val="tx1">
                    <a:lumMod val="50000"/>
                    <a:lumOff val="50000"/>
                  </a:schemeClr>
                </a:solidFill>
              </a:rPr>
              <a:t>بدراسة </a:t>
            </a:r>
            <a:r>
              <a:rPr lang="ar-DZ" sz="2400" b="1" dirty="0">
                <a:solidFill>
                  <a:schemeClr val="tx1">
                    <a:lumMod val="50000"/>
                    <a:lumOff val="50000"/>
                  </a:schemeClr>
                </a:solidFill>
              </a:rPr>
              <a:t>مضمون المُقدِّمات </a:t>
            </a:r>
            <a:r>
              <a:rPr lang="ar-DZ" sz="2400" dirty="0">
                <a:solidFill>
                  <a:schemeClr val="tx1">
                    <a:lumMod val="50000"/>
                    <a:lumOff val="50000"/>
                  </a:schemeClr>
                </a:solidFill>
              </a:rPr>
              <a:t>نفسها: أصناف الحجج (الموضعيات) التي تسمح بوضع مقدِّمة، الكبرى على الخصوص:</a:t>
            </a:r>
          </a:p>
          <a:p>
            <a:pPr marL="0" indent="0" algn="r" rtl="1">
              <a:buNone/>
            </a:pPr>
            <a:endParaRPr lang="ar-DZ" sz="2400" dirty="0">
              <a:solidFill>
                <a:schemeClr val="tx1">
                  <a:lumMod val="50000"/>
                  <a:lumOff val="50000"/>
                </a:schemeClr>
              </a:solidFill>
            </a:endParaRPr>
          </a:p>
          <a:p>
            <a:pPr marL="0" indent="0" algn="r" rtl="1">
              <a:buNone/>
            </a:pPr>
            <a:r>
              <a:rPr lang="ar-DZ" sz="2400" dirty="0">
                <a:solidFill>
                  <a:schemeClr val="tx1">
                    <a:lumMod val="50000"/>
                    <a:lumOff val="50000"/>
                  </a:schemeClr>
                </a:solidFill>
              </a:rPr>
              <a:t> « بما أنَّ عناية الربِّ تطالُ حتَّى الجواثم من الطيور، فإنَّه لن يهمل المخلوقات </a:t>
            </a:r>
            <a:r>
              <a:rPr lang="ar-DZ" sz="2400" dirty="0" smtClean="0">
                <a:solidFill>
                  <a:schemeClr val="tx1">
                    <a:lumMod val="50000"/>
                    <a:lumOff val="50000"/>
                  </a:schemeClr>
                </a:solidFill>
              </a:rPr>
              <a:t> </a:t>
            </a:r>
            <a:r>
              <a:rPr lang="ar-DZ" sz="2400" dirty="0">
                <a:solidFill>
                  <a:schemeClr val="tx1">
                    <a:lumMod val="50000"/>
                    <a:lumOff val="50000"/>
                  </a:schemeClr>
                </a:solidFill>
              </a:rPr>
              <a:t>العاقلة العزيزة عليه كثيرا... » </a:t>
            </a:r>
            <a:r>
              <a:rPr lang="fr-FR" sz="2400" dirty="0">
                <a:solidFill>
                  <a:schemeClr val="tx1">
                    <a:lumMod val="50000"/>
                    <a:lumOff val="50000"/>
                  </a:schemeClr>
                </a:solidFill>
              </a:rPr>
              <a:t>T.A. p 456</a:t>
            </a:r>
          </a:p>
          <a:p>
            <a:pPr marL="0" indent="0" algn="r" rtl="1">
              <a:buNone/>
            </a:pPr>
            <a:endParaRPr lang="fr-FR" sz="2400" dirty="0"/>
          </a:p>
        </p:txBody>
      </p:sp>
      <p:sp>
        <p:nvSpPr>
          <p:cNvPr id="4" name="ZoneTexte 3"/>
          <p:cNvSpPr txBox="1"/>
          <p:nvPr/>
        </p:nvSpPr>
        <p:spPr>
          <a:xfrm>
            <a:off x="914400" y="783772"/>
            <a:ext cx="496389" cy="369332"/>
          </a:xfrm>
          <a:prstGeom prst="rect">
            <a:avLst/>
          </a:prstGeom>
          <a:noFill/>
        </p:spPr>
        <p:txBody>
          <a:bodyPr wrap="square" rtlCol="0">
            <a:spAutoFit/>
          </a:bodyPr>
          <a:lstStyle/>
          <a:p>
            <a:pPr algn="r"/>
            <a:r>
              <a:rPr lang="ar-DZ" dirty="0">
                <a:solidFill>
                  <a:schemeClr val="bg1"/>
                </a:solidFill>
              </a:rPr>
              <a:t>8</a:t>
            </a:r>
            <a:endParaRPr lang="fr-FR" dirty="0">
              <a:solidFill>
                <a:schemeClr val="bg1"/>
              </a:solidFill>
            </a:endParaRPr>
          </a:p>
        </p:txBody>
      </p:sp>
    </p:spTree>
    <p:extLst>
      <p:ext uri="{BB962C8B-B14F-4D97-AF65-F5344CB8AC3E}">
        <p14:creationId xmlns:p14="http://schemas.microsoft.com/office/powerpoint/2010/main" val="3472948058"/>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288</TotalTime>
  <Words>2462</Words>
  <Application>Microsoft Office PowerPoint</Application>
  <PresentationFormat>Widescreen</PresentationFormat>
  <Paragraphs>95</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Century Gothic</vt:lpstr>
      <vt:lpstr>Tahoma</vt:lpstr>
      <vt:lpstr>Wingdings 3</vt:lpstr>
      <vt:lpstr>Brin</vt:lpstr>
      <vt:lpstr>درس في تقنيات الحجاج الفلسفي لقسم الماستر01 2021-2022</vt:lpstr>
      <vt:lpstr>بحث في التقنيات الحجاجية</vt:lpstr>
      <vt:lpstr>IV     - يكون تدرُّج الحجاج ملازما لاستراتيجية الفيلسوف بذاته(الإيطوس):                      له كامل الحرية في تنظيم نصِّ محاجَّته بما يجده ملائما من أعمدة الكتابة                              البلاغية وهي كثيرة ومتنوعة (لنلاحظ مثلا: نمط الكتابة الأفلاطوني،              الأرسطي، النمط الشذري من "ماقبل السُّقراطيين" إلى "نتشه"                و"فتجنشتاين"... ) لذلك فإن نظام الخطاب الحجاجي هو بسيكولوجي             بلاغي تفاعليٌّ أكثر منه منطقي صوريٌّ كما كان يحلم يه فلاسفة             العقلانية الديكارتية ومذهب الوضعية المنطقية.      V- جميع النتائج المُتوصَّل إليها محلّ نقاش لاحق:   (لا وجود لحقيقة موضوعية  سوى في العلوم الرياضياتية والتجريبية) كل ما هناك اتِّفاق مؤقَّتٌ بين شركاء التخاطب أي أطراف الحجاج المتحاورون فلسفيًّا:           أولا؛ تكون النَّتيجة أغنى من المُقدِّمات.           ثانيا؛ الفيلسوف هو من يطلب النَّتيجة ويسعى إليها... لإقناع جمهور           خطابه بصواب أطروحته.</vt:lpstr>
      <vt:lpstr>      ثالثا؛ تقع المسؤولية النَّقْدية على الجمهور المتلقِّي للخطاب، قبل          الإذعان لمفاد الأطروحة (لذلك يفشل كل خطاب فلسفي-حجاجي مع        الجمهور البائس والسِّلبي) الذي يجب أن يظلَّ فطنا وبالمرصاد        للمغالطات والسَّفسطات ( حتَّى لا نقول الدِّعايات والتَّطويعات)       رابعًا؛ الترفُّع بعيدا عن الوقوع في أزمة العناد المنطقيِّ (التثبيت على        مبدا عدم التناقض وصورية الاستدلال) والعناد الجهوي للأحكام (التورُّط        في الثُّنائيات عقل/عاطفة، دين/علم، واقع/خيال...)        خامسًا؛ تتوجَّه نتيجة الحجاج الفلسفي إلى الإنسان في كليته        وغموض حقيقته ( تجنب الاستقطاب والاختزالية) </vt:lpstr>
      <vt:lpstr>ماهي المحاجة الفلسفية الجيدة ؟</vt:lpstr>
      <vt:lpstr>03- الامتناع المطلق عن استعمال أي سفسطة بنية خبيثة.  04- الوعي بأهم المغالطات والاجتهاد في تجنبها وتوعية الجمهور المتلقي بفسادها( هنا يكمن الفرق بين المحامي، الصحفي، المفكر الإعلامي، الداعية...  والفيلسوف)  05- الفلسفة خطاب لن يغلق أبدا، يستحيل إعادة صياغته ولا يمكن ترجمته بشكل متطابق ولو داخل لغته الأصلية... كل ترجمة هي قراءة مختلفة.  06- لذلك يمكن القول بأن عملية « النقل الدِّيداكتيكي la transposition didactique» هي بهذا المعنى اشتغال على تحليل بلاغي لخطاب فلسفيٍّ معين يكون موجَّها لشركاء تعليميين بهدف مرافقتهم تدريجيًّا إلى:     - الإقناع-الاقتناع    - التبليغ وحسن التلقي    - الإمتاع وتذوق لذَّة التفكير وجمال الاستدلال    - التحفيز    - الإبداع  </vt:lpstr>
      <vt:lpstr>07- بجب امتلاك الوعي تماما بأنَّ الخطاب الفلسفي، مهما كان رصينا ونسقيا، ليس نظرية برهانية على الإطلاق:     - واقع الحال هو تعدد المذاهب واختلافها... وتعارض بعضها مع بعض.    - لكل فيلسوف طريقته في انتقاء منطقه الإستدلالي    - لكل أطروحة فلسفية خطاب فوقي يشرحها، يؤوِّلها وينشئ على تخومها         خطابا حجيدعى خطاب المنطق الشارح métalogique) وما قام به جل       الفلاسفة الكبار عندما وضعوا بأنفسهم نصوصا هي مداخل لنصهم الأصلي       (أرسطو، المقدمة لأبن خلدون، ديكارت سبينوزا، كانط، هيغل...)    - الطموح نحو النظام البرهاني كأفق استطلاع للخطاب الفلسفي. على هذا       الأساس نستطيع التفريق بين طريقة أداء الفيلسوف والمحامي، المربي،       الدَّاعية وحتَّى المفكر القومي والإعلامي.    « إنَّ قصد الفيلسوف ومرامه هو       أنْ يجد، لا أنْ يعلِّمَ ما وجده غيره، حتى لو كان يغلب أنْ نجد الأفضل أثناء       التدريس. وبالمثل ليست مهمته الدِّفاع عن قضية التزام إنما الدفاع عن       أطروحة-دعوى une thèse ( روبول ص 138) </vt:lpstr>
      <vt:lpstr>08- الإشتغال على الضروب الفكرية figures de pensée  واستثمارها:      - الأمثولة l’allégorie       - الأرموزة parabole       - التهكُّمُ، الدُّعابة وأسلوب المرح ( بلاغة الفكاهة عند لوسي أولبرخت تيتكا)     - الضروب التلفُّظية   </vt:lpstr>
      <vt:lpstr>كيف يجري تحديد الحجج وتصنيفها ؟</vt:lpstr>
      <vt:lpstr>تتضمن هذه الفقرة على قياس مضمر(يقولون للاختصار ضمير enthymème ) ما يهبه الرَّبُ للمخلوقات الدَّنيئة، سيهبه أيضا (وبالأولى) لمخلوقاته النَّبيلة.    الحُجَّةُ   طرائقية الترابط(الوصل)  01/ الحجة الشبه منطقية 02/ الحجة المتأسِّسة على بنية الواقع 03/ الحجة المُؤسِّسة لبنية الواقع  استراتيجية التفريق(الفصل)  فصل التصورات والمفاهيم والمقولات... إلى ثنائيات </vt:lpstr>
      <vt:lpstr>مقدمات الحجاج ومنطلقاته</vt:lpstr>
      <vt:lpstr>         ج- الأحداث - الوقائع المفترضة:                      أحداث - وقائع لم تتحقق بعد، لكن يجري استحضارها كما لو أنها                        ستحدث و ستصيرُ.                     الأحداثُ؛ الحقائقُ؛ المقتضياتُ                     الحَدَثُ/الأحداث هي معاينة يمكن أن يقوم بها الجميع، تفرض                                 نفسها على الجمهور المتلقي الكوني (روبول ص 194)                     إنها قضايا ذات مرمى عام تصلح كتبريرات للأحكام subséquents.                     الأحكام هس المُساوي بضوابط ولحدود من مرتبة أسمى يقوم                         الخطاب الحجاجي معتمدا عليها للتعبير عن مواقف متخذة                       تبدوا في الظاهر موثوقة crédibles. ‎                    للحقائق مرمى اوسع بكثير مما هو لدى القيم من حيث تواجدها                      في قاعدة أرضية برامج أفعال programmes d'actions  ‎                    عوضا عن أفعال متخصصة مخصصة.                     الحقائق هي القوانين والنظريات العلمية السَّائدة في العصر                                 (النموذج المعرفي) </vt:lpstr>
      <vt:lpstr>       المقتضيات هي أشبه بالفرضيات ، إلا أنها تنتمي عنها بواسطة قيمتها الذاتية         إنها مقدمات ، ذلك لأنها لن تكون محل مناقشة.        المقتضيات هي تلك المعارف المعتبرة. كل ما يجري الأخذ به والتسليم به           إلى أن يثبت العكس ( جميع الأطباء أكفاء) لكن من يعتض على هذا الرأي           وجب عليه البينة والدليل. القِيَّم        02/القيمُ            والمتراتبات وما يكون الأفضل لمواضع هي قوالب ، صور منطقية تستقبل              وتأمر بمضامين كثيرة          - موضع الكمية : الأكثر أفضل من الأقل." الصالح العام أولى من الصالح             الخاص " .          -موضع الكيفية : الأجود مفضل . يجب المحافظة على جودة الخدمات ".          - موضع الترتيب : الأولوية للقانون والضوابط ."يجب على الأبناء احترام الآباء".          - موضع الكيان : ما هو كائن ومتواجد أفضل مما لم يكن بعد "دينار في اليد            أفضل من عشرة وعد " "أعطي نتاع اليوم ودي نتاع غدوة " .          - موضع الماهية : الأسس القاعدية ، الماهية شيء ما أو مقام ما تحضي                 بالأولوية " يجب الدفاع عن اللسان العربي لأنه صميم هويتنا ".</vt:lpstr>
      <vt:lpstr>        إنها أفكار - مثلى مجردة ( مثل ، المساواة ، الكرامة ...  ‎أو ما هو سة (            مثل؛الوسط المحيط ، الإنسان ، المعبد... ‎        مُثُل - عُلْيَا ، مفاهيم مشحونة بالدلالة وتكون موضوعا للمناظرات. ‎        تنتمي قيمة مَا لِعنقُودً من القّيم المجتمعة تهبها القوة .         إن عملية تمثل القيم و العناقيد القيمية تمر عبر  مُعجم، كلمات منتقاة.         القيم المجرَّدةُ مثل العدالة، الحقيقة، الخير، الجمال...         القيم المُتجسِّدة مثل المحكمة، المعبد (المسجد)، الدولة   سلم القيم          ما يكون الأفضل:           موضع الكم، موضع الكيف، موضع الفرادة   ثانيا/ضروب وسفسطات تخص الاتفاق القلبي:        تكمن وظيفتها في تقوية وتمتين الاتفاق القبلي بين الفيلسوف وجمهور خطابه. منها:              - ضروب الاختيار التعريف الخَطابي              - ضروب الحضور رد العجز إلى الصَّدر، الوصف المؤثر              - ضرب المشاركة التَّعريضُ، السُّؤال الخَطابيُّ              - السَّفسطات: سفسطة تجاهل النقيض. تجاهل الموضوع. السفسطة                   المتعمدة، التعبئة، العاطفية... والمصادرة على المطلوب ( (T.A. P 153  </vt:lpstr>
      <vt:lpstr>ماهي الحجج الشبه منطقية ؟</vt:lpstr>
      <vt:lpstr>ما هي الحجج المتأسسة على بنية الواقع ؟</vt:lpstr>
      <vt:lpstr>ما هي الحجج المؤسسة لبنية الواقع ؟</vt:lpstr>
      <vt:lpstr>ما هي استراتيجية الحجاج بواسطة تفريق التصورات والمفاهيم ؟</vt:lpstr>
      <vt:lpstr>          الزوج النموذجي ظاهر/واقع:  التفريق بين الظَّاهر والواقع: عندما يتضمَّنُ "الظَّاهرُ" تهافُتا أو تمانُعا.  مثال01  "كيف تبدو لنا العصا المغمورة في الماء مستقيمة ومنكسرة في آن واحد؟"  يقول أنصارُ التجريبية " لنصحِّح الرُّؤية باستعمال حاسَّة اللَّمس..." لكن حاسَّة اللمس أيظا تخطئ... ولها هي أيضا أوهامها!!! (تهافت-تمانع)      إنَّ الظَّاهرَ اللَّمسي متهافت مع ظاهر الرُّؤية. ولرفع هذا التهافت وجب الصُّعود ثانية، بعيدا عن المظاهر... إلى القانون العلمي (من حجج الحقائق) الذي يفسِّرها.  مثال02 تفريق (كانط) لتصور الضَّرورة المطلقة: الضرورة في عالم الطبيعة / الضرورة في عالم الإنسان « إذا كانت جميع أفعالي مُفَسَّرَةً علميًّا بعللها، فإني غير مسؤول عنها براء، الأمر الذي يهدم كلَّ أخلاق. إنَّ تفريق (كانط) بين العلِّية الظاهرية (في الزمن) والحرية في ذاتها، سمح له بالتمييز في الإنسان بين الحتمية العلمية والمسؤولية الأخلاقية كوجهتيْ نظر، مثال ذلك وجهة نظر عالم النفس الذي يفسر ووجهة نظر القاضي الذي يبرِّئ ويُدينُ.» (روبول ص 221) تُدخل استراتيجية التَّفريق ثُنائية في صميم كل ما كان يبدو لأول وهلة واحدا متجانسا. وفجأة تخلق من زوجا متراتبًا بحدَّيْن اثنين: </vt:lpstr>
      <vt:lpstr>الحدُّ الأولُ   وجود ظاهريٌّ، مباشرٌ، معروفٌ تلقائيا. الحدُّ الثَّاني     وجود واقيٌّ، معيار قيمة وحقيقة ذلك الحد الأول. يقول (بيرلمان-تيتكا) في كتاب "المفصَّل في الحجاج" البلاغيات الجديدة(طبعة 2008) ص 557 ما يلي:   « إنَّ الحدَّ الثَّاني بقدر ما يتميَّزُ عن الحدِّ الأول، ليس يُفهَم إلاَّ بالمُقارنة معه: إنه نتيجة تفريق-فصل أُجري على الحدِّ الأول، يروم إزالة التمانُعات التي يمكن أن تبدو بين مظاهر هذا الأخير. يوفِّر الحدُّ الثاني معيارا، أو قل ضابطا يسمح بالتمييز في مظاهر الحدِّ الأول بين ما هو مقبولٌ وما هو غير مقبولٍ؛ فهو ليس معطى بسيطا، بل هو بناءٌ شأنه أن يحدِّد، أثناء تفريق-فصل الحد الأول، قاعدة تسمحُ بترتيب مظاهره المُتعددة، لما هي تنعت بالوهمية، والخاطئة، والظاهرية، بالمعنى القدْحيِّ لهذه الكلمة، تلك التي ليست مطابقة لهذه القاعدة التي يوفِّرها الواقعيُّ. »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مقرر الماستر الملتقيات 2021 يقدم</dc:title>
  <dc:creator>Jon RTR</dc:creator>
  <cp:lastModifiedBy>PHILO</cp:lastModifiedBy>
  <cp:revision>29</cp:revision>
  <dcterms:created xsi:type="dcterms:W3CDTF">2021-06-14T18:42:49Z</dcterms:created>
  <dcterms:modified xsi:type="dcterms:W3CDTF">2022-04-16T22:01:51Z</dcterms:modified>
</cp:coreProperties>
</file>