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Brygada 1918"/>
      <p:regular r:id="rId27"/>
    </p:embeddedFont>
    <p:embeddedFont>
      <p:font typeface="Brygada 1918"/>
      <p:regular r:id="rId28"/>
    </p:embeddedFont>
    <p:embeddedFont>
      <p:font typeface="Brygada 1918"/>
      <p:regular r:id="rId29"/>
    </p:embeddedFont>
    <p:embeddedFont>
      <p:font typeface="Brygada 1918"/>
      <p:regular r:id="rId30"/>
    </p:embeddedFont>
    <p:embeddedFont>
      <p:font typeface="Montserrat Medium"/>
      <p:regular r:id="rId31"/>
    </p:embeddedFont>
    <p:embeddedFont>
      <p:font typeface="Montserrat Medium"/>
      <p:regular r:id="rId32"/>
    </p:embeddedFont>
    <p:embeddedFont>
      <p:font typeface="Montserrat Medium"/>
      <p:regular r:id="rId33"/>
    </p:embeddedFont>
    <p:embeddedFont>
      <p:font typeface="Montserrat Medium"/>
      <p:regular r:id="rId3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2.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3.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5.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6.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8.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9.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20.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image" Target="../media/image-20-7.png"/><Relationship Id="rId8" Type="http://schemas.openxmlformats.org/officeDocument/2006/relationships/image" Target="../media/image-20-8.png"/><Relationship Id="rId9" Type="http://schemas.openxmlformats.org/officeDocument/2006/relationships/slideLayout" Target="../slideLayouts/slideLayout21.xml"/><Relationship Id="rId10"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4.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5.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9260" y="808673"/>
            <a:ext cx="7645479" cy="1427083"/>
          </a:xfrm>
          <a:prstGeom prst="rect">
            <a:avLst/>
          </a:prstGeom>
          <a:noFill/>
          <a:ln/>
        </p:spPr>
        <p:txBody>
          <a:bodyPr wrap="squar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Defining the MVP: Minimum Viable Product</a:t>
            </a:r>
            <a:endParaRPr lang="en-US" sz="4450" dirty="0"/>
          </a:p>
        </p:txBody>
      </p:sp>
      <p:sp>
        <p:nvSpPr>
          <p:cNvPr id="4" name="Text 1"/>
          <p:cNvSpPr/>
          <p:nvPr/>
        </p:nvSpPr>
        <p:spPr>
          <a:xfrm>
            <a:off x="749260" y="2556867"/>
            <a:ext cx="7645479"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Minimum Viable Product (MVP) approach has revolutionised modern product development by focusing on delivering just enough features to satisfy early customers and provide feedback for future product iterations.</a:t>
            </a:r>
            <a:endParaRPr lang="en-US" sz="1650" dirty="0"/>
          </a:p>
        </p:txBody>
      </p:sp>
      <p:sp>
        <p:nvSpPr>
          <p:cNvPr id="5" name="Text 2"/>
          <p:cNvSpPr/>
          <p:nvPr/>
        </p:nvSpPr>
        <p:spPr>
          <a:xfrm>
            <a:off x="749260" y="4167426"/>
            <a:ext cx="7645479"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Born from agile and lean methodologies, the MVP concept enables teams to validate product ideas with real users early in the development cycle, significantly reducing waste and ensuring market alignment before substantial resources are invested.</a:t>
            </a:r>
            <a:endParaRPr lang="en-US" sz="1650" dirty="0"/>
          </a:p>
        </p:txBody>
      </p:sp>
      <p:sp>
        <p:nvSpPr>
          <p:cNvPr id="6" name="Text 3"/>
          <p:cNvSpPr/>
          <p:nvPr/>
        </p:nvSpPr>
        <p:spPr>
          <a:xfrm>
            <a:off x="749260" y="5777984"/>
            <a:ext cx="76454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This presentation explores how to effectively define, build and leverage MVPs to accelerate learning and create products that truly resonate with your target audience.</a:t>
            </a:r>
            <a:endParaRPr lang="en-US" sz="1650" dirty="0"/>
          </a:p>
        </p:txBody>
      </p:sp>
      <p:sp>
        <p:nvSpPr>
          <p:cNvPr id="7" name="Shape 4"/>
          <p:cNvSpPr/>
          <p:nvPr/>
        </p:nvSpPr>
        <p:spPr>
          <a:xfrm>
            <a:off x="749260" y="7062192"/>
            <a:ext cx="342543" cy="342543"/>
          </a:xfrm>
          <a:prstGeom prst="roundRect">
            <a:avLst>
              <a:gd name="adj" fmla="val 26691789"/>
            </a:avLst>
          </a:prstGeom>
          <a:noFill/>
          <a:ln w="7620">
            <a:solidFill>
              <a:srgbClr val="4D4D51"/>
            </a:solidFill>
            <a:prstDash val="solid"/>
          </a:ln>
        </p:spPr>
      </p:sp>
      <p:pic>
        <p:nvPicPr>
          <p:cNvPr id="8" name="Image 1" descr="preencoded.png">    </p:cNvPr>
          <p:cNvPicPr>
            <a:picLocks noChangeAspect="1"/>
          </p:cNvPicPr>
          <p:nvPr/>
        </p:nvPicPr>
        <p:blipFill>
          <a:blip r:embed="rId2"/>
          <a:stretch>
            <a:fillRect/>
          </a:stretch>
        </p:blipFill>
        <p:spPr>
          <a:xfrm>
            <a:off x="756880" y="7069812"/>
            <a:ext cx="327303" cy="327303"/>
          </a:xfrm>
          <a:prstGeom prst="rect">
            <a:avLst/>
          </a:prstGeom>
        </p:spPr>
      </p:pic>
      <p:sp>
        <p:nvSpPr>
          <p:cNvPr id="9" name="Text 5"/>
          <p:cNvSpPr/>
          <p:nvPr/>
        </p:nvSpPr>
        <p:spPr>
          <a:xfrm>
            <a:off x="1198840" y="7046119"/>
            <a:ext cx="2053352" cy="374690"/>
          </a:xfrm>
          <a:prstGeom prst="rect">
            <a:avLst/>
          </a:prstGeom>
          <a:noFill/>
          <a:ln/>
        </p:spPr>
        <p:txBody>
          <a:bodyPr wrap="none" lIns="0" tIns="0" rIns="0" bIns="0" rtlCol="0" anchor="t"/>
          <a:lstStyle/>
          <a:p>
            <a:pPr algn="l" indent="0" marL="0">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by Djazia CHIB</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9260" y="1049536"/>
            <a:ext cx="6851213"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Lean Validation Methods</a:t>
            </a:r>
            <a:endParaRPr lang="en-US" sz="4450" dirty="0"/>
          </a:p>
        </p:txBody>
      </p:sp>
      <p:sp>
        <p:nvSpPr>
          <p:cNvPr id="3" name="Shape 1"/>
          <p:cNvSpPr/>
          <p:nvPr/>
        </p:nvSpPr>
        <p:spPr>
          <a:xfrm>
            <a:off x="749260" y="2432090"/>
            <a:ext cx="481727" cy="481727"/>
          </a:xfrm>
          <a:prstGeom prst="roundRect">
            <a:avLst>
              <a:gd name="adj" fmla="val 6667"/>
            </a:avLst>
          </a:prstGeom>
          <a:solidFill>
            <a:srgbClr val="4D1529"/>
          </a:solidFill>
          <a:ln/>
        </p:spPr>
      </p:sp>
      <p:pic>
        <p:nvPicPr>
          <p:cNvPr id="4" name="Image 0" descr="preencoded.png">    </p:cNvPr>
          <p:cNvPicPr>
            <a:picLocks noChangeAspect="1"/>
          </p:cNvPicPr>
          <p:nvPr/>
        </p:nvPicPr>
        <p:blipFill>
          <a:blip r:embed="rId1"/>
          <a:stretch>
            <a:fillRect/>
          </a:stretch>
        </p:blipFill>
        <p:spPr>
          <a:xfrm>
            <a:off x="818852" y="2458879"/>
            <a:ext cx="342543" cy="428149"/>
          </a:xfrm>
          <a:prstGeom prst="rect">
            <a:avLst/>
          </a:prstGeom>
        </p:spPr>
      </p:pic>
      <p:sp>
        <p:nvSpPr>
          <p:cNvPr id="5" name="Text 2"/>
          <p:cNvSpPr/>
          <p:nvPr/>
        </p:nvSpPr>
        <p:spPr>
          <a:xfrm>
            <a:off x="1445062" y="2432090"/>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Smoke Tests</a:t>
            </a:r>
            <a:endParaRPr lang="en-US" sz="2200" dirty="0"/>
          </a:p>
        </p:txBody>
      </p:sp>
      <p:sp>
        <p:nvSpPr>
          <p:cNvPr id="6" name="Text 3"/>
          <p:cNvSpPr/>
          <p:nvPr/>
        </p:nvSpPr>
        <p:spPr>
          <a:xfrm>
            <a:off x="1445062" y="2917269"/>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Landing pages that describe the product and gauge interest through email signups or pre-orders. Tests market demand before building the actual product.</a:t>
            </a:r>
            <a:endParaRPr lang="en-US" sz="1650" dirty="0"/>
          </a:p>
        </p:txBody>
      </p:sp>
      <p:sp>
        <p:nvSpPr>
          <p:cNvPr id="7" name="Shape 4"/>
          <p:cNvSpPr/>
          <p:nvPr/>
        </p:nvSpPr>
        <p:spPr>
          <a:xfrm>
            <a:off x="7422237" y="2432090"/>
            <a:ext cx="481727" cy="481727"/>
          </a:xfrm>
          <a:prstGeom prst="roundRect">
            <a:avLst>
              <a:gd name="adj" fmla="val 6667"/>
            </a:avLst>
          </a:prstGeom>
          <a:solidFill>
            <a:srgbClr val="4D1529"/>
          </a:solidFill>
          <a:ln/>
        </p:spPr>
      </p:sp>
      <p:pic>
        <p:nvPicPr>
          <p:cNvPr id="8" name="Image 1" descr="preencoded.png">    </p:cNvPr>
          <p:cNvPicPr>
            <a:picLocks noChangeAspect="1"/>
          </p:cNvPicPr>
          <p:nvPr/>
        </p:nvPicPr>
        <p:blipFill>
          <a:blip r:embed="rId2"/>
          <a:stretch>
            <a:fillRect/>
          </a:stretch>
        </p:blipFill>
        <p:spPr>
          <a:xfrm>
            <a:off x="7491829" y="2458879"/>
            <a:ext cx="342543" cy="428149"/>
          </a:xfrm>
          <a:prstGeom prst="rect">
            <a:avLst/>
          </a:prstGeom>
        </p:spPr>
      </p:pic>
      <p:sp>
        <p:nvSpPr>
          <p:cNvPr id="9" name="Text 5"/>
          <p:cNvSpPr/>
          <p:nvPr/>
        </p:nvSpPr>
        <p:spPr>
          <a:xfrm>
            <a:off x="8118038" y="2432090"/>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Fake Door Testing</a:t>
            </a:r>
            <a:endParaRPr lang="en-US" sz="2200" dirty="0"/>
          </a:p>
        </p:txBody>
      </p:sp>
      <p:sp>
        <p:nvSpPr>
          <p:cNvPr id="10" name="Text 6"/>
          <p:cNvSpPr/>
          <p:nvPr/>
        </p:nvSpPr>
        <p:spPr>
          <a:xfrm>
            <a:off x="8118038" y="2917269"/>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Implementing UI for features that don't yet exist to measure interest. When users click, they receive a message about the feature being in development.</a:t>
            </a:r>
            <a:endParaRPr lang="en-US" sz="1650" dirty="0"/>
          </a:p>
        </p:txBody>
      </p:sp>
      <p:sp>
        <p:nvSpPr>
          <p:cNvPr id="11" name="Shape 7"/>
          <p:cNvSpPr/>
          <p:nvPr/>
        </p:nvSpPr>
        <p:spPr>
          <a:xfrm>
            <a:off x="749260" y="4399478"/>
            <a:ext cx="481727" cy="481727"/>
          </a:xfrm>
          <a:prstGeom prst="roundRect">
            <a:avLst>
              <a:gd name="adj" fmla="val 6667"/>
            </a:avLst>
          </a:prstGeom>
          <a:solidFill>
            <a:srgbClr val="4D1529"/>
          </a:solidFill>
          <a:ln/>
        </p:spPr>
      </p:sp>
      <p:pic>
        <p:nvPicPr>
          <p:cNvPr id="12" name="Image 2" descr="preencoded.png">    </p:cNvPr>
          <p:cNvPicPr>
            <a:picLocks noChangeAspect="1"/>
          </p:cNvPicPr>
          <p:nvPr/>
        </p:nvPicPr>
        <p:blipFill>
          <a:blip r:embed="rId3"/>
          <a:stretch>
            <a:fillRect/>
          </a:stretch>
        </p:blipFill>
        <p:spPr>
          <a:xfrm>
            <a:off x="818852" y="4426268"/>
            <a:ext cx="342543" cy="428149"/>
          </a:xfrm>
          <a:prstGeom prst="rect">
            <a:avLst/>
          </a:prstGeom>
        </p:spPr>
      </p:pic>
      <p:sp>
        <p:nvSpPr>
          <p:cNvPr id="13" name="Text 8"/>
          <p:cNvSpPr/>
          <p:nvPr/>
        </p:nvSpPr>
        <p:spPr>
          <a:xfrm>
            <a:off x="1445062" y="4399478"/>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Concierge MVP</a:t>
            </a:r>
            <a:endParaRPr lang="en-US" sz="2200" dirty="0"/>
          </a:p>
        </p:txBody>
      </p:sp>
      <p:sp>
        <p:nvSpPr>
          <p:cNvPr id="14" name="Text 9"/>
          <p:cNvSpPr/>
          <p:nvPr/>
        </p:nvSpPr>
        <p:spPr>
          <a:xfrm>
            <a:off x="1445062" y="4884658"/>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Manually delivering the service that will eventually be automated. Allows testing of the value proposition without building technology.</a:t>
            </a:r>
            <a:endParaRPr lang="en-US" sz="1650" dirty="0"/>
          </a:p>
        </p:txBody>
      </p:sp>
      <p:sp>
        <p:nvSpPr>
          <p:cNvPr id="15" name="Shape 10"/>
          <p:cNvSpPr/>
          <p:nvPr/>
        </p:nvSpPr>
        <p:spPr>
          <a:xfrm>
            <a:off x="7422237" y="4399478"/>
            <a:ext cx="481727" cy="481727"/>
          </a:xfrm>
          <a:prstGeom prst="roundRect">
            <a:avLst>
              <a:gd name="adj" fmla="val 6667"/>
            </a:avLst>
          </a:prstGeom>
          <a:solidFill>
            <a:srgbClr val="4D1529"/>
          </a:solidFill>
          <a:ln/>
        </p:spPr>
      </p:sp>
      <p:pic>
        <p:nvPicPr>
          <p:cNvPr id="16" name="Image 3" descr="preencoded.png">    </p:cNvPr>
          <p:cNvPicPr>
            <a:picLocks noChangeAspect="1"/>
          </p:cNvPicPr>
          <p:nvPr/>
        </p:nvPicPr>
        <p:blipFill>
          <a:blip r:embed="rId4"/>
          <a:stretch>
            <a:fillRect/>
          </a:stretch>
        </p:blipFill>
        <p:spPr>
          <a:xfrm>
            <a:off x="7491829" y="4426268"/>
            <a:ext cx="342543" cy="428149"/>
          </a:xfrm>
          <a:prstGeom prst="rect">
            <a:avLst/>
          </a:prstGeom>
        </p:spPr>
      </p:pic>
      <p:sp>
        <p:nvSpPr>
          <p:cNvPr id="17" name="Text 11"/>
          <p:cNvSpPr/>
          <p:nvPr/>
        </p:nvSpPr>
        <p:spPr>
          <a:xfrm>
            <a:off x="8118038" y="4399478"/>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Wizard of Oz MVP</a:t>
            </a:r>
            <a:endParaRPr lang="en-US" sz="2200" dirty="0"/>
          </a:p>
        </p:txBody>
      </p:sp>
      <p:sp>
        <p:nvSpPr>
          <p:cNvPr id="18" name="Text 12"/>
          <p:cNvSpPr/>
          <p:nvPr/>
        </p:nvSpPr>
        <p:spPr>
          <a:xfrm>
            <a:off x="8118038" y="4884658"/>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Frontend that appears automated but has humans performing the work behind the scenes. Tests complex features before investing in full automation.</a:t>
            </a:r>
            <a:endParaRPr lang="en-US" sz="1650" dirty="0"/>
          </a:p>
        </p:txBody>
      </p:sp>
      <p:sp>
        <p:nvSpPr>
          <p:cNvPr id="19" name="Text 13"/>
          <p:cNvSpPr/>
          <p:nvPr/>
        </p:nvSpPr>
        <p:spPr>
          <a:xfrm>
            <a:off x="749260" y="6152793"/>
            <a:ext cx="131318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These validation methods represent a spectrum of approaches that can be applied depending on the specific hypotheses being tested and the stage of product development. The key is selecting the method that will generate the most meaningful insights with the least effort.</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8893" y="525542"/>
            <a:ext cx="5836325" cy="637103"/>
          </a:xfrm>
          <a:prstGeom prst="rect">
            <a:avLst/>
          </a:prstGeom>
          <a:noFill/>
          <a:ln/>
        </p:spPr>
        <p:txBody>
          <a:bodyPr wrap="none" lIns="0" tIns="0" rIns="0" bIns="0" rtlCol="0" anchor="t"/>
          <a:lstStyle/>
          <a:p>
            <a:pPr algn="l" indent="0" marL="0">
              <a:lnSpc>
                <a:spcPts val="5000"/>
              </a:lnSpc>
              <a:buNone/>
            </a:pPr>
            <a:r>
              <a:rPr lang="en-US" sz="4000" b="1" dirty="0">
                <a:solidFill>
                  <a:srgbClr val="FFB393"/>
                </a:solidFill>
                <a:latin typeface="Brygada 1918 Bold" pitchFamily="34" charset="0"/>
                <a:ea typeface="Brygada 1918 Bold" pitchFamily="34" charset="-122"/>
                <a:cs typeface="Brygada 1918 Bold" pitchFamily="34" charset="-120"/>
              </a:rPr>
              <a:t>MVP in Action: Dropbox</a:t>
            </a:r>
            <a:endParaRPr lang="en-US" sz="4000" dirty="0"/>
          </a:p>
        </p:txBody>
      </p:sp>
      <p:pic>
        <p:nvPicPr>
          <p:cNvPr id="3" name="Image 0" descr="preencoded.png">    </p:cNvPr>
          <p:cNvPicPr>
            <a:picLocks noChangeAspect="1"/>
          </p:cNvPicPr>
          <p:nvPr/>
        </p:nvPicPr>
        <p:blipFill>
          <a:blip r:embed="rId1"/>
          <a:stretch>
            <a:fillRect/>
          </a:stretch>
        </p:blipFill>
        <p:spPr>
          <a:xfrm>
            <a:off x="668893" y="1544836"/>
            <a:ext cx="4239697" cy="2620328"/>
          </a:xfrm>
          <a:prstGeom prst="rect">
            <a:avLst/>
          </a:prstGeom>
        </p:spPr>
      </p:pic>
      <p:sp>
        <p:nvSpPr>
          <p:cNvPr id="4" name="Text 1"/>
          <p:cNvSpPr/>
          <p:nvPr/>
        </p:nvSpPr>
        <p:spPr>
          <a:xfrm>
            <a:off x="668893" y="4404003"/>
            <a:ext cx="2569607" cy="318611"/>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Explainer Video MVP</a:t>
            </a:r>
            <a:endParaRPr lang="en-US" sz="2000" dirty="0"/>
          </a:p>
        </p:txBody>
      </p:sp>
      <p:sp>
        <p:nvSpPr>
          <p:cNvPr id="5" name="Text 2"/>
          <p:cNvSpPr/>
          <p:nvPr/>
        </p:nvSpPr>
        <p:spPr>
          <a:xfrm>
            <a:off x="668893" y="4837271"/>
            <a:ext cx="4239697" cy="1834515"/>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Rather than building a fully functional product, Dropbox founder Drew Houston created a 3-minute demo video explaining the concept. This simple approach secured 75,000 email signups from potential users overnight.</a:t>
            </a:r>
            <a:endParaRPr lang="en-US" sz="1500" dirty="0"/>
          </a:p>
        </p:txBody>
      </p:sp>
      <p:pic>
        <p:nvPicPr>
          <p:cNvPr id="6" name="Image 1" descr="preencoded.png">    </p:cNvPr>
          <p:cNvPicPr>
            <a:picLocks noChangeAspect="1"/>
          </p:cNvPicPr>
          <p:nvPr/>
        </p:nvPicPr>
        <p:blipFill>
          <a:blip r:embed="rId2"/>
          <a:stretch>
            <a:fillRect/>
          </a:stretch>
        </p:blipFill>
        <p:spPr>
          <a:xfrm>
            <a:off x="5195292" y="1544836"/>
            <a:ext cx="4239697" cy="2620328"/>
          </a:xfrm>
          <a:prstGeom prst="rect">
            <a:avLst/>
          </a:prstGeom>
        </p:spPr>
      </p:pic>
      <p:sp>
        <p:nvSpPr>
          <p:cNvPr id="7" name="Text 3"/>
          <p:cNvSpPr/>
          <p:nvPr/>
        </p:nvSpPr>
        <p:spPr>
          <a:xfrm>
            <a:off x="5195292" y="4404003"/>
            <a:ext cx="2548533" cy="318611"/>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Market Validation</a:t>
            </a:r>
            <a:endParaRPr lang="en-US" sz="2000" dirty="0"/>
          </a:p>
        </p:txBody>
      </p:sp>
      <p:sp>
        <p:nvSpPr>
          <p:cNvPr id="8" name="Text 4"/>
          <p:cNvSpPr/>
          <p:nvPr/>
        </p:nvSpPr>
        <p:spPr>
          <a:xfrm>
            <a:off x="5195292" y="4837271"/>
            <a:ext cx="4239697" cy="1834515"/>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The overwhelming response validated the market demand for easy file synchronization before a single line of production code was written, saving months of potentially wasted development effort.</a:t>
            </a:r>
            <a:endParaRPr lang="en-US" sz="1500" dirty="0"/>
          </a:p>
        </p:txBody>
      </p:sp>
      <p:pic>
        <p:nvPicPr>
          <p:cNvPr id="9" name="Image 2" descr="preencoded.png">    </p:cNvPr>
          <p:cNvPicPr>
            <a:picLocks noChangeAspect="1"/>
          </p:cNvPicPr>
          <p:nvPr/>
        </p:nvPicPr>
        <p:blipFill>
          <a:blip r:embed="rId3"/>
          <a:stretch>
            <a:fillRect/>
          </a:stretch>
        </p:blipFill>
        <p:spPr>
          <a:xfrm>
            <a:off x="9721691" y="1544836"/>
            <a:ext cx="4239697" cy="2620328"/>
          </a:xfrm>
          <a:prstGeom prst="rect">
            <a:avLst/>
          </a:prstGeom>
        </p:spPr>
      </p:pic>
      <p:sp>
        <p:nvSpPr>
          <p:cNvPr id="10" name="Text 5"/>
          <p:cNvSpPr/>
          <p:nvPr/>
        </p:nvSpPr>
        <p:spPr>
          <a:xfrm>
            <a:off x="9721691" y="4404003"/>
            <a:ext cx="2548533" cy="318611"/>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Growth Trajectory</a:t>
            </a:r>
            <a:endParaRPr lang="en-US" sz="2000" dirty="0"/>
          </a:p>
        </p:txBody>
      </p:sp>
      <p:sp>
        <p:nvSpPr>
          <p:cNvPr id="11" name="Text 6"/>
          <p:cNvSpPr/>
          <p:nvPr/>
        </p:nvSpPr>
        <p:spPr>
          <a:xfrm>
            <a:off x="9721691" y="4837271"/>
            <a:ext cx="4239697" cy="1223010"/>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This validation gave investors confidence in the concept, helping secure the funding needed to overcome significant technical challenges in building the actual product.</a:t>
            </a:r>
            <a:endParaRPr lang="en-US" sz="1500" dirty="0"/>
          </a:p>
        </p:txBody>
      </p:sp>
      <p:sp>
        <p:nvSpPr>
          <p:cNvPr id="12" name="Text 7"/>
          <p:cNvSpPr/>
          <p:nvPr/>
        </p:nvSpPr>
        <p:spPr>
          <a:xfrm>
            <a:off x="668893" y="6886813"/>
            <a:ext cx="13292614" cy="917258"/>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Dropbox's approach demonstrates that an MVP doesn't necessarily require functional software—it simply needs to validate key business hypotheses in the most efficient way possible. The explainer video allowed them to test market demand without solving complex technical challenges first.</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25435" y="635079"/>
            <a:ext cx="5070396" cy="595670"/>
          </a:xfrm>
          <a:prstGeom prst="rect">
            <a:avLst/>
          </a:prstGeom>
          <a:noFill/>
          <a:ln/>
        </p:spPr>
        <p:txBody>
          <a:bodyPr wrap="none" lIns="0" tIns="0" rIns="0" bIns="0" rtlCol="0" anchor="t"/>
          <a:lstStyle/>
          <a:p>
            <a:pPr algn="l" indent="0" marL="0">
              <a:lnSpc>
                <a:spcPts val="4650"/>
              </a:lnSpc>
              <a:buNone/>
            </a:pPr>
            <a:r>
              <a:rPr lang="en-US" sz="3750" b="1" dirty="0">
                <a:solidFill>
                  <a:srgbClr val="FFB393"/>
                </a:solidFill>
                <a:latin typeface="Brygada 1918 Bold" pitchFamily="34" charset="0"/>
                <a:ea typeface="Brygada 1918 Bold" pitchFamily="34" charset="-122"/>
                <a:cs typeface="Brygada 1918 Bold" pitchFamily="34" charset="-120"/>
              </a:rPr>
              <a:t>MVP in Action: Airbnb</a:t>
            </a:r>
            <a:endParaRPr lang="en-US" sz="3750" dirty="0"/>
          </a:p>
        </p:txBody>
      </p:sp>
      <p:sp>
        <p:nvSpPr>
          <p:cNvPr id="3" name="Shape 1"/>
          <p:cNvSpPr/>
          <p:nvPr/>
        </p:nvSpPr>
        <p:spPr>
          <a:xfrm>
            <a:off x="625435" y="1588175"/>
            <a:ext cx="1672352" cy="1048226"/>
          </a:xfrm>
          <a:prstGeom prst="roundRect">
            <a:avLst>
              <a:gd name="adj" fmla="val 2557"/>
            </a:avLst>
          </a:prstGeom>
          <a:solidFill>
            <a:srgbClr val="4D1529"/>
          </a:solidFill>
          <a:ln/>
        </p:spPr>
      </p:sp>
      <p:pic>
        <p:nvPicPr>
          <p:cNvPr id="4" name="Image 0" descr="preencoded.png">    </p:cNvPr>
          <p:cNvPicPr>
            <a:picLocks noChangeAspect="1"/>
          </p:cNvPicPr>
          <p:nvPr/>
        </p:nvPicPr>
        <p:blipFill>
          <a:blip r:embed="rId1"/>
          <a:stretch>
            <a:fillRect/>
          </a:stretch>
        </p:blipFill>
        <p:spPr>
          <a:xfrm>
            <a:off x="1336000" y="1955244"/>
            <a:ext cx="251222" cy="314087"/>
          </a:xfrm>
          <a:prstGeom prst="rect">
            <a:avLst/>
          </a:prstGeom>
        </p:spPr>
      </p:pic>
      <p:sp>
        <p:nvSpPr>
          <p:cNvPr id="5" name="Text 2"/>
          <p:cNvSpPr/>
          <p:nvPr/>
        </p:nvSpPr>
        <p:spPr>
          <a:xfrm>
            <a:off x="2476500" y="1766888"/>
            <a:ext cx="2382798" cy="297775"/>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Personal Problem</a:t>
            </a:r>
            <a:endParaRPr lang="en-US" sz="1850" dirty="0"/>
          </a:p>
        </p:txBody>
      </p:sp>
      <p:sp>
        <p:nvSpPr>
          <p:cNvPr id="6" name="Text 3"/>
          <p:cNvSpPr/>
          <p:nvPr/>
        </p:nvSpPr>
        <p:spPr>
          <a:xfrm>
            <a:off x="2476500" y="2171819"/>
            <a:ext cx="5095994" cy="285869"/>
          </a:xfrm>
          <a:prstGeom prst="rect">
            <a:avLst/>
          </a:prstGeom>
          <a:noFill/>
          <a:ln/>
        </p:spPr>
        <p:txBody>
          <a:bodyPr wrap="non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Founders needed to pay rent in expensive San Francisco</a:t>
            </a:r>
            <a:endParaRPr lang="en-US" sz="1400" dirty="0"/>
          </a:p>
        </p:txBody>
      </p:sp>
      <p:sp>
        <p:nvSpPr>
          <p:cNvPr id="7" name="Shape 4"/>
          <p:cNvSpPr/>
          <p:nvPr/>
        </p:nvSpPr>
        <p:spPr>
          <a:xfrm>
            <a:off x="2387084" y="2626876"/>
            <a:ext cx="11528584" cy="11430"/>
          </a:xfrm>
          <a:prstGeom prst="roundRect">
            <a:avLst>
              <a:gd name="adj" fmla="val 234537"/>
            </a:avLst>
          </a:prstGeom>
          <a:solidFill>
            <a:srgbClr val="662E42"/>
          </a:solidFill>
          <a:ln/>
        </p:spPr>
      </p:sp>
      <p:sp>
        <p:nvSpPr>
          <p:cNvPr id="8" name="Shape 5"/>
          <p:cNvSpPr/>
          <p:nvPr/>
        </p:nvSpPr>
        <p:spPr>
          <a:xfrm>
            <a:off x="625435" y="2725698"/>
            <a:ext cx="3344823" cy="1048226"/>
          </a:xfrm>
          <a:prstGeom prst="roundRect">
            <a:avLst>
              <a:gd name="adj" fmla="val 2557"/>
            </a:avLst>
          </a:prstGeom>
          <a:solidFill>
            <a:srgbClr val="4D1529"/>
          </a:solidFill>
          <a:ln/>
        </p:spPr>
      </p:sp>
      <p:pic>
        <p:nvPicPr>
          <p:cNvPr id="9" name="Image 1" descr="preencoded.png">    </p:cNvPr>
          <p:cNvPicPr>
            <a:picLocks noChangeAspect="1"/>
          </p:cNvPicPr>
          <p:nvPr/>
        </p:nvPicPr>
        <p:blipFill>
          <a:blip r:embed="rId2"/>
          <a:stretch>
            <a:fillRect/>
          </a:stretch>
        </p:blipFill>
        <p:spPr>
          <a:xfrm>
            <a:off x="2172176" y="3092768"/>
            <a:ext cx="251222" cy="314087"/>
          </a:xfrm>
          <a:prstGeom prst="rect">
            <a:avLst/>
          </a:prstGeom>
        </p:spPr>
      </p:pic>
      <p:sp>
        <p:nvSpPr>
          <p:cNvPr id="10" name="Text 6"/>
          <p:cNvSpPr/>
          <p:nvPr/>
        </p:nvSpPr>
        <p:spPr>
          <a:xfrm>
            <a:off x="4148971" y="2904411"/>
            <a:ext cx="2382798" cy="297775"/>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Simple Solution</a:t>
            </a:r>
            <a:endParaRPr lang="en-US" sz="1850" dirty="0"/>
          </a:p>
        </p:txBody>
      </p:sp>
      <p:sp>
        <p:nvSpPr>
          <p:cNvPr id="11" name="Text 7"/>
          <p:cNvSpPr/>
          <p:nvPr/>
        </p:nvSpPr>
        <p:spPr>
          <a:xfrm>
            <a:off x="4148971" y="3309342"/>
            <a:ext cx="5118497" cy="285869"/>
          </a:xfrm>
          <a:prstGeom prst="rect">
            <a:avLst/>
          </a:prstGeom>
          <a:noFill/>
          <a:ln/>
        </p:spPr>
        <p:txBody>
          <a:bodyPr wrap="non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Listed their own flat with photos for a design conference</a:t>
            </a:r>
            <a:endParaRPr lang="en-US" sz="1400" dirty="0"/>
          </a:p>
        </p:txBody>
      </p:sp>
      <p:sp>
        <p:nvSpPr>
          <p:cNvPr id="12" name="Shape 8"/>
          <p:cNvSpPr/>
          <p:nvPr/>
        </p:nvSpPr>
        <p:spPr>
          <a:xfrm>
            <a:off x="4059555" y="3764399"/>
            <a:ext cx="9856113" cy="11430"/>
          </a:xfrm>
          <a:prstGeom prst="roundRect">
            <a:avLst>
              <a:gd name="adj" fmla="val 234537"/>
            </a:avLst>
          </a:prstGeom>
          <a:solidFill>
            <a:srgbClr val="662E42"/>
          </a:solidFill>
          <a:ln/>
        </p:spPr>
      </p:sp>
      <p:sp>
        <p:nvSpPr>
          <p:cNvPr id="13" name="Shape 9"/>
          <p:cNvSpPr/>
          <p:nvPr/>
        </p:nvSpPr>
        <p:spPr>
          <a:xfrm>
            <a:off x="625435" y="3863221"/>
            <a:ext cx="5017294" cy="1048226"/>
          </a:xfrm>
          <a:prstGeom prst="roundRect">
            <a:avLst>
              <a:gd name="adj" fmla="val 2557"/>
            </a:avLst>
          </a:prstGeom>
          <a:solidFill>
            <a:srgbClr val="4D1529"/>
          </a:solidFill>
          <a:ln/>
        </p:spPr>
      </p:sp>
      <p:pic>
        <p:nvPicPr>
          <p:cNvPr id="14" name="Image 2" descr="preencoded.png">    </p:cNvPr>
          <p:cNvPicPr>
            <a:picLocks noChangeAspect="1"/>
          </p:cNvPicPr>
          <p:nvPr/>
        </p:nvPicPr>
        <p:blipFill>
          <a:blip r:embed="rId3"/>
          <a:stretch>
            <a:fillRect/>
          </a:stretch>
        </p:blipFill>
        <p:spPr>
          <a:xfrm>
            <a:off x="3008471" y="4230291"/>
            <a:ext cx="251222" cy="314087"/>
          </a:xfrm>
          <a:prstGeom prst="rect">
            <a:avLst/>
          </a:prstGeom>
        </p:spPr>
      </p:pic>
      <p:sp>
        <p:nvSpPr>
          <p:cNvPr id="15" name="Text 10"/>
          <p:cNvSpPr/>
          <p:nvPr/>
        </p:nvSpPr>
        <p:spPr>
          <a:xfrm>
            <a:off x="5821442" y="4041934"/>
            <a:ext cx="2382798" cy="297775"/>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Market Validation</a:t>
            </a:r>
            <a:endParaRPr lang="en-US" sz="1850" dirty="0"/>
          </a:p>
        </p:txBody>
      </p:sp>
      <p:sp>
        <p:nvSpPr>
          <p:cNvPr id="16" name="Text 11"/>
          <p:cNvSpPr/>
          <p:nvPr/>
        </p:nvSpPr>
        <p:spPr>
          <a:xfrm>
            <a:off x="5821442" y="4446865"/>
            <a:ext cx="5284470" cy="285869"/>
          </a:xfrm>
          <a:prstGeom prst="rect">
            <a:avLst/>
          </a:prstGeom>
          <a:noFill/>
          <a:ln/>
        </p:spPr>
        <p:txBody>
          <a:bodyPr wrap="non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Successfully hosted three guests, proving concept viability</a:t>
            </a:r>
            <a:endParaRPr lang="en-US" sz="1400" dirty="0"/>
          </a:p>
        </p:txBody>
      </p:sp>
      <p:sp>
        <p:nvSpPr>
          <p:cNvPr id="17" name="Shape 12"/>
          <p:cNvSpPr/>
          <p:nvPr/>
        </p:nvSpPr>
        <p:spPr>
          <a:xfrm>
            <a:off x="5732026" y="4901922"/>
            <a:ext cx="8183642" cy="11430"/>
          </a:xfrm>
          <a:prstGeom prst="roundRect">
            <a:avLst>
              <a:gd name="adj" fmla="val 234537"/>
            </a:avLst>
          </a:prstGeom>
          <a:solidFill>
            <a:srgbClr val="662E42"/>
          </a:solidFill>
          <a:ln/>
        </p:spPr>
      </p:sp>
      <p:sp>
        <p:nvSpPr>
          <p:cNvPr id="18" name="Shape 13"/>
          <p:cNvSpPr/>
          <p:nvPr/>
        </p:nvSpPr>
        <p:spPr>
          <a:xfrm>
            <a:off x="625435" y="5000744"/>
            <a:ext cx="6689765" cy="1048226"/>
          </a:xfrm>
          <a:prstGeom prst="roundRect">
            <a:avLst>
              <a:gd name="adj" fmla="val 2557"/>
            </a:avLst>
          </a:prstGeom>
          <a:solidFill>
            <a:srgbClr val="4D1529"/>
          </a:solidFill>
          <a:ln/>
        </p:spPr>
      </p:sp>
      <p:pic>
        <p:nvPicPr>
          <p:cNvPr id="19" name="Image 3" descr="preencoded.png">    </p:cNvPr>
          <p:cNvPicPr>
            <a:picLocks noChangeAspect="1"/>
          </p:cNvPicPr>
          <p:nvPr/>
        </p:nvPicPr>
        <p:blipFill>
          <a:blip r:embed="rId4"/>
          <a:stretch>
            <a:fillRect/>
          </a:stretch>
        </p:blipFill>
        <p:spPr>
          <a:xfrm>
            <a:off x="3844647" y="5367814"/>
            <a:ext cx="251222" cy="314087"/>
          </a:xfrm>
          <a:prstGeom prst="rect">
            <a:avLst/>
          </a:prstGeom>
        </p:spPr>
      </p:pic>
      <p:sp>
        <p:nvSpPr>
          <p:cNvPr id="20" name="Text 14"/>
          <p:cNvSpPr/>
          <p:nvPr/>
        </p:nvSpPr>
        <p:spPr>
          <a:xfrm>
            <a:off x="7493913" y="5179457"/>
            <a:ext cx="2382798" cy="297775"/>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Expansion</a:t>
            </a:r>
            <a:endParaRPr lang="en-US" sz="1850" dirty="0"/>
          </a:p>
        </p:txBody>
      </p:sp>
      <p:sp>
        <p:nvSpPr>
          <p:cNvPr id="21" name="Text 15"/>
          <p:cNvSpPr/>
          <p:nvPr/>
        </p:nvSpPr>
        <p:spPr>
          <a:xfrm>
            <a:off x="7493913" y="5584388"/>
            <a:ext cx="4397335" cy="285869"/>
          </a:xfrm>
          <a:prstGeom prst="rect">
            <a:avLst/>
          </a:prstGeom>
          <a:noFill/>
          <a:ln/>
        </p:spPr>
        <p:txBody>
          <a:bodyPr wrap="non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Built basic platform for others to list their homes</a:t>
            </a:r>
            <a:endParaRPr lang="en-US" sz="1400" dirty="0"/>
          </a:p>
        </p:txBody>
      </p:sp>
      <p:sp>
        <p:nvSpPr>
          <p:cNvPr id="22" name="Text 16"/>
          <p:cNvSpPr/>
          <p:nvPr/>
        </p:nvSpPr>
        <p:spPr>
          <a:xfrm>
            <a:off x="625435" y="6249948"/>
            <a:ext cx="13379529" cy="571738"/>
          </a:xfrm>
          <a:prstGeom prst="rect">
            <a:avLst/>
          </a:prstGeom>
          <a:noFill/>
          <a:ln/>
        </p:spPr>
        <p:txBody>
          <a:bodyPr wrap="squar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Airbnb's founders Brian Chesky and Joe Gebbia started with the simplest possible version of their concept: a basic website with photographs of their own apartment offered as accommodation during a design conference when local hotels were fully booked.</a:t>
            </a:r>
            <a:endParaRPr lang="en-US" sz="1400" dirty="0"/>
          </a:p>
        </p:txBody>
      </p:sp>
      <p:sp>
        <p:nvSpPr>
          <p:cNvPr id="23" name="Text 17"/>
          <p:cNvSpPr/>
          <p:nvPr/>
        </p:nvSpPr>
        <p:spPr>
          <a:xfrm>
            <a:off x="625435" y="7022663"/>
            <a:ext cx="13379529" cy="571738"/>
          </a:xfrm>
          <a:prstGeom prst="rect">
            <a:avLst/>
          </a:prstGeom>
          <a:noFill/>
          <a:ln/>
        </p:spPr>
        <p:txBody>
          <a:bodyPr wrap="square" lIns="0" tIns="0" rIns="0" bIns="0" rtlCol="0" anchor="t"/>
          <a:lstStyle/>
          <a:p>
            <a:pPr algn="l" indent="0" marL="0">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This ultra-lean approach allowed them to test their core hypothesis—that people would be willing to stay in strangers' homes—before investing in a comprehensive platform. The success of this single listing provided the validation needed to expand the concept to a scalable business.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452557" y="355521"/>
            <a:ext cx="4975622" cy="431006"/>
          </a:xfrm>
          <a:prstGeom prst="rect">
            <a:avLst/>
          </a:prstGeom>
          <a:noFill/>
          <a:ln/>
        </p:spPr>
        <p:txBody>
          <a:bodyPr wrap="none" lIns="0" tIns="0" rIns="0" bIns="0" rtlCol="0" anchor="t"/>
          <a:lstStyle/>
          <a:p>
            <a:pPr algn="l" indent="0" marL="0">
              <a:lnSpc>
                <a:spcPts val="3350"/>
              </a:lnSpc>
              <a:buNone/>
            </a:pPr>
            <a:r>
              <a:rPr lang="en-US" sz="2700" b="1" dirty="0">
                <a:solidFill>
                  <a:srgbClr val="FFB393"/>
                </a:solidFill>
                <a:latin typeface="Brygada 1918 Bold" pitchFamily="34" charset="0"/>
                <a:ea typeface="Brygada 1918 Bold" pitchFamily="34" charset="-122"/>
                <a:cs typeface="Brygada 1918 Bold" pitchFamily="34" charset="-120"/>
              </a:rPr>
              <a:t>Pitfalls: Overbuilding the MVP</a:t>
            </a:r>
            <a:endParaRPr lang="en-US" sz="2700" dirty="0"/>
          </a:p>
        </p:txBody>
      </p:sp>
      <p:pic>
        <p:nvPicPr>
          <p:cNvPr id="3" name="Image 0" descr="preencoded.png">    </p:cNvPr>
          <p:cNvPicPr>
            <a:picLocks noChangeAspect="1"/>
          </p:cNvPicPr>
          <p:nvPr/>
        </p:nvPicPr>
        <p:blipFill>
          <a:blip r:embed="rId1"/>
          <a:stretch>
            <a:fillRect/>
          </a:stretch>
        </p:blipFill>
        <p:spPr>
          <a:xfrm>
            <a:off x="452557" y="1045131"/>
            <a:ext cx="13725287" cy="7686080"/>
          </a:xfrm>
          <a:prstGeom prst="rect">
            <a:avLst/>
          </a:prstGeom>
        </p:spPr>
      </p:pic>
      <p:sp>
        <p:nvSpPr>
          <p:cNvPr id="4" name="Text 1"/>
          <p:cNvSpPr/>
          <p:nvPr/>
        </p:nvSpPr>
        <p:spPr>
          <a:xfrm>
            <a:off x="452557" y="8876586"/>
            <a:ext cx="13725287" cy="413623"/>
          </a:xfrm>
          <a:prstGeom prst="rect">
            <a:avLst/>
          </a:prstGeom>
          <a:noFill/>
          <a:ln/>
        </p:spPr>
        <p:txBody>
          <a:bodyPr wrap="square" lIns="0" tIns="0" rIns="0" bIns="0" rtlCol="0" anchor="t"/>
          <a:lstStyle/>
          <a:p>
            <a:pPr algn="l" indent="0" marL="0">
              <a:lnSpc>
                <a:spcPts val="1600"/>
              </a:lnSpc>
              <a:buNone/>
            </a:pPr>
            <a:r>
              <a:rPr lang="en-US" sz="1000" dirty="0">
                <a:solidFill>
                  <a:srgbClr val="F4CAB8"/>
                </a:solidFill>
                <a:latin typeface="Montserrat Medium" pitchFamily="34" charset="0"/>
                <a:ea typeface="Montserrat Medium" pitchFamily="34" charset="-122"/>
                <a:cs typeface="Montserrat Medium" pitchFamily="34" charset="-120"/>
              </a:rPr>
              <a:t>The most common mistake in MVP development is scope creep—adding "just one more feature" until the product is no longer minimal. This tendency often stems from fear that users will reject a product that isn't polished or fully-featured.</a:t>
            </a:r>
            <a:endParaRPr lang="en-US" sz="1000" dirty="0"/>
          </a:p>
        </p:txBody>
      </p:sp>
      <p:sp>
        <p:nvSpPr>
          <p:cNvPr id="5" name="Text 2"/>
          <p:cNvSpPr/>
          <p:nvPr/>
        </p:nvSpPr>
        <p:spPr>
          <a:xfrm>
            <a:off x="452557" y="9435584"/>
            <a:ext cx="13725287" cy="413623"/>
          </a:xfrm>
          <a:prstGeom prst="rect">
            <a:avLst/>
          </a:prstGeom>
          <a:noFill/>
          <a:ln/>
        </p:spPr>
        <p:txBody>
          <a:bodyPr wrap="square" lIns="0" tIns="0" rIns="0" bIns="0" rtlCol="0" anchor="t"/>
          <a:lstStyle/>
          <a:p>
            <a:pPr algn="l" indent="0" marL="0">
              <a:lnSpc>
                <a:spcPts val="1600"/>
              </a:lnSpc>
              <a:buNone/>
            </a:pPr>
            <a:r>
              <a:rPr lang="en-US" sz="1000" dirty="0">
                <a:solidFill>
                  <a:srgbClr val="F4CAB8"/>
                </a:solidFill>
                <a:latin typeface="Montserrat Medium" pitchFamily="34" charset="0"/>
                <a:ea typeface="Montserrat Medium" pitchFamily="34" charset="-122"/>
                <a:cs typeface="Montserrat Medium" pitchFamily="34" charset="-120"/>
              </a:rPr>
              <a:t>However, CB Insights data shows that building something nobody wants is the leading cause of startup failure. Overbuilding delays learning and increases the cost of being wrong. To avoid this pitfall, teams must ruthlessly question whether each feature is truly necessary to test the core value proposition.</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5687" y="578048"/>
            <a:ext cx="9084588" cy="700683"/>
          </a:xfrm>
          <a:prstGeom prst="rect">
            <a:avLst/>
          </a:prstGeom>
          <a:noFill/>
          <a:ln/>
        </p:spPr>
        <p:txBody>
          <a:bodyPr wrap="none" lIns="0" tIns="0" rIns="0" bIns="0" rtlCol="0" anchor="t"/>
          <a:lstStyle/>
          <a:p>
            <a:pPr algn="l" indent="0" marL="0">
              <a:lnSpc>
                <a:spcPts val="5500"/>
              </a:lnSpc>
              <a:buNone/>
            </a:pPr>
            <a:r>
              <a:rPr lang="en-US" sz="4400" b="1" dirty="0">
                <a:solidFill>
                  <a:srgbClr val="FFB393"/>
                </a:solidFill>
                <a:latin typeface="Brygada 1918 Bold" pitchFamily="34" charset="0"/>
                <a:ea typeface="Brygada 1918 Bold" pitchFamily="34" charset="-122"/>
                <a:cs typeface="Brygada 1918 Bold" pitchFamily="34" charset="-120"/>
              </a:rPr>
              <a:t>Pitfalls: Neglecting User Feedback</a:t>
            </a:r>
            <a:endParaRPr lang="en-US" sz="4400" dirty="0"/>
          </a:p>
        </p:txBody>
      </p:sp>
      <p:pic>
        <p:nvPicPr>
          <p:cNvPr id="3" name="Image 0" descr="preencoded.png">    </p:cNvPr>
          <p:cNvPicPr>
            <a:picLocks noChangeAspect="1"/>
          </p:cNvPicPr>
          <p:nvPr/>
        </p:nvPicPr>
        <p:blipFill>
          <a:blip r:embed="rId1"/>
          <a:stretch>
            <a:fillRect/>
          </a:stretch>
        </p:blipFill>
        <p:spPr>
          <a:xfrm>
            <a:off x="735687" y="1735812"/>
            <a:ext cx="525423" cy="525423"/>
          </a:xfrm>
          <a:prstGeom prst="rect">
            <a:avLst/>
          </a:prstGeom>
        </p:spPr>
      </p:pic>
      <p:sp>
        <p:nvSpPr>
          <p:cNvPr id="4" name="Text 1"/>
          <p:cNvSpPr/>
          <p:nvPr/>
        </p:nvSpPr>
        <p:spPr>
          <a:xfrm>
            <a:off x="1471255" y="1699141"/>
            <a:ext cx="2802731" cy="350282"/>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Confirmation Bias</a:t>
            </a:r>
            <a:endParaRPr lang="en-US" sz="2200" dirty="0"/>
          </a:p>
        </p:txBody>
      </p:sp>
      <p:sp>
        <p:nvSpPr>
          <p:cNvPr id="5" name="Text 2"/>
          <p:cNvSpPr/>
          <p:nvPr/>
        </p:nvSpPr>
        <p:spPr>
          <a:xfrm>
            <a:off x="1471255" y="2175510"/>
            <a:ext cx="12423458" cy="672703"/>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Tendency to focus only on feedback that confirms existing beliefs while dismissing contradictory evidence. This prevents genuine learning and adaptation based on user insights.</a:t>
            </a:r>
            <a:endParaRPr lang="en-US" sz="1650" dirty="0"/>
          </a:p>
        </p:txBody>
      </p:sp>
      <p:pic>
        <p:nvPicPr>
          <p:cNvPr id="6" name="Image 1" descr="preencoded.png">    </p:cNvPr>
          <p:cNvPicPr>
            <a:picLocks noChangeAspect="1"/>
          </p:cNvPicPr>
          <p:nvPr/>
        </p:nvPicPr>
        <p:blipFill>
          <a:blip r:embed="rId2"/>
          <a:stretch>
            <a:fillRect/>
          </a:stretch>
        </p:blipFill>
        <p:spPr>
          <a:xfrm>
            <a:off x="735687" y="3515439"/>
            <a:ext cx="525423" cy="525423"/>
          </a:xfrm>
          <a:prstGeom prst="rect">
            <a:avLst/>
          </a:prstGeom>
        </p:spPr>
      </p:pic>
      <p:sp>
        <p:nvSpPr>
          <p:cNvPr id="7" name="Text 3"/>
          <p:cNvSpPr/>
          <p:nvPr/>
        </p:nvSpPr>
        <p:spPr>
          <a:xfrm>
            <a:off x="1471255" y="3478768"/>
            <a:ext cx="2802731" cy="350282"/>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Avoiding Critics</a:t>
            </a:r>
            <a:endParaRPr lang="en-US" sz="2200" dirty="0"/>
          </a:p>
        </p:txBody>
      </p:sp>
      <p:sp>
        <p:nvSpPr>
          <p:cNvPr id="8" name="Text 4"/>
          <p:cNvSpPr/>
          <p:nvPr/>
        </p:nvSpPr>
        <p:spPr>
          <a:xfrm>
            <a:off x="1471255" y="3955137"/>
            <a:ext cx="12423458" cy="672703"/>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Reluctance to engage with dissatisfied users leads to missed opportunities for improvement. The most valuable feedback often comes from those experiencing the greatest pain points.</a:t>
            </a:r>
            <a:endParaRPr lang="en-US" sz="1650" dirty="0"/>
          </a:p>
        </p:txBody>
      </p:sp>
      <p:pic>
        <p:nvPicPr>
          <p:cNvPr id="9" name="Image 2" descr="preencoded.png">    </p:cNvPr>
          <p:cNvPicPr>
            <a:picLocks noChangeAspect="1"/>
          </p:cNvPicPr>
          <p:nvPr/>
        </p:nvPicPr>
        <p:blipFill>
          <a:blip r:embed="rId3"/>
          <a:stretch>
            <a:fillRect/>
          </a:stretch>
        </p:blipFill>
        <p:spPr>
          <a:xfrm>
            <a:off x="735687" y="5295067"/>
            <a:ext cx="525423" cy="525423"/>
          </a:xfrm>
          <a:prstGeom prst="rect">
            <a:avLst/>
          </a:prstGeom>
        </p:spPr>
      </p:pic>
      <p:sp>
        <p:nvSpPr>
          <p:cNvPr id="10" name="Text 5"/>
          <p:cNvSpPr/>
          <p:nvPr/>
        </p:nvSpPr>
        <p:spPr>
          <a:xfrm>
            <a:off x="1471255" y="5258395"/>
            <a:ext cx="3199447" cy="350282"/>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Poor Listening Methods</a:t>
            </a:r>
            <a:endParaRPr lang="en-US" sz="2200" dirty="0"/>
          </a:p>
        </p:txBody>
      </p:sp>
      <p:sp>
        <p:nvSpPr>
          <p:cNvPr id="11" name="Text 6"/>
          <p:cNvSpPr/>
          <p:nvPr/>
        </p:nvSpPr>
        <p:spPr>
          <a:xfrm>
            <a:off x="1471255" y="5734764"/>
            <a:ext cx="12423458" cy="672703"/>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Relying on inappropriate feedback channels or asking leading questions can result in misleading data. Effective feedback collection requires thoughtful methodology and openness to unexpected responses.</a:t>
            </a:r>
            <a:endParaRPr lang="en-US" sz="1650" dirty="0"/>
          </a:p>
        </p:txBody>
      </p:sp>
      <p:sp>
        <p:nvSpPr>
          <p:cNvPr id="12" name="Text 7"/>
          <p:cNvSpPr/>
          <p:nvPr/>
        </p:nvSpPr>
        <p:spPr>
          <a:xfrm>
            <a:off x="735687" y="6643926"/>
            <a:ext cx="13159026" cy="1009055"/>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Early adopters represent a goldmine of product insight, but only if their feedback is actively sought, properly interpreted, and meaningfully acted upon. Without structured feedback loops, teams risk building in a vacuum, guided by assumptions rather than evidence.</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49962" y="536377"/>
            <a:ext cx="8641437" cy="619125"/>
          </a:xfrm>
          <a:prstGeom prst="rect">
            <a:avLst/>
          </a:prstGeom>
          <a:noFill/>
          <a:ln/>
        </p:spPr>
        <p:txBody>
          <a:bodyPr wrap="none" lIns="0" tIns="0" rIns="0" bIns="0" rtlCol="0" anchor="t"/>
          <a:lstStyle/>
          <a:p>
            <a:pPr algn="l" indent="0" marL="0">
              <a:lnSpc>
                <a:spcPts val="4850"/>
              </a:lnSpc>
              <a:buNone/>
            </a:pPr>
            <a:r>
              <a:rPr lang="en-US" sz="3850" b="1" dirty="0">
                <a:solidFill>
                  <a:srgbClr val="FFB393"/>
                </a:solidFill>
                <a:latin typeface="Brygada 1918 Bold" pitchFamily="34" charset="0"/>
                <a:ea typeface="Brygada 1918 Bold" pitchFamily="34" charset="-122"/>
                <a:cs typeface="Brygada 1918 Bold" pitchFamily="34" charset="-120"/>
              </a:rPr>
              <a:t>Incorporating Metrics and Analytics</a:t>
            </a:r>
            <a:endParaRPr lang="en-US" sz="3850" dirty="0"/>
          </a:p>
        </p:txBody>
      </p:sp>
      <p:pic>
        <p:nvPicPr>
          <p:cNvPr id="3" name="Image 0" descr="preencoded.png">    </p:cNvPr>
          <p:cNvPicPr>
            <a:picLocks noChangeAspect="1"/>
          </p:cNvPicPr>
          <p:nvPr/>
        </p:nvPicPr>
        <p:blipFill>
          <a:blip r:embed="rId1"/>
          <a:stretch>
            <a:fillRect/>
          </a:stretch>
        </p:blipFill>
        <p:spPr>
          <a:xfrm>
            <a:off x="657582" y="1647825"/>
            <a:ext cx="3217426" cy="3217426"/>
          </a:xfrm>
          <a:prstGeom prst="rect">
            <a:avLst/>
          </a:prstGeom>
        </p:spPr>
      </p:pic>
      <p:pic>
        <p:nvPicPr>
          <p:cNvPr id="4" name="Image 1" descr="preencoded.png">    </p:cNvPr>
          <p:cNvPicPr>
            <a:picLocks noChangeAspect="1"/>
          </p:cNvPicPr>
          <p:nvPr/>
        </p:nvPicPr>
        <p:blipFill>
          <a:blip r:embed="rId2"/>
          <a:stretch>
            <a:fillRect/>
          </a:stretch>
        </p:blipFill>
        <p:spPr>
          <a:xfrm>
            <a:off x="4023479" y="1647825"/>
            <a:ext cx="3217426" cy="3217426"/>
          </a:xfrm>
          <a:prstGeom prst="rect">
            <a:avLst/>
          </a:prstGeom>
        </p:spPr>
      </p:pic>
      <p:pic>
        <p:nvPicPr>
          <p:cNvPr id="5" name="Image 2" descr="preencoded.png">    </p:cNvPr>
          <p:cNvPicPr>
            <a:picLocks noChangeAspect="1"/>
          </p:cNvPicPr>
          <p:nvPr/>
        </p:nvPicPr>
        <p:blipFill>
          <a:blip r:embed="rId3"/>
          <a:stretch>
            <a:fillRect/>
          </a:stretch>
        </p:blipFill>
        <p:spPr>
          <a:xfrm>
            <a:off x="7389376" y="1647825"/>
            <a:ext cx="3217426" cy="3217426"/>
          </a:xfrm>
          <a:prstGeom prst="rect">
            <a:avLst/>
          </a:prstGeom>
        </p:spPr>
      </p:pic>
      <p:pic>
        <p:nvPicPr>
          <p:cNvPr id="6" name="Image 3" descr="preencoded.png">    </p:cNvPr>
          <p:cNvPicPr>
            <a:picLocks noChangeAspect="1"/>
          </p:cNvPicPr>
          <p:nvPr/>
        </p:nvPicPr>
        <p:blipFill>
          <a:blip r:embed="rId4"/>
          <a:stretch>
            <a:fillRect/>
          </a:stretch>
        </p:blipFill>
        <p:spPr>
          <a:xfrm>
            <a:off x="10755273" y="1647825"/>
            <a:ext cx="3217545" cy="3217545"/>
          </a:xfrm>
          <a:prstGeom prst="rect">
            <a:avLst/>
          </a:prstGeom>
        </p:spPr>
      </p:pic>
      <p:sp>
        <p:nvSpPr>
          <p:cNvPr id="7" name="Text 1"/>
          <p:cNvSpPr/>
          <p:nvPr/>
        </p:nvSpPr>
        <p:spPr>
          <a:xfrm>
            <a:off x="649962" y="5195173"/>
            <a:ext cx="13330476" cy="891540"/>
          </a:xfrm>
          <a:prstGeom prst="rect">
            <a:avLst/>
          </a:prstGeom>
          <a:noFill/>
          <a:ln/>
        </p:spPr>
        <p:txBody>
          <a:bodyPr wrap="square" lIns="0" tIns="0" rIns="0" bIns="0" rtlCol="0" anchor="t"/>
          <a:lstStyle/>
          <a:p>
            <a:pPr algn="l" indent="0" marL="0">
              <a:lnSpc>
                <a:spcPts val="2300"/>
              </a:lnSpc>
              <a:buNone/>
            </a:pPr>
            <a:r>
              <a:rPr lang="en-US" sz="1450" dirty="0">
                <a:solidFill>
                  <a:srgbClr val="F4CAB8"/>
                </a:solidFill>
                <a:latin typeface="Montserrat Medium" pitchFamily="34" charset="0"/>
                <a:ea typeface="Montserrat Medium" pitchFamily="34" charset="-122"/>
                <a:cs typeface="Montserrat Medium" pitchFamily="34" charset="-120"/>
              </a:rPr>
              <a:t>Robust analytics implementation is essential for extracting meaningful insights from MVP usage. Tools like Mixpanel, Google Analytics, and Heap provide quantitative data about how users interact with the product, revealing patterns that might not be apparent through qualitative feedback alone.</a:t>
            </a:r>
            <a:endParaRPr lang="en-US" sz="1450" dirty="0"/>
          </a:p>
        </p:txBody>
      </p:sp>
      <p:sp>
        <p:nvSpPr>
          <p:cNvPr id="8" name="Text 2"/>
          <p:cNvSpPr/>
          <p:nvPr/>
        </p:nvSpPr>
        <p:spPr>
          <a:xfrm>
            <a:off x="649962" y="6295549"/>
            <a:ext cx="13330476" cy="594360"/>
          </a:xfrm>
          <a:prstGeom prst="rect">
            <a:avLst/>
          </a:prstGeom>
          <a:noFill/>
          <a:ln/>
        </p:spPr>
        <p:txBody>
          <a:bodyPr wrap="square" lIns="0" tIns="0" rIns="0" bIns="0" rtlCol="0" anchor="t"/>
          <a:lstStyle/>
          <a:p>
            <a:pPr algn="l" indent="0" marL="0">
              <a:lnSpc>
                <a:spcPts val="2300"/>
              </a:lnSpc>
              <a:buNone/>
            </a:pPr>
            <a:r>
              <a:rPr lang="en-US" sz="1450" dirty="0">
                <a:solidFill>
                  <a:srgbClr val="F4CAB8"/>
                </a:solidFill>
                <a:latin typeface="Montserrat Medium" pitchFamily="34" charset="0"/>
                <a:ea typeface="Montserrat Medium" pitchFamily="34" charset="-122"/>
                <a:cs typeface="Montserrat Medium" pitchFamily="34" charset="-120"/>
              </a:rPr>
              <a:t>The most valuable metrics focus on actual user behaviour rather than vanity metrics like page views or downloads. Teams should track specific actions that indicate value delivery, such as completing key workflows, returning to the product, or achieving desired outcomes.</a:t>
            </a:r>
            <a:endParaRPr lang="en-US" sz="1450" dirty="0"/>
          </a:p>
        </p:txBody>
      </p:sp>
      <p:sp>
        <p:nvSpPr>
          <p:cNvPr id="9" name="Text 3"/>
          <p:cNvSpPr/>
          <p:nvPr/>
        </p:nvSpPr>
        <p:spPr>
          <a:xfrm>
            <a:off x="649962" y="7098744"/>
            <a:ext cx="13330476" cy="594360"/>
          </a:xfrm>
          <a:prstGeom prst="rect">
            <a:avLst/>
          </a:prstGeom>
          <a:noFill/>
          <a:ln/>
        </p:spPr>
        <p:txBody>
          <a:bodyPr wrap="square" lIns="0" tIns="0" rIns="0" bIns="0" rtlCol="0" anchor="t"/>
          <a:lstStyle/>
          <a:p>
            <a:pPr algn="l" indent="0" marL="0">
              <a:lnSpc>
                <a:spcPts val="2300"/>
              </a:lnSpc>
              <a:buNone/>
            </a:pPr>
            <a:r>
              <a:rPr lang="en-US" sz="1450" dirty="0">
                <a:solidFill>
                  <a:srgbClr val="F4CAB8"/>
                </a:solidFill>
                <a:latin typeface="Montserrat Medium" pitchFamily="34" charset="0"/>
                <a:ea typeface="Montserrat Medium" pitchFamily="34" charset="-122"/>
                <a:cs typeface="Montserrat Medium" pitchFamily="34" charset="-120"/>
              </a:rPr>
              <a:t>Effective measurement requires instrumentation planning before MVP launch to ensure the right data points are being captured from the start.</a:t>
            </a:r>
            <a:endParaRPr lang="en-US" sz="14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49260" y="684848"/>
            <a:ext cx="9912310"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Deciding When to Pivot or Persevere</a:t>
            </a:r>
            <a:endParaRPr lang="en-US" sz="4450" dirty="0"/>
          </a:p>
        </p:txBody>
      </p:sp>
      <p:sp>
        <p:nvSpPr>
          <p:cNvPr id="3" name="Text 1"/>
          <p:cNvSpPr/>
          <p:nvPr/>
        </p:nvSpPr>
        <p:spPr>
          <a:xfrm>
            <a:off x="749260" y="193357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Signs to Persevere</a:t>
            </a:r>
            <a:endParaRPr lang="en-US" sz="2200" dirty="0"/>
          </a:p>
        </p:txBody>
      </p:sp>
      <p:sp>
        <p:nvSpPr>
          <p:cNvPr id="4" name="Text 2"/>
          <p:cNvSpPr/>
          <p:nvPr/>
        </p:nvSpPr>
        <p:spPr>
          <a:xfrm>
            <a:off x="749260" y="2504480"/>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Core metrics showing positive trends</a:t>
            </a:r>
            <a:endParaRPr lang="en-US" sz="1650" dirty="0"/>
          </a:p>
        </p:txBody>
      </p:sp>
      <p:sp>
        <p:nvSpPr>
          <p:cNvPr id="5" name="Text 3"/>
          <p:cNvSpPr/>
          <p:nvPr/>
        </p:nvSpPr>
        <p:spPr>
          <a:xfrm>
            <a:off x="749260" y="2921794"/>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Strong user engagement with key features</a:t>
            </a:r>
            <a:endParaRPr lang="en-US" sz="1650" dirty="0"/>
          </a:p>
        </p:txBody>
      </p:sp>
      <p:sp>
        <p:nvSpPr>
          <p:cNvPr id="6" name="Text 4"/>
          <p:cNvSpPr/>
          <p:nvPr/>
        </p:nvSpPr>
        <p:spPr>
          <a:xfrm>
            <a:off x="749260" y="3339108"/>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Clear path to improving weak areas</a:t>
            </a:r>
            <a:endParaRPr lang="en-US" sz="1650" dirty="0"/>
          </a:p>
        </p:txBody>
      </p:sp>
      <p:sp>
        <p:nvSpPr>
          <p:cNvPr id="7" name="Text 5"/>
          <p:cNvSpPr/>
          <p:nvPr/>
        </p:nvSpPr>
        <p:spPr>
          <a:xfrm>
            <a:off x="749260" y="3756422"/>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Passionate user base, even if small</a:t>
            </a:r>
            <a:endParaRPr lang="en-US" sz="1650" dirty="0"/>
          </a:p>
        </p:txBody>
      </p:sp>
      <p:sp>
        <p:nvSpPr>
          <p:cNvPr id="8" name="Text 6"/>
          <p:cNvSpPr/>
          <p:nvPr/>
        </p:nvSpPr>
        <p:spPr>
          <a:xfrm>
            <a:off x="749260" y="4173736"/>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Improving unit economics</a:t>
            </a:r>
            <a:endParaRPr lang="en-US" sz="1650" dirty="0"/>
          </a:p>
        </p:txBody>
      </p:sp>
      <p:sp>
        <p:nvSpPr>
          <p:cNvPr id="9" name="Text 7"/>
          <p:cNvSpPr/>
          <p:nvPr/>
        </p:nvSpPr>
        <p:spPr>
          <a:xfrm>
            <a:off x="749260" y="4591050"/>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Feedback suggests tweaks, not overhaul</a:t>
            </a:r>
            <a:endParaRPr lang="en-US" sz="1650" dirty="0"/>
          </a:p>
        </p:txBody>
      </p:sp>
      <p:sp>
        <p:nvSpPr>
          <p:cNvPr id="10" name="Text 8"/>
          <p:cNvSpPr/>
          <p:nvPr/>
        </p:nvSpPr>
        <p:spPr>
          <a:xfrm>
            <a:off x="7583924" y="1933575"/>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Signs to Pivot</a:t>
            </a:r>
            <a:endParaRPr lang="en-US" sz="2200" dirty="0"/>
          </a:p>
        </p:txBody>
      </p:sp>
      <p:sp>
        <p:nvSpPr>
          <p:cNvPr id="11" name="Text 9"/>
          <p:cNvSpPr/>
          <p:nvPr/>
        </p:nvSpPr>
        <p:spPr>
          <a:xfrm>
            <a:off x="7583924" y="2504480"/>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Stagnant growth despite iterations</a:t>
            </a:r>
            <a:endParaRPr lang="en-US" sz="1650" dirty="0"/>
          </a:p>
        </p:txBody>
      </p:sp>
      <p:sp>
        <p:nvSpPr>
          <p:cNvPr id="12" name="Text 10"/>
          <p:cNvSpPr/>
          <p:nvPr/>
        </p:nvSpPr>
        <p:spPr>
          <a:xfrm>
            <a:off x="7583924" y="2921794"/>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Low engagement with core value proposition</a:t>
            </a:r>
            <a:endParaRPr lang="en-US" sz="1650" dirty="0"/>
          </a:p>
        </p:txBody>
      </p:sp>
      <p:sp>
        <p:nvSpPr>
          <p:cNvPr id="13" name="Text 11"/>
          <p:cNvSpPr/>
          <p:nvPr/>
        </p:nvSpPr>
        <p:spPr>
          <a:xfrm>
            <a:off x="7583924" y="3339108"/>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Users value unexpected secondary features</a:t>
            </a:r>
            <a:endParaRPr lang="en-US" sz="1650" dirty="0"/>
          </a:p>
        </p:txBody>
      </p:sp>
      <p:sp>
        <p:nvSpPr>
          <p:cNvPr id="14" name="Text 12"/>
          <p:cNvSpPr/>
          <p:nvPr/>
        </p:nvSpPr>
        <p:spPr>
          <a:xfrm>
            <a:off x="7583924" y="3756422"/>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High acquisition costs not decreasing</a:t>
            </a:r>
            <a:endParaRPr lang="en-US" sz="1650" dirty="0"/>
          </a:p>
        </p:txBody>
      </p:sp>
      <p:sp>
        <p:nvSpPr>
          <p:cNvPr id="15" name="Text 13"/>
          <p:cNvSpPr/>
          <p:nvPr/>
        </p:nvSpPr>
        <p:spPr>
          <a:xfrm>
            <a:off x="7583924" y="4173736"/>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Market conditions fundamentally changed</a:t>
            </a:r>
            <a:endParaRPr lang="en-US" sz="1650" dirty="0"/>
          </a:p>
        </p:txBody>
      </p:sp>
      <p:sp>
        <p:nvSpPr>
          <p:cNvPr id="16" name="Text 14"/>
          <p:cNvSpPr/>
          <p:nvPr/>
        </p:nvSpPr>
        <p:spPr>
          <a:xfrm>
            <a:off x="7583924" y="4591050"/>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Consistent feedback about different problem</a:t>
            </a:r>
            <a:endParaRPr lang="en-US" sz="1650" dirty="0"/>
          </a:p>
        </p:txBody>
      </p:sp>
      <p:sp>
        <p:nvSpPr>
          <p:cNvPr id="17" name="Text 15"/>
          <p:cNvSpPr/>
          <p:nvPr/>
        </p:nvSpPr>
        <p:spPr>
          <a:xfrm>
            <a:off x="749260" y="5249228"/>
            <a:ext cx="131318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The pivot-or-persevere decision represents one of the most challenging aspects of the MVP process. It requires honest assessment of whether the data suggests the current approach can succeed with refinement or needs fundamental rethinking.</a:t>
            </a:r>
            <a:endParaRPr lang="en-US" sz="1650" dirty="0"/>
          </a:p>
        </p:txBody>
      </p:sp>
      <p:sp>
        <p:nvSpPr>
          <p:cNvPr id="18" name="Text 16"/>
          <p:cNvSpPr/>
          <p:nvPr/>
        </p:nvSpPr>
        <p:spPr>
          <a:xfrm>
            <a:off x="749260" y="6517362"/>
            <a:ext cx="131318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Twitter's evolution provides an instructive example—originally launched as "Odeo," a podcast discovery platform, the company pivoted to microblogging when the team recognized greater user enthusiasm for their internal status update tool than their core product.</a:t>
            </a:r>
            <a:endParaRPr lang="en-US" sz="16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77228" y="532090"/>
            <a:ext cx="8154353" cy="644962"/>
          </a:xfrm>
          <a:prstGeom prst="rect">
            <a:avLst/>
          </a:prstGeom>
          <a:noFill/>
          <a:ln/>
        </p:spPr>
        <p:txBody>
          <a:bodyPr wrap="none" lIns="0" tIns="0" rIns="0" bIns="0" rtlCol="0" anchor="t"/>
          <a:lstStyle/>
          <a:p>
            <a:pPr algn="l" indent="0" marL="0">
              <a:lnSpc>
                <a:spcPts val="5050"/>
              </a:lnSpc>
              <a:buNone/>
            </a:pPr>
            <a:r>
              <a:rPr lang="en-US" sz="4050" b="1" dirty="0">
                <a:solidFill>
                  <a:srgbClr val="FFB393"/>
                </a:solidFill>
                <a:latin typeface="Brygada 1918 Bold" pitchFamily="34" charset="0"/>
                <a:ea typeface="Brygada 1918 Bold" pitchFamily="34" charset="-122"/>
                <a:cs typeface="Brygada 1918 Bold" pitchFamily="34" charset="-120"/>
              </a:rPr>
              <a:t>Building a Team for MVP Success</a:t>
            </a:r>
            <a:endParaRPr lang="en-US" sz="4050" dirty="0"/>
          </a:p>
        </p:txBody>
      </p:sp>
      <p:sp>
        <p:nvSpPr>
          <p:cNvPr id="3" name="Text 1"/>
          <p:cNvSpPr/>
          <p:nvPr/>
        </p:nvSpPr>
        <p:spPr>
          <a:xfrm>
            <a:off x="2121813" y="1892022"/>
            <a:ext cx="2579965" cy="322421"/>
          </a:xfrm>
          <a:prstGeom prst="rect">
            <a:avLst/>
          </a:prstGeom>
          <a:noFill/>
          <a:ln/>
        </p:spPr>
        <p:txBody>
          <a:bodyPr wrap="none" lIns="0" tIns="0" rIns="0" bIns="0" rtlCol="0" anchor="t"/>
          <a:lstStyle/>
          <a:p>
            <a:pPr algn="r"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Product Owner</a:t>
            </a:r>
            <a:endParaRPr lang="en-US" sz="2000" dirty="0"/>
          </a:p>
        </p:txBody>
      </p:sp>
      <p:sp>
        <p:nvSpPr>
          <p:cNvPr id="4" name="Text 2"/>
          <p:cNvSpPr/>
          <p:nvPr/>
        </p:nvSpPr>
        <p:spPr>
          <a:xfrm>
            <a:off x="677228" y="2330529"/>
            <a:ext cx="4024551" cy="1238250"/>
          </a:xfrm>
          <a:prstGeom prst="rect">
            <a:avLst/>
          </a:prstGeom>
          <a:noFill/>
          <a:ln/>
        </p:spPr>
        <p:txBody>
          <a:bodyPr wrap="square" lIns="0" tIns="0" rIns="0" bIns="0" rtlCol="0" anchor="t"/>
          <a:lstStyle/>
          <a:p>
            <a:pPr algn="r"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Responsible for vision, prioritisation, and stakeholder management. Acts as the voice of the customer and defender of MVP scope.</a:t>
            </a:r>
            <a:endParaRPr lang="en-US" sz="1500" dirty="0"/>
          </a:p>
        </p:txBody>
      </p:sp>
      <p:pic>
        <p:nvPicPr>
          <p:cNvPr id="5" name="Image 0" descr="preencoded.png">    </p:cNvPr>
          <p:cNvPicPr>
            <a:picLocks noChangeAspect="1"/>
          </p:cNvPicPr>
          <p:nvPr/>
        </p:nvPicPr>
        <p:blipFill>
          <a:blip r:embed="rId1"/>
          <a:stretch>
            <a:fillRect/>
          </a:stretch>
        </p:blipFill>
        <p:spPr>
          <a:xfrm>
            <a:off x="4991933" y="1564005"/>
            <a:ext cx="4646533" cy="4646533"/>
          </a:xfrm>
          <a:prstGeom prst="rect">
            <a:avLst/>
          </a:prstGeom>
        </p:spPr>
      </p:pic>
      <p:pic>
        <p:nvPicPr>
          <p:cNvPr id="6" name="Image 1" descr="preencoded.png">    </p:cNvPr>
          <p:cNvPicPr>
            <a:picLocks noChangeAspect="1"/>
          </p:cNvPicPr>
          <p:nvPr/>
        </p:nvPicPr>
        <p:blipFill>
          <a:blip r:embed="rId2"/>
          <a:stretch>
            <a:fillRect/>
          </a:stretch>
        </p:blipFill>
        <p:spPr>
          <a:xfrm>
            <a:off x="6020395" y="2556272"/>
            <a:ext cx="289441" cy="361831"/>
          </a:xfrm>
          <a:prstGeom prst="rect">
            <a:avLst/>
          </a:prstGeom>
        </p:spPr>
      </p:pic>
      <p:sp>
        <p:nvSpPr>
          <p:cNvPr id="7" name="Text 3"/>
          <p:cNvSpPr/>
          <p:nvPr/>
        </p:nvSpPr>
        <p:spPr>
          <a:xfrm>
            <a:off x="9928622" y="2046803"/>
            <a:ext cx="2579965" cy="322421"/>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Designer</a:t>
            </a:r>
            <a:endParaRPr lang="en-US" sz="2000" dirty="0"/>
          </a:p>
        </p:txBody>
      </p:sp>
      <p:sp>
        <p:nvSpPr>
          <p:cNvPr id="8" name="Text 4"/>
          <p:cNvSpPr/>
          <p:nvPr/>
        </p:nvSpPr>
        <p:spPr>
          <a:xfrm>
            <a:off x="9928622" y="2485311"/>
            <a:ext cx="4024551" cy="928687"/>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Creates user interfaces and experiences that deliver the core value proposition with minimal complexity.</a:t>
            </a:r>
            <a:endParaRPr lang="en-US" sz="1500" dirty="0"/>
          </a:p>
        </p:txBody>
      </p:sp>
      <p:pic>
        <p:nvPicPr>
          <p:cNvPr id="9" name="Image 2" descr="preencoded.png">    </p:cNvPr>
          <p:cNvPicPr>
            <a:picLocks noChangeAspect="1"/>
          </p:cNvPicPr>
          <p:nvPr/>
        </p:nvPicPr>
        <p:blipFill>
          <a:blip r:embed="rId3"/>
          <a:stretch>
            <a:fillRect/>
          </a:stretch>
        </p:blipFill>
        <p:spPr>
          <a:xfrm>
            <a:off x="4991933" y="1564005"/>
            <a:ext cx="4646533" cy="4646533"/>
          </a:xfrm>
          <a:prstGeom prst="rect">
            <a:avLst/>
          </a:prstGeom>
        </p:spPr>
      </p:pic>
      <p:pic>
        <p:nvPicPr>
          <p:cNvPr id="10" name="Image 3" descr="preencoded.png">    </p:cNvPr>
          <p:cNvPicPr>
            <a:picLocks noChangeAspect="1"/>
          </p:cNvPicPr>
          <p:nvPr/>
        </p:nvPicPr>
        <p:blipFill>
          <a:blip r:embed="rId4"/>
          <a:stretch>
            <a:fillRect/>
          </a:stretch>
        </p:blipFill>
        <p:spPr>
          <a:xfrm>
            <a:off x="8320326" y="2556272"/>
            <a:ext cx="289441" cy="361831"/>
          </a:xfrm>
          <a:prstGeom prst="rect">
            <a:avLst/>
          </a:prstGeom>
        </p:spPr>
      </p:pic>
      <p:sp>
        <p:nvSpPr>
          <p:cNvPr id="11" name="Text 5"/>
          <p:cNvSpPr/>
          <p:nvPr/>
        </p:nvSpPr>
        <p:spPr>
          <a:xfrm>
            <a:off x="9928622" y="4515207"/>
            <a:ext cx="2579965" cy="322421"/>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Developer</a:t>
            </a:r>
            <a:endParaRPr lang="en-US" sz="2000" dirty="0"/>
          </a:p>
        </p:txBody>
      </p:sp>
      <p:sp>
        <p:nvSpPr>
          <p:cNvPr id="12" name="Text 6"/>
          <p:cNvSpPr/>
          <p:nvPr/>
        </p:nvSpPr>
        <p:spPr>
          <a:xfrm>
            <a:off x="9928622" y="4953714"/>
            <a:ext cx="4024551" cy="928687"/>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Builds technical solutions with a focus on simplicity, speed, and flexibility for future iteration.</a:t>
            </a:r>
            <a:endParaRPr lang="en-US" sz="1500" dirty="0"/>
          </a:p>
        </p:txBody>
      </p:sp>
      <p:pic>
        <p:nvPicPr>
          <p:cNvPr id="13" name="Image 4" descr="preencoded.png">    </p:cNvPr>
          <p:cNvPicPr>
            <a:picLocks noChangeAspect="1"/>
          </p:cNvPicPr>
          <p:nvPr/>
        </p:nvPicPr>
        <p:blipFill>
          <a:blip r:embed="rId5"/>
          <a:stretch>
            <a:fillRect/>
          </a:stretch>
        </p:blipFill>
        <p:spPr>
          <a:xfrm>
            <a:off x="4991933" y="1564005"/>
            <a:ext cx="4646533" cy="4646533"/>
          </a:xfrm>
          <a:prstGeom prst="rect">
            <a:avLst/>
          </a:prstGeom>
        </p:spPr>
      </p:pic>
      <p:pic>
        <p:nvPicPr>
          <p:cNvPr id="14" name="Image 5" descr="preencoded.png">    </p:cNvPr>
          <p:cNvPicPr>
            <a:picLocks noChangeAspect="1"/>
          </p:cNvPicPr>
          <p:nvPr/>
        </p:nvPicPr>
        <p:blipFill>
          <a:blip r:embed="rId6"/>
          <a:stretch>
            <a:fillRect/>
          </a:stretch>
        </p:blipFill>
        <p:spPr>
          <a:xfrm>
            <a:off x="8320326" y="4856202"/>
            <a:ext cx="289441" cy="361831"/>
          </a:xfrm>
          <a:prstGeom prst="rect">
            <a:avLst/>
          </a:prstGeom>
        </p:spPr>
      </p:pic>
      <p:sp>
        <p:nvSpPr>
          <p:cNvPr id="15" name="Text 7"/>
          <p:cNvSpPr/>
          <p:nvPr/>
        </p:nvSpPr>
        <p:spPr>
          <a:xfrm>
            <a:off x="2121813" y="4515207"/>
            <a:ext cx="2579965" cy="322421"/>
          </a:xfrm>
          <a:prstGeom prst="rect">
            <a:avLst/>
          </a:prstGeom>
          <a:noFill/>
          <a:ln/>
        </p:spPr>
        <p:txBody>
          <a:bodyPr wrap="none" lIns="0" tIns="0" rIns="0" bIns="0" rtlCol="0" anchor="t"/>
          <a:lstStyle/>
          <a:p>
            <a:pPr algn="r"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Data Analyst</a:t>
            </a:r>
            <a:endParaRPr lang="en-US" sz="2000" dirty="0"/>
          </a:p>
        </p:txBody>
      </p:sp>
      <p:sp>
        <p:nvSpPr>
          <p:cNvPr id="16" name="Text 8"/>
          <p:cNvSpPr/>
          <p:nvPr/>
        </p:nvSpPr>
        <p:spPr>
          <a:xfrm>
            <a:off x="677228" y="4953714"/>
            <a:ext cx="4024551" cy="928687"/>
          </a:xfrm>
          <a:prstGeom prst="rect">
            <a:avLst/>
          </a:prstGeom>
          <a:noFill/>
          <a:ln/>
        </p:spPr>
        <p:txBody>
          <a:bodyPr wrap="square" lIns="0" tIns="0" rIns="0" bIns="0" rtlCol="0" anchor="t"/>
          <a:lstStyle/>
          <a:p>
            <a:pPr algn="r"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Implements measurement frameworks and extracts insights from user behaviour and feedback.</a:t>
            </a:r>
            <a:endParaRPr lang="en-US" sz="1500" dirty="0"/>
          </a:p>
        </p:txBody>
      </p:sp>
      <p:pic>
        <p:nvPicPr>
          <p:cNvPr id="17" name="Image 6" descr="preencoded.png">    </p:cNvPr>
          <p:cNvPicPr>
            <a:picLocks noChangeAspect="1"/>
          </p:cNvPicPr>
          <p:nvPr/>
        </p:nvPicPr>
        <p:blipFill>
          <a:blip r:embed="rId7"/>
          <a:stretch>
            <a:fillRect/>
          </a:stretch>
        </p:blipFill>
        <p:spPr>
          <a:xfrm>
            <a:off x="4991933" y="1564005"/>
            <a:ext cx="4646533" cy="4646533"/>
          </a:xfrm>
          <a:prstGeom prst="rect">
            <a:avLst/>
          </a:prstGeom>
        </p:spPr>
      </p:pic>
      <p:pic>
        <p:nvPicPr>
          <p:cNvPr id="18" name="Image 7" descr="preencoded.png">    </p:cNvPr>
          <p:cNvPicPr>
            <a:picLocks noChangeAspect="1"/>
          </p:cNvPicPr>
          <p:nvPr/>
        </p:nvPicPr>
        <p:blipFill>
          <a:blip r:embed="rId8"/>
          <a:stretch>
            <a:fillRect/>
          </a:stretch>
        </p:blipFill>
        <p:spPr>
          <a:xfrm>
            <a:off x="6020395" y="4856202"/>
            <a:ext cx="289441" cy="361831"/>
          </a:xfrm>
          <a:prstGeom prst="rect">
            <a:avLst/>
          </a:prstGeom>
        </p:spPr>
      </p:pic>
      <p:sp>
        <p:nvSpPr>
          <p:cNvPr id="19" name="Text 9"/>
          <p:cNvSpPr/>
          <p:nvPr/>
        </p:nvSpPr>
        <p:spPr>
          <a:xfrm>
            <a:off x="677228" y="6428184"/>
            <a:ext cx="13275945" cy="619125"/>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Small, multidisciplinary teams typically outperform larger groups when building MVPs. A team of 3-7 members with diverse skills can maintain alignment, communicate efficiently, and pivot quickly based on new information.</a:t>
            </a:r>
            <a:endParaRPr lang="en-US" sz="1500" dirty="0"/>
          </a:p>
        </p:txBody>
      </p:sp>
      <p:sp>
        <p:nvSpPr>
          <p:cNvPr id="20" name="Text 10"/>
          <p:cNvSpPr/>
          <p:nvPr/>
        </p:nvSpPr>
        <p:spPr>
          <a:xfrm>
            <a:off x="677228" y="7264956"/>
            <a:ext cx="13275945" cy="928687"/>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The ideal MVP team combines technical expertise with strong customer empathy and learning orientation. Team members should be comfortable with ambiguity and willing to change direction based on evidence rather than becoming attached to specific implementations.</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49260" y="1049536"/>
            <a:ext cx="11973401"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Communicating MVP Value to Stakeholders</a:t>
            </a:r>
            <a:endParaRPr lang="en-US" sz="4450" dirty="0"/>
          </a:p>
        </p:txBody>
      </p:sp>
      <p:sp>
        <p:nvSpPr>
          <p:cNvPr id="3" name="Shape 1"/>
          <p:cNvSpPr/>
          <p:nvPr/>
        </p:nvSpPr>
        <p:spPr>
          <a:xfrm>
            <a:off x="749260" y="2432090"/>
            <a:ext cx="481727" cy="481727"/>
          </a:xfrm>
          <a:prstGeom prst="roundRect">
            <a:avLst>
              <a:gd name="adj" fmla="val 6667"/>
            </a:avLst>
          </a:prstGeom>
          <a:solidFill>
            <a:srgbClr val="4D1529"/>
          </a:solidFill>
          <a:ln/>
        </p:spPr>
      </p:sp>
      <p:pic>
        <p:nvPicPr>
          <p:cNvPr id="4" name="Image 0" descr="preencoded.png">    </p:cNvPr>
          <p:cNvPicPr>
            <a:picLocks noChangeAspect="1"/>
          </p:cNvPicPr>
          <p:nvPr/>
        </p:nvPicPr>
        <p:blipFill>
          <a:blip r:embed="rId1"/>
          <a:stretch>
            <a:fillRect/>
          </a:stretch>
        </p:blipFill>
        <p:spPr>
          <a:xfrm>
            <a:off x="818852" y="2458879"/>
            <a:ext cx="342543" cy="428149"/>
          </a:xfrm>
          <a:prstGeom prst="rect">
            <a:avLst/>
          </a:prstGeom>
        </p:spPr>
      </p:pic>
      <p:sp>
        <p:nvSpPr>
          <p:cNvPr id="5" name="Text 2"/>
          <p:cNvSpPr/>
          <p:nvPr/>
        </p:nvSpPr>
        <p:spPr>
          <a:xfrm>
            <a:off x="1445062" y="2432090"/>
            <a:ext cx="4068366"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Establish Learning Objectives</a:t>
            </a:r>
            <a:endParaRPr lang="en-US" sz="2200" dirty="0"/>
          </a:p>
        </p:txBody>
      </p:sp>
      <p:sp>
        <p:nvSpPr>
          <p:cNvPr id="6" name="Text 3"/>
          <p:cNvSpPr/>
          <p:nvPr/>
        </p:nvSpPr>
        <p:spPr>
          <a:xfrm>
            <a:off x="1445062" y="2917269"/>
            <a:ext cx="5763101"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Clearly articulate what hypotheses the MVP will test and why these insights are valuable to the business, regardless of whether the specific implementation succeeds.</a:t>
            </a:r>
            <a:endParaRPr lang="en-US" sz="1650" dirty="0"/>
          </a:p>
        </p:txBody>
      </p:sp>
      <p:sp>
        <p:nvSpPr>
          <p:cNvPr id="7" name="Shape 4"/>
          <p:cNvSpPr/>
          <p:nvPr/>
        </p:nvSpPr>
        <p:spPr>
          <a:xfrm>
            <a:off x="7422237" y="2432090"/>
            <a:ext cx="481727" cy="481727"/>
          </a:xfrm>
          <a:prstGeom prst="roundRect">
            <a:avLst>
              <a:gd name="adj" fmla="val 6667"/>
            </a:avLst>
          </a:prstGeom>
          <a:solidFill>
            <a:srgbClr val="4D1529"/>
          </a:solidFill>
          <a:ln/>
        </p:spPr>
      </p:sp>
      <p:pic>
        <p:nvPicPr>
          <p:cNvPr id="8" name="Image 1" descr="preencoded.png">    </p:cNvPr>
          <p:cNvPicPr>
            <a:picLocks noChangeAspect="1"/>
          </p:cNvPicPr>
          <p:nvPr/>
        </p:nvPicPr>
        <p:blipFill>
          <a:blip r:embed="rId2"/>
          <a:stretch>
            <a:fillRect/>
          </a:stretch>
        </p:blipFill>
        <p:spPr>
          <a:xfrm>
            <a:off x="7491829" y="2458879"/>
            <a:ext cx="342543" cy="428149"/>
          </a:xfrm>
          <a:prstGeom prst="rect">
            <a:avLst/>
          </a:prstGeom>
        </p:spPr>
      </p:pic>
      <p:sp>
        <p:nvSpPr>
          <p:cNvPr id="9" name="Text 5"/>
          <p:cNvSpPr/>
          <p:nvPr/>
        </p:nvSpPr>
        <p:spPr>
          <a:xfrm>
            <a:off x="8118038" y="2432090"/>
            <a:ext cx="3150275"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Define Success Metrics</a:t>
            </a:r>
            <a:endParaRPr lang="en-US" sz="2200" dirty="0"/>
          </a:p>
        </p:txBody>
      </p:sp>
      <p:sp>
        <p:nvSpPr>
          <p:cNvPr id="10" name="Text 6"/>
          <p:cNvSpPr/>
          <p:nvPr/>
        </p:nvSpPr>
        <p:spPr>
          <a:xfrm>
            <a:off x="8118038" y="2917269"/>
            <a:ext cx="5763101" cy="1369695"/>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Agree on quantifiable indicators that will determine whether the MVP is achieving its goals. Set realistic expectations based on the early stage of the product.</a:t>
            </a:r>
            <a:endParaRPr lang="en-US" sz="1650" dirty="0"/>
          </a:p>
        </p:txBody>
      </p:sp>
      <p:sp>
        <p:nvSpPr>
          <p:cNvPr id="11" name="Shape 7"/>
          <p:cNvSpPr/>
          <p:nvPr/>
        </p:nvSpPr>
        <p:spPr>
          <a:xfrm>
            <a:off x="749260" y="4741902"/>
            <a:ext cx="481727" cy="481727"/>
          </a:xfrm>
          <a:prstGeom prst="roundRect">
            <a:avLst>
              <a:gd name="adj" fmla="val 6667"/>
            </a:avLst>
          </a:prstGeom>
          <a:solidFill>
            <a:srgbClr val="4D1529"/>
          </a:solidFill>
          <a:ln/>
        </p:spPr>
      </p:sp>
      <p:pic>
        <p:nvPicPr>
          <p:cNvPr id="12" name="Image 2" descr="preencoded.png">    </p:cNvPr>
          <p:cNvPicPr>
            <a:picLocks noChangeAspect="1"/>
          </p:cNvPicPr>
          <p:nvPr/>
        </p:nvPicPr>
        <p:blipFill>
          <a:blip r:embed="rId3"/>
          <a:stretch>
            <a:fillRect/>
          </a:stretch>
        </p:blipFill>
        <p:spPr>
          <a:xfrm>
            <a:off x="818852" y="4768691"/>
            <a:ext cx="342543" cy="428149"/>
          </a:xfrm>
          <a:prstGeom prst="rect">
            <a:avLst/>
          </a:prstGeom>
        </p:spPr>
      </p:pic>
      <p:sp>
        <p:nvSpPr>
          <p:cNvPr id="13" name="Text 8"/>
          <p:cNvSpPr/>
          <p:nvPr/>
        </p:nvSpPr>
        <p:spPr>
          <a:xfrm>
            <a:off x="1445062" y="4741902"/>
            <a:ext cx="3786426"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Create Learning Milestones</a:t>
            </a:r>
            <a:endParaRPr lang="en-US" sz="2200" dirty="0"/>
          </a:p>
        </p:txBody>
      </p:sp>
      <p:sp>
        <p:nvSpPr>
          <p:cNvPr id="14" name="Text 9"/>
          <p:cNvSpPr/>
          <p:nvPr/>
        </p:nvSpPr>
        <p:spPr>
          <a:xfrm>
            <a:off x="1445062" y="522708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Establish a timeline for gathering insights and making decisions, with clear points for evaluating progress and determining next steps.</a:t>
            </a:r>
            <a:endParaRPr lang="en-US" sz="1650" dirty="0"/>
          </a:p>
        </p:txBody>
      </p:sp>
      <p:sp>
        <p:nvSpPr>
          <p:cNvPr id="15" name="Shape 10"/>
          <p:cNvSpPr/>
          <p:nvPr/>
        </p:nvSpPr>
        <p:spPr>
          <a:xfrm>
            <a:off x="7422237" y="4741902"/>
            <a:ext cx="481727" cy="481727"/>
          </a:xfrm>
          <a:prstGeom prst="roundRect">
            <a:avLst>
              <a:gd name="adj" fmla="val 6667"/>
            </a:avLst>
          </a:prstGeom>
          <a:solidFill>
            <a:srgbClr val="4D1529"/>
          </a:solidFill>
          <a:ln/>
        </p:spPr>
      </p:sp>
      <p:pic>
        <p:nvPicPr>
          <p:cNvPr id="16" name="Image 3" descr="preencoded.png">    </p:cNvPr>
          <p:cNvPicPr>
            <a:picLocks noChangeAspect="1"/>
          </p:cNvPicPr>
          <p:nvPr/>
        </p:nvPicPr>
        <p:blipFill>
          <a:blip r:embed="rId4"/>
          <a:stretch>
            <a:fillRect/>
          </a:stretch>
        </p:blipFill>
        <p:spPr>
          <a:xfrm>
            <a:off x="7491829" y="4768691"/>
            <a:ext cx="342543" cy="428149"/>
          </a:xfrm>
          <a:prstGeom prst="rect">
            <a:avLst/>
          </a:prstGeom>
        </p:spPr>
      </p:pic>
      <p:sp>
        <p:nvSpPr>
          <p:cNvPr id="17" name="Text 11"/>
          <p:cNvSpPr/>
          <p:nvPr/>
        </p:nvSpPr>
        <p:spPr>
          <a:xfrm>
            <a:off x="8118038" y="4741902"/>
            <a:ext cx="4060031"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Report Results Transparently</a:t>
            </a:r>
            <a:endParaRPr lang="en-US" sz="2200" dirty="0"/>
          </a:p>
        </p:txBody>
      </p:sp>
      <p:sp>
        <p:nvSpPr>
          <p:cNvPr id="18" name="Text 12"/>
          <p:cNvSpPr/>
          <p:nvPr/>
        </p:nvSpPr>
        <p:spPr>
          <a:xfrm>
            <a:off x="8118038" y="5227082"/>
            <a:ext cx="5763101"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Share both positive and negative findings, focusing on insights gained rather than just metrics achieved. Connect learnings to business impact.</a:t>
            </a:r>
            <a:endParaRPr lang="en-US" sz="1650" dirty="0"/>
          </a:p>
        </p:txBody>
      </p:sp>
      <p:sp>
        <p:nvSpPr>
          <p:cNvPr id="19" name="Text 13"/>
          <p:cNvSpPr/>
          <p:nvPr/>
        </p:nvSpPr>
        <p:spPr>
          <a:xfrm>
            <a:off x="749260" y="6495217"/>
            <a:ext cx="13131879"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Managing stakeholder expectations is critical to MVP success. By framing the MVP as a learning vehicle rather than a polished product, teams can create space for experimentation and honest evaluation of results.</a:t>
            </a:r>
            <a:endParaRPr lang="en-US" sz="16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678894" y="765929"/>
            <a:ext cx="7315914" cy="646628"/>
          </a:xfrm>
          <a:prstGeom prst="rect">
            <a:avLst/>
          </a:prstGeom>
          <a:noFill/>
          <a:ln/>
        </p:spPr>
        <p:txBody>
          <a:bodyPr wrap="none" lIns="0" tIns="0" rIns="0" bIns="0" rtlCol="0" anchor="t"/>
          <a:lstStyle/>
          <a:p>
            <a:pPr algn="l" indent="0" marL="0">
              <a:lnSpc>
                <a:spcPts val="5050"/>
              </a:lnSpc>
              <a:buNone/>
            </a:pPr>
            <a:r>
              <a:rPr lang="en-US" sz="4050" b="1" dirty="0">
                <a:solidFill>
                  <a:srgbClr val="FFB393"/>
                </a:solidFill>
                <a:latin typeface="Brygada 1918 Bold" pitchFamily="34" charset="0"/>
                <a:ea typeface="Brygada 1918 Bold" pitchFamily="34" charset="-122"/>
                <a:cs typeface="Brygada 1918 Bold" pitchFamily="34" charset="-120"/>
              </a:rPr>
              <a:t>Case Study: Monzo Bank MVP</a:t>
            </a:r>
            <a:endParaRPr lang="en-US" sz="4050" dirty="0"/>
          </a:p>
        </p:txBody>
      </p:sp>
      <p:sp>
        <p:nvSpPr>
          <p:cNvPr id="3" name="Shape 1"/>
          <p:cNvSpPr/>
          <p:nvPr/>
        </p:nvSpPr>
        <p:spPr>
          <a:xfrm>
            <a:off x="7303770" y="1800463"/>
            <a:ext cx="22860" cy="5663089"/>
          </a:xfrm>
          <a:prstGeom prst="roundRect">
            <a:avLst>
              <a:gd name="adj" fmla="val 127288"/>
            </a:avLst>
          </a:prstGeom>
          <a:solidFill>
            <a:srgbClr val="662E42"/>
          </a:solidFill>
          <a:ln/>
        </p:spPr>
      </p:sp>
      <p:sp>
        <p:nvSpPr>
          <p:cNvPr id="4" name="Shape 2"/>
          <p:cNvSpPr/>
          <p:nvPr/>
        </p:nvSpPr>
        <p:spPr>
          <a:xfrm>
            <a:off x="6538020" y="2225278"/>
            <a:ext cx="581858" cy="22860"/>
          </a:xfrm>
          <a:prstGeom prst="roundRect">
            <a:avLst>
              <a:gd name="adj" fmla="val 127288"/>
            </a:avLst>
          </a:prstGeom>
          <a:solidFill>
            <a:srgbClr val="662E42"/>
          </a:solidFill>
          <a:ln/>
        </p:spPr>
      </p:sp>
      <p:sp>
        <p:nvSpPr>
          <p:cNvPr id="5" name="Shape 3"/>
          <p:cNvSpPr/>
          <p:nvPr/>
        </p:nvSpPr>
        <p:spPr>
          <a:xfrm>
            <a:off x="7097018" y="2018586"/>
            <a:ext cx="436364" cy="436364"/>
          </a:xfrm>
          <a:prstGeom prst="roundRect">
            <a:avLst>
              <a:gd name="adj" fmla="val 6668"/>
            </a:avLst>
          </a:prstGeom>
          <a:solidFill>
            <a:srgbClr val="4D1529"/>
          </a:solidFill>
          <a:ln/>
        </p:spPr>
      </p:sp>
      <p:pic>
        <p:nvPicPr>
          <p:cNvPr id="6" name="Image 0" descr="preencoded.png">    </p:cNvPr>
          <p:cNvPicPr>
            <a:picLocks noChangeAspect="1"/>
          </p:cNvPicPr>
          <p:nvPr/>
        </p:nvPicPr>
        <p:blipFill>
          <a:blip r:embed="rId1"/>
          <a:stretch>
            <a:fillRect/>
          </a:stretch>
        </p:blipFill>
        <p:spPr>
          <a:xfrm>
            <a:off x="7160002" y="2042755"/>
            <a:ext cx="310277" cy="387906"/>
          </a:xfrm>
          <a:prstGeom prst="rect">
            <a:avLst/>
          </a:prstGeom>
        </p:spPr>
      </p:pic>
      <p:sp>
        <p:nvSpPr>
          <p:cNvPr id="7" name="Text 4"/>
          <p:cNvSpPr/>
          <p:nvPr/>
        </p:nvSpPr>
        <p:spPr>
          <a:xfrm>
            <a:off x="3364349" y="1994416"/>
            <a:ext cx="2980968" cy="323255"/>
          </a:xfrm>
          <a:prstGeom prst="rect">
            <a:avLst/>
          </a:prstGeom>
          <a:noFill/>
          <a:ln/>
        </p:spPr>
        <p:txBody>
          <a:bodyPr wrap="none" lIns="0" tIns="0" rIns="0" bIns="0" rtlCol="0" anchor="t"/>
          <a:lstStyle/>
          <a:p>
            <a:pPr algn="r"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2015: Prepaid Card MVP</a:t>
            </a:r>
            <a:endParaRPr lang="en-US" sz="2000" dirty="0"/>
          </a:p>
        </p:txBody>
      </p:sp>
      <p:sp>
        <p:nvSpPr>
          <p:cNvPr id="8" name="Text 5"/>
          <p:cNvSpPr/>
          <p:nvPr/>
        </p:nvSpPr>
        <p:spPr>
          <a:xfrm>
            <a:off x="678894" y="2433995"/>
            <a:ext cx="5666423" cy="930831"/>
          </a:xfrm>
          <a:prstGeom prst="rect">
            <a:avLst/>
          </a:prstGeom>
          <a:noFill/>
          <a:ln/>
        </p:spPr>
        <p:txBody>
          <a:bodyPr wrap="square" lIns="0" tIns="0" rIns="0" bIns="0" rtlCol="0" anchor="t"/>
          <a:lstStyle/>
          <a:p>
            <a:pPr algn="r"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Launched a simple prepaid Mastercard and mobile app to 500 users, focusing on real-time transaction notifications and spending insights.</a:t>
            </a:r>
            <a:endParaRPr lang="en-US" sz="1500" dirty="0"/>
          </a:p>
        </p:txBody>
      </p:sp>
      <p:sp>
        <p:nvSpPr>
          <p:cNvPr id="9" name="Shape 6"/>
          <p:cNvSpPr/>
          <p:nvPr/>
        </p:nvSpPr>
        <p:spPr>
          <a:xfrm>
            <a:off x="7510522" y="3195161"/>
            <a:ext cx="581858" cy="22860"/>
          </a:xfrm>
          <a:prstGeom prst="roundRect">
            <a:avLst>
              <a:gd name="adj" fmla="val 127288"/>
            </a:avLst>
          </a:prstGeom>
          <a:solidFill>
            <a:srgbClr val="662E42"/>
          </a:solidFill>
          <a:ln/>
        </p:spPr>
      </p:sp>
      <p:sp>
        <p:nvSpPr>
          <p:cNvPr id="10" name="Shape 7"/>
          <p:cNvSpPr/>
          <p:nvPr/>
        </p:nvSpPr>
        <p:spPr>
          <a:xfrm>
            <a:off x="7097018" y="2988469"/>
            <a:ext cx="436364" cy="436364"/>
          </a:xfrm>
          <a:prstGeom prst="roundRect">
            <a:avLst>
              <a:gd name="adj" fmla="val 6668"/>
            </a:avLst>
          </a:prstGeom>
          <a:solidFill>
            <a:srgbClr val="4D1529"/>
          </a:solidFill>
          <a:ln/>
        </p:spPr>
      </p:sp>
      <p:pic>
        <p:nvPicPr>
          <p:cNvPr id="11" name="Image 1" descr="preencoded.png">    </p:cNvPr>
          <p:cNvPicPr>
            <a:picLocks noChangeAspect="1"/>
          </p:cNvPicPr>
          <p:nvPr/>
        </p:nvPicPr>
        <p:blipFill>
          <a:blip r:embed="rId2"/>
          <a:stretch>
            <a:fillRect/>
          </a:stretch>
        </p:blipFill>
        <p:spPr>
          <a:xfrm>
            <a:off x="7160002" y="3012638"/>
            <a:ext cx="310277" cy="387906"/>
          </a:xfrm>
          <a:prstGeom prst="rect">
            <a:avLst/>
          </a:prstGeom>
        </p:spPr>
      </p:pic>
      <p:sp>
        <p:nvSpPr>
          <p:cNvPr id="12" name="Text 8"/>
          <p:cNvSpPr/>
          <p:nvPr/>
        </p:nvSpPr>
        <p:spPr>
          <a:xfrm>
            <a:off x="8285083" y="2964299"/>
            <a:ext cx="4133374" cy="323255"/>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Community-Driven Development</a:t>
            </a:r>
            <a:endParaRPr lang="en-US" sz="2000" dirty="0"/>
          </a:p>
        </p:txBody>
      </p:sp>
      <p:sp>
        <p:nvSpPr>
          <p:cNvPr id="13" name="Text 9"/>
          <p:cNvSpPr/>
          <p:nvPr/>
        </p:nvSpPr>
        <p:spPr>
          <a:xfrm>
            <a:off x="8285083" y="3403878"/>
            <a:ext cx="5666423" cy="930831"/>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Created forums for user feedback and hosted regular events where users could meet the team and suggest improvements.</a:t>
            </a:r>
            <a:endParaRPr lang="en-US" sz="1500" dirty="0"/>
          </a:p>
        </p:txBody>
      </p:sp>
      <p:sp>
        <p:nvSpPr>
          <p:cNvPr id="14" name="Shape 10"/>
          <p:cNvSpPr/>
          <p:nvPr/>
        </p:nvSpPr>
        <p:spPr>
          <a:xfrm>
            <a:off x="6538020" y="4177546"/>
            <a:ext cx="581858" cy="22860"/>
          </a:xfrm>
          <a:prstGeom prst="roundRect">
            <a:avLst>
              <a:gd name="adj" fmla="val 127288"/>
            </a:avLst>
          </a:prstGeom>
          <a:solidFill>
            <a:srgbClr val="662E42"/>
          </a:solidFill>
          <a:ln/>
        </p:spPr>
      </p:sp>
      <p:sp>
        <p:nvSpPr>
          <p:cNvPr id="15" name="Shape 11"/>
          <p:cNvSpPr/>
          <p:nvPr/>
        </p:nvSpPr>
        <p:spPr>
          <a:xfrm>
            <a:off x="7097018" y="3970853"/>
            <a:ext cx="436364" cy="436364"/>
          </a:xfrm>
          <a:prstGeom prst="roundRect">
            <a:avLst>
              <a:gd name="adj" fmla="val 6668"/>
            </a:avLst>
          </a:prstGeom>
          <a:solidFill>
            <a:srgbClr val="4D1529"/>
          </a:solidFill>
          <a:ln/>
        </p:spPr>
      </p:sp>
      <p:pic>
        <p:nvPicPr>
          <p:cNvPr id="16" name="Image 2" descr="preencoded.png">    </p:cNvPr>
          <p:cNvPicPr>
            <a:picLocks noChangeAspect="1"/>
          </p:cNvPicPr>
          <p:nvPr/>
        </p:nvPicPr>
        <p:blipFill>
          <a:blip r:embed="rId3"/>
          <a:stretch>
            <a:fillRect/>
          </a:stretch>
        </p:blipFill>
        <p:spPr>
          <a:xfrm>
            <a:off x="7160002" y="3995023"/>
            <a:ext cx="310277" cy="387906"/>
          </a:xfrm>
          <a:prstGeom prst="rect">
            <a:avLst/>
          </a:prstGeom>
        </p:spPr>
      </p:pic>
      <p:sp>
        <p:nvSpPr>
          <p:cNvPr id="17" name="Text 12"/>
          <p:cNvSpPr/>
          <p:nvPr/>
        </p:nvSpPr>
        <p:spPr>
          <a:xfrm>
            <a:off x="2501860" y="3946684"/>
            <a:ext cx="3843457" cy="323255"/>
          </a:xfrm>
          <a:prstGeom prst="rect">
            <a:avLst/>
          </a:prstGeom>
          <a:noFill/>
          <a:ln/>
        </p:spPr>
        <p:txBody>
          <a:bodyPr wrap="none" lIns="0" tIns="0" rIns="0" bIns="0" rtlCol="0" anchor="t"/>
          <a:lstStyle/>
          <a:p>
            <a:pPr algn="r"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2016: Crowdfunding Campaign</a:t>
            </a:r>
            <a:endParaRPr lang="en-US" sz="2000" dirty="0"/>
          </a:p>
        </p:txBody>
      </p:sp>
      <p:sp>
        <p:nvSpPr>
          <p:cNvPr id="18" name="Text 13"/>
          <p:cNvSpPr/>
          <p:nvPr/>
        </p:nvSpPr>
        <p:spPr>
          <a:xfrm>
            <a:off x="678894" y="4386263"/>
            <a:ext cx="5666423" cy="930831"/>
          </a:xfrm>
          <a:prstGeom prst="rect">
            <a:avLst/>
          </a:prstGeom>
          <a:noFill/>
          <a:ln/>
        </p:spPr>
        <p:txBody>
          <a:bodyPr wrap="square" lIns="0" tIns="0" rIns="0" bIns="0" rtlCol="0" anchor="t"/>
          <a:lstStyle/>
          <a:p>
            <a:pPr algn="r"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Raised £1M in 96 seconds through equity crowdfunding, demonstrating strong user enthusiasm for the product despite limited features.</a:t>
            </a:r>
            <a:endParaRPr lang="en-US" sz="1500" dirty="0"/>
          </a:p>
        </p:txBody>
      </p:sp>
      <p:sp>
        <p:nvSpPr>
          <p:cNvPr id="19" name="Shape 14"/>
          <p:cNvSpPr/>
          <p:nvPr/>
        </p:nvSpPr>
        <p:spPr>
          <a:xfrm>
            <a:off x="7510522" y="5153739"/>
            <a:ext cx="581858" cy="22860"/>
          </a:xfrm>
          <a:prstGeom prst="roundRect">
            <a:avLst>
              <a:gd name="adj" fmla="val 127288"/>
            </a:avLst>
          </a:prstGeom>
          <a:solidFill>
            <a:srgbClr val="662E42"/>
          </a:solidFill>
          <a:ln/>
        </p:spPr>
      </p:sp>
      <p:sp>
        <p:nvSpPr>
          <p:cNvPr id="20" name="Shape 15"/>
          <p:cNvSpPr/>
          <p:nvPr/>
        </p:nvSpPr>
        <p:spPr>
          <a:xfrm>
            <a:off x="7097018" y="4947047"/>
            <a:ext cx="436364" cy="436364"/>
          </a:xfrm>
          <a:prstGeom prst="roundRect">
            <a:avLst>
              <a:gd name="adj" fmla="val 6668"/>
            </a:avLst>
          </a:prstGeom>
          <a:solidFill>
            <a:srgbClr val="4D1529"/>
          </a:solidFill>
          <a:ln/>
        </p:spPr>
      </p:sp>
      <p:pic>
        <p:nvPicPr>
          <p:cNvPr id="21" name="Image 3" descr="preencoded.png">    </p:cNvPr>
          <p:cNvPicPr>
            <a:picLocks noChangeAspect="1"/>
          </p:cNvPicPr>
          <p:nvPr/>
        </p:nvPicPr>
        <p:blipFill>
          <a:blip r:embed="rId4"/>
          <a:stretch>
            <a:fillRect/>
          </a:stretch>
        </p:blipFill>
        <p:spPr>
          <a:xfrm>
            <a:off x="7160002" y="4971217"/>
            <a:ext cx="310277" cy="387906"/>
          </a:xfrm>
          <a:prstGeom prst="rect">
            <a:avLst/>
          </a:prstGeom>
        </p:spPr>
      </p:pic>
      <p:sp>
        <p:nvSpPr>
          <p:cNvPr id="22" name="Text 16"/>
          <p:cNvSpPr/>
          <p:nvPr/>
        </p:nvSpPr>
        <p:spPr>
          <a:xfrm>
            <a:off x="8285083" y="4922877"/>
            <a:ext cx="3236714" cy="323255"/>
          </a:xfrm>
          <a:prstGeom prst="rect">
            <a:avLst/>
          </a:prstGeom>
          <a:noFill/>
          <a:ln/>
        </p:spPr>
        <p:txBody>
          <a:bodyPr wrap="none" lIns="0" tIns="0" rIns="0" bIns="0" rtlCol="0" anchor="t"/>
          <a:lstStyle/>
          <a:p>
            <a:pPr algn="l"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2017: Full Banking License</a:t>
            </a:r>
            <a:endParaRPr lang="en-US" sz="2000" dirty="0"/>
          </a:p>
        </p:txBody>
      </p:sp>
      <p:sp>
        <p:nvSpPr>
          <p:cNvPr id="23" name="Text 17"/>
          <p:cNvSpPr/>
          <p:nvPr/>
        </p:nvSpPr>
        <p:spPr>
          <a:xfrm>
            <a:off x="8285083" y="5362456"/>
            <a:ext cx="5666423" cy="930831"/>
          </a:xfrm>
          <a:prstGeom prst="rect">
            <a:avLst/>
          </a:prstGeom>
          <a:noFill/>
          <a:ln/>
        </p:spPr>
        <p:txBody>
          <a:bodyPr wrap="square" lIns="0" tIns="0" rIns="0" bIns="0" rtlCol="0" anchor="t"/>
          <a:lstStyle/>
          <a:p>
            <a:pPr algn="l"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Secured regulatory approval to become a full bank, enabled by the strong user traction and clear product-market fit established through the MVP.</a:t>
            </a:r>
            <a:endParaRPr lang="en-US" sz="1500" dirty="0"/>
          </a:p>
        </p:txBody>
      </p:sp>
      <p:sp>
        <p:nvSpPr>
          <p:cNvPr id="24" name="Shape 18"/>
          <p:cNvSpPr/>
          <p:nvPr/>
        </p:nvSpPr>
        <p:spPr>
          <a:xfrm>
            <a:off x="6538020" y="6129933"/>
            <a:ext cx="581858" cy="22860"/>
          </a:xfrm>
          <a:prstGeom prst="roundRect">
            <a:avLst>
              <a:gd name="adj" fmla="val 127288"/>
            </a:avLst>
          </a:prstGeom>
          <a:solidFill>
            <a:srgbClr val="662E42"/>
          </a:solidFill>
          <a:ln/>
        </p:spPr>
      </p:sp>
      <p:sp>
        <p:nvSpPr>
          <p:cNvPr id="25" name="Shape 19"/>
          <p:cNvSpPr/>
          <p:nvPr/>
        </p:nvSpPr>
        <p:spPr>
          <a:xfrm>
            <a:off x="7097018" y="5923240"/>
            <a:ext cx="436364" cy="436364"/>
          </a:xfrm>
          <a:prstGeom prst="roundRect">
            <a:avLst>
              <a:gd name="adj" fmla="val 6668"/>
            </a:avLst>
          </a:prstGeom>
          <a:solidFill>
            <a:srgbClr val="4D1529"/>
          </a:solidFill>
          <a:ln/>
        </p:spPr>
      </p:sp>
      <p:pic>
        <p:nvPicPr>
          <p:cNvPr id="26" name="Image 4" descr="preencoded.png">    </p:cNvPr>
          <p:cNvPicPr>
            <a:picLocks noChangeAspect="1"/>
          </p:cNvPicPr>
          <p:nvPr/>
        </p:nvPicPr>
        <p:blipFill>
          <a:blip r:embed="rId5"/>
          <a:stretch>
            <a:fillRect/>
          </a:stretch>
        </p:blipFill>
        <p:spPr>
          <a:xfrm>
            <a:off x="7160002" y="5947410"/>
            <a:ext cx="310277" cy="387906"/>
          </a:xfrm>
          <a:prstGeom prst="rect">
            <a:avLst/>
          </a:prstGeom>
        </p:spPr>
      </p:pic>
      <p:sp>
        <p:nvSpPr>
          <p:cNvPr id="27" name="Text 20"/>
          <p:cNvSpPr/>
          <p:nvPr/>
        </p:nvSpPr>
        <p:spPr>
          <a:xfrm>
            <a:off x="3758922" y="5899071"/>
            <a:ext cx="2586395" cy="323255"/>
          </a:xfrm>
          <a:prstGeom prst="rect">
            <a:avLst/>
          </a:prstGeom>
          <a:noFill/>
          <a:ln/>
        </p:spPr>
        <p:txBody>
          <a:bodyPr wrap="none" lIns="0" tIns="0" rIns="0" bIns="0" rtlCol="0" anchor="t"/>
          <a:lstStyle/>
          <a:p>
            <a:pPr algn="r" indent="0" marL="0">
              <a:lnSpc>
                <a:spcPts val="2500"/>
              </a:lnSpc>
              <a:buNone/>
            </a:pPr>
            <a:r>
              <a:rPr lang="en-US" sz="2000" b="1" dirty="0">
                <a:solidFill>
                  <a:srgbClr val="F4CAB8"/>
                </a:solidFill>
                <a:latin typeface="Brygada 1918 Bold" pitchFamily="34" charset="0"/>
                <a:ea typeface="Brygada 1918 Bold" pitchFamily="34" charset="-122"/>
                <a:cs typeface="Brygada 1918 Bold" pitchFamily="34" charset="-120"/>
              </a:rPr>
              <a:t>Today: 5M+ Users</a:t>
            </a:r>
            <a:endParaRPr lang="en-US" sz="2000" dirty="0"/>
          </a:p>
        </p:txBody>
      </p:sp>
      <p:sp>
        <p:nvSpPr>
          <p:cNvPr id="28" name="Text 21"/>
          <p:cNvSpPr/>
          <p:nvPr/>
        </p:nvSpPr>
        <p:spPr>
          <a:xfrm>
            <a:off x="678894" y="6338649"/>
            <a:ext cx="5666423" cy="930831"/>
          </a:xfrm>
          <a:prstGeom prst="rect">
            <a:avLst/>
          </a:prstGeom>
          <a:noFill/>
          <a:ln/>
        </p:spPr>
        <p:txBody>
          <a:bodyPr wrap="square" lIns="0" tIns="0" rIns="0" bIns="0" rtlCol="0" anchor="t"/>
          <a:lstStyle/>
          <a:p>
            <a:pPr algn="r" indent="0" marL="0">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Grew to over 5 million customers and expanded feature set while maintaining the user-centric approach established during the MVP phase.</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0076"/>
          </a:xfrm>
          <a:prstGeom prst="rect">
            <a:avLst/>
          </a:prstGeom>
        </p:spPr>
      </p:pic>
      <p:sp>
        <p:nvSpPr>
          <p:cNvPr id="3" name="Text 0"/>
          <p:cNvSpPr/>
          <p:nvPr/>
        </p:nvSpPr>
        <p:spPr>
          <a:xfrm>
            <a:off x="6088856" y="473393"/>
            <a:ext cx="4590931" cy="573881"/>
          </a:xfrm>
          <a:prstGeom prst="rect">
            <a:avLst/>
          </a:prstGeom>
          <a:noFill/>
          <a:ln/>
        </p:spPr>
        <p:txBody>
          <a:bodyPr wrap="none" lIns="0" tIns="0" rIns="0" bIns="0" rtlCol="0" anchor="t"/>
          <a:lstStyle/>
          <a:p>
            <a:pPr algn="l" indent="0" marL="0">
              <a:lnSpc>
                <a:spcPts val="4500"/>
              </a:lnSpc>
              <a:buNone/>
            </a:pPr>
            <a:r>
              <a:rPr lang="en-US" sz="3600" b="1" dirty="0">
                <a:solidFill>
                  <a:srgbClr val="FFB393"/>
                </a:solidFill>
                <a:latin typeface="Brygada 1918 Bold" pitchFamily="34" charset="0"/>
                <a:ea typeface="Brygada 1918 Bold" pitchFamily="34" charset="-122"/>
                <a:cs typeface="Brygada 1918 Bold" pitchFamily="34" charset="-120"/>
              </a:rPr>
              <a:t>Why MVP Matters</a:t>
            </a:r>
            <a:endParaRPr lang="en-US" sz="3600" dirty="0"/>
          </a:p>
        </p:txBody>
      </p:sp>
      <p:sp>
        <p:nvSpPr>
          <p:cNvPr id="4" name="Text 1"/>
          <p:cNvSpPr/>
          <p:nvPr/>
        </p:nvSpPr>
        <p:spPr>
          <a:xfrm>
            <a:off x="6088856" y="1391364"/>
            <a:ext cx="3840480" cy="568047"/>
          </a:xfrm>
          <a:prstGeom prst="rect">
            <a:avLst/>
          </a:prstGeom>
          <a:noFill/>
          <a:ln/>
        </p:spPr>
        <p:txBody>
          <a:bodyPr wrap="none" lIns="0" tIns="0" rIns="0" bIns="0" rtlCol="0" anchor="t"/>
          <a:lstStyle/>
          <a:p>
            <a:pPr algn="ctr" indent="0" marL="0">
              <a:lnSpc>
                <a:spcPts val="4450"/>
              </a:lnSpc>
              <a:buNone/>
            </a:pPr>
            <a:r>
              <a:rPr lang="en-US" sz="4450" b="1" dirty="0">
                <a:solidFill>
                  <a:srgbClr val="F4CAB8"/>
                </a:solidFill>
                <a:latin typeface="Brygada 1918 Bold" pitchFamily="34" charset="0"/>
                <a:ea typeface="Brygada 1918 Bold" pitchFamily="34" charset="-122"/>
                <a:cs typeface="Brygada 1918 Bold" pitchFamily="34" charset="-120"/>
              </a:rPr>
              <a:t>60%</a:t>
            </a:r>
            <a:endParaRPr lang="en-US" sz="4450" dirty="0"/>
          </a:p>
        </p:txBody>
      </p:sp>
      <p:sp>
        <p:nvSpPr>
          <p:cNvPr id="5" name="Text 2"/>
          <p:cNvSpPr/>
          <p:nvPr/>
        </p:nvSpPr>
        <p:spPr>
          <a:xfrm>
            <a:off x="6861334" y="2174438"/>
            <a:ext cx="2295406" cy="286941"/>
          </a:xfrm>
          <a:prstGeom prst="rect">
            <a:avLst/>
          </a:prstGeom>
          <a:noFill/>
          <a:ln/>
        </p:spPr>
        <p:txBody>
          <a:bodyPr wrap="none" lIns="0" tIns="0" rIns="0" bIns="0" rtlCol="0" anchor="t"/>
          <a:lstStyle/>
          <a:p>
            <a:pPr algn="ctr" indent="0" marL="0">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Faster Market Entry</a:t>
            </a:r>
            <a:endParaRPr lang="en-US" sz="1800" dirty="0"/>
          </a:p>
        </p:txBody>
      </p:sp>
      <p:sp>
        <p:nvSpPr>
          <p:cNvPr id="6" name="Text 3"/>
          <p:cNvSpPr/>
          <p:nvPr/>
        </p:nvSpPr>
        <p:spPr>
          <a:xfrm>
            <a:off x="6088856" y="2564606"/>
            <a:ext cx="3840480" cy="826175"/>
          </a:xfrm>
          <a:prstGeom prst="rect">
            <a:avLst/>
          </a:prstGeom>
          <a:noFill/>
          <a:ln/>
        </p:spPr>
        <p:txBody>
          <a:bodyPr wrap="square" lIns="0" tIns="0" rIns="0" bIns="0" rtlCol="0" anchor="t"/>
          <a:lstStyle/>
          <a:p>
            <a:pPr algn="ctr" indent="0" marL="0">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Accelerated time to market compared to traditional product development approaches</a:t>
            </a:r>
            <a:endParaRPr lang="en-US" sz="1350" dirty="0"/>
          </a:p>
        </p:txBody>
      </p:sp>
      <p:sp>
        <p:nvSpPr>
          <p:cNvPr id="7" name="Text 4"/>
          <p:cNvSpPr/>
          <p:nvPr/>
        </p:nvSpPr>
        <p:spPr>
          <a:xfrm>
            <a:off x="10187464" y="1391364"/>
            <a:ext cx="3840480" cy="568047"/>
          </a:xfrm>
          <a:prstGeom prst="rect">
            <a:avLst/>
          </a:prstGeom>
          <a:noFill/>
          <a:ln/>
        </p:spPr>
        <p:txBody>
          <a:bodyPr wrap="none" lIns="0" tIns="0" rIns="0" bIns="0" rtlCol="0" anchor="t"/>
          <a:lstStyle/>
          <a:p>
            <a:pPr algn="ctr" indent="0" marL="0">
              <a:lnSpc>
                <a:spcPts val="4450"/>
              </a:lnSpc>
              <a:buNone/>
            </a:pPr>
            <a:r>
              <a:rPr lang="en-US" sz="4450" b="1" dirty="0">
                <a:solidFill>
                  <a:srgbClr val="F4CAB8"/>
                </a:solidFill>
                <a:latin typeface="Brygada 1918 Bold" pitchFamily="34" charset="0"/>
                <a:ea typeface="Brygada 1918 Bold" pitchFamily="34" charset="-122"/>
                <a:cs typeface="Brygada 1918 Bold" pitchFamily="34" charset="-120"/>
              </a:rPr>
              <a:t>29%</a:t>
            </a:r>
            <a:endParaRPr lang="en-US" sz="4450" dirty="0"/>
          </a:p>
        </p:txBody>
      </p:sp>
      <p:sp>
        <p:nvSpPr>
          <p:cNvPr id="8" name="Text 5"/>
          <p:cNvSpPr/>
          <p:nvPr/>
        </p:nvSpPr>
        <p:spPr>
          <a:xfrm>
            <a:off x="10959941" y="2174438"/>
            <a:ext cx="2295406" cy="286941"/>
          </a:xfrm>
          <a:prstGeom prst="rect">
            <a:avLst/>
          </a:prstGeom>
          <a:noFill/>
          <a:ln/>
        </p:spPr>
        <p:txBody>
          <a:bodyPr wrap="none" lIns="0" tIns="0" rIns="0" bIns="0" rtlCol="0" anchor="t"/>
          <a:lstStyle/>
          <a:p>
            <a:pPr algn="ctr" indent="0" marL="0">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Risk Reduction</a:t>
            </a:r>
            <a:endParaRPr lang="en-US" sz="1800" dirty="0"/>
          </a:p>
        </p:txBody>
      </p:sp>
      <p:sp>
        <p:nvSpPr>
          <p:cNvPr id="9" name="Text 6"/>
          <p:cNvSpPr/>
          <p:nvPr/>
        </p:nvSpPr>
        <p:spPr>
          <a:xfrm>
            <a:off x="10187464" y="2564606"/>
            <a:ext cx="3840480" cy="550783"/>
          </a:xfrm>
          <a:prstGeom prst="rect">
            <a:avLst/>
          </a:prstGeom>
          <a:noFill/>
          <a:ln/>
        </p:spPr>
        <p:txBody>
          <a:bodyPr wrap="square" lIns="0" tIns="0" rIns="0" bIns="0" rtlCol="0" anchor="t"/>
          <a:lstStyle/>
          <a:p>
            <a:pPr algn="ctr" indent="0" marL="0">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Percentage of startups that fail due to no market need (CB Insights)</a:t>
            </a:r>
            <a:endParaRPr lang="en-US" sz="1350" dirty="0"/>
          </a:p>
        </p:txBody>
      </p:sp>
      <p:sp>
        <p:nvSpPr>
          <p:cNvPr id="10" name="Text 7"/>
          <p:cNvSpPr/>
          <p:nvPr/>
        </p:nvSpPr>
        <p:spPr>
          <a:xfrm>
            <a:off x="8138160" y="3993118"/>
            <a:ext cx="3840480" cy="568047"/>
          </a:xfrm>
          <a:prstGeom prst="rect">
            <a:avLst/>
          </a:prstGeom>
          <a:noFill/>
          <a:ln/>
        </p:spPr>
        <p:txBody>
          <a:bodyPr wrap="none" lIns="0" tIns="0" rIns="0" bIns="0" rtlCol="0" anchor="t"/>
          <a:lstStyle/>
          <a:p>
            <a:pPr algn="ctr" indent="0" marL="0">
              <a:lnSpc>
                <a:spcPts val="4450"/>
              </a:lnSpc>
              <a:buNone/>
            </a:pPr>
            <a:r>
              <a:rPr lang="en-US" sz="4450" b="1" dirty="0">
                <a:solidFill>
                  <a:srgbClr val="F4CAB8"/>
                </a:solidFill>
                <a:latin typeface="Brygada 1918 Bold" pitchFamily="34" charset="0"/>
                <a:ea typeface="Brygada 1918 Bold" pitchFamily="34" charset="-122"/>
                <a:cs typeface="Brygada 1918 Bold" pitchFamily="34" charset="-120"/>
              </a:rPr>
              <a:t>3x</a:t>
            </a:r>
            <a:endParaRPr lang="en-US" sz="4450" dirty="0"/>
          </a:p>
        </p:txBody>
      </p:sp>
      <p:sp>
        <p:nvSpPr>
          <p:cNvPr id="11" name="Text 8"/>
          <p:cNvSpPr/>
          <p:nvPr/>
        </p:nvSpPr>
        <p:spPr>
          <a:xfrm>
            <a:off x="8910638" y="4776192"/>
            <a:ext cx="2295406" cy="286941"/>
          </a:xfrm>
          <a:prstGeom prst="rect">
            <a:avLst/>
          </a:prstGeom>
          <a:noFill/>
          <a:ln/>
        </p:spPr>
        <p:txBody>
          <a:bodyPr wrap="none" lIns="0" tIns="0" rIns="0" bIns="0" rtlCol="0" anchor="t"/>
          <a:lstStyle/>
          <a:p>
            <a:pPr algn="ctr" indent="0" marL="0">
              <a:lnSpc>
                <a:spcPts val="2250"/>
              </a:lnSpc>
              <a:buNone/>
            </a:pPr>
            <a:r>
              <a:rPr lang="en-US" sz="1800" b="1" dirty="0">
                <a:solidFill>
                  <a:srgbClr val="F4CAB8"/>
                </a:solidFill>
                <a:latin typeface="Brygada 1918 Bold" pitchFamily="34" charset="0"/>
                <a:ea typeface="Brygada 1918 Bold" pitchFamily="34" charset="-122"/>
                <a:cs typeface="Brygada 1918 Bold" pitchFamily="34" charset="-120"/>
              </a:rPr>
              <a:t>Iteration Speed</a:t>
            </a:r>
            <a:endParaRPr lang="en-US" sz="1800" dirty="0"/>
          </a:p>
        </p:txBody>
      </p:sp>
      <p:sp>
        <p:nvSpPr>
          <p:cNvPr id="12" name="Text 9"/>
          <p:cNvSpPr/>
          <p:nvPr/>
        </p:nvSpPr>
        <p:spPr>
          <a:xfrm>
            <a:off x="8138160" y="5166360"/>
            <a:ext cx="3840480" cy="550783"/>
          </a:xfrm>
          <a:prstGeom prst="rect">
            <a:avLst/>
          </a:prstGeom>
          <a:noFill/>
          <a:ln/>
        </p:spPr>
        <p:txBody>
          <a:bodyPr wrap="square" lIns="0" tIns="0" rIns="0" bIns="0" rtlCol="0" anchor="t"/>
          <a:lstStyle/>
          <a:p>
            <a:pPr algn="ctr" indent="0" marL="0">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Faster product improvement cycles through early user feedback</a:t>
            </a:r>
            <a:endParaRPr lang="en-US" sz="1350" dirty="0"/>
          </a:p>
        </p:txBody>
      </p:sp>
      <p:sp>
        <p:nvSpPr>
          <p:cNvPr id="13" name="Text 10"/>
          <p:cNvSpPr/>
          <p:nvPr/>
        </p:nvSpPr>
        <p:spPr>
          <a:xfrm>
            <a:off x="6088856" y="5910739"/>
            <a:ext cx="7939087" cy="1101566"/>
          </a:xfrm>
          <a:prstGeom prst="rect">
            <a:avLst/>
          </a:prstGeom>
          <a:noFill/>
          <a:ln/>
        </p:spPr>
        <p:txBody>
          <a:bodyPr wrap="square" lIns="0" tIns="0" rIns="0" bIns="0" rtlCol="0" anchor="t"/>
          <a:lstStyle/>
          <a:p>
            <a:pPr algn="l" indent="0" marL="0">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The MVP approach significantly reduces upfront investment by focusing development efforts on core value proposition rather than comprehensive feature sets. This allows organisations to test fundamental business hypotheses with real users before committing substantial resources.</a:t>
            </a:r>
            <a:endParaRPr lang="en-US" sz="1350" dirty="0"/>
          </a:p>
        </p:txBody>
      </p:sp>
      <p:sp>
        <p:nvSpPr>
          <p:cNvPr id="14" name="Text 11"/>
          <p:cNvSpPr/>
          <p:nvPr/>
        </p:nvSpPr>
        <p:spPr>
          <a:xfrm>
            <a:off x="6088856" y="7205901"/>
            <a:ext cx="7939087" cy="550783"/>
          </a:xfrm>
          <a:prstGeom prst="rect">
            <a:avLst/>
          </a:prstGeom>
          <a:noFill/>
          <a:ln/>
        </p:spPr>
        <p:txBody>
          <a:bodyPr wrap="square" lIns="0" tIns="0" rIns="0" bIns="0" rtlCol="0" anchor="t"/>
          <a:lstStyle/>
          <a:p>
            <a:pPr algn="l" indent="0" marL="0">
              <a:lnSpc>
                <a:spcPts val="2150"/>
              </a:lnSpc>
              <a:buNone/>
            </a:pPr>
            <a:r>
              <a:rPr lang="en-US" sz="1350" dirty="0">
                <a:solidFill>
                  <a:srgbClr val="F4CAB8"/>
                </a:solidFill>
                <a:latin typeface="Montserrat Medium" pitchFamily="34" charset="0"/>
                <a:ea typeface="Montserrat Medium" pitchFamily="34" charset="-122"/>
                <a:cs typeface="Montserrat Medium" pitchFamily="34" charset="-120"/>
              </a:rPr>
              <a:t>By collecting actual usage data early in the product lifecycle, teams can make informed, data-driven decisions about which features to enhance, pivot from, or eliminate entirely.</a:t>
            </a:r>
            <a:endParaRPr lang="en-US" sz="13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14482" y="482798"/>
            <a:ext cx="9218533" cy="585192"/>
          </a:xfrm>
          <a:prstGeom prst="rect">
            <a:avLst/>
          </a:prstGeom>
          <a:noFill/>
          <a:ln/>
        </p:spPr>
        <p:txBody>
          <a:bodyPr wrap="none" lIns="0" tIns="0" rIns="0" bIns="0" rtlCol="0" anchor="t"/>
          <a:lstStyle/>
          <a:p>
            <a:pPr algn="l" indent="0" marL="0">
              <a:lnSpc>
                <a:spcPts val="4600"/>
              </a:lnSpc>
              <a:buNone/>
            </a:pPr>
            <a:r>
              <a:rPr lang="en-US" sz="3650" b="1" dirty="0">
                <a:solidFill>
                  <a:srgbClr val="FFB393"/>
                </a:solidFill>
                <a:latin typeface="Brygada 1918 Bold" pitchFamily="34" charset="0"/>
                <a:ea typeface="Brygada 1918 Bold" pitchFamily="34" charset="-122"/>
                <a:cs typeface="Brygada 1918 Bold" pitchFamily="34" charset="-120"/>
              </a:rPr>
              <a:t>MVP: The Gateway to Sustainable Growth</a:t>
            </a:r>
            <a:endParaRPr lang="en-US" sz="3650" dirty="0"/>
          </a:p>
        </p:txBody>
      </p:sp>
      <p:pic>
        <p:nvPicPr>
          <p:cNvPr id="3" name="Image 0" descr="preencoded.png">    </p:cNvPr>
          <p:cNvPicPr>
            <a:picLocks noChangeAspect="1"/>
          </p:cNvPicPr>
          <p:nvPr/>
        </p:nvPicPr>
        <p:blipFill>
          <a:blip r:embed="rId1"/>
          <a:stretch>
            <a:fillRect/>
          </a:stretch>
        </p:blipFill>
        <p:spPr>
          <a:xfrm>
            <a:off x="3135511" y="1419106"/>
            <a:ext cx="1658422" cy="1029772"/>
          </a:xfrm>
          <a:prstGeom prst="rect">
            <a:avLst/>
          </a:prstGeom>
        </p:spPr>
      </p:pic>
      <p:pic>
        <p:nvPicPr>
          <p:cNvPr id="4" name="Image 1" descr="preencoded.png">    </p:cNvPr>
          <p:cNvPicPr>
            <a:picLocks noChangeAspect="1"/>
          </p:cNvPicPr>
          <p:nvPr/>
        </p:nvPicPr>
        <p:blipFill>
          <a:blip r:embed="rId2"/>
          <a:stretch>
            <a:fillRect/>
          </a:stretch>
        </p:blipFill>
        <p:spPr>
          <a:xfrm>
            <a:off x="3841194" y="1907738"/>
            <a:ext cx="246817" cy="308610"/>
          </a:xfrm>
          <a:prstGeom prst="rect">
            <a:avLst/>
          </a:prstGeom>
        </p:spPr>
      </p:pic>
      <p:sp>
        <p:nvSpPr>
          <p:cNvPr id="5" name="Text 1"/>
          <p:cNvSpPr/>
          <p:nvPr/>
        </p:nvSpPr>
        <p:spPr>
          <a:xfrm>
            <a:off x="4969431" y="1594604"/>
            <a:ext cx="2340888" cy="292537"/>
          </a:xfrm>
          <a:prstGeom prst="rect">
            <a:avLst/>
          </a:prstGeom>
          <a:noFill/>
          <a:ln/>
        </p:spPr>
        <p:txBody>
          <a:bodyPr wrap="none" lIns="0" tIns="0" rIns="0" bIns="0" rtlCol="0" anchor="t"/>
          <a:lstStyle/>
          <a:p>
            <a:pPr algn="l" indent="0" marL="0">
              <a:lnSpc>
                <a:spcPts val="2300"/>
              </a:lnSpc>
              <a:buNone/>
            </a:pPr>
            <a:r>
              <a:rPr lang="en-US" sz="1800" b="1" dirty="0">
                <a:solidFill>
                  <a:srgbClr val="F4CAB8"/>
                </a:solidFill>
                <a:latin typeface="Brygada 1918 Bold" pitchFamily="34" charset="0"/>
                <a:ea typeface="Brygada 1918 Bold" pitchFamily="34" charset="-122"/>
                <a:cs typeface="Brygada 1918 Bold" pitchFamily="34" charset="-120"/>
              </a:rPr>
              <a:t>Market Leadership</a:t>
            </a:r>
            <a:endParaRPr lang="en-US" sz="1800" dirty="0"/>
          </a:p>
        </p:txBody>
      </p:sp>
      <p:sp>
        <p:nvSpPr>
          <p:cNvPr id="6" name="Text 2"/>
          <p:cNvSpPr/>
          <p:nvPr/>
        </p:nvSpPr>
        <p:spPr>
          <a:xfrm>
            <a:off x="4969431" y="1992392"/>
            <a:ext cx="2994184" cy="280988"/>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Sustained competitive advantage</a:t>
            </a:r>
            <a:endParaRPr lang="en-US" sz="1350" dirty="0"/>
          </a:p>
        </p:txBody>
      </p:sp>
      <p:sp>
        <p:nvSpPr>
          <p:cNvPr id="7" name="Shape 3"/>
          <p:cNvSpPr/>
          <p:nvPr/>
        </p:nvSpPr>
        <p:spPr>
          <a:xfrm>
            <a:off x="4837748" y="2461260"/>
            <a:ext cx="9134356" cy="11430"/>
          </a:xfrm>
          <a:prstGeom prst="roundRect">
            <a:avLst>
              <a:gd name="adj" fmla="val 230413"/>
            </a:avLst>
          </a:prstGeom>
          <a:solidFill>
            <a:srgbClr val="662E42"/>
          </a:solidFill>
          <a:ln/>
        </p:spPr>
      </p:sp>
      <p:pic>
        <p:nvPicPr>
          <p:cNvPr id="8" name="Image 2" descr="preencoded.png">    </p:cNvPr>
          <p:cNvPicPr>
            <a:picLocks noChangeAspect="1"/>
          </p:cNvPicPr>
          <p:nvPr/>
        </p:nvPicPr>
        <p:blipFill>
          <a:blip r:embed="rId3"/>
          <a:stretch>
            <a:fillRect/>
          </a:stretch>
        </p:blipFill>
        <p:spPr>
          <a:xfrm>
            <a:off x="2306360" y="2492693"/>
            <a:ext cx="3316843" cy="1029772"/>
          </a:xfrm>
          <a:prstGeom prst="rect">
            <a:avLst/>
          </a:prstGeom>
        </p:spPr>
      </p:pic>
      <p:pic>
        <p:nvPicPr>
          <p:cNvPr id="9" name="Image 3" descr="preencoded.png">    </p:cNvPr>
          <p:cNvPicPr>
            <a:picLocks noChangeAspect="1"/>
          </p:cNvPicPr>
          <p:nvPr/>
        </p:nvPicPr>
        <p:blipFill>
          <a:blip r:embed="rId4"/>
          <a:stretch>
            <a:fillRect/>
          </a:stretch>
        </p:blipFill>
        <p:spPr>
          <a:xfrm>
            <a:off x="3841313" y="2853214"/>
            <a:ext cx="246817" cy="308610"/>
          </a:xfrm>
          <a:prstGeom prst="rect">
            <a:avLst/>
          </a:prstGeom>
        </p:spPr>
      </p:pic>
      <p:sp>
        <p:nvSpPr>
          <p:cNvPr id="10" name="Text 4"/>
          <p:cNvSpPr/>
          <p:nvPr/>
        </p:nvSpPr>
        <p:spPr>
          <a:xfrm>
            <a:off x="5798701" y="2668191"/>
            <a:ext cx="3255169" cy="292537"/>
          </a:xfrm>
          <a:prstGeom prst="rect">
            <a:avLst/>
          </a:prstGeom>
          <a:noFill/>
          <a:ln/>
        </p:spPr>
        <p:txBody>
          <a:bodyPr wrap="none" lIns="0" tIns="0" rIns="0" bIns="0" rtlCol="0" anchor="t"/>
          <a:lstStyle/>
          <a:p>
            <a:pPr algn="l" indent="0" marL="0">
              <a:lnSpc>
                <a:spcPts val="2300"/>
              </a:lnSpc>
              <a:buNone/>
            </a:pPr>
            <a:r>
              <a:rPr lang="en-US" sz="1800" b="1" dirty="0">
                <a:solidFill>
                  <a:srgbClr val="F4CAB8"/>
                </a:solidFill>
                <a:latin typeface="Brygada 1918 Bold" pitchFamily="34" charset="0"/>
                <a:ea typeface="Brygada 1918 Bold" pitchFamily="34" charset="-122"/>
                <a:cs typeface="Brygada 1918 Bold" pitchFamily="34" charset="-120"/>
              </a:rPr>
              <a:t>Customer-Driven Innovation</a:t>
            </a:r>
            <a:endParaRPr lang="en-US" sz="1800" dirty="0"/>
          </a:p>
        </p:txBody>
      </p:sp>
      <p:sp>
        <p:nvSpPr>
          <p:cNvPr id="11" name="Text 5"/>
          <p:cNvSpPr/>
          <p:nvPr/>
        </p:nvSpPr>
        <p:spPr>
          <a:xfrm>
            <a:off x="5798701" y="3065978"/>
            <a:ext cx="3750588" cy="280988"/>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Features aligned with genuine user needs</a:t>
            </a:r>
            <a:endParaRPr lang="en-US" sz="1350" dirty="0"/>
          </a:p>
        </p:txBody>
      </p:sp>
      <p:sp>
        <p:nvSpPr>
          <p:cNvPr id="12" name="Shape 6"/>
          <p:cNvSpPr/>
          <p:nvPr/>
        </p:nvSpPr>
        <p:spPr>
          <a:xfrm>
            <a:off x="5667018" y="3534847"/>
            <a:ext cx="8305086" cy="11430"/>
          </a:xfrm>
          <a:prstGeom prst="roundRect">
            <a:avLst>
              <a:gd name="adj" fmla="val 230413"/>
            </a:avLst>
          </a:prstGeom>
          <a:solidFill>
            <a:srgbClr val="662E42"/>
          </a:solidFill>
          <a:ln/>
        </p:spPr>
      </p:sp>
      <p:pic>
        <p:nvPicPr>
          <p:cNvPr id="13" name="Image 4" descr="preencoded.png">    </p:cNvPr>
          <p:cNvPicPr>
            <a:picLocks noChangeAspect="1"/>
          </p:cNvPicPr>
          <p:nvPr/>
        </p:nvPicPr>
        <p:blipFill>
          <a:blip r:embed="rId5"/>
          <a:stretch>
            <a:fillRect/>
          </a:stretch>
        </p:blipFill>
        <p:spPr>
          <a:xfrm>
            <a:off x="1477089" y="3566279"/>
            <a:ext cx="4975265" cy="1029772"/>
          </a:xfrm>
          <a:prstGeom prst="rect">
            <a:avLst/>
          </a:prstGeom>
        </p:spPr>
      </p:pic>
      <p:pic>
        <p:nvPicPr>
          <p:cNvPr id="14" name="Image 5" descr="preencoded.png">    </p:cNvPr>
          <p:cNvPicPr>
            <a:picLocks noChangeAspect="1"/>
          </p:cNvPicPr>
          <p:nvPr/>
        </p:nvPicPr>
        <p:blipFill>
          <a:blip r:embed="rId6"/>
          <a:stretch>
            <a:fillRect/>
          </a:stretch>
        </p:blipFill>
        <p:spPr>
          <a:xfrm>
            <a:off x="3841313" y="3926800"/>
            <a:ext cx="246817" cy="308610"/>
          </a:xfrm>
          <a:prstGeom prst="rect">
            <a:avLst/>
          </a:prstGeom>
        </p:spPr>
      </p:pic>
      <p:sp>
        <p:nvSpPr>
          <p:cNvPr id="15" name="Text 7"/>
          <p:cNvSpPr/>
          <p:nvPr/>
        </p:nvSpPr>
        <p:spPr>
          <a:xfrm>
            <a:off x="6627852" y="3741777"/>
            <a:ext cx="2841784" cy="292537"/>
          </a:xfrm>
          <a:prstGeom prst="rect">
            <a:avLst/>
          </a:prstGeom>
          <a:noFill/>
          <a:ln/>
        </p:spPr>
        <p:txBody>
          <a:bodyPr wrap="none" lIns="0" tIns="0" rIns="0" bIns="0" rtlCol="0" anchor="t"/>
          <a:lstStyle/>
          <a:p>
            <a:pPr algn="l" indent="0" marL="0">
              <a:lnSpc>
                <a:spcPts val="2300"/>
              </a:lnSpc>
              <a:buNone/>
            </a:pPr>
            <a:r>
              <a:rPr lang="en-US" sz="1800" b="1" dirty="0">
                <a:solidFill>
                  <a:srgbClr val="F4CAB8"/>
                </a:solidFill>
                <a:latin typeface="Brygada 1918 Bold" pitchFamily="34" charset="0"/>
                <a:ea typeface="Brygada 1918 Bold" pitchFamily="34" charset="-122"/>
                <a:cs typeface="Brygada 1918 Bold" pitchFamily="34" charset="-120"/>
              </a:rPr>
              <a:t>Data-Informed Decisions</a:t>
            </a:r>
            <a:endParaRPr lang="en-US" sz="1800" dirty="0"/>
          </a:p>
        </p:txBody>
      </p:sp>
      <p:sp>
        <p:nvSpPr>
          <p:cNvPr id="16" name="Text 8"/>
          <p:cNvSpPr/>
          <p:nvPr/>
        </p:nvSpPr>
        <p:spPr>
          <a:xfrm>
            <a:off x="6627852" y="4139565"/>
            <a:ext cx="3046928" cy="280988"/>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Evidence-based product roadmap</a:t>
            </a:r>
            <a:endParaRPr lang="en-US" sz="1350" dirty="0"/>
          </a:p>
        </p:txBody>
      </p:sp>
      <p:sp>
        <p:nvSpPr>
          <p:cNvPr id="17" name="Shape 9"/>
          <p:cNvSpPr/>
          <p:nvPr/>
        </p:nvSpPr>
        <p:spPr>
          <a:xfrm>
            <a:off x="6496169" y="4608433"/>
            <a:ext cx="7475934" cy="11430"/>
          </a:xfrm>
          <a:prstGeom prst="roundRect">
            <a:avLst>
              <a:gd name="adj" fmla="val 230413"/>
            </a:avLst>
          </a:prstGeom>
          <a:solidFill>
            <a:srgbClr val="662E42"/>
          </a:solidFill>
          <a:ln/>
        </p:spPr>
      </p:sp>
      <p:pic>
        <p:nvPicPr>
          <p:cNvPr id="18" name="Image 6" descr="preencoded.png">    </p:cNvPr>
          <p:cNvPicPr>
            <a:picLocks noChangeAspect="1"/>
          </p:cNvPicPr>
          <p:nvPr/>
        </p:nvPicPr>
        <p:blipFill>
          <a:blip r:embed="rId7"/>
          <a:stretch>
            <a:fillRect/>
          </a:stretch>
        </p:blipFill>
        <p:spPr>
          <a:xfrm>
            <a:off x="647938" y="4639866"/>
            <a:ext cx="6633686" cy="1029772"/>
          </a:xfrm>
          <a:prstGeom prst="rect">
            <a:avLst/>
          </a:prstGeom>
        </p:spPr>
      </p:pic>
      <p:pic>
        <p:nvPicPr>
          <p:cNvPr id="19" name="Image 7" descr="preencoded.png">    </p:cNvPr>
          <p:cNvPicPr>
            <a:picLocks noChangeAspect="1"/>
          </p:cNvPicPr>
          <p:nvPr/>
        </p:nvPicPr>
        <p:blipFill>
          <a:blip r:embed="rId8"/>
          <a:stretch>
            <a:fillRect/>
          </a:stretch>
        </p:blipFill>
        <p:spPr>
          <a:xfrm>
            <a:off x="3841313" y="5000387"/>
            <a:ext cx="246817" cy="308610"/>
          </a:xfrm>
          <a:prstGeom prst="rect">
            <a:avLst/>
          </a:prstGeom>
        </p:spPr>
      </p:pic>
      <p:sp>
        <p:nvSpPr>
          <p:cNvPr id="20" name="Text 10"/>
          <p:cNvSpPr/>
          <p:nvPr/>
        </p:nvSpPr>
        <p:spPr>
          <a:xfrm>
            <a:off x="7457123" y="4815364"/>
            <a:ext cx="2407087" cy="292537"/>
          </a:xfrm>
          <a:prstGeom prst="rect">
            <a:avLst/>
          </a:prstGeom>
          <a:noFill/>
          <a:ln/>
        </p:spPr>
        <p:txBody>
          <a:bodyPr wrap="none" lIns="0" tIns="0" rIns="0" bIns="0" rtlCol="0" anchor="t"/>
          <a:lstStyle/>
          <a:p>
            <a:pPr algn="l" indent="0" marL="0">
              <a:lnSpc>
                <a:spcPts val="2300"/>
              </a:lnSpc>
              <a:buNone/>
            </a:pPr>
            <a:r>
              <a:rPr lang="en-US" sz="1800" b="1" dirty="0">
                <a:solidFill>
                  <a:srgbClr val="F4CAB8"/>
                </a:solidFill>
                <a:latin typeface="Brygada 1918 Bold" pitchFamily="34" charset="0"/>
                <a:ea typeface="Brygada 1918 Bold" pitchFamily="34" charset="-122"/>
                <a:cs typeface="Brygada 1918 Bold" pitchFamily="34" charset="-120"/>
              </a:rPr>
              <a:t>Reduced Market Risk</a:t>
            </a:r>
            <a:endParaRPr lang="en-US" sz="1800" dirty="0"/>
          </a:p>
        </p:txBody>
      </p:sp>
      <p:sp>
        <p:nvSpPr>
          <p:cNvPr id="21" name="Text 11"/>
          <p:cNvSpPr/>
          <p:nvPr/>
        </p:nvSpPr>
        <p:spPr>
          <a:xfrm>
            <a:off x="7457123" y="5213152"/>
            <a:ext cx="3444716" cy="280988"/>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Early validation prevents costly failures</a:t>
            </a:r>
            <a:endParaRPr lang="en-US" sz="1350" dirty="0"/>
          </a:p>
        </p:txBody>
      </p:sp>
      <p:sp>
        <p:nvSpPr>
          <p:cNvPr id="22" name="Text 12"/>
          <p:cNvSpPr/>
          <p:nvPr/>
        </p:nvSpPr>
        <p:spPr>
          <a:xfrm>
            <a:off x="614482" y="5867043"/>
            <a:ext cx="13401437" cy="842963"/>
          </a:xfrm>
          <a:prstGeom prst="rect">
            <a:avLst/>
          </a:prstGeom>
          <a:noFill/>
          <a:ln/>
        </p:spPr>
        <p:txBody>
          <a:bodyPr wrap="squar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The MVP approach isn't just a methodology for launching new products—it's a mindset that drives sustainable growth through continuous learning and adaptation. By embracing experimental thinking and placing user needs at the centre of development, organisations can build lasting competitive advantages.</a:t>
            </a:r>
            <a:endParaRPr lang="en-US" sz="1350" dirty="0"/>
          </a:p>
        </p:txBody>
      </p:sp>
      <p:sp>
        <p:nvSpPr>
          <p:cNvPr id="23" name="Text 13"/>
          <p:cNvSpPr/>
          <p:nvPr/>
        </p:nvSpPr>
        <p:spPr>
          <a:xfrm>
            <a:off x="614482" y="6907411"/>
            <a:ext cx="13401437" cy="842963"/>
          </a:xfrm>
          <a:prstGeom prst="rect">
            <a:avLst/>
          </a:prstGeom>
          <a:noFill/>
          <a:ln/>
        </p:spPr>
        <p:txBody>
          <a:bodyPr wrap="squar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As markets evolve and user expectations change, the principles of minimal viable product development provide a framework for responding with agility and precision. The organisations that thrive will be those that master the art of learning quickly and adapting confidently based on real-world evidence.</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20435" y="487561"/>
            <a:ext cx="4732973" cy="590907"/>
          </a:xfrm>
          <a:prstGeom prst="rect">
            <a:avLst/>
          </a:prstGeom>
          <a:noFill/>
          <a:ln/>
        </p:spPr>
        <p:txBody>
          <a:bodyPr wrap="none" lIns="0" tIns="0" rIns="0" bIns="0" rtlCol="0" anchor="t"/>
          <a:lstStyle/>
          <a:p>
            <a:pPr algn="l" indent="0" marL="0">
              <a:lnSpc>
                <a:spcPts val="4650"/>
              </a:lnSpc>
              <a:buNone/>
            </a:pPr>
            <a:r>
              <a:rPr lang="en-US" sz="3700" b="1" dirty="0">
                <a:solidFill>
                  <a:srgbClr val="FFB393"/>
                </a:solidFill>
                <a:latin typeface="Brygada 1918 Bold" pitchFamily="34" charset="0"/>
                <a:ea typeface="Brygada 1918 Bold" pitchFamily="34" charset="-122"/>
                <a:cs typeface="Brygada 1918 Bold" pitchFamily="34" charset="-120"/>
              </a:rPr>
              <a:t>The MVP Framework</a:t>
            </a:r>
            <a:endParaRPr lang="en-US" sz="3700" dirty="0"/>
          </a:p>
        </p:txBody>
      </p:sp>
      <p:sp>
        <p:nvSpPr>
          <p:cNvPr id="3" name="Text 1"/>
          <p:cNvSpPr/>
          <p:nvPr/>
        </p:nvSpPr>
        <p:spPr>
          <a:xfrm>
            <a:off x="2253496" y="3291602"/>
            <a:ext cx="2363986" cy="295513"/>
          </a:xfrm>
          <a:prstGeom prst="rect">
            <a:avLst/>
          </a:prstGeom>
          <a:noFill/>
          <a:ln/>
        </p:spPr>
        <p:txBody>
          <a:bodyPr wrap="none" lIns="0" tIns="0" rIns="0" bIns="0" rtlCol="0" anchor="t"/>
          <a:lstStyle/>
          <a:p>
            <a:pPr algn="r"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Build</a:t>
            </a:r>
            <a:endParaRPr lang="en-US" sz="1850" dirty="0"/>
          </a:p>
        </p:txBody>
      </p:sp>
      <p:sp>
        <p:nvSpPr>
          <p:cNvPr id="4" name="Text 2"/>
          <p:cNvSpPr/>
          <p:nvPr/>
        </p:nvSpPr>
        <p:spPr>
          <a:xfrm>
            <a:off x="620435" y="3693438"/>
            <a:ext cx="3997047" cy="567214"/>
          </a:xfrm>
          <a:prstGeom prst="rect">
            <a:avLst/>
          </a:prstGeom>
          <a:noFill/>
          <a:ln/>
        </p:spPr>
        <p:txBody>
          <a:bodyPr wrap="square" lIns="0" tIns="0" rIns="0" bIns="0" rtlCol="0" anchor="t"/>
          <a:lstStyle/>
          <a:p>
            <a:pPr algn="r"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Create the minimal product with core functionality</a:t>
            </a:r>
            <a:endParaRPr lang="en-US" sz="1350" dirty="0"/>
          </a:p>
        </p:txBody>
      </p:sp>
      <p:pic>
        <p:nvPicPr>
          <p:cNvPr id="5" name="Image 0" descr="preencoded.png">    </p:cNvPr>
          <p:cNvPicPr>
            <a:picLocks noChangeAspect="1"/>
          </p:cNvPicPr>
          <p:nvPr/>
        </p:nvPicPr>
        <p:blipFill>
          <a:blip r:embed="rId1"/>
          <a:stretch>
            <a:fillRect/>
          </a:stretch>
        </p:blipFill>
        <p:spPr>
          <a:xfrm>
            <a:off x="4972050" y="1433036"/>
            <a:ext cx="4686300" cy="4686300"/>
          </a:xfrm>
          <a:prstGeom prst="rect">
            <a:avLst/>
          </a:prstGeom>
        </p:spPr>
      </p:pic>
      <p:pic>
        <p:nvPicPr>
          <p:cNvPr id="6" name="Image 1" descr="preencoded.png">    </p:cNvPr>
          <p:cNvPicPr>
            <a:picLocks noChangeAspect="1"/>
          </p:cNvPicPr>
          <p:nvPr/>
        </p:nvPicPr>
        <p:blipFill>
          <a:blip r:embed="rId2"/>
          <a:stretch>
            <a:fillRect/>
          </a:stretch>
        </p:blipFill>
        <p:spPr>
          <a:xfrm>
            <a:off x="5566767" y="3328273"/>
            <a:ext cx="265271" cy="331589"/>
          </a:xfrm>
          <a:prstGeom prst="rect">
            <a:avLst/>
          </a:prstGeom>
        </p:spPr>
      </p:pic>
      <p:sp>
        <p:nvSpPr>
          <p:cNvPr id="7" name="Text 3"/>
          <p:cNvSpPr/>
          <p:nvPr/>
        </p:nvSpPr>
        <p:spPr>
          <a:xfrm>
            <a:off x="9924217" y="2195393"/>
            <a:ext cx="2363986" cy="295513"/>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Measure</a:t>
            </a:r>
            <a:endParaRPr lang="en-US" sz="1850" dirty="0"/>
          </a:p>
        </p:txBody>
      </p:sp>
      <p:sp>
        <p:nvSpPr>
          <p:cNvPr id="8" name="Text 4"/>
          <p:cNvSpPr/>
          <p:nvPr/>
        </p:nvSpPr>
        <p:spPr>
          <a:xfrm>
            <a:off x="9924217" y="2597229"/>
            <a:ext cx="4085749" cy="283607"/>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Collect quantitative and qualitative data</a:t>
            </a:r>
            <a:endParaRPr lang="en-US" sz="1350" dirty="0"/>
          </a:p>
        </p:txBody>
      </p:sp>
      <p:pic>
        <p:nvPicPr>
          <p:cNvPr id="9" name="Image 2" descr="preencoded.png">    </p:cNvPr>
          <p:cNvPicPr>
            <a:picLocks noChangeAspect="1"/>
          </p:cNvPicPr>
          <p:nvPr/>
        </p:nvPicPr>
        <p:blipFill>
          <a:blip r:embed="rId3"/>
          <a:stretch>
            <a:fillRect/>
          </a:stretch>
        </p:blipFill>
        <p:spPr>
          <a:xfrm>
            <a:off x="4972050" y="1433036"/>
            <a:ext cx="4686300" cy="4686300"/>
          </a:xfrm>
          <a:prstGeom prst="rect">
            <a:avLst/>
          </a:prstGeom>
        </p:spPr>
      </p:pic>
      <p:pic>
        <p:nvPicPr>
          <p:cNvPr id="10" name="Image 3" descr="preencoded.png">    </p:cNvPr>
          <p:cNvPicPr>
            <a:picLocks noChangeAspect="1"/>
          </p:cNvPicPr>
          <p:nvPr/>
        </p:nvPicPr>
        <p:blipFill>
          <a:blip r:embed="rId4"/>
          <a:stretch>
            <a:fillRect/>
          </a:stretch>
        </p:blipFill>
        <p:spPr>
          <a:xfrm>
            <a:off x="8234601" y="2351961"/>
            <a:ext cx="265271" cy="331589"/>
          </a:xfrm>
          <a:prstGeom prst="rect">
            <a:avLst/>
          </a:prstGeom>
        </p:spPr>
      </p:pic>
      <p:sp>
        <p:nvSpPr>
          <p:cNvPr id="11" name="Text 5"/>
          <p:cNvSpPr/>
          <p:nvPr/>
        </p:nvSpPr>
        <p:spPr>
          <a:xfrm>
            <a:off x="9924217" y="4671417"/>
            <a:ext cx="2363986" cy="295513"/>
          </a:xfrm>
          <a:prstGeom prst="rect">
            <a:avLst/>
          </a:prstGeom>
          <a:noFill/>
          <a:ln/>
        </p:spPr>
        <p:txBody>
          <a:bodyPr wrap="none" lIns="0" tIns="0" rIns="0" bIns="0" rtlCol="0" anchor="t"/>
          <a:lstStyle/>
          <a:p>
            <a:pPr algn="l" indent="0" marL="0">
              <a:lnSpc>
                <a:spcPts val="2300"/>
              </a:lnSpc>
              <a:buNone/>
            </a:pPr>
            <a:r>
              <a:rPr lang="en-US" sz="1850" b="1" dirty="0">
                <a:solidFill>
                  <a:srgbClr val="F4CAB8"/>
                </a:solidFill>
                <a:latin typeface="Brygada 1918 Bold" pitchFamily="34" charset="0"/>
                <a:ea typeface="Brygada 1918 Bold" pitchFamily="34" charset="-122"/>
                <a:cs typeface="Brygada 1918 Bold" pitchFamily="34" charset="-120"/>
              </a:rPr>
              <a:t>Learn</a:t>
            </a:r>
            <a:endParaRPr lang="en-US" sz="1850" dirty="0"/>
          </a:p>
        </p:txBody>
      </p:sp>
      <p:sp>
        <p:nvSpPr>
          <p:cNvPr id="12" name="Text 6"/>
          <p:cNvSpPr/>
          <p:nvPr/>
        </p:nvSpPr>
        <p:spPr>
          <a:xfrm>
            <a:off x="9924217" y="5073253"/>
            <a:ext cx="4085749" cy="283607"/>
          </a:xfrm>
          <a:prstGeom prst="rect">
            <a:avLst/>
          </a:prstGeom>
          <a:noFill/>
          <a:ln/>
        </p:spPr>
        <p:txBody>
          <a:bodyPr wrap="non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Generate insights to inform the next iteration</a:t>
            </a:r>
            <a:endParaRPr lang="en-US" sz="1350" dirty="0"/>
          </a:p>
        </p:txBody>
      </p:sp>
      <p:pic>
        <p:nvPicPr>
          <p:cNvPr id="13" name="Image 4" descr="preencoded.png">    </p:cNvPr>
          <p:cNvPicPr>
            <a:picLocks noChangeAspect="1"/>
          </p:cNvPicPr>
          <p:nvPr/>
        </p:nvPicPr>
        <p:blipFill>
          <a:blip r:embed="rId5"/>
          <a:stretch>
            <a:fillRect/>
          </a:stretch>
        </p:blipFill>
        <p:spPr>
          <a:xfrm>
            <a:off x="4972050" y="1433036"/>
            <a:ext cx="4686300" cy="4686300"/>
          </a:xfrm>
          <a:prstGeom prst="rect">
            <a:avLst/>
          </a:prstGeom>
        </p:spPr>
      </p:pic>
      <p:pic>
        <p:nvPicPr>
          <p:cNvPr id="14" name="Image 5" descr="preencoded.png">    </p:cNvPr>
          <p:cNvPicPr>
            <a:picLocks noChangeAspect="1"/>
          </p:cNvPicPr>
          <p:nvPr/>
        </p:nvPicPr>
        <p:blipFill>
          <a:blip r:embed="rId6"/>
          <a:stretch>
            <a:fillRect/>
          </a:stretch>
        </p:blipFill>
        <p:spPr>
          <a:xfrm>
            <a:off x="7746206" y="5150525"/>
            <a:ext cx="265271" cy="331589"/>
          </a:xfrm>
          <a:prstGeom prst="rect">
            <a:avLst/>
          </a:prstGeom>
        </p:spPr>
      </p:pic>
      <p:sp>
        <p:nvSpPr>
          <p:cNvPr id="15" name="Text 7"/>
          <p:cNvSpPr/>
          <p:nvPr/>
        </p:nvSpPr>
        <p:spPr>
          <a:xfrm>
            <a:off x="620435" y="6318766"/>
            <a:ext cx="13389531" cy="567214"/>
          </a:xfrm>
          <a:prstGeom prst="rect">
            <a:avLst/>
          </a:prstGeom>
          <a:noFill/>
          <a:ln/>
        </p:spPr>
        <p:txBody>
          <a:bodyPr wrap="squar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The Build-Measure-Learn feedback loop, popularised by Eric Ries in "The Lean Startup," forms the backbone of the MVP methodology. This systematic approach transforms product development from a linear process into a continuous cycle of experimentation and learning.</a:t>
            </a:r>
            <a:endParaRPr lang="en-US" sz="1350" dirty="0"/>
          </a:p>
        </p:txBody>
      </p:sp>
      <p:sp>
        <p:nvSpPr>
          <p:cNvPr id="16" name="Text 8"/>
          <p:cNvSpPr/>
          <p:nvPr/>
        </p:nvSpPr>
        <p:spPr>
          <a:xfrm>
            <a:off x="620435" y="7085409"/>
            <a:ext cx="13389531" cy="850821"/>
          </a:xfrm>
          <a:prstGeom prst="rect">
            <a:avLst/>
          </a:prstGeom>
          <a:noFill/>
          <a:ln/>
        </p:spPr>
        <p:txBody>
          <a:bodyPr wrap="square" lIns="0" tIns="0" rIns="0" bIns="0" rtlCol="0" anchor="t"/>
          <a:lstStyle/>
          <a:p>
            <a:pPr algn="l" indent="0" marL="0">
              <a:lnSpc>
                <a:spcPts val="2200"/>
              </a:lnSpc>
              <a:buNone/>
            </a:pPr>
            <a:r>
              <a:rPr lang="en-US" sz="1350" dirty="0">
                <a:solidFill>
                  <a:srgbClr val="F4CAB8"/>
                </a:solidFill>
                <a:latin typeface="Montserrat Medium" pitchFamily="34" charset="0"/>
                <a:ea typeface="Montserrat Medium" pitchFamily="34" charset="-122"/>
                <a:cs typeface="Montserrat Medium" pitchFamily="34" charset="-120"/>
              </a:rPr>
              <a:t>By focusing on validating hypotheses rather than building features, teams can quickly determine if their assumptions about user needs and behaviours are correct. This validation-first mindset helps prevent wasted effort on unwanted features and ensures development resources are allocated efficiently.</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4973" y="578406"/>
            <a:ext cx="6918841" cy="700088"/>
          </a:xfrm>
          <a:prstGeom prst="rect">
            <a:avLst/>
          </a:prstGeom>
          <a:noFill/>
          <a:ln/>
        </p:spPr>
        <p:txBody>
          <a:bodyPr wrap="none" lIns="0" tIns="0" rIns="0" bIns="0" rtlCol="0" anchor="t"/>
          <a:lstStyle/>
          <a:p>
            <a:pPr algn="l" indent="0" marL="0">
              <a:lnSpc>
                <a:spcPts val="5500"/>
              </a:lnSpc>
              <a:buNone/>
            </a:pPr>
            <a:r>
              <a:rPr lang="en-US" sz="4400" b="1" dirty="0">
                <a:solidFill>
                  <a:srgbClr val="FFB393"/>
                </a:solidFill>
                <a:latin typeface="Brygada 1918 Bold" pitchFamily="34" charset="0"/>
                <a:ea typeface="Brygada 1918 Bold" pitchFamily="34" charset="-122"/>
                <a:cs typeface="Brygada 1918 Bold" pitchFamily="34" charset="-120"/>
              </a:rPr>
              <a:t>Core Principles of an MVP</a:t>
            </a:r>
            <a:endParaRPr lang="en-US" sz="4400" dirty="0"/>
          </a:p>
        </p:txBody>
      </p:sp>
      <p:pic>
        <p:nvPicPr>
          <p:cNvPr id="3" name="Image 0" descr="preencoded.png">    </p:cNvPr>
          <p:cNvPicPr>
            <a:picLocks noChangeAspect="1"/>
          </p:cNvPicPr>
          <p:nvPr/>
        </p:nvPicPr>
        <p:blipFill>
          <a:blip r:embed="rId1"/>
          <a:stretch>
            <a:fillRect/>
          </a:stretch>
        </p:blipFill>
        <p:spPr>
          <a:xfrm>
            <a:off x="2939296" y="1698427"/>
            <a:ext cx="2171462" cy="1231821"/>
          </a:xfrm>
          <a:prstGeom prst="rect">
            <a:avLst/>
          </a:prstGeom>
        </p:spPr>
      </p:pic>
      <p:pic>
        <p:nvPicPr>
          <p:cNvPr id="4" name="Image 1" descr="preencoded.png">    </p:cNvPr>
          <p:cNvPicPr>
            <a:picLocks noChangeAspect="1"/>
          </p:cNvPicPr>
          <p:nvPr/>
        </p:nvPicPr>
        <p:blipFill>
          <a:blip r:embed="rId2"/>
          <a:stretch>
            <a:fillRect/>
          </a:stretch>
        </p:blipFill>
        <p:spPr>
          <a:xfrm>
            <a:off x="3877270" y="2283023"/>
            <a:ext cx="295275" cy="369094"/>
          </a:xfrm>
          <a:prstGeom prst="rect">
            <a:avLst/>
          </a:prstGeom>
        </p:spPr>
      </p:pic>
      <p:sp>
        <p:nvSpPr>
          <p:cNvPr id="5" name="Text 1"/>
          <p:cNvSpPr/>
          <p:nvPr/>
        </p:nvSpPr>
        <p:spPr>
          <a:xfrm>
            <a:off x="5320665" y="1908334"/>
            <a:ext cx="2800231" cy="350044"/>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Learning Focus</a:t>
            </a:r>
            <a:endParaRPr lang="en-US" sz="2200" dirty="0"/>
          </a:p>
        </p:txBody>
      </p:sp>
      <p:sp>
        <p:nvSpPr>
          <p:cNvPr id="6" name="Text 2"/>
          <p:cNvSpPr/>
          <p:nvPr/>
        </p:nvSpPr>
        <p:spPr>
          <a:xfrm>
            <a:off x="5320665" y="2384346"/>
            <a:ext cx="3520559" cy="335994"/>
          </a:xfrm>
          <a:prstGeom prst="rect">
            <a:avLst/>
          </a:prstGeom>
          <a:noFill/>
          <a:ln/>
        </p:spPr>
        <p:txBody>
          <a:bodyPr wrap="non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Prioritise insights over perfection</a:t>
            </a:r>
            <a:endParaRPr lang="en-US" sz="1650" dirty="0"/>
          </a:p>
        </p:txBody>
      </p:sp>
      <p:sp>
        <p:nvSpPr>
          <p:cNvPr id="7" name="Shape 3"/>
          <p:cNvSpPr/>
          <p:nvPr/>
        </p:nvSpPr>
        <p:spPr>
          <a:xfrm>
            <a:off x="5163145" y="2946916"/>
            <a:ext cx="8679894" cy="11430"/>
          </a:xfrm>
          <a:prstGeom prst="roundRect">
            <a:avLst>
              <a:gd name="adj" fmla="val 275616"/>
            </a:avLst>
          </a:prstGeom>
          <a:solidFill>
            <a:srgbClr val="662E42"/>
          </a:solidFill>
          <a:ln/>
        </p:spPr>
      </p:sp>
      <p:pic>
        <p:nvPicPr>
          <p:cNvPr id="8" name="Image 2" descr="preencoded.png">    </p:cNvPr>
          <p:cNvPicPr>
            <a:picLocks noChangeAspect="1"/>
          </p:cNvPicPr>
          <p:nvPr/>
        </p:nvPicPr>
        <p:blipFill>
          <a:blip r:embed="rId3"/>
          <a:stretch>
            <a:fillRect/>
          </a:stretch>
        </p:blipFill>
        <p:spPr>
          <a:xfrm>
            <a:off x="1853565" y="2982635"/>
            <a:ext cx="4342924" cy="1231821"/>
          </a:xfrm>
          <a:prstGeom prst="rect">
            <a:avLst/>
          </a:prstGeom>
        </p:spPr>
      </p:pic>
      <p:pic>
        <p:nvPicPr>
          <p:cNvPr id="9" name="Image 3" descr="preencoded.png">    </p:cNvPr>
          <p:cNvPicPr>
            <a:picLocks noChangeAspect="1"/>
          </p:cNvPicPr>
          <p:nvPr/>
        </p:nvPicPr>
        <p:blipFill>
          <a:blip r:embed="rId4"/>
          <a:stretch>
            <a:fillRect/>
          </a:stretch>
        </p:blipFill>
        <p:spPr>
          <a:xfrm>
            <a:off x="3877270" y="3413998"/>
            <a:ext cx="295275" cy="369094"/>
          </a:xfrm>
          <a:prstGeom prst="rect">
            <a:avLst/>
          </a:prstGeom>
        </p:spPr>
      </p:pic>
      <p:sp>
        <p:nvSpPr>
          <p:cNvPr id="10" name="Text 4"/>
          <p:cNvSpPr/>
          <p:nvPr/>
        </p:nvSpPr>
        <p:spPr>
          <a:xfrm>
            <a:off x="6406396" y="3192542"/>
            <a:ext cx="2800231" cy="350044"/>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Value Delivery</a:t>
            </a:r>
            <a:endParaRPr lang="en-US" sz="2200" dirty="0"/>
          </a:p>
        </p:txBody>
      </p:sp>
      <p:sp>
        <p:nvSpPr>
          <p:cNvPr id="11" name="Text 5"/>
          <p:cNvSpPr/>
          <p:nvPr/>
        </p:nvSpPr>
        <p:spPr>
          <a:xfrm>
            <a:off x="6406396" y="3668554"/>
            <a:ext cx="4705945" cy="335994"/>
          </a:xfrm>
          <a:prstGeom prst="rect">
            <a:avLst/>
          </a:prstGeom>
          <a:noFill/>
          <a:ln/>
        </p:spPr>
        <p:txBody>
          <a:bodyPr wrap="non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Provide clear benefits with minimal features</a:t>
            </a:r>
            <a:endParaRPr lang="en-US" sz="1650" dirty="0"/>
          </a:p>
        </p:txBody>
      </p:sp>
      <p:sp>
        <p:nvSpPr>
          <p:cNvPr id="12" name="Shape 6"/>
          <p:cNvSpPr/>
          <p:nvPr/>
        </p:nvSpPr>
        <p:spPr>
          <a:xfrm>
            <a:off x="6248876" y="4231124"/>
            <a:ext cx="7594163" cy="11430"/>
          </a:xfrm>
          <a:prstGeom prst="roundRect">
            <a:avLst>
              <a:gd name="adj" fmla="val 275616"/>
            </a:avLst>
          </a:prstGeom>
          <a:solidFill>
            <a:srgbClr val="662E42"/>
          </a:solidFill>
          <a:ln/>
        </p:spPr>
      </p:sp>
      <p:pic>
        <p:nvPicPr>
          <p:cNvPr id="13" name="Image 4" descr="preencoded.png">    </p:cNvPr>
          <p:cNvPicPr>
            <a:picLocks noChangeAspect="1"/>
          </p:cNvPicPr>
          <p:nvPr/>
        </p:nvPicPr>
        <p:blipFill>
          <a:blip r:embed="rId5"/>
          <a:stretch>
            <a:fillRect/>
          </a:stretch>
        </p:blipFill>
        <p:spPr>
          <a:xfrm>
            <a:off x="767834" y="4266843"/>
            <a:ext cx="6514386" cy="1231821"/>
          </a:xfrm>
          <a:prstGeom prst="rect">
            <a:avLst/>
          </a:prstGeom>
        </p:spPr>
      </p:pic>
      <p:pic>
        <p:nvPicPr>
          <p:cNvPr id="14" name="Image 5" descr="preencoded.png">    </p:cNvPr>
          <p:cNvPicPr>
            <a:picLocks noChangeAspect="1"/>
          </p:cNvPicPr>
          <p:nvPr/>
        </p:nvPicPr>
        <p:blipFill>
          <a:blip r:embed="rId6"/>
          <a:stretch>
            <a:fillRect/>
          </a:stretch>
        </p:blipFill>
        <p:spPr>
          <a:xfrm>
            <a:off x="3877270" y="4698206"/>
            <a:ext cx="295275" cy="369094"/>
          </a:xfrm>
          <a:prstGeom prst="rect">
            <a:avLst/>
          </a:prstGeom>
        </p:spPr>
      </p:pic>
      <p:sp>
        <p:nvSpPr>
          <p:cNvPr id="15" name="Text 7"/>
          <p:cNvSpPr/>
          <p:nvPr/>
        </p:nvSpPr>
        <p:spPr>
          <a:xfrm>
            <a:off x="7492127" y="4476750"/>
            <a:ext cx="2800231" cy="350044"/>
          </a:xfrm>
          <a:prstGeom prst="rect">
            <a:avLst/>
          </a:prstGeom>
          <a:noFill/>
          <a:ln/>
        </p:spPr>
        <p:txBody>
          <a:bodyPr wrap="none" lIns="0" tIns="0" rIns="0" bIns="0" rtlCol="0" anchor="t"/>
          <a:lstStyle/>
          <a:p>
            <a:pPr algn="l" indent="0" marL="0">
              <a:lnSpc>
                <a:spcPts val="2750"/>
              </a:lnSpc>
              <a:buNone/>
            </a:pPr>
            <a:r>
              <a:rPr lang="en-US" sz="2200" b="1" dirty="0">
                <a:solidFill>
                  <a:srgbClr val="F4CAB8"/>
                </a:solidFill>
                <a:latin typeface="Brygada 1918 Bold" pitchFamily="34" charset="0"/>
                <a:ea typeface="Brygada 1918 Bold" pitchFamily="34" charset="-122"/>
                <a:cs typeface="Brygada 1918 Bold" pitchFamily="34" charset="-120"/>
              </a:rPr>
              <a:t>Problem Solution</a:t>
            </a:r>
            <a:endParaRPr lang="en-US" sz="2200" dirty="0"/>
          </a:p>
        </p:txBody>
      </p:sp>
      <p:sp>
        <p:nvSpPr>
          <p:cNvPr id="16" name="Text 8"/>
          <p:cNvSpPr/>
          <p:nvPr/>
        </p:nvSpPr>
        <p:spPr>
          <a:xfrm>
            <a:off x="7492127" y="4952762"/>
            <a:ext cx="3576399" cy="335994"/>
          </a:xfrm>
          <a:prstGeom prst="rect">
            <a:avLst/>
          </a:prstGeom>
          <a:noFill/>
          <a:ln/>
        </p:spPr>
        <p:txBody>
          <a:bodyPr wrap="non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Address genuine user pain points</a:t>
            </a:r>
            <a:endParaRPr lang="en-US" sz="1650" dirty="0"/>
          </a:p>
        </p:txBody>
      </p:sp>
      <p:sp>
        <p:nvSpPr>
          <p:cNvPr id="17" name="Text 9"/>
          <p:cNvSpPr/>
          <p:nvPr/>
        </p:nvSpPr>
        <p:spPr>
          <a:xfrm>
            <a:off x="734973" y="5734883"/>
            <a:ext cx="13160454" cy="671989"/>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A successful MVP must solve a real user problem, even if the solution is not yet comprehensive or polished. The key is identifying the core issue that causes pain for users and addressing it in the simplest possible way.</a:t>
            </a:r>
            <a:endParaRPr lang="en-US" sz="1650" dirty="0"/>
          </a:p>
        </p:txBody>
      </p:sp>
      <p:sp>
        <p:nvSpPr>
          <p:cNvPr id="18" name="Text 10"/>
          <p:cNvSpPr/>
          <p:nvPr/>
        </p:nvSpPr>
        <p:spPr>
          <a:xfrm>
            <a:off x="734973" y="6643092"/>
            <a:ext cx="13160454" cy="1007983"/>
          </a:xfrm>
          <a:prstGeom prst="rect">
            <a:avLst/>
          </a:prstGeom>
          <a:noFill/>
          <a:ln/>
        </p:spPr>
        <p:txBody>
          <a:bodyPr wrap="square" lIns="0" tIns="0" rIns="0" bIns="0" rtlCol="0" anchor="t"/>
          <a:lstStyle/>
          <a:p>
            <a:pPr algn="l" indent="0" marL="0">
              <a:lnSpc>
                <a:spcPts val="2600"/>
              </a:lnSpc>
              <a:buNone/>
            </a:pPr>
            <a:r>
              <a:rPr lang="en-US" sz="1650" dirty="0">
                <a:solidFill>
                  <a:srgbClr val="F4CAB8"/>
                </a:solidFill>
                <a:latin typeface="Montserrat Medium" pitchFamily="34" charset="0"/>
                <a:ea typeface="Montserrat Medium" pitchFamily="34" charset="-122"/>
                <a:cs typeface="Montserrat Medium" pitchFamily="34" charset="-120"/>
              </a:rPr>
              <a:t>Rather than offering a partially-built version of a grand vision, an effective MVP delivers complete value in a narrowly-defined scope. This distinction is crucial – users should experience a complete solution to a specific problem, not an incomplete solution to many problems.</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543401" y="427434"/>
            <a:ext cx="6478429" cy="517565"/>
          </a:xfrm>
          <a:prstGeom prst="rect">
            <a:avLst/>
          </a:prstGeom>
          <a:noFill/>
          <a:ln/>
        </p:spPr>
        <p:txBody>
          <a:bodyPr wrap="none" lIns="0" tIns="0" rIns="0" bIns="0" rtlCol="0" anchor="t"/>
          <a:lstStyle/>
          <a:p>
            <a:pPr algn="l" indent="0" marL="0">
              <a:lnSpc>
                <a:spcPts val="4050"/>
              </a:lnSpc>
              <a:buNone/>
            </a:pPr>
            <a:r>
              <a:rPr lang="en-US" sz="3250" b="1" dirty="0">
                <a:solidFill>
                  <a:srgbClr val="FFB393"/>
                </a:solidFill>
                <a:latin typeface="Brygada 1918 Bold" pitchFamily="34" charset="0"/>
                <a:ea typeface="Brygada 1918 Bold" pitchFamily="34" charset="-122"/>
                <a:cs typeface="Brygada 1918 Bold" pitchFamily="34" charset="-120"/>
              </a:rPr>
              <a:t>MVP vs Prototype vs Full Product</a:t>
            </a:r>
            <a:endParaRPr lang="en-US" sz="3250" dirty="0"/>
          </a:p>
        </p:txBody>
      </p:sp>
      <p:pic>
        <p:nvPicPr>
          <p:cNvPr id="4" name="Image 1" descr="preencoded.png">    </p:cNvPr>
          <p:cNvPicPr>
            <a:picLocks noChangeAspect="1"/>
          </p:cNvPicPr>
          <p:nvPr/>
        </p:nvPicPr>
        <p:blipFill>
          <a:blip r:embed="rId2"/>
          <a:stretch>
            <a:fillRect/>
          </a:stretch>
        </p:blipFill>
        <p:spPr>
          <a:xfrm>
            <a:off x="543401" y="1177885"/>
            <a:ext cx="776287" cy="1818680"/>
          </a:xfrm>
          <a:prstGeom prst="rect">
            <a:avLst/>
          </a:prstGeom>
        </p:spPr>
      </p:pic>
      <p:sp>
        <p:nvSpPr>
          <p:cNvPr id="5" name="Text 1"/>
          <p:cNvSpPr/>
          <p:nvPr/>
        </p:nvSpPr>
        <p:spPr>
          <a:xfrm>
            <a:off x="1552575" y="1333143"/>
            <a:ext cx="2070259" cy="258723"/>
          </a:xfrm>
          <a:prstGeom prst="rect">
            <a:avLst/>
          </a:prstGeom>
          <a:noFill/>
          <a:ln/>
        </p:spPr>
        <p:txBody>
          <a:bodyPr wrap="none" lIns="0" tIns="0" rIns="0" bIns="0" rtlCol="0" anchor="t"/>
          <a:lstStyle/>
          <a:p>
            <a:pPr algn="l" indent="0" marL="0">
              <a:lnSpc>
                <a:spcPts val="2000"/>
              </a:lnSpc>
              <a:buNone/>
            </a:pPr>
            <a:r>
              <a:rPr lang="en-US" sz="1600" b="1" dirty="0">
                <a:solidFill>
                  <a:srgbClr val="F4CAB8"/>
                </a:solidFill>
                <a:latin typeface="Brygada 1918 Bold" pitchFamily="34" charset="0"/>
                <a:ea typeface="Brygada 1918 Bold" pitchFamily="34" charset="-122"/>
                <a:cs typeface="Brygada 1918 Bold" pitchFamily="34" charset="-120"/>
              </a:rPr>
              <a:t>Prototype</a:t>
            </a:r>
            <a:endParaRPr lang="en-US" sz="1600" dirty="0"/>
          </a:p>
        </p:txBody>
      </p:sp>
      <p:sp>
        <p:nvSpPr>
          <p:cNvPr id="6" name="Text 2"/>
          <p:cNvSpPr/>
          <p:nvPr/>
        </p:nvSpPr>
        <p:spPr>
          <a:xfrm>
            <a:off x="1552575" y="1684973"/>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Visual or functional test</a:t>
            </a:r>
            <a:endParaRPr lang="en-US" sz="1200" dirty="0"/>
          </a:p>
        </p:txBody>
      </p:sp>
      <p:sp>
        <p:nvSpPr>
          <p:cNvPr id="7" name="Text 3"/>
          <p:cNvSpPr/>
          <p:nvPr/>
        </p:nvSpPr>
        <p:spPr>
          <a:xfrm>
            <a:off x="1552575" y="1987629"/>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Internal use only</a:t>
            </a:r>
            <a:endParaRPr lang="en-US" sz="1200" dirty="0"/>
          </a:p>
        </p:txBody>
      </p:sp>
      <p:sp>
        <p:nvSpPr>
          <p:cNvPr id="8" name="Text 4"/>
          <p:cNvSpPr/>
          <p:nvPr/>
        </p:nvSpPr>
        <p:spPr>
          <a:xfrm>
            <a:off x="1552575" y="2290286"/>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Tests feasibility</a:t>
            </a:r>
            <a:endParaRPr lang="en-US" sz="1200" dirty="0"/>
          </a:p>
        </p:txBody>
      </p:sp>
      <p:sp>
        <p:nvSpPr>
          <p:cNvPr id="9" name="Text 5"/>
          <p:cNvSpPr/>
          <p:nvPr/>
        </p:nvSpPr>
        <p:spPr>
          <a:xfrm>
            <a:off x="1552575" y="2592943"/>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Typically non-functional</a:t>
            </a:r>
            <a:endParaRPr lang="en-US" sz="1200" dirty="0"/>
          </a:p>
        </p:txBody>
      </p:sp>
      <p:pic>
        <p:nvPicPr>
          <p:cNvPr id="10" name="Image 2" descr="preencoded.png">    </p:cNvPr>
          <p:cNvPicPr>
            <a:picLocks noChangeAspect="1"/>
          </p:cNvPicPr>
          <p:nvPr/>
        </p:nvPicPr>
        <p:blipFill>
          <a:blip r:embed="rId3"/>
          <a:stretch>
            <a:fillRect/>
          </a:stretch>
        </p:blipFill>
        <p:spPr>
          <a:xfrm>
            <a:off x="543401" y="2996565"/>
            <a:ext cx="776287" cy="1818680"/>
          </a:xfrm>
          <a:prstGeom prst="rect">
            <a:avLst/>
          </a:prstGeom>
        </p:spPr>
      </p:pic>
      <p:sp>
        <p:nvSpPr>
          <p:cNvPr id="11" name="Text 6"/>
          <p:cNvSpPr/>
          <p:nvPr/>
        </p:nvSpPr>
        <p:spPr>
          <a:xfrm>
            <a:off x="1552575" y="3151823"/>
            <a:ext cx="2070259" cy="258723"/>
          </a:xfrm>
          <a:prstGeom prst="rect">
            <a:avLst/>
          </a:prstGeom>
          <a:noFill/>
          <a:ln/>
        </p:spPr>
        <p:txBody>
          <a:bodyPr wrap="none" lIns="0" tIns="0" rIns="0" bIns="0" rtlCol="0" anchor="t"/>
          <a:lstStyle/>
          <a:p>
            <a:pPr algn="l" indent="0" marL="0">
              <a:lnSpc>
                <a:spcPts val="2000"/>
              </a:lnSpc>
              <a:buNone/>
            </a:pPr>
            <a:r>
              <a:rPr lang="en-US" sz="1600" b="1" dirty="0">
                <a:solidFill>
                  <a:srgbClr val="F4CAB8"/>
                </a:solidFill>
                <a:latin typeface="Brygada 1918 Bold" pitchFamily="34" charset="0"/>
                <a:ea typeface="Brygada 1918 Bold" pitchFamily="34" charset="-122"/>
                <a:cs typeface="Brygada 1918 Bold" pitchFamily="34" charset="-120"/>
              </a:rPr>
              <a:t>MVP</a:t>
            </a:r>
            <a:endParaRPr lang="en-US" sz="1600" dirty="0"/>
          </a:p>
        </p:txBody>
      </p:sp>
      <p:sp>
        <p:nvSpPr>
          <p:cNvPr id="12" name="Text 7"/>
          <p:cNvSpPr/>
          <p:nvPr/>
        </p:nvSpPr>
        <p:spPr>
          <a:xfrm>
            <a:off x="1552575" y="3503652"/>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Real product with minimal features</a:t>
            </a:r>
            <a:endParaRPr lang="en-US" sz="1200" dirty="0"/>
          </a:p>
        </p:txBody>
      </p:sp>
      <p:sp>
        <p:nvSpPr>
          <p:cNvPr id="13" name="Text 8"/>
          <p:cNvSpPr/>
          <p:nvPr/>
        </p:nvSpPr>
        <p:spPr>
          <a:xfrm>
            <a:off x="1552575" y="3806309"/>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Usable by actual customers</a:t>
            </a:r>
            <a:endParaRPr lang="en-US" sz="1200" dirty="0"/>
          </a:p>
        </p:txBody>
      </p:sp>
      <p:sp>
        <p:nvSpPr>
          <p:cNvPr id="14" name="Text 9"/>
          <p:cNvSpPr/>
          <p:nvPr/>
        </p:nvSpPr>
        <p:spPr>
          <a:xfrm>
            <a:off x="1552575" y="4108966"/>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Generates real feedback</a:t>
            </a:r>
            <a:endParaRPr lang="en-US" sz="1200" dirty="0"/>
          </a:p>
        </p:txBody>
      </p:sp>
      <p:sp>
        <p:nvSpPr>
          <p:cNvPr id="15" name="Text 10"/>
          <p:cNvSpPr/>
          <p:nvPr/>
        </p:nvSpPr>
        <p:spPr>
          <a:xfrm>
            <a:off x="1552575" y="4411623"/>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Focuses on learning</a:t>
            </a:r>
            <a:endParaRPr lang="en-US" sz="1200" dirty="0"/>
          </a:p>
        </p:txBody>
      </p:sp>
      <p:pic>
        <p:nvPicPr>
          <p:cNvPr id="16" name="Image 3" descr="preencoded.png">    </p:cNvPr>
          <p:cNvPicPr>
            <a:picLocks noChangeAspect="1"/>
          </p:cNvPicPr>
          <p:nvPr/>
        </p:nvPicPr>
        <p:blipFill>
          <a:blip r:embed="rId4"/>
          <a:stretch>
            <a:fillRect/>
          </a:stretch>
        </p:blipFill>
        <p:spPr>
          <a:xfrm>
            <a:off x="543401" y="4815245"/>
            <a:ext cx="776287" cy="1818680"/>
          </a:xfrm>
          <a:prstGeom prst="rect">
            <a:avLst/>
          </a:prstGeom>
        </p:spPr>
      </p:pic>
      <p:sp>
        <p:nvSpPr>
          <p:cNvPr id="17" name="Text 11"/>
          <p:cNvSpPr/>
          <p:nvPr/>
        </p:nvSpPr>
        <p:spPr>
          <a:xfrm>
            <a:off x="1552575" y="4970502"/>
            <a:ext cx="2070259" cy="258723"/>
          </a:xfrm>
          <a:prstGeom prst="rect">
            <a:avLst/>
          </a:prstGeom>
          <a:noFill/>
          <a:ln/>
        </p:spPr>
        <p:txBody>
          <a:bodyPr wrap="none" lIns="0" tIns="0" rIns="0" bIns="0" rtlCol="0" anchor="t"/>
          <a:lstStyle/>
          <a:p>
            <a:pPr algn="l" indent="0" marL="0">
              <a:lnSpc>
                <a:spcPts val="2000"/>
              </a:lnSpc>
              <a:buNone/>
            </a:pPr>
            <a:r>
              <a:rPr lang="en-US" sz="1600" b="1" dirty="0">
                <a:solidFill>
                  <a:srgbClr val="F4CAB8"/>
                </a:solidFill>
                <a:latin typeface="Brygada 1918 Bold" pitchFamily="34" charset="0"/>
                <a:ea typeface="Brygada 1918 Bold" pitchFamily="34" charset="-122"/>
                <a:cs typeface="Brygada 1918 Bold" pitchFamily="34" charset="-120"/>
              </a:rPr>
              <a:t>Full Product</a:t>
            </a:r>
            <a:endParaRPr lang="en-US" sz="1600" dirty="0"/>
          </a:p>
        </p:txBody>
      </p:sp>
      <p:sp>
        <p:nvSpPr>
          <p:cNvPr id="18" name="Text 12"/>
          <p:cNvSpPr/>
          <p:nvPr/>
        </p:nvSpPr>
        <p:spPr>
          <a:xfrm>
            <a:off x="1552575" y="5322332"/>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Complete feature set</a:t>
            </a:r>
            <a:endParaRPr lang="en-US" sz="1200" dirty="0"/>
          </a:p>
        </p:txBody>
      </p:sp>
      <p:sp>
        <p:nvSpPr>
          <p:cNvPr id="19" name="Text 13"/>
          <p:cNvSpPr/>
          <p:nvPr/>
        </p:nvSpPr>
        <p:spPr>
          <a:xfrm>
            <a:off x="1552575" y="5624989"/>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Market-ready solution</a:t>
            </a:r>
            <a:endParaRPr lang="en-US" sz="1200" dirty="0"/>
          </a:p>
        </p:txBody>
      </p:sp>
      <p:sp>
        <p:nvSpPr>
          <p:cNvPr id="20" name="Text 14"/>
          <p:cNvSpPr/>
          <p:nvPr/>
        </p:nvSpPr>
        <p:spPr>
          <a:xfrm>
            <a:off x="1552575" y="5927646"/>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Optimised user experience</a:t>
            </a:r>
            <a:endParaRPr lang="en-US" sz="1200" dirty="0"/>
          </a:p>
        </p:txBody>
      </p:sp>
      <p:sp>
        <p:nvSpPr>
          <p:cNvPr id="21" name="Text 15"/>
          <p:cNvSpPr/>
          <p:nvPr/>
        </p:nvSpPr>
        <p:spPr>
          <a:xfrm>
            <a:off x="1552575" y="6230303"/>
            <a:ext cx="7048024" cy="248364"/>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F4CAB8"/>
                </a:solidFill>
                <a:latin typeface="Montserrat Medium" pitchFamily="34" charset="0"/>
                <a:ea typeface="Montserrat Medium" pitchFamily="34" charset="-122"/>
                <a:cs typeface="Montserrat Medium" pitchFamily="34" charset="-120"/>
              </a:rPr>
              <a:t>Focus on scale and growth</a:t>
            </a:r>
            <a:endParaRPr lang="en-US" sz="1200" dirty="0"/>
          </a:p>
        </p:txBody>
      </p:sp>
      <p:sp>
        <p:nvSpPr>
          <p:cNvPr id="22" name="Text 16"/>
          <p:cNvSpPr/>
          <p:nvPr/>
        </p:nvSpPr>
        <p:spPr>
          <a:xfrm>
            <a:off x="543401" y="6808589"/>
            <a:ext cx="8057198" cy="993458"/>
          </a:xfrm>
          <a:prstGeom prst="rect">
            <a:avLst/>
          </a:prstGeom>
          <a:noFill/>
          <a:ln/>
        </p:spPr>
        <p:txBody>
          <a:bodyPr wrap="square" lIns="0" tIns="0" rIns="0" bIns="0" rtlCol="0" anchor="t"/>
          <a:lstStyle/>
          <a:p>
            <a:pPr algn="l" indent="0" marL="0">
              <a:lnSpc>
                <a:spcPts val="1950"/>
              </a:lnSpc>
              <a:buNone/>
            </a:pPr>
            <a:r>
              <a:rPr lang="en-US" sz="1200" dirty="0">
                <a:solidFill>
                  <a:srgbClr val="F4CAB8"/>
                </a:solidFill>
                <a:latin typeface="Montserrat Medium" pitchFamily="34" charset="0"/>
                <a:ea typeface="Montserrat Medium" pitchFamily="34" charset="-122"/>
                <a:cs typeface="Montserrat Medium" pitchFamily="34" charset="-120"/>
              </a:rPr>
              <a:t>While prototypes serve as internal proof-of-concept models without real-world deployment, MVPs are actual products delivered to users. The key distinction is that MVPs generate authentic feedback from genuine user interactions, whereas prototypes primarily validate technical assumptions or demonstrate concepts.</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9260" y="1247537"/>
            <a:ext cx="7964210"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Identifying the Core Problem</a:t>
            </a:r>
            <a:endParaRPr lang="en-US" sz="4450" dirty="0"/>
          </a:p>
        </p:txBody>
      </p:sp>
      <p:sp>
        <p:nvSpPr>
          <p:cNvPr id="3" name="Shape 1"/>
          <p:cNvSpPr/>
          <p:nvPr/>
        </p:nvSpPr>
        <p:spPr>
          <a:xfrm>
            <a:off x="749260" y="2389227"/>
            <a:ext cx="4234577" cy="3324701"/>
          </a:xfrm>
          <a:prstGeom prst="roundRect">
            <a:avLst>
              <a:gd name="adj" fmla="val 966"/>
            </a:avLst>
          </a:prstGeom>
          <a:solidFill>
            <a:srgbClr val="4D1529"/>
          </a:solidFill>
          <a:ln/>
        </p:spPr>
      </p:sp>
      <p:sp>
        <p:nvSpPr>
          <p:cNvPr id="4" name="Text 2"/>
          <p:cNvSpPr/>
          <p:nvPr/>
        </p:nvSpPr>
        <p:spPr>
          <a:xfrm>
            <a:off x="963335" y="2603302"/>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User Interviews</a:t>
            </a:r>
            <a:endParaRPr lang="en-US" sz="2200" dirty="0"/>
          </a:p>
        </p:txBody>
      </p:sp>
      <p:sp>
        <p:nvSpPr>
          <p:cNvPr id="5" name="Text 3"/>
          <p:cNvSpPr/>
          <p:nvPr/>
        </p:nvSpPr>
        <p:spPr>
          <a:xfrm>
            <a:off x="963335" y="3088481"/>
            <a:ext cx="3806428"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In-depth conversations with potential users to uncover pain points, motivations, and current solutions. Focus on open-ended questions that reveal workflow challenges and unmet needs.</a:t>
            </a:r>
            <a:endParaRPr lang="en-US" sz="1650" dirty="0"/>
          </a:p>
        </p:txBody>
      </p:sp>
      <p:sp>
        <p:nvSpPr>
          <p:cNvPr id="6" name="Shape 4"/>
          <p:cNvSpPr/>
          <p:nvPr/>
        </p:nvSpPr>
        <p:spPr>
          <a:xfrm>
            <a:off x="5197912" y="2389227"/>
            <a:ext cx="4234577" cy="3324701"/>
          </a:xfrm>
          <a:prstGeom prst="roundRect">
            <a:avLst>
              <a:gd name="adj" fmla="val 966"/>
            </a:avLst>
          </a:prstGeom>
          <a:solidFill>
            <a:srgbClr val="4D1529"/>
          </a:solidFill>
          <a:ln/>
        </p:spPr>
      </p:sp>
      <p:sp>
        <p:nvSpPr>
          <p:cNvPr id="7" name="Text 5"/>
          <p:cNvSpPr/>
          <p:nvPr/>
        </p:nvSpPr>
        <p:spPr>
          <a:xfrm>
            <a:off x="5411986" y="2603302"/>
            <a:ext cx="3806428" cy="713661"/>
          </a:xfrm>
          <a:prstGeom prst="rect">
            <a:avLst/>
          </a:prstGeom>
          <a:noFill/>
          <a:ln/>
        </p:spPr>
        <p:txBody>
          <a:bodyPr wrap="squar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Jobs-to-be-Done Framework</a:t>
            </a:r>
            <a:endParaRPr lang="en-US" sz="2200" dirty="0"/>
          </a:p>
        </p:txBody>
      </p:sp>
      <p:sp>
        <p:nvSpPr>
          <p:cNvPr id="8" name="Text 6"/>
          <p:cNvSpPr/>
          <p:nvPr/>
        </p:nvSpPr>
        <p:spPr>
          <a:xfrm>
            <a:off x="5411986" y="3445312"/>
            <a:ext cx="3806428"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Analysis framework that examines what "job" users are "hiring" a product to do. Identifies functional, emotional, and social dimensions of user needs beyond surface-level feature requests.</a:t>
            </a:r>
            <a:endParaRPr lang="en-US" sz="1650" dirty="0"/>
          </a:p>
        </p:txBody>
      </p:sp>
      <p:sp>
        <p:nvSpPr>
          <p:cNvPr id="9" name="Shape 7"/>
          <p:cNvSpPr/>
          <p:nvPr/>
        </p:nvSpPr>
        <p:spPr>
          <a:xfrm>
            <a:off x="9646563" y="2389227"/>
            <a:ext cx="4234577" cy="3324701"/>
          </a:xfrm>
          <a:prstGeom prst="roundRect">
            <a:avLst>
              <a:gd name="adj" fmla="val 966"/>
            </a:avLst>
          </a:prstGeom>
          <a:solidFill>
            <a:srgbClr val="4D1529"/>
          </a:solidFill>
          <a:ln/>
        </p:spPr>
      </p:sp>
      <p:sp>
        <p:nvSpPr>
          <p:cNvPr id="10" name="Text 8"/>
          <p:cNvSpPr/>
          <p:nvPr/>
        </p:nvSpPr>
        <p:spPr>
          <a:xfrm>
            <a:off x="9860637" y="2603302"/>
            <a:ext cx="2893933" cy="356830"/>
          </a:xfrm>
          <a:prstGeom prst="rect">
            <a:avLst/>
          </a:prstGeom>
          <a:noFill/>
          <a:ln/>
        </p:spPr>
        <p:txBody>
          <a:bodyPr wrap="none" lIns="0" tIns="0" rIns="0" bIns="0" rtlCol="0" anchor="t"/>
          <a:lstStyle/>
          <a:p>
            <a:pPr algn="l" indent="0" marL="0">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Competitive Analysis</a:t>
            </a:r>
            <a:endParaRPr lang="en-US" sz="2200" dirty="0"/>
          </a:p>
        </p:txBody>
      </p:sp>
      <p:sp>
        <p:nvSpPr>
          <p:cNvPr id="11" name="Text 9"/>
          <p:cNvSpPr/>
          <p:nvPr/>
        </p:nvSpPr>
        <p:spPr>
          <a:xfrm>
            <a:off x="9860637" y="3088481"/>
            <a:ext cx="3806428" cy="2054543"/>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Systematic evaluation of existing solutions to identify gaps and opportunities. Reveals which problems remain unsolved or inadequately addressed in the current market landscape.</a:t>
            </a:r>
            <a:endParaRPr lang="en-US" sz="1650" dirty="0"/>
          </a:p>
        </p:txBody>
      </p:sp>
      <p:sp>
        <p:nvSpPr>
          <p:cNvPr id="12" name="Text 10"/>
          <p:cNvSpPr/>
          <p:nvPr/>
        </p:nvSpPr>
        <p:spPr>
          <a:xfrm>
            <a:off x="749260" y="5954792"/>
            <a:ext cx="13131879" cy="1027271"/>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Effective problem identification requires deep customer empathy and rigorous validation of assumptions. Teams must resist the temptation to jump to solutions before thoroughly understanding the underlying problems that matter most to users.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0566" y="566142"/>
            <a:ext cx="6693456" cy="686395"/>
          </a:xfrm>
          <a:prstGeom prst="rect">
            <a:avLst/>
          </a:prstGeom>
          <a:noFill/>
          <a:ln/>
        </p:spPr>
        <p:txBody>
          <a:bodyPr wrap="none" lIns="0" tIns="0" rIns="0" bIns="0" rtlCol="0" anchor="t"/>
          <a:lstStyle/>
          <a:p>
            <a:pPr algn="l" indent="0" marL="0">
              <a:lnSpc>
                <a:spcPts val="5400"/>
              </a:lnSpc>
              <a:buNone/>
            </a:pPr>
            <a:r>
              <a:rPr lang="en-US" sz="4300" b="1" dirty="0">
                <a:solidFill>
                  <a:srgbClr val="FFB393"/>
                </a:solidFill>
                <a:latin typeface="Brygada 1918 Bold" pitchFamily="34" charset="0"/>
                <a:ea typeface="Brygada 1918 Bold" pitchFamily="34" charset="-122"/>
                <a:cs typeface="Brygada 1918 Bold" pitchFamily="34" charset="-120"/>
              </a:rPr>
              <a:t>Defining Success Criteria</a:t>
            </a:r>
            <a:endParaRPr lang="en-US" sz="4300" dirty="0"/>
          </a:p>
        </p:txBody>
      </p:sp>
      <p:sp>
        <p:nvSpPr>
          <p:cNvPr id="3" name="Shape 1"/>
          <p:cNvSpPr/>
          <p:nvPr/>
        </p:nvSpPr>
        <p:spPr>
          <a:xfrm>
            <a:off x="720566" y="1664256"/>
            <a:ext cx="13189268" cy="3893582"/>
          </a:xfrm>
          <a:prstGeom prst="roundRect">
            <a:avLst>
              <a:gd name="adj" fmla="val 793"/>
            </a:avLst>
          </a:prstGeom>
          <a:noFill/>
          <a:ln w="7620">
            <a:solidFill>
              <a:srgbClr val="FFFFFF">
                <a:alpha val="24000"/>
              </a:srgbClr>
            </a:solidFill>
            <a:prstDash val="solid"/>
          </a:ln>
        </p:spPr>
      </p:sp>
      <p:sp>
        <p:nvSpPr>
          <p:cNvPr id="4" name="Shape 2"/>
          <p:cNvSpPr/>
          <p:nvPr/>
        </p:nvSpPr>
        <p:spPr>
          <a:xfrm>
            <a:off x="728186" y="1671876"/>
            <a:ext cx="13172599" cy="591503"/>
          </a:xfrm>
          <a:prstGeom prst="rect">
            <a:avLst/>
          </a:prstGeom>
          <a:solidFill>
            <a:srgbClr val="FFFFFF">
              <a:alpha val="4000"/>
            </a:srgbClr>
          </a:solidFill>
          <a:ln/>
        </p:spPr>
      </p:sp>
      <p:sp>
        <p:nvSpPr>
          <p:cNvPr id="5" name="Text 3"/>
          <p:cNvSpPr/>
          <p:nvPr/>
        </p:nvSpPr>
        <p:spPr>
          <a:xfrm>
            <a:off x="935712" y="1802963"/>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Metric Category</a:t>
            </a:r>
            <a:endParaRPr lang="en-US" sz="1600" dirty="0"/>
          </a:p>
        </p:txBody>
      </p:sp>
      <p:sp>
        <p:nvSpPr>
          <p:cNvPr id="6" name="Text 4"/>
          <p:cNvSpPr/>
          <p:nvPr/>
        </p:nvSpPr>
        <p:spPr>
          <a:xfrm>
            <a:off x="5329833" y="1802963"/>
            <a:ext cx="397097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Example Metrics</a:t>
            </a:r>
            <a:endParaRPr lang="en-US" sz="1600" dirty="0"/>
          </a:p>
        </p:txBody>
      </p:sp>
      <p:sp>
        <p:nvSpPr>
          <p:cNvPr id="7" name="Text 5"/>
          <p:cNvSpPr/>
          <p:nvPr/>
        </p:nvSpPr>
        <p:spPr>
          <a:xfrm>
            <a:off x="9720143" y="1802963"/>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MVP Target</a:t>
            </a:r>
            <a:endParaRPr lang="en-US" sz="1600" dirty="0"/>
          </a:p>
        </p:txBody>
      </p:sp>
      <p:sp>
        <p:nvSpPr>
          <p:cNvPr id="8" name="Shape 6"/>
          <p:cNvSpPr/>
          <p:nvPr/>
        </p:nvSpPr>
        <p:spPr>
          <a:xfrm>
            <a:off x="728186" y="2263378"/>
            <a:ext cx="13172599" cy="591503"/>
          </a:xfrm>
          <a:prstGeom prst="rect">
            <a:avLst/>
          </a:prstGeom>
          <a:solidFill>
            <a:srgbClr val="000000">
              <a:alpha val="4000"/>
            </a:srgbClr>
          </a:solidFill>
          <a:ln/>
        </p:spPr>
      </p:sp>
      <p:sp>
        <p:nvSpPr>
          <p:cNvPr id="9" name="Text 7"/>
          <p:cNvSpPr/>
          <p:nvPr/>
        </p:nvSpPr>
        <p:spPr>
          <a:xfrm>
            <a:off x="935712" y="2394466"/>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Acquisition</a:t>
            </a:r>
            <a:endParaRPr lang="en-US" sz="1600" dirty="0"/>
          </a:p>
        </p:txBody>
      </p:sp>
      <p:sp>
        <p:nvSpPr>
          <p:cNvPr id="10" name="Text 8"/>
          <p:cNvSpPr/>
          <p:nvPr/>
        </p:nvSpPr>
        <p:spPr>
          <a:xfrm>
            <a:off x="5329833" y="2394466"/>
            <a:ext cx="397097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Signup rate, conversion rate</a:t>
            </a:r>
            <a:endParaRPr lang="en-US" sz="1600" dirty="0"/>
          </a:p>
        </p:txBody>
      </p:sp>
      <p:sp>
        <p:nvSpPr>
          <p:cNvPr id="11" name="Text 9"/>
          <p:cNvSpPr/>
          <p:nvPr/>
        </p:nvSpPr>
        <p:spPr>
          <a:xfrm>
            <a:off x="9720143" y="2394466"/>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100 signups in 30 days</a:t>
            </a:r>
            <a:endParaRPr lang="en-US" sz="1600" dirty="0"/>
          </a:p>
        </p:txBody>
      </p:sp>
      <p:sp>
        <p:nvSpPr>
          <p:cNvPr id="12" name="Shape 10"/>
          <p:cNvSpPr/>
          <p:nvPr/>
        </p:nvSpPr>
        <p:spPr>
          <a:xfrm>
            <a:off x="728186" y="2854881"/>
            <a:ext cx="13172599" cy="920829"/>
          </a:xfrm>
          <a:prstGeom prst="rect">
            <a:avLst/>
          </a:prstGeom>
          <a:solidFill>
            <a:srgbClr val="FFFFFF">
              <a:alpha val="4000"/>
            </a:srgbClr>
          </a:solidFill>
          <a:ln/>
        </p:spPr>
      </p:sp>
      <p:sp>
        <p:nvSpPr>
          <p:cNvPr id="13" name="Text 11"/>
          <p:cNvSpPr/>
          <p:nvPr/>
        </p:nvSpPr>
        <p:spPr>
          <a:xfrm>
            <a:off x="935712" y="2985968"/>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Activation</a:t>
            </a:r>
            <a:endParaRPr lang="en-US" sz="1600" dirty="0"/>
          </a:p>
        </p:txBody>
      </p:sp>
      <p:sp>
        <p:nvSpPr>
          <p:cNvPr id="14" name="Text 12"/>
          <p:cNvSpPr/>
          <p:nvPr/>
        </p:nvSpPr>
        <p:spPr>
          <a:xfrm>
            <a:off x="5329833" y="2985968"/>
            <a:ext cx="3970973" cy="658654"/>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Feature adoption, onboarding completion</a:t>
            </a:r>
            <a:endParaRPr lang="en-US" sz="1600" dirty="0"/>
          </a:p>
        </p:txBody>
      </p:sp>
      <p:sp>
        <p:nvSpPr>
          <p:cNvPr id="15" name="Text 13"/>
          <p:cNvSpPr/>
          <p:nvPr/>
        </p:nvSpPr>
        <p:spPr>
          <a:xfrm>
            <a:off x="9720143" y="2985968"/>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80% complete core action</a:t>
            </a:r>
            <a:endParaRPr lang="en-US" sz="1600" dirty="0"/>
          </a:p>
        </p:txBody>
      </p:sp>
      <p:sp>
        <p:nvSpPr>
          <p:cNvPr id="16" name="Shape 14"/>
          <p:cNvSpPr/>
          <p:nvPr/>
        </p:nvSpPr>
        <p:spPr>
          <a:xfrm>
            <a:off x="728186" y="3775710"/>
            <a:ext cx="13172599" cy="591503"/>
          </a:xfrm>
          <a:prstGeom prst="rect">
            <a:avLst/>
          </a:prstGeom>
          <a:solidFill>
            <a:srgbClr val="000000">
              <a:alpha val="4000"/>
            </a:srgbClr>
          </a:solidFill>
          <a:ln/>
        </p:spPr>
      </p:sp>
      <p:sp>
        <p:nvSpPr>
          <p:cNvPr id="17" name="Text 15"/>
          <p:cNvSpPr/>
          <p:nvPr/>
        </p:nvSpPr>
        <p:spPr>
          <a:xfrm>
            <a:off x="935712" y="3906798"/>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Retention</a:t>
            </a:r>
            <a:endParaRPr lang="en-US" sz="1600" dirty="0"/>
          </a:p>
        </p:txBody>
      </p:sp>
      <p:sp>
        <p:nvSpPr>
          <p:cNvPr id="18" name="Text 16"/>
          <p:cNvSpPr/>
          <p:nvPr/>
        </p:nvSpPr>
        <p:spPr>
          <a:xfrm>
            <a:off x="5329833" y="3906798"/>
            <a:ext cx="397097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Return rate, churn rate</a:t>
            </a:r>
            <a:endParaRPr lang="en-US" sz="1600" dirty="0"/>
          </a:p>
        </p:txBody>
      </p:sp>
      <p:sp>
        <p:nvSpPr>
          <p:cNvPr id="19" name="Text 17"/>
          <p:cNvSpPr/>
          <p:nvPr/>
        </p:nvSpPr>
        <p:spPr>
          <a:xfrm>
            <a:off x="9720143" y="3906798"/>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50% return within 7 days</a:t>
            </a:r>
            <a:endParaRPr lang="en-US" sz="1600" dirty="0"/>
          </a:p>
        </p:txBody>
      </p:sp>
      <p:sp>
        <p:nvSpPr>
          <p:cNvPr id="20" name="Shape 18"/>
          <p:cNvSpPr/>
          <p:nvPr/>
        </p:nvSpPr>
        <p:spPr>
          <a:xfrm>
            <a:off x="728186" y="4367213"/>
            <a:ext cx="13172599" cy="591503"/>
          </a:xfrm>
          <a:prstGeom prst="rect">
            <a:avLst/>
          </a:prstGeom>
          <a:solidFill>
            <a:srgbClr val="FFFFFF">
              <a:alpha val="4000"/>
            </a:srgbClr>
          </a:solidFill>
          <a:ln/>
        </p:spPr>
      </p:sp>
      <p:sp>
        <p:nvSpPr>
          <p:cNvPr id="21" name="Text 19"/>
          <p:cNvSpPr/>
          <p:nvPr/>
        </p:nvSpPr>
        <p:spPr>
          <a:xfrm>
            <a:off x="935712" y="4498300"/>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Engagement</a:t>
            </a:r>
            <a:endParaRPr lang="en-US" sz="1600" dirty="0"/>
          </a:p>
        </p:txBody>
      </p:sp>
      <p:sp>
        <p:nvSpPr>
          <p:cNvPr id="22" name="Text 20"/>
          <p:cNvSpPr/>
          <p:nvPr/>
        </p:nvSpPr>
        <p:spPr>
          <a:xfrm>
            <a:off x="5329833" y="4498300"/>
            <a:ext cx="397097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Time spent, interaction frequency</a:t>
            </a:r>
            <a:endParaRPr lang="en-US" sz="1600" dirty="0"/>
          </a:p>
        </p:txBody>
      </p:sp>
      <p:sp>
        <p:nvSpPr>
          <p:cNvPr id="23" name="Text 21"/>
          <p:cNvSpPr/>
          <p:nvPr/>
        </p:nvSpPr>
        <p:spPr>
          <a:xfrm>
            <a:off x="9720143" y="4498300"/>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3+ sessions per week</a:t>
            </a:r>
            <a:endParaRPr lang="en-US" sz="1600" dirty="0"/>
          </a:p>
        </p:txBody>
      </p:sp>
      <p:sp>
        <p:nvSpPr>
          <p:cNvPr id="24" name="Shape 22"/>
          <p:cNvSpPr/>
          <p:nvPr/>
        </p:nvSpPr>
        <p:spPr>
          <a:xfrm>
            <a:off x="728186" y="4958715"/>
            <a:ext cx="13172599" cy="591503"/>
          </a:xfrm>
          <a:prstGeom prst="rect">
            <a:avLst/>
          </a:prstGeom>
          <a:solidFill>
            <a:srgbClr val="000000">
              <a:alpha val="4000"/>
            </a:srgbClr>
          </a:solidFill>
          <a:ln/>
        </p:spPr>
      </p:sp>
      <p:sp>
        <p:nvSpPr>
          <p:cNvPr id="25" name="Text 23"/>
          <p:cNvSpPr/>
          <p:nvPr/>
        </p:nvSpPr>
        <p:spPr>
          <a:xfrm>
            <a:off x="935712" y="5089803"/>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Satisfaction</a:t>
            </a:r>
            <a:endParaRPr lang="en-US" sz="1600" dirty="0"/>
          </a:p>
        </p:txBody>
      </p:sp>
      <p:sp>
        <p:nvSpPr>
          <p:cNvPr id="26" name="Text 24"/>
          <p:cNvSpPr/>
          <p:nvPr/>
        </p:nvSpPr>
        <p:spPr>
          <a:xfrm>
            <a:off x="5329833" y="5089803"/>
            <a:ext cx="397097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NPS, CSAT, user feedback</a:t>
            </a:r>
            <a:endParaRPr lang="en-US" sz="1600" dirty="0"/>
          </a:p>
        </p:txBody>
      </p:sp>
      <p:sp>
        <p:nvSpPr>
          <p:cNvPr id="27" name="Text 25"/>
          <p:cNvSpPr/>
          <p:nvPr/>
        </p:nvSpPr>
        <p:spPr>
          <a:xfrm>
            <a:off x="9720143" y="5089803"/>
            <a:ext cx="3974783" cy="329327"/>
          </a:xfrm>
          <a:prstGeom prst="rect">
            <a:avLst/>
          </a:prstGeom>
          <a:noFill/>
          <a:ln/>
        </p:spPr>
        <p:txBody>
          <a:bodyPr wrap="non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NPS &gt; 30</a:t>
            </a:r>
            <a:endParaRPr lang="en-US" sz="1600" dirty="0"/>
          </a:p>
        </p:txBody>
      </p:sp>
      <p:sp>
        <p:nvSpPr>
          <p:cNvPr id="28" name="Text 26"/>
          <p:cNvSpPr/>
          <p:nvPr/>
        </p:nvSpPr>
        <p:spPr>
          <a:xfrm>
            <a:off x="720566" y="5789414"/>
            <a:ext cx="13189268" cy="987981"/>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Clearly defined success criteria act as a North Star for MVP development, helping teams stay focused on learning objectives rather than feature completion. These metrics should be specific, measurable, and directly tied to the core hypotheses being tested.</a:t>
            </a:r>
            <a:endParaRPr lang="en-US" sz="1600" dirty="0"/>
          </a:p>
        </p:txBody>
      </p:sp>
      <p:sp>
        <p:nvSpPr>
          <p:cNvPr id="29" name="Text 27"/>
          <p:cNvSpPr/>
          <p:nvPr/>
        </p:nvSpPr>
        <p:spPr>
          <a:xfrm>
            <a:off x="720566" y="7008971"/>
            <a:ext cx="13189268" cy="658654"/>
          </a:xfrm>
          <a:prstGeom prst="rect">
            <a:avLst/>
          </a:prstGeom>
          <a:noFill/>
          <a:ln/>
        </p:spPr>
        <p:txBody>
          <a:bodyPr wrap="square" lIns="0" tIns="0" rIns="0" bIns="0" rtlCol="0" anchor="t"/>
          <a:lstStyle/>
          <a:p>
            <a:pPr algn="l" indent="0" marL="0">
              <a:lnSpc>
                <a:spcPts val="2550"/>
              </a:lnSpc>
              <a:buNone/>
            </a:pPr>
            <a:r>
              <a:rPr lang="en-US" sz="1600" dirty="0">
                <a:solidFill>
                  <a:srgbClr val="F4CAB8"/>
                </a:solidFill>
                <a:latin typeface="Montserrat Medium" pitchFamily="34" charset="0"/>
                <a:ea typeface="Montserrat Medium" pitchFamily="34" charset="-122"/>
                <a:cs typeface="Montserrat Medium" pitchFamily="34" charset="-120"/>
              </a:rPr>
              <a:t>Effective success criteria balance quantitative measurements (like usage statistics) with qualitative insights (such as user sentiment and feedback). This dual approach ensures teams capture both what users do and why they do it.</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9260" y="1091565"/>
            <a:ext cx="9261634" cy="713542"/>
          </a:xfrm>
          <a:prstGeom prst="rect">
            <a:avLst/>
          </a:prstGeom>
          <a:noFill/>
          <a:ln/>
        </p:spPr>
        <p:txBody>
          <a:bodyPr wrap="none" lIns="0" tIns="0" rIns="0" bIns="0" rtlCol="0" anchor="t"/>
          <a:lstStyle/>
          <a:p>
            <a:pPr algn="l" indent="0" marL="0">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Feature Prioritisation Techniques</a:t>
            </a:r>
            <a:endParaRPr lang="en-US" sz="4450" dirty="0"/>
          </a:p>
        </p:txBody>
      </p:sp>
      <p:sp>
        <p:nvSpPr>
          <p:cNvPr id="3" name="Text 1"/>
          <p:cNvSpPr/>
          <p:nvPr/>
        </p:nvSpPr>
        <p:spPr>
          <a:xfrm>
            <a:off x="749260" y="2340293"/>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MoSCoW Method</a:t>
            </a:r>
            <a:endParaRPr lang="en-US" sz="2200" dirty="0"/>
          </a:p>
        </p:txBody>
      </p:sp>
      <p:sp>
        <p:nvSpPr>
          <p:cNvPr id="4" name="Text 2"/>
          <p:cNvSpPr/>
          <p:nvPr/>
        </p:nvSpPr>
        <p:spPr>
          <a:xfrm>
            <a:off x="749260" y="2911197"/>
            <a:ext cx="6304836"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 prioritisation technique that categorises features into four groups:</a:t>
            </a:r>
            <a:endParaRPr lang="en-US" sz="1650" dirty="0"/>
          </a:p>
        </p:txBody>
      </p:sp>
      <p:sp>
        <p:nvSpPr>
          <p:cNvPr id="5" name="Text 3"/>
          <p:cNvSpPr/>
          <p:nvPr/>
        </p:nvSpPr>
        <p:spPr>
          <a:xfrm>
            <a:off x="749260" y="3788688"/>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Must-have: Critical for MVP launch</a:t>
            </a:r>
            <a:endParaRPr lang="en-US" sz="1650" dirty="0"/>
          </a:p>
        </p:txBody>
      </p:sp>
      <p:sp>
        <p:nvSpPr>
          <p:cNvPr id="6" name="Text 4"/>
          <p:cNvSpPr/>
          <p:nvPr/>
        </p:nvSpPr>
        <p:spPr>
          <a:xfrm>
            <a:off x="749260" y="4206002"/>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Should-have: Important but not critical</a:t>
            </a:r>
            <a:endParaRPr lang="en-US" sz="1650" dirty="0"/>
          </a:p>
        </p:txBody>
      </p:sp>
      <p:sp>
        <p:nvSpPr>
          <p:cNvPr id="7" name="Text 5"/>
          <p:cNvSpPr/>
          <p:nvPr/>
        </p:nvSpPr>
        <p:spPr>
          <a:xfrm>
            <a:off x="749260" y="4623316"/>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Could-have: Desirable if resources permit</a:t>
            </a:r>
            <a:endParaRPr lang="en-US" sz="1650" dirty="0"/>
          </a:p>
        </p:txBody>
      </p:sp>
      <p:sp>
        <p:nvSpPr>
          <p:cNvPr id="8" name="Text 6"/>
          <p:cNvSpPr/>
          <p:nvPr/>
        </p:nvSpPr>
        <p:spPr>
          <a:xfrm>
            <a:off x="749260" y="5040630"/>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Won't-have: Out of scope for current version</a:t>
            </a:r>
            <a:endParaRPr lang="en-US" sz="1650" dirty="0"/>
          </a:p>
        </p:txBody>
      </p:sp>
      <p:sp>
        <p:nvSpPr>
          <p:cNvPr id="9" name="Text 7"/>
          <p:cNvSpPr/>
          <p:nvPr/>
        </p:nvSpPr>
        <p:spPr>
          <a:xfrm>
            <a:off x="749260" y="5575697"/>
            <a:ext cx="6304836"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This framework helps teams make clear decisions about what's in and out of the MVP scope.</a:t>
            </a:r>
            <a:endParaRPr lang="en-US" sz="1650" dirty="0"/>
          </a:p>
        </p:txBody>
      </p:sp>
      <p:sp>
        <p:nvSpPr>
          <p:cNvPr id="10" name="Text 8"/>
          <p:cNvSpPr/>
          <p:nvPr/>
        </p:nvSpPr>
        <p:spPr>
          <a:xfrm>
            <a:off x="7583924" y="2340293"/>
            <a:ext cx="2854643" cy="356830"/>
          </a:xfrm>
          <a:prstGeom prst="rect">
            <a:avLst/>
          </a:prstGeom>
          <a:noFill/>
          <a:ln/>
        </p:spPr>
        <p:txBody>
          <a:bodyPr wrap="none" lIns="0" tIns="0" rIns="0" bIns="0" rtlCol="0" anchor="t"/>
          <a:lstStyle/>
          <a:p>
            <a:pPr algn="l" indent="0" marL="0">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Kano Model</a:t>
            </a:r>
            <a:endParaRPr lang="en-US" sz="2200" dirty="0"/>
          </a:p>
        </p:txBody>
      </p:sp>
      <p:sp>
        <p:nvSpPr>
          <p:cNvPr id="11" name="Text 9"/>
          <p:cNvSpPr/>
          <p:nvPr/>
        </p:nvSpPr>
        <p:spPr>
          <a:xfrm>
            <a:off x="7583924" y="2911197"/>
            <a:ext cx="6304836"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A product development and customer satisfaction theory that classifies features into:</a:t>
            </a:r>
            <a:endParaRPr lang="en-US" sz="1650" dirty="0"/>
          </a:p>
        </p:txBody>
      </p:sp>
      <p:sp>
        <p:nvSpPr>
          <p:cNvPr id="12" name="Text 10"/>
          <p:cNvSpPr/>
          <p:nvPr/>
        </p:nvSpPr>
        <p:spPr>
          <a:xfrm>
            <a:off x="7583924" y="3788688"/>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Basic: Expected features (dissatisfaction if absent)</a:t>
            </a:r>
            <a:endParaRPr lang="en-US" sz="1650" dirty="0"/>
          </a:p>
        </p:txBody>
      </p:sp>
      <p:sp>
        <p:nvSpPr>
          <p:cNvPr id="13" name="Text 11"/>
          <p:cNvSpPr/>
          <p:nvPr/>
        </p:nvSpPr>
        <p:spPr>
          <a:xfrm>
            <a:off x="7583924" y="4206002"/>
            <a:ext cx="6304836"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Performance: Features that increase satisfaction linearly</a:t>
            </a:r>
            <a:endParaRPr lang="en-US" sz="1650" dirty="0"/>
          </a:p>
        </p:txBody>
      </p:sp>
      <p:sp>
        <p:nvSpPr>
          <p:cNvPr id="14" name="Text 12"/>
          <p:cNvSpPr/>
          <p:nvPr/>
        </p:nvSpPr>
        <p:spPr>
          <a:xfrm>
            <a:off x="7583924" y="4965740"/>
            <a:ext cx="6304836" cy="68484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Delighters: Unexpected features that cause high satisfaction</a:t>
            </a:r>
            <a:endParaRPr lang="en-US" sz="1650" dirty="0"/>
          </a:p>
        </p:txBody>
      </p:sp>
      <p:sp>
        <p:nvSpPr>
          <p:cNvPr id="15" name="Text 13"/>
          <p:cNvSpPr/>
          <p:nvPr/>
        </p:nvSpPr>
        <p:spPr>
          <a:xfrm>
            <a:off x="7583924" y="5725477"/>
            <a:ext cx="6304836" cy="34242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F4CAB8"/>
                </a:solidFill>
                <a:latin typeface="Montserrat Medium" pitchFamily="34" charset="0"/>
                <a:ea typeface="Montserrat Medium" pitchFamily="34" charset="-122"/>
                <a:cs typeface="Montserrat Medium" pitchFamily="34" charset="-120"/>
              </a:rPr>
              <a:t>Indifferent: Features that don't impact satisfaction</a:t>
            </a:r>
            <a:endParaRPr lang="en-US" sz="1650" dirty="0"/>
          </a:p>
        </p:txBody>
      </p:sp>
      <p:sp>
        <p:nvSpPr>
          <p:cNvPr id="16" name="Text 14"/>
          <p:cNvSpPr/>
          <p:nvPr/>
        </p:nvSpPr>
        <p:spPr>
          <a:xfrm>
            <a:off x="7583924" y="6260544"/>
            <a:ext cx="6304836" cy="684848"/>
          </a:xfrm>
          <a:prstGeom prst="rect">
            <a:avLst/>
          </a:prstGeom>
          <a:noFill/>
          <a:ln/>
        </p:spPr>
        <p:txBody>
          <a:bodyPr wrap="square" lIns="0" tIns="0" rIns="0" bIns="0" rtlCol="0" anchor="t"/>
          <a:lstStyle/>
          <a:p>
            <a:pPr algn="l" indent="0" marL="0">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Helps identify which features deliver the most satisfaction per development effort.</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378869"/>
          </a:xfrm>
          <a:prstGeom prst="rect">
            <a:avLst/>
          </a:prstGeom>
        </p:spPr>
      </p:pic>
      <p:sp>
        <p:nvSpPr>
          <p:cNvPr id="3" name="Text 0"/>
          <p:cNvSpPr/>
          <p:nvPr/>
        </p:nvSpPr>
        <p:spPr>
          <a:xfrm>
            <a:off x="666036" y="2933224"/>
            <a:ext cx="5829538" cy="634365"/>
          </a:xfrm>
          <a:prstGeom prst="rect">
            <a:avLst/>
          </a:prstGeom>
          <a:noFill/>
          <a:ln/>
        </p:spPr>
        <p:txBody>
          <a:bodyPr wrap="none" lIns="0" tIns="0" rIns="0" bIns="0" rtlCol="0" anchor="t"/>
          <a:lstStyle/>
          <a:p>
            <a:pPr algn="l" indent="0" marL="0">
              <a:lnSpc>
                <a:spcPts val="4950"/>
              </a:lnSpc>
              <a:buNone/>
            </a:pPr>
            <a:r>
              <a:rPr lang="en-US" sz="3950" b="1" dirty="0">
                <a:solidFill>
                  <a:srgbClr val="FFB393"/>
                </a:solidFill>
                <a:latin typeface="Brygada 1918 Bold" pitchFamily="34" charset="0"/>
                <a:ea typeface="Brygada 1918 Bold" pitchFamily="34" charset="-122"/>
                <a:cs typeface="Brygada 1918 Bold" pitchFamily="34" charset="-120"/>
              </a:rPr>
              <a:t>MVP Scoping Workshop</a:t>
            </a:r>
            <a:endParaRPr lang="en-US" sz="3950" dirty="0"/>
          </a:p>
        </p:txBody>
      </p:sp>
      <p:sp>
        <p:nvSpPr>
          <p:cNvPr id="4" name="Shape 1"/>
          <p:cNvSpPr/>
          <p:nvPr/>
        </p:nvSpPr>
        <p:spPr>
          <a:xfrm>
            <a:off x="666036" y="4423886"/>
            <a:ext cx="4242435" cy="190262"/>
          </a:xfrm>
          <a:prstGeom prst="roundRect">
            <a:avLst>
              <a:gd name="adj" fmla="val 15004"/>
            </a:avLst>
          </a:prstGeom>
          <a:solidFill>
            <a:srgbClr val="4D1529"/>
          </a:solidFill>
          <a:ln/>
        </p:spPr>
      </p:sp>
      <p:sp>
        <p:nvSpPr>
          <p:cNvPr id="5" name="Text 2"/>
          <p:cNvSpPr/>
          <p:nvPr/>
        </p:nvSpPr>
        <p:spPr>
          <a:xfrm>
            <a:off x="666036" y="4899541"/>
            <a:ext cx="2537460" cy="317063"/>
          </a:xfrm>
          <a:prstGeom prst="rect">
            <a:avLst/>
          </a:prstGeom>
          <a:noFill/>
          <a:ln/>
        </p:spPr>
        <p:txBody>
          <a:bodyPr wrap="none" lIns="0" tIns="0" rIns="0" bIns="0" rtlCol="0" anchor="t"/>
          <a:lstStyle/>
          <a:p>
            <a:pPr algn="l" indent="0" marL="0">
              <a:lnSpc>
                <a:spcPts val="2450"/>
              </a:lnSpc>
              <a:buNone/>
            </a:pPr>
            <a:r>
              <a:rPr lang="en-US" sz="1950" b="1" dirty="0">
                <a:solidFill>
                  <a:srgbClr val="F4CAB8"/>
                </a:solidFill>
                <a:latin typeface="Brygada 1918 Bold" pitchFamily="34" charset="0"/>
                <a:ea typeface="Brygada 1918 Bold" pitchFamily="34" charset="-122"/>
                <a:cs typeface="Brygada 1918 Bold" pitchFamily="34" charset="-120"/>
              </a:rPr>
              <a:t>Problem Alignment</a:t>
            </a:r>
            <a:endParaRPr lang="en-US" sz="1950" dirty="0"/>
          </a:p>
        </p:txBody>
      </p:sp>
      <p:sp>
        <p:nvSpPr>
          <p:cNvPr id="6" name="Text 3"/>
          <p:cNvSpPr/>
          <p:nvPr/>
        </p:nvSpPr>
        <p:spPr>
          <a:xfrm>
            <a:off x="666036" y="5330785"/>
            <a:ext cx="4242435" cy="1521619"/>
          </a:xfrm>
          <a:prstGeom prst="rect">
            <a:avLst/>
          </a:prstGeom>
          <a:noFill/>
          <a:ln/>
        </p:spPr>
        <p:txBody>
          <a:bodyPr wrap="square" lIns="0" tIns="0" rIns="0" bIns="0" rtlCol="0" anchor="t"/>
          <a:lstStyle/>
          <a:p>
            <a:pPr algn="l" indent="0" marL="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Ensure cross-functional understanding of the core problem and user needs. Create user personas and journey maps to build empathy. Establish shared language around user pain points.</a:t>
            </a:r>
            <a:endParaRPr lang="en-US" sz="1450" dirty="0"/>
          </a:p>
        </p:txBody>
      </p:sp>
      <p:sp>
        <p:nvSpPr>
          <p:cNvPr id="7" name="Shape 4"/>
          <p:cNvSpPr/>
          <p:nvPr/>
        </p:nvSpPr>
        <p:spPr>
          <a:xfrm>
            <a:off x="5193863" y="4138374"/>
            <a:ext cx="4242554" cy="190262"/>
          </a:xfrm>
          <a:prstGeom prst="roundRect">
            <a:avLst>
              <a:gd name="adj" fmla="val 15004"/>
            </a:avLst>
          </a:prstGeom>
          <a:solidFill>
            <a:srgbClr val="4D1529"/>
          </a:solidFill>
          <a:ln/>
        </p:spPr>
      </p:sp>
      <p:sp>
        <p:nvSpPr>
          <p:cNvPr id="8" name="Text 5"/>
          <p:cNvSpPr/>
          <p:nvPr/>
        </p:nvSpPr>
        <p:spPr>
          <a:xfrm>
            <a:off x="5193863" y="4614029"/>
            <a:ext cx="2537460" cy="317063"/>
          </a:xfrm>
          <a:prstGeom prst="rect">
            <a:avLst/>
          </a:prstGeom>
          <a:noFill/>
          <a:ln/>
        </p:spPr>
        <p:txBody>
          <a:bodyPr wrap="none" lIns="0" tIns="0" rIns="0" bIns="0" rtlCol="0" anchor="t"/>
          <a:lstStyle/>
          <a:p>
            <a:pPr algn="l" indent="0" marL="0">
              <a:lnSpc>
                <a:spcPts val="2450"/>
              </a:lnSpc>
              <a:buNone/>
            </a:pPr>
            <a:r>
              <a:rPr lang="en-US" sz="1950" b="1" dirty="0">
                <a:solidFill>
                  <a:srgbClr val="F4CAB8"/>
                </a:solidFill>
                <a:latin typeface="Brygada 1918 Bold" pitchFamily="34" charset="0"/>
                <a:ea typeface="Brygada 1918 Bold" pitchFamily="34" charset="-122"/>
                <a:cs typeface="Brygada 1918 Bold" pitchFamily="34" charset="-120"/>
              </a:rPr>
              <a:t>Solution Ideation</a:t>
            </a:r>
            <a:endParaRPr lang="en-US" sz="1950" dirty="0"/>
          </a:p>
        </p:txBody>
      </p:sp>
      <p:sp>
        <p:nvSpPr>
          <p:cNvPr id="9" name="Text 6"/>
          <p:cNvSpPr/>
          <p:nvPr/>
        </p:nvSpPr>
        <p:spPr>
          <a:xfrm>
            <a:off x="5193863" y="5045273"/>
            <a:ext cx="4242554" cy="1521619"/>
          </a:xfrm>
          <a:prstGeom prst="rect">
            <a:avLst/>
          </a:prstGeom>
          <a:noFill/>
          <a:ln/>
        </p:spPr>
        <p:txBody>
          <a:bodyPr wrap="square" lIns="0" tIns="0" rIns="0" bIns="0" rtlCol="0" anchor="t"/>
          <a:lstStyle/>
          <a:p>
            <a:pPr algn="l" indent="0" marL="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Generate potential solutions through collaborative exercises. Use divergent thinking techniques to explore a wide range of possibilities before converging on the most promising approaches.</a:t>
            </a:r>
            <a:endParaRPr lang="en-US" sz="1450" dirty="0"/>
          </a:p>
        </p:txBody>
      </p:sp>
      <p:sp>
        <p:nvSpPr>
          <p:cNvPr id="10" name="Shape 7"/>
          <p:cNvSpPr/>
          <p:nvPr/>
        </p:nvSpPr>
        <p:spPr>
          <a:xfrm>
            <a:off x="9721810" y="3852982"/>
            <a:ext cx="4242554" cy="190262"/>
          </a:xfrm>
          <a:prstGeom prst="roundRect">
            <a:avLst>
              <a:gd name="adj" fmla="val 15004"/>
            </a:avLst>
          </a:prstGeom>
          <a:solidFill>
            <a:srgbClr val="4D1529"/>
          </a:solidFill>
          <a:ln/>
        </p:spPr>
      </p:sp>
      <p:sp>
        <p:nvSpPr>
          <p:cNvPr id="11" name="Text 8"/>
          <p:cNvSpPr/>
          <p:nvPr/>
        </p:nvSpPr>
        <p:spPr>
          <a:xfrm>
            <a:off x="9721810" y="4328636"/>
            <a:ext cx="2537460" cy="317063"/>
          </a:xfrm>
          <a:prstGeom prst="rect">
            <a:avLst/>
          </a:prstGeom>
          <a:noFill/>
          <a:ln/>
        </p:spPr>
        <p:txBody>
          <a:bodyPr wrap="none" lIns="0" tIns="0" rIns="0" bIns="0" rtlCol="0" anchor="t"/>
          <a:lstStyle/>
          <a:p>
            <a:pPr algn="l" indent="0" marL="0">
              <a:lnSpc>
                <a:spcPts val="2450"/>
              </a:lnSpc>
              <a:buNone/>
            </a:pPr>
            <a:r>
              <a:rPr lang="en-US" sz="1950" b="1" dirty="0">
                <a:solidFill>
                  <a:srgbClr val="F4CAB8"/>
                </a:solidFill>
                <a:latin typeface="Brygada 1918 Bold" pitchFamily="34" charset="0"/>
                <a:ea typeface="Brygada 1918 Bold" pitchFamily="34" charset="-122"/>
                <a:cs typeface="Brygada 1918 Bold" pitchFamily="34" charset="-120"/>
              </a:rPr>
              <a:t>MVP Definition</a:t>
            </a:r>
            <a:endParaRPr lang="en-US" sz="1950" dirty="0"/>
          </a:p>
        </p:txBody>
      </p:sp>
      <p:sp>
        <p:nvSpPr>
          <p:cNvPr id="12" name="Text 9"/>
          <p:cNvSpPr/>
          <p:nvPr/>
        </p:nvSpPr>
        <p:spPr>
          <a:xfrm>
            <a:off x="9721810" y="4759881"/>
            <a:ext cx="4242554" cy="1521619"/>
          </a:xfrm>
          <a:prstGeom prst="rect">
            <a:avLst/>
          </a:prstGeom>
          <a:noFill/>
          <a:ln/>
        </p:spPr>
        <p:txBody>
          <a:bodyPr wrap="square" lIns="0" tIns="0" rIns="0" bIns="0" rtlCol="0" anchor="t"/>
          <a:lstStyle/>
          <a:p>
            <a:pPr algn="l" indent="0" marL="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Apply prioritisation frameworks to determine the minimum feature set. Create a clear specification of what's in and out of scope. Document assumptions to be tested and success criteria.</a:t>
            </a:r>
            <a:endParaRPr lang="en-US" sz="1450" dirty="0"/>
          </a:p>
        </p:txBody>
      </p:sp>
      <p:sp>
        <p:nvSpPr>
          <p:cNvPr id="13" name="Text 10"/>
          <p:cNvSpPr/>
          <p:nvPr/>
        </p:nvSpPr>
        <p:spPr>
          <a:xfrm>
            <a:off x="666036" y="7066478"/>
            <a:ext cx="13298329" cy="608648"/>
          </a:xfrm>
          <a:prstGeom prst="rect">
            <a:avLst/>
          </a:prstGeom>
          <a:noFill/>
          <a:ln/>
        </p:spPr>
        <p:txBody>
          <a:bodyPr wrap="square" lIns="0" tIns="0" rIns="0" bIns="0" rtlCol="0" anchor="t"/>
          <a:lstStyle/>
          <a:p>
            <a:pPr algn="l" indent="0" marL="0">
              <a:lnSpc>
                <a:spcPts val="2350"/>
              </a:lnSpc>
              <a:buNone/>
            </a:pPr>
            <a:r>
              <a:rPr lang="en-US" sz="1450" dirty="0">
                <a:solidFill>
                  <a:srgbClr val="F4CAB8"/>
                </a:solidFill>
                <a:latin typeface="Montserrat Medium" pitchFamily="34" charset="0"/>
                <a:ea typeface="Montserrat Medium" pitchFamily="34" charset="-122"/>
                <a:cs typeface="Montserrat Medium" pitchFamily="34" charset="-120"/>
              </a:rPr>
              <a:t>Cross-functional collaboration is essential to successful MVP definition. By bringing together product, design, engineering, and business perspectives, teams can identify the most efficient path to delivering value while managing technical constraints.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2025-04-17T14:07:05Z</dcterms:created>
  <dcterms:modified xsi:type="dcterms:W3CDTF">2025-04-17T14:07:05Z</dcterms:modified>
</cp:coreProperties>
</file>