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7" r:id="rId5"/>
    <p:sldId id="259" r:id="rId6"/>
    <p:sldId id="260" r:id="rId7"/>
    <p:sldId id="262" r:id="rId8"/>
    <p:sldId id="266" r:id="rId9"/>
    <p:sldId id="271" r:id="rId10"/>
    <p:sldId id="263" r:id="rId11"/>
    <p:sldId id="264" r:id="rId12"/>
    <p:sldId id="27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4" autoAdjust="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E40B8-1C99-4009-B38A-95D9CDCA1801}" type="datetimeFigureOut">
              <a:rPr lang="fr-FR" smtClean="0"/>
              <a:t>07/12/2024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D5573-4201-468B-91BB-2D802A242D31}"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ED5573-4201-468B-91BB-2D802A242D31}" type="slidenum">
              <a:rPr lang="fr-FR" smtClean="0"/>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ED5573-4201-468B-91BB-2D802A242D31}" type="slidenum">
              <a:rPr lang="fr-FR" smtClean="0"/>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38290E-950B-4474-9338-4AA39DA2720B}" type="datetimeFigureOut">
              <a:rPr lang="fr-FR" smtClean="0"/>
              <a:pPr/>
              <a:t>06/12/2024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D802BA-1F2F-4390-868D-CA6BBE74405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8290E-950B-4474-9338-4AA39DA2720B}" type="datetimeFigureOut">
              <a:rPr lang="fr-FR" smtClean="0"/>
              <a:pPr/>
              <a:t>06/12/2024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802BA-1F2F-4390-868D-CA6BBE74405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500042"/>
            <a:ext cx="7772400" cy="2857520"/>
          </a:xfrm>
        </p:spPr>
        <p:style>
          <a:lnRef idx="3">
            <a:schemeClr val="lt1"/>
          </a:lnRef>
          <a:fillRef idx="1">
            <a:schemeClr val="accent1"/>
          </a:fillRef>
          <a:effectRef idx="1">
            <a:schemeClr val="accent1"/>
          </a:effectRef>
          <a:fontRef idx="minor">
            <a:schemeClr val="lt1"/>
          </a:fontRef>
        </p:style>
        <p:txBody>
          <a:bodyPr/>
          <a:lstStyle/>
          <a:p>
            <a:r>
              <a:rPr lang="fr-FR" dirty="0" smtClean="0"/>
              <a:t>L'approche sélective</a:t>
            </a:r>
            <a:br>
              <a:rPr lang="fr-FR" dirty="0" smtClean="0"/>
            </a:br>
            <a:endParaRPr lang="fr-FR" dirty="0"/>
          </a:p>
        </p:txBody>
      </p:sp>
      <p:sp>
        <p:nvSpPr>
          <p:cNvPr id="3" name="Sous-titre 2"/>
          <p:cNvSpPr>
            <a:spLocks noGrp="1"/>
          </p:cNvSpPr>
          <p:nvPr>
            <p:ph type="subTitle" idx="1"/>
          </p:nvPr>
        </p:nvSpPr>
        <p:spPr>
          <a:xfrm>
            <a:off x="0" y="6072206"/>
            <a:ext cx="3343276" cy="566726"/>
          </a:xfrm>
        </p:spPr>
        <p:txBody>
          <a:bodyPr>
            <a:normAutofit fontScale="25000" lnSpcReduction="20000"/>
          </a:bodyPr>
          <a:lstStyle/>
          <a:p>
            <a:pPr algn="l"/>
            <a:endParaRPr lang="fr-FR" sz="2400" dirty="0" smtClean="0"/>
          </a:p>
          <a:p>
            <a:pPr algn="l"/>
            <a:endParaRPr lang="fr-FR" sz="2400" dirty="0" smtClean="0"/>
          </a:p>
          <a:p>
            <a:pPr algn="l"/>
            <a:endParaRPr lang="fr-FR" sz="2400" dirty="0" smtClean="0"/>
          </a:p>
          <a:p>
            <a:pPr algn="l"/>
            <a:r>
              <a:rPr lang="fr-FR" sz="6400" dirty="0" smtClean="0"/>
              <a:t>Présentée par Dr. </a:t>
            </a:r>
            <a:r>
              <a:rPr lang="fr-FR" sz="6400" dirty="0" err="1" smtClean="0"/>
              <a:t>Imen</a:t>
            </a:r>
            <a:r>
              <a:rPr lang="fr-FR" sz="6400" dirty="0" smtClean="0"/>
              <a:t> </a:t>
            </a:r>
            <a:r>
              <a:rPr lang="fr-FR" sz="6400" dirty="0" err="1" smtClean="0"/>
              <a:t>Rahmoun</a:t>
            </a:r>
            <a:r>
              <a:rPr lang="fr-FR" sz="6400" dirty="0" smtClean="0"/>
              <a:t> </a:t>
            </a:r>
            <a:endParaRPr lang="fr-FR" sz="6400" dirty="0"/>
          </a:p>
        </p:txBody>
      </p:sp>
      <p:pic>
        <p:nvPicPr>
          <p:cNvPr id="1026" name="Picture 2"/>
          <p:cNvPicPr>
            <a:picLocks noChangeAspect="1" noChangeArrowheads="1"/>
          </p:cNvPicPr>
          <p:nvPr/>
        </p:nvPicPr>
        <p:blipFill>
          <a:blip r:embed="rId2"/>
          <a:srcRect/>
          <a:stretch>
            <a:fillRect/>
          </a:stretch>
        </p:blipFill>
        <p:spPr bwMode="auto">
          <a:xfrm>
            <a:off x="2071670" y="1857364"/>
            <a:ext cx="5141507" cy="1857364"/>
          </a:xfrm>
          <a:prstGeom prst="rect">
            <a:avLst/>
          </a:prstGeom>
          <a:noFill/>
          <a:ln w="9525">
            <a:noFill/>
            <a:miter lim="800000"/>
            <a:headEnd/>
            <a:tailEnd/>
          </a:ln>
          <a:effectLst/>
        </p:spPr>
      </p:pic>
      <p:pic>
        <p:nvPicPr>
          <p:cNvPr id="5121" name="Picture 1"/>
          <p:cNvPicPr>
            <a:picLocks noChangeAspect="1" noChangeArrowheads="1"/>
          </p:cNvPicPr>
          <p:nvPr/>
        </p:nvPicPr>
        <p:blipFill>
          <a:blip r:embed="rId3"/>
          <a:srcRect/>
          <a:stretch>
            <a:fillRect/>
          </a:stretch>
        </p:blipFill>
        <p:spPr bwMode="auto">
          <a:xfrm>
            <a:off x="4429124" y="3786190"/>
            <a:ext cx="4357718" cy="290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style>
          <a:lnRef idx="1">
            <a:schemeClr val="accent2"/>
          </a:lnRef>
          <a:fillRef idx="2">
            <a:schemeClr val="accent2"/>
          </a:fillRef>
          <a:effectRef idx="1">
            <a:schemeClr val="accent2"/>
          </a:effectRef>
          <a:fontRef idx="minor">
            <a:schemeClr val="dk1"/>
          </a:fontRef>
        </p:style>
        <p:txBody>
          <a:bodyPr>
            <a:normAutofit/>
          </a:bodyPr>
          <a:lstStyle/>
          <a:p>
            <a:r>
              <a:rPr lang="fr-FR" sz="3200" b="1" dirty="0" smtClean="0"/>
              <a:t>Exemple pratique : Application clinique</a:t>
            </a:r>
            <a:endParaRPr lang="fr-FR" sz="3200" dirty="0"/>
          </a:p>
        </p:txBody>
      </p:sp>
      <p:sp>
        <p:nvSpPr>
          <p:cNvPr id="3" name="Espace réservé du contenu 2"/>
          <p:cNvSpPr>
            <a:spLocks noGrp="1"/>
          </p:cNvSpPr>
          <p:nvPr>
            <p:ph idx="1"/>
          </p:nvPr>
        </p:nvSpPr>
        <p:spPr>
          <a:xfrm>
            <a:off x="457200" y="1214422"/>
            <a:ext cx="8229600" cy="5429288"/>
          </a:xfrm>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pPr>
              <a:buNone/>
            </a:pPr>
            <a:endParaRPr lang="fr-FR" b="1" dirty="0" smtClean="0"/>
          </a:p>
          <a:p>
            <a:r>
              <a:rPr lang="fr-FR" sz="3300" b="1" dirty="0" smtClean="0"/>
              <a:t>Cas clinique : </a:t>
            </a:r>
            <a:r>
              <a:rPr lang="fr-FR" sz="3300" b="1" dirty="0" err="1" smtClean="0"/>
              <a:t>amina</a:t>
            </a:r>
            <a:r>
              <a:rPr lang="fr-FR" sz="3300" b="1" dirty="0" smtClean="0"/>
              <a:t>, </a:t>
            </a:r>
            <a:r>
              <a:rPr lang="fr-FR" sz="3300" b="1" dirty="0" smtClean="0"/>
              <a:t>30 ans, souffre d’un trouble anxieux généralisé.</a:t>
            </a:r>
          </a:p>
          <a:p>
            <a:r>
              <a:rPr lang="fr-FR" sz="3300" b="1" dirty="0" smtClean="0"/>
              <a:t>Problématique :</a:t>
            </a:r>
            <a:r>
              <a:rPr lang="fr-FR" sz="3300" dirty="0" smtClean="0"/>
              <a:t> Jeanne est constamment inquiète à propos de divers aspects de sa vie (travail, santé, relations). Elle présente des tensions musculaires, des troubles du sommeil et des pensées répétitives négatives.</a:t>
            </a:r>
          </a:p>
          <a:p>
            <a:r>
              <a:rPr lang="fr-FR" sz="3300" b="1" dirty="0" smtClean="0"/>
              <a:t>Intervention intégrative :</a:t>
            </a:r>
            <a:endParaRPr lang="fr-FR" sz="3300" dirty="0" smtClean="0"/>
          </a:p>
          <a:p>
            <a:r>
              <a:rPr lang="fr-FR" sz="3300" b="1" dirty="0" smtClean="0"/>
              <a:t>Évaluation initiale :</a:t>
            </a:r>
            <a:r>
              <a:rPr lang="fr-FR" sz="3300" dirty="0" smtClean="0"/>
              <a:t> Identifier les causes principales de son anxiété (cognitives, comportementales, ou émotionnelles).</a:t>
            </a:r>
          </a:p>
          <a:p>
            <a:r>
              <a:rPr lang="fr-FR" sz="3300" b="1" dirty="0" smtClean="0"/>
              <a:t>Interventions combinées :</a:t>
            </a:r>
            <a:endParaRPr lang="fr-FR" sz="3300" dirty="0" smtClean="0"/>
          </a:p>
          <a:p>
            <a:pPr lvl="1"/>
            <a:r>
              <a:rPr lang="fr-FR" sz="3300" b="1" dirty="0" smtClean="0"/>
              <a:t>Béhaviorisme</a:t>
            </a:r>
            <a:r>
              <a:rPr lang="fr-FR" sz="3300" dirty="0" smtClean="0"/>
              <a:t> : Relaxation musculaire progressive pour réduire les tensions physiques.</a:t>
            </a:r>
          </a:p>
          <a:p>
            <a:pPr lvl="1"/>
            <a:r>
              <a:rPr lang="fr-FR" sz="3300" b="1" dirty="0" smtClean="0"/>
              <a:t>Cognitivisme</a:t>
            </a:r>
            <a:r>
              <a:rPr lang="fr-FR" sz="3300" dirty="0" smtClean="0"/>
              <a:t> : Restructuration des pensées automatiques liées à l’inquiétude (« Je vais échouer » → « Je peux surmonter les défis avec de la préparation »).</a:t>
            </a:r>
          </a:p>
          <a:p>
            <a:pPr lvl="1"/>
            <a:r>
              <a:rPr lang="fr-FR" sz="3300" b="1" dirty="0" smtClean="0"/>
              <a:t>Humanisme</a:t>
            </a:r>
            <a:r>
              <a:rPr lang="fr-FR" sz="3300" dirty="0" smtClean="0"/>
              <a:t> : Clarification des valeurs pour l’aider à se concentrer sur ce qui est important pour elle.</a:t>
            </a:r>
          </a:p>
          <a:p>
            <a:pPr lvl="1"/>
            <a:r>
              <a:rPr lang="fr-FR" sz="3300" b="1" dirty="0" smtClean="0"/>
              <a:t>Pleine conscience</a:t>
            </a:r>
            <a:r>
              <a:rPr lang="fr-FR" sz="3300" dirty="0" smtClean="0"/>
              <a:t> : Méditation pour ancrer </a:t>
            </a:r>
            <a:r>
              <a:rPr lang="fr-FR" sz="3300" dirty="0" smtClean="0"/>
              <a:t>Amina </a:t>
            </a:r>
            <a:r>
              <a:rPr lang="fr-FR" sz="3300" dirty="0" smtClean="0"/>
              <a:t>dans le moment présent et réduire les ruminations</a:t>
            </a:r>
            <a:r>
              <a:rPr lang="fr-FR" sz="3300" dirty="0" smtClean="0"/>
              <a:t>.</a:t>
            </a:r>
            <a:r>
              <a:rPr lang="fr-FR" sz="3300" b="1" dirty="0" smtClean="0"/>
              <a:t> thérapie basée sur la pleine conscience (</a:t>
            </a:r>
            <a:r>
              <a:rPr lang="fr-FR" sz="3300" b="1" dirty="0" err="1" smtClean="0"/>
              <a:t>Mindfulness</a:t>
            </a:r>
            <a:r>
              <a:rPr lang="fr-FR" sz="3300" b="1" dirty="0" smtClean="0"/>
              <a:t>-</a:t>
            </a:r>
            <a:r>
              <a:rPr lang="fr-FR" sz="3300" b="1" dirty="0" err="1" smtClean="0"/>
              <a:t>Based</a:t>
            </a:r>
            <a:r>
              <a:rPr lang="fr-FR" sz="3300" b="1" dirty="0" smtClean="0"/>
              <a:t> Cognitive </a:t>
            </a:r>
            <a:r>
              <a:rPr lang="fr-FR" sz="3300" b="1" dirty="0" err="1" smtClean="0"/>
              <a:t>Therapy</a:t>
            </a:r>
            <a:r>
              <a:rPr lang="fr-FR" sz="3300" b="1" dirty="0" smtClean="0"/>
              <a:t>, MBCT)</a:t>
            </a:r>
            <a:r>
              <a:rPr lang="fr-FR" sz="3300" dirty="0" smtClean="0"/>
              <a:t>.</a:t>
            </a:r>
          </a:p>
          <a:p>
            <a:r>
              <a:rPr lang="fr-FR" sz="3300" b="1" dirty="0" smtClean="0"/>
              <a:t>Évaluation continue :</a:t>
            </a:r>
            <a:r>
              <a:rPr lang="fr-FR" sz="3300" dirty="0" smtClean="0"/>
              <a:t> Ajuster les techniques en fonction des progrès et des retours de </a:t>
            </a:r>
            <a:r>
              <a:rPr lang="fr-FR" sz="3300" dirty="0" smtClean="0"/>
              <a:t>Amina.</a:t>
            </a:r>
            <a:endParaRPr lang="fr-FR" sz="3300" dirty="0" smtClean="0"/>
          </a:p>
          <a:p>
            <a:endParaRPr lang="fr-FR" sz="33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Avantages des thérapies intégratives</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000108"/>
            <a:ext cx="8229600" cy="5126055"/>
          </a:xfrm>
        </p:spPr>
        <p:txBody>
          <a:bodyPr>
            <a:normAutofit fontScale="77500" lnSpcReduction="20000"/>
          </a:bodyPr>
          <a:lstStyle/>
          <a:p>
            <a:r>
              <a:rPr lang="fr-FR" b="1" dirty="0" smtClean="0"/>
              <a:t>     Personnalisation </a:t>
            </a:r>
            <a:r>
              <a:rPr lang="fr-FR" b="1" dirty="0" smtClean="0"/>
              <a:t>du </a:t>
            </a:r>
            <a:r>
              <a:rPr lang="fr-FR" b="1" dirty="0" smtClean="0"/>
              <a:t>traitement</a:t>
            </a:r>
            <a:r>
              <a:rPr lang="fr-FR" dirty="0" smtClean="0"/>
              <a:t/>
            </a:r>
            <a:br>
              <a:rPr lang="fr-FR" dirty="0" smtClean="0"/>
            </a:br>
            <a:r>
              <a:rPr lang="fr-FR" dirty="0" smtClean="0"/>
              <a:t>Chaque patient est unique, et l’approche intégrative permet d’adapter la thérapie en fonction de ses besoins spécifiques.</a:t>
            </a:r>
          </a:p>
          <a:p>
            <a:r>
              <a:rPr lang="fr-FR" b="1" dirty="0" smtClean="0"/>
              <a:t>      Vision </a:t>
            </a:r>
            <a:r>
              <a:rPr lang="fr-FR" b="1" dirty="0" smtClean="0"/>
              <a:t>globale</a:t>
            </a:r>
            <a:r>
              <a:rPr lang="fr-FR" dirty="0" smtClean="0"/>
              <a:t/>
            </a:r>
            <a:br>
              <a:rPr lang="fr-FR" dirty="0" smtClean="0"/>
            </a:br>
            <a:r>
              <a:rPr lang="fr-FR" dirty="0" smtClean="0"/>
              <a:t>Elle prend en compte les différentes dimensions de la personne (cognitive, émotionnelle, comportementale, sociale, physique) pour une prise en charge complète.</a:t>
            </a:r>
          </a:p>
          <a:p>
            <a:r>
              <a:rPr lang="fr-FR" b="1" dirty="0" smtClean="0"/>
              <a:t>      Flexibilité</a:t>
            </a:r>
            <a:r>
              <a:rPr lang="fr-FR" dirty="0" smtClean="0"/>
              <a:t/>
            </a:r>
            <a:br>
              <a:rPr lang="fr-FR" dirty="0" smtClean="0"/>
            </a:br>
            <a:r>
              <a:rPr lang="fr-FR" dirty="0" smtClean="0"/>
              <a:t>Le thérapeute peut ajuster les techniques en fonction de l’évolution du patient, ce qui améliore l’efficacité du traitement.</a:t>
            </a:r>
          </a:p>
          <a:p>
            <a:r>
              <a:rPr lang="fr-FR" b="1" dirty="0" smtClean="0"/>
              <a:t>    Élargissement </a:t>
            </a:r>
            <a:r>
              <a:rPr lang="fr-FR" b="1" dirty="0" smtClean="0"/>
              <a:t>des ressources thérapeutiques</a:t>
            </a:r>
            <a:r>
              <a:rPr lang="fr-FR" dirty="0" smtClean="0"/>
              <a:t/>
            </a:r>
            <a:br>
              <a:rPr lang="fr-FR" dirty="0" smtClean="0"/>
            </a:br>
            <a:r>
              <a:rPr lang="fr-FR" dirty="0" smtClean="0"/>
              <a:t>Le thérapeute dispose d’un large éventail d’outils et de méthodes, augmentant ainsi ses chances de succès.</a:t>
            </a:r>
          </a:p>
          <a:p>
            <a:endParaRPr lang="fr-FR" dirty="0" smtClean="0"/>
          </a:p>
          <a:p>
            <a:endParaRPr lang="fr-FR" dirty="0"/>
          </a:p>
        </p:txBody>
      </p:sp>
      <p:sp>
        <p:nvSpPr>
          <p:cNvPr id="4" name="Flèche droite 3"/>
          <p:cNvSpPr/>
          <p:nvPr/>
        </p:nvSpPr>
        <p:spPr>
          <a:xfrm>
            <a:off x="500034" y="1000108"/>
            <a:ext cx="3571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500034" y="2285992"/>
            <a:ext cx="3571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500034" y="4786322"/>
            <a:ext cx="3571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500034" y="3500438"/>
            <a:ext cx="3571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1071538" y="189443"/>
            <a:ext cx="6963926" cy="645426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11420"/>
          </a:xfrm>
        </p:spPr>
        <p:txBody>
          <a:bodyPr>
            <a:noAutofit/>
          </a:bodyPr>
          <a:lstStyle/>
          <a:p>
            <a:r>
              <a:rPr lang="fr-FR" sz="2400" dirty="0"/>
              <a:t>La </a:t>
            </a:r>
            <a:r>
              <a:rPr lang="fr-FR" sz="2400" b="1" dirty="0"/>
              <a:t>thérapie intégrative</a:t>
            </a:r>
            <a:r>
              <a:rPr lang="fr-FR" sz="2400" dirty="0"/>
              <a:t> est une approche thérapeutique qui propose, en fonction du contexte, de la pathologie et des problèmes du patient, un choix d’un petit nombre de psychothérapies. </a:t>
            </a:r>
          </a:p>
        </p:txBody>
      </p:sp>
      <p:pic>
        <p:nvPicPr>
          <p:cNvPr id="2050" name="Picture 2"/>
          <p:cNvPicPr>
            <a:picLocks noGrp="1" noChangeAspect="1" noChangeArrowheads="1"/>
          </p:cNvPicPr>
          <p:nvPr>
            <p:ph idx="1"/>
          </p:nvPr>
        </p:nvPicPr>
        <p:blipFill>
          <a:blip r:embed="rId2"/>
          <a:srcRect/>
          <a:stretch>
            <a:fillRect/>
          </a:stretch>
        </p:blipFill>
        <p:spPr bwMode="auto">
          <a:xfrm>
            <a:off x="142844" y="2857496"/>
            <a:ext cx="3857652" cy="3418621"/>
          </a:xfrm>
          <a:prstGeom prst="rect">
            <a:avLst/>
          </a:prstGeom>
          <a:noFill/>
          <a:ln w="9525">
            <a:noFill/>
            <a:miter lim="800000"/>
            <a:headEnd/>
            <a:tailEnd/>
          </a:ln>
          <a:effectLst/>
        </p:spPr>
      </p:pic>
      <p:sp>
        <p:nvSpPr>
          <p:cNvPr id="5" name="Rectangle 4"/>
          <p:cNvSpPr/>
          <p:nvPr/>
        </p:nvSpPr>
        <p:spPr>
          <a:xfrm>
            <a:off x="4214810" y="2571744"/>
            <a:ext cx="4500594" cy="3416320"/>
          </a:xfrm>
          <a:prstGeom prst="rect">
            <a:avLst/>
          </a:prstGeom>
        </p:spPr>
        <p:txBody>
          <a:bodyPr wrap="square">
            <a:spAutoFit/>
          </a:bodyPr>
          <a:lstStyle/>
          <a:p>
            <a:r>
              <a:rPr lang="fr-FR" sz="2400" dirty="0" smtClean="0"/>
              <a:t>C’est une </a:t>
            </a:r>
            <a:r>
              <a:rPr lang="fr-FR" sz="2400" smtClean="0"/>
              <a:t>démarche multi référentielle </a:t>
            </a:r>
            <a:r>
              <a:rPr lang="fr-FR" sz="2400" dirty="0" smtClean="0"/>
              <a:t>: elle intègre plusieurs thérapies. Le patient ne s’adapte plus à une seule thérapie que le psychologue aurait choisie, mais c’est le psychologue qui adapte ses thérapies en utilisant divers outils afin de s’adapter aux problématiques du patient.</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896" y="285728"/>
            <a:ext cx="8801104" cy="1143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fr-FR" b="1" dirty="0" smtClean="0"/>
              <a:t/>
            </a:r>
            <a:br>
              <a:rPr lang="fr-FR" b="1" dirty="0" smtClean="0"/>
            </a:br>
            <a:r>
              <a:rPr lang="fr-FR" b="1" dirty="0" smtClean="0"/>
              <a:t>I. Définition de l’approche sélective intégrative</a:t>
            </a:r>
            <a:br>
              <a:rPr lang="fr-FR" b="1" dirty="0" smtClean="0"/>
            </a:br>
            <a:endParaRPr lang="fr-FR" dirty="0"/>
          </a:p>
        </p:txBody>
      </p:sp>
      <p:sp>
        <p:nvSpPr>
          <p:cNvPr id="3" name="Espace réservé du contenu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fr-FR" dirty="0" smtClean="0"/>
              <a:t>L’approche sélective intégrative repose sur deux principes fondamentaux :</a:t>
            </a:r>
          </a:p>
          <a:p>
            <a:r>
              <a:rPr lang="fr-FR" b="1" dirty="0" smtClean="0"/>
              <a:t>Sélectivité</a:t>
            </a:r>
            <a:r>
              <a:rPr lang="fr-FR" dirty="0" smtClean="0"/>
              <a:t> : Elle consiste à choisir les éléments les plus pertinents et les plus adaptés à la situation ou au problème à résoudre. Ce choix repose sur des critères tels que l'efficacité, la pertinence contextuelle, ou la cohérence théorique.</a:t>
            </a:r>
          </a:p>
          <a:p>
            <a:r>
              <a:rPr lang="fr-FR" b="1" dirty="0" smtClean="0"/>
              <a:t>Intégration</a:t>
            </a:r>
            <a:r>
              <a:rPr lang="fr-FR" dirty="0" smtClean="0"/>
              <a:t> : Une fois les éléments sélectionnés, ils sont intégrés pour former un cadre unifié et cohérent, permettant d’obtenir une solution ou une compréhension globale.</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Composante sélective</a:t>
            </a:r>
            <a:endParaRPr lang="fr-FR" dirty="0"/>
          </a:p>
        </p:txBody>
      </p:sp>
      <p:sp>
        <p:nvSpPr>
          <p:cNvPr id="3" name="Espace réservé du contenu 2"/>
          <p:cNvSpPr>
            <a:spLocks noGrp="1"/>
          </p:cNvSpPr>
          <p:nvPr>
            <p:ph idx="1"/>
          </p:nvPr>
        </p:nvSpPr>
        <p:spPr/>
        <p:txBody>
          <a:bodyPr>
            <a:normAutofit/>
          </a:bodyPr>
          <a:lstStyle/>
          <a:p>
            <a:pPr>
              <a:buNone/>
            </a:pPr>
            <a:endParaRPr lang="fr-FR" b="1" dirty="0" smtClean="0"/>
          </a:p>
          <a:p>
            <a:pPr>
              <a:buNone/>
            </a:pPr>
            <a:r>
              <a:rPr lang="fr-FR" dirty="0" smtClean="0"/>
              <a:t>La sélectivité implique une </a:t>
            </a:r>
            <a:r>
              <a:rPr lang="fr-FR" dirty="0" err="1" smtClean="0"/>
              <a:t>utilisationstratégique</a:t>
            </a:r>
            <a:r>
              <a:rPr lang="fr-FR" dirty="0" smtClean="0"/>
              <a:t> </a:t>
            </a:r>
            <a:r>
              <a:rPr lang="fr-FR" dirty="0" smtClean="0"/>
              <a:t>et réfléchie des outils, en fonction </a:t>
            </a:r>
            <a:r>
              <a:rPr lang="fr-FR" dirty="0" smtClean="0"/>
              <a:t>:</a:t>
            </a:r>
          </a:p>
          <a:p>
            <a:r>
              <a:rPr lang="fr-FR" dirty="0" smtClean="0"/>
              <a:t>Des </a:t>
            </a:r>
            <a:r>
              <a:rPr lang="fr-FR" dirty="0" smtClean="0"/>
              <a:t>besoins spécifiques du patient.</a:t>
            </a:r>
          </a:p>
          <a:p>
            <a:r>
              <a:rPr lang="fr-FR" dirty="0" smtClean="0"/>
              <a:t>De la problématique abordée (anxiété, traumatisme, relation, etc.).</a:t>
            </a:r>
          </a:p>
          <a:p>
            <a:r>
              <a:rPr lang="fr-FR" dirty="0" smtClean="0"/>
              <a:t>Du contexte thérapeutique (durée, environnement, relation thérapeutique).</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marL="857250" indent="-857250"/>
            <a:r>
              <a:rPr lang="fr-FR" dirty="0" smtClean="0"/>
              <a:t>II. Principes Clés du Modèle Intégratif et Sélectif</a:t>
            </a:r>
            <a:endParaRPr lang="fr-FR" dirty="0"/>
          </a:p>
        </p:txBody>
      </p:sp>
      <p:sp>
        <p:nvSpPr>
          <p:cNvPr id="3" name="Espace réservé du contenu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fr-FR" b="1" dirty="0" smtClean="0"/>
              <a:t>Multidisciplinarité </a:t>
            </a:r>
            <a:r>
              <a:rPr lang="ar-DZ" dirty="0" smtClean="0"/>
              <a:t>التعددية التخصصية </a:t>
            </a:r>
            <a:r>
              <a:rPr lang="fr-FR" dirty="0" smtClean="0"/>
              <a:t/>
            </a:r>
            <a:br>
              <a:rPr lang="fr-FR" dirty="0" smtClean="0"/>
            </a:br>
            <a:r>
              <a:rPr lang="fr-FR" dirty="0" smtClean="0"/>
              <a:t>L'approche sélective intégrative puise dans différentes disciplines ou courants de pensée. Par exemple, en psychologie, elle peut intégrer des éléments des théories cognitives, comportementales, et psychanalytiques pour mieux comprendre le comportement humain.</a:t>
            </a:r>
          </a:p>
          <a:p>
            <a:r>
              <a:rPr lang="fr-FR" b="1" dirty="0" smtClean="0"/>
              <a:t>Flexibilité </a:t>
            </a:r>
            <a:r>
              <a:rPr lang="ar-DZ" dirty="0" smtClean="0"/>
              <a:t>المرونة </a:t>
            </a:r>
            <a:r>
              <a:rPr lang="fr-FR" dirty="0" smtClean="0"/>
              <a:t/>
            </a:r>
            <a:br>
              <a:rPr lang="fr-FR" dirty="0" smtClean="0"/>
            </a:br>
            <a:r>
              <a:rPr lang="fr-FR" dirty="0" smtClean="0"/>
              <a:t>Elle est adaptable à divers contextes et situations. Contrairement aux approches rigides qui suivent une seule méthode, l'approche intégrative permet de s’ajuster en fonction des besoins.</a:t>
            </a:r>
          </a:p>
          <a:p>
            <a:r>
              <a:rPr lang="fr-FR" b="1" dirty="0" smtClean="0"/>
              <a:t>Vision </a:t>
            </a:r>
            <a:r>
              <a:rPr lang="fr-FR" b="1" dirty="0" smtClean="0"/>
              <a:t>holistique </a:t>
            </a:r>
            <a:r>
              <a:rPr lang="ar-DZ" dirty="0" smtClean="0"/>
              <a:t>الرؤية الشمولية </a:t>
            </a:r>
            <a:r>
              <a:rPr lang="fr-FR" dirty="0" smtClean="0"/>
              <a:t/>
            </a:r>
            <a:br>
              <a:rPr lang="fr-FR" dirty="0" smtClean="0"/>
            </a:br>
            <a:r>
              <a:rPr lang="fr-FR" dirty="0" smtClean="0"/>
              <a:t>Cette approche permet d’avoir une vision globale d’un problème, en tenant compte de ses différentes dimensions et de ses interconnexions.</a:t>
            </a:r>
          </a:p>
          <a:p>
            <a:endParaRPr lang="fr-FR" dirty="0"/>
          </a:p>
        </p:txBody>
      </p:sp>
      <p:sp>
        <p:nvSpPr>
          <p:cNvPr id="2050" name="AutoShape 2" descr="A visually appealing concept representing integrative therapy and health, with a modern and calming design. The composition includes soft blue tones symbolizing trust, calm, and healing. The artwork features abstract elements like interconnected circles or flowing lines to represent holistic and collective therapy. There are subtle symbols of health, such as a tree of life, a human silhouette, and natural elements. The style is clean, professional, and modern, suitable for a health-related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t>III. Applications de l’approche sélective intégrative</a:t>
            </a:r>
            <a:endParaRPr lang="fr-FR" dirty="0"/>
          </a:p>
        </p:txBody>
      </p:sp>
      <p:sp>
        <p:nvSpPr>
          <p:cNvPr id="3" name="Espace réservé du contenu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fr-FR" b="1" dirty="0" smtClean="0"/>
              <a:t>En psychologie</a:t>
            </a:r>
            <a:endParaRPr lang="fr-FR" dirty="0" smtClean="0"/>
          </a:p>
          <a:p>
            <a:pPr lvl="1"/>
            <a:r>
              <a:rPr lang="fr-FR" dirty="0" smtClean="0"/>
              <a:t>Les psychothérapeutes intégratifs utilisent cette approche pour adapter leur intervention à chaque patient. Ils peuvent combiner la thérapie cognitive-comportementale (TCC) avec des techniques issues de la </a:t>
            </a:r>
            <a:r>
              <a:rPr lang="fr-FR" dirty="0" err="1" smtClean="0"/>
              <a:t>psychodynamique</a:t>
            </a:r>
            <a:r>
              <a:rPr lang="fr-FR" dirty="0" smtClean="0"/>
              <a:t> ou de la pleine conscience.</a:t>
            </a:r>
          </a:p>
          <a:p>
            <a:pPr lvl="1"/>
            <a:r>
              <a:rPr lang="fr-FR" dirty="0" smtClean="0"/>
              <a:t>Par exemple, pour traiter l’anxiété, un psychologue peut intégrer des techniques de relaxation (provenant de la thérapie comportementale) avec des approches cognitives visant à modifier les pensées négatives.</a:t>
            </a:r>
          </a:p>
          <a:p>
            <a:r>
              <a:rPr lang="fr-FR" b="1" dirty="0" smtClean="0"/>
              <a:t>En éducation</a:t>
            </a:r>
            <a:endParaRPr lang="fr-FR" dirty="0" smtClean="0"/>
          </a:p>
          <a:p>
            <a:pPr lvl="1"/>
            <a:r>
              <a:rPr lang="fr-FR" dirty="0" smtClean="0"/>
              <a:t>Les enseignants peuvent combiner différentes méthodes pédagogiques pour s'adapter aux besoins diversifiés des élèves. Ils peuvent utiliser des techniques issues de l'apprentissage par projet, de l’enseignement magistral et du travail collaboratif.</a:t>
            </a:r>
          </a:p>
          <a:p>
            <a:pPr lvl="1"/>
            <a:r>
              <a:rPr lang="fr-FR" dirty="0" smtClean="0"/>
              <a:t>Cette intégration permet d'améliorer la motivation et la réussite des élèves en tenant compte de leurs styles d’apprentissage variés.</a:t>
            </a:r>
          </a:p>
          <a:p>
            <a:r>
              <a:rPr lang="fr-FR" b="1" dirty="0" smtClean="0"/>
              <a:t>En gestion et management</a:t>
            </a:r>
            <a:endParaRPr lang="fr-FR" dirty="0" smtClean="0"/>
          </a:p>
          <a:p>
            <a:pPr lvl="1"/>
            <a:r>
              <a:rPr lang="fr-FR" dirty="0" smtClean="0"/>
              <a:t>Les gestionnaires peuvent intégrer des pratiques de gestion traditionnelles avec des approches modernes, telles que le management agile et la gestion participative, pour répondre aux défis organisationnels complexes.</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fr-FR" b="1" dirty="0" smtClean="0"/>
              <a:t/>
            </a:r>
            <a:br>
              <a:rPr lang="fr-FR" b="1" dirty="0" smtClean="0"/>
            </a:br>
            <a:r>
              <a:rPr lang="fr-FR" b="1" dirty="0" smtClean="0"/>
              <a:t> </a:t>
            </a:r>
            <a:r>
              <a:rPr lang="fr-FR" b="1" dirty="0" smtClean="0"/>
              <a:t>Outils utilisés dans l’approche intégrative</a:t>
            </a:r>
            <a:br>
              <a:rPr lang="fr-FR" b="1" dirty="0" smtClean="0"/>
            </a:br>
            <a:endParaRPr lang="fr-FR" dirty="0"/>
          </a:p>
        </p:txBody>
      </p:sp>
      <p:sp>
        <p:nvSpPr>
          <p:cNvPr id="3" name="Espace réservé du contenu 2"/>
          <p:cNvSpPr>
            <a:spLocks noGrp="1"/>
          </p:cNvSpPr>
          <p:nvPr>
            <p:ph idx="1"/>
          </p:nvPr>
        </p:nvSpPr>
        <p:spPr>
          <a:xfrm>
            <a:off x="457200" y="1428736"/>
            <a:ext cx="8229600" cy="5143536"/>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buNone/>
            </a:pPr>
            <a:r>
              <a:rPr lang="fr-FR" b="1" dirty="0" smtClean="0"/>
              <a:t>1</a:t>
            </a:r>
            <a:r>
              <a:rPr lang="fr-FR" b="1" dirty="0" smtClean="0"/>
              <a:t>. Techniques de base</a:t>
            </a:r>
          </a:p>
          <a:p>
            <a:r>
              <a:rPr lang="fr-FR" b="1" dirty="0" smtClean="0"/>
              <a:t>Restructuration cognitive</a:t>
            </a:r>
            <a:r>
              <a:rPr lang="fr-FR" dirty="0" smtClean="0"/>
              <a:t> (cognitivisme) : Identifier et modifier les pensées négatives ou dysfonctionnelles.</a:t>
            </a:r>
          </a:p>
          <a:p>
            <a:r>
              <a:rPr lang="fr-FR" b="1" dirty="0" smtClean="0"/>
              <a:t>Thérapie d'exposition</a:t>
            </a:r>
            <a:r>
              <a:rPr lang="fr-FR" dirty="0" smtClean="0"/>
              <a:t> (béhaviorisme) : Traiter les phobies et l’anxiété en exposant graduellement le patient à l’objet de sa peur.</a:t>
            </a:r>
          </a:p>
          <a:p>
            <a:r>
              <a:rPr lang="fr-FR" b="1" dirty="0" smtClean="0"/>
              <a:t>Analyse des rêves</a:t>
            </a:r>
            <a:r>
              <a:rPr lang="fr-FR" dirty="0" smtClean="0"/>
              <a:t> (psychanalyse) : Explorer l’inconscient à travers le contenu symbolique des rêves.</a:t>
            </a:r>
          </a:p>
          <a:p>
            <a:r>
              <a:rPr lang="fr-FR" b="1" dirty="0" smtClean="0"/>
              <a:t>Méditation de pleine conscience</a:t>
            </a:r>
            <a:r>
              <a:rPr lang="fr-FR" dirty="0" smtClean="0"/>
              <a:t> (humanisme) : Encourager la présence dans l’instant et l’acceptation des émotions.</a:t>
            </a:r>
          </a:p>
          <a:p>
            <a:pPr>
              <a:buNone/>
            </a:pPr>
            <a:r>
              <a:rPr lang="fr-FR" b="1" dirty="0" smtClean="0"/>
              <a:t>2. Techniques spécifiques</a:t>
            </a:r>
          </a:p>
          <a:p>
            <a:r>
              <a:rPr lang="fr-FR" b="1" dirty="0" smtClean="0"/>
              <a:t>Techniques narratives</a:t>
            </a:r>
            <a:r>
              <a:rPr lang="fr-FR" dirty="0" smtClean="0"/>
              <a:t> : Réécrire l’histoire personnelle pour aider le patient à adopter une perspective plus positive.</a:t>
            </a:r>
          </a:p>
          <a:p>
            <a:r>
              <a:rPr lang="fr-FR" b="1" dirty="0" smtClean="0"/>
              <a:t>Thérapie basée sur les valeurs</a:t>
            </a:r>
            <a:r>
              <a:rPr lang="fr-FR" dirty="0" smtClean="0"/>
              <a:t> : Identifier les valeurs fondamentales du patient pour guider ses choix de vie.</a:t>
            </a:r>
          </a:p>
          <a:p>
            <a:r>
              <a:rPr lang="fr-FR" b="1" dirty="0" smtClean="0"/>
              <a:t>Résolution de conflits</a:t>
            </a:r>
            <a:r>
              <a:rPr lang="fr-FR" dirty="0" smtClean="0"/>
              <a:t> : Travailler sur les conflits internes ou relationnels à travers des jeux de rôle ou des exercices de communication assertive.</a:t>
            </a:r>
          </a:p>
          <a:p>
            <a:pPr>
              <a:buNone/>
            </a:pPr>
            <a:r>
              <a:rPr lang="fr-FR" b="1" dirty="0" smtClean="0"/>
              <a:t>3. Modèles d’intégration pratique</a:t>
            </a:r>
          </a:p>
          <a:p>
            <a:r>
              <a:rPr lang="fr-FR" b="1" dirty="0" smtClean="0"/>
              <a:t>Planification multimodale (Arnold </a:t>
            </a:r>
            <a:r>
              <a:rPr lang="fr-FR" b="1" dirty="0" err="1" smtClean="0"/>
              <a:t>Lazarus</a:t>
            </a:r>
            <a:r>
              <a:rPr lang="fr-FR" b="1" dirty="0" smtClean="0"/>
              <a:t>)</a:t>
            </a:r>
            <a:r>
              <a:rPr lang="fr-FR" dirty="0" smtClean="0"/>
              <a:t> : Évaluer et intervenir sur plusieurs dimensions (cognitives, émotionnelles, comportementales, biologiques, interpersonnelles).</a:t>
            </a:r>
          </a:p>
          <a:p>
            <a:r>
              <a:rPr lang="fr-FR" b="1" dirty="0" smtClean="0"/>
              <a:t>Approche ACT (</a:t>
            </a:r>
            <a:r>
              <a:rPr lang="fr-FR" b="1" dirty="0" err="1" smtClean="0"/>
              <a:t>Acceptance</a:t>
            </a:r>
            <a:r>
              <a:rPr lang="fr-FR" b="1" dirty="0" smtClean="0"/>
              <a:t> and </a:t>
            </a:r>
            <a:r>
              <a:rPr lang="fr-FR" b="1" dirty="0" err="1" smtClean="0"/>
              <a:t>Commitment</a:t>
            </a:r>
            <a:r>
              <a:rPr lang="fr-FR" b="1" dirty="0" smtClean="0"/>
              <a:t> </a:t>
            </a:r>
            <a:r>
              <a:rPr lang="fr-FR" b="1" dirty="0" err="1" smtClean="0"/>
              <a:t>Therapy</a:t>
            </a:r>
            <a:r>
              <a:rPr lang="fr-FR" b="1" dirty="0" smtClean="0"/>
              <a:t>)</a:t>
            </a:r>
            <a:r>
              <a:rPr lang="fr-FR" dirty="0" smtClean="0"/>
              <a:t> : Combiner la pleine conscience, l’acceptation et le travail sur les valeurs pour réduire la souffrance.</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0"/>
            <a:ext cx="4929190" cy="6715148"/>
          </a:xfrm>
        </p:spPr>
        <p:txBody>
          <a:bodyPr>
            <a:noAutofit/>
          </a:bodyPr>
          <a:lstStyle/>
          <a:p>
            <a:r>
              <a:rPr lang="fr-FR" sz="1100" b="1" dirty="0" smtClean="0"/>
              <a:t>Techniques cognitives</a:t>
            </a:r>
            <a:endParaRPr lang="fr-FR" sz="1100" dirty="0" smtClean="0"/>
          </a:p>
          <a:p>
            <a:pPr>
              <a:buNone/>
            </a:pPr>
            <a:r>
              <a:rPr lang="fr-FR" sz="1100" dirty="0" smtClean="0"/>
              <a:t>Restructuration cognitive : Identifier et modifier les pensées irrationnelles ou négatives.</a:t>
            </a:r>
          </a:p>
          <a:p>
            <a:pPr>
              <a:buNone/>
            </a:pPr>
            <a:r>
              <a:rPr lang="fr-FR" sz="1100" dirty="0" smtClean="0"/>
              <a:t>Dialogue socratique : Poser des questions ouvertes pour amener le patient à réfléchir et remettre en question ses croyances.</a:t>
            </a:r>
          </a:p>
          <a:p>
            <a:r>
              <a:rPr lang="fr-FR" sz="1100" b="1" dirty="0" smtClean="0"/>
              <a:t>Techniques comportementales</a:t>
            </a:r>
            <a:endParaRPr lang="fr-FR" sz="1100" dirty="0" smtClean="0"/>
          </a:p>
          <a:p>
            <a:pPr>
              <a:buNone/>
            </a:pPr>
            <a:r>
              <a:rPr lang="fr-FR" sz="1100" dirty="0" smtClean="0"/>
              <a:t>Exposition graduelle : Affronter progressivement des situations anxiogènes pour réduire l’anxiété.</a:t>
            </a:r>
          </a:p>
          <a:p>
            <a:pPr>
              <a:buNone/>
            </a:pPr>
            <a:r>
              <a:rPr lang="fr-FR" sz="1100" dirty="0" smtClean="0"/>
              <a:t>Renforcement positif : Encourager les comportements adaptés par des récompenses ou des renforcements.</a:t>
            </a:r>
          </a:p>
          <a:p>
            <a:r>
              <a:rPr lang="fr-FR" sz="1100" b="1" dirty="0" smtClean="0"/>
              <a:t>Techniques émotionnelles</a:t>
            </a:r>
            <a:endParaRPr lang="fr-FR" sz="1100" dirty="0" smtClean="0"/>
          </a:p>
          <a:p>
            <a:pPr>
              <a:buNone/>
            </a:pPr>
            <a:r>
              <a:rPr lang="fr-FR" sz="1100" dirty="0" smtClean="0"/>
              <a:t>Travail sur les émotions refoulées : Identifier et exprimer des émotions difficiles.</a:t>
            </a:r>
          </a:p>
          <a:p>
            <a:pPr>
              <a:buNone/>
            </a:pPr>
            <a:r>
              <a:rPr lang="fr-FR" sz="1100" dirty="0" smtClean="0"/>
              <a:t>Techniques de gestion du stress : Relaxation musculaire progressive, respiration diaphragmatique, méditation de pleine conscience.</a:t>
            </a:r>
          </a:p>
          <a:p>
            <a:r>
              <a:rPr lang="fr-FR" sz="1100" b="1" dirty="0" smtClean="0"/>
              <a:t>Techniques relationnelles</a:t>
            </a:r>
            <a:endParaRPr lang="fr-FR" sz="1100" dirty="0" smtClean="0"/>
          </a:p>
          <a:p>
            <a:pPr>
              <a:buNone/>
            </a:pPr>
            <a:r>
              <a:rPr lang="fr-FR" sz="1100" dirty="0" smtClean="0"/>
              <a:t>j</a:t>
            </a:r>
            <a:r>
              <a:rPr lang="fr-FR" sz="1100" dirty="0" smtClean="0"/>
              <a:t>eux de rôle : Simuler des situations sociales pour améliorer les compétences relationnelles.</a:t>
            </a:r>
          </a:p>
          <a:p>
            <a:pPr>
              <a:buNone/>
            </a:pPr>
            <a:r>
              <a:rPr lang="fr-FR" sz="1100" dirty="0" smtClean="0"/>
              <a:t>Communication non violente (CNV) : Apprendre à exprimer ses besoins et émotions de manière assertive.</a:t>
            </a:r>
          </a:p>
          <a:p>
            <a:r>
              <a:rPr lang="fr-FR" sz="1100" b="1" dirty="0" smtClean="0"/>
              <a:t>Techniques de pleine conscience et méditation</a:t>
            </a:r>
            <a:endParaRPr lang="fr-FR" sz="1100" dirty="0" smtClean="0"/>
          </a:p>
          <a:p>
            <a:pPr>
              <a:buNone/>
            </a:pPr>
            <a:r>
              <a:rPr lang="fr-FR" sz="1100" dirty="0" err="1" smtClean="0"/>
              <a:t>Mindfulness</a:t>
            </a:r>
            <a:r>
              <a:rPr lang="fr-FR" sz="1100" dirty="0" smtClean="0"/>
              <a:t> : Apprendre à être pleinement présent dans l’instant, sans jugement.</a:t>
            </a:r>
          </a:p>
          <a:p>
            <a:pPr>
              <a:buNone/>
            </a:pPr>
            <a:r>
              <a:rPr lang="fr-FR" sz="1100" dirty="0" smtClean="0"/>
              <a:t>Body scan : Technique de méditation qui consiste à porter attention aux sensations corporelles.</a:t>
            </a:r>
          </a:p>
          <a:p>
            <a:r>
              <a:rPr lang="fr-FR" sz="1100" b="1" dirty="0" smtClean="0"/>
              <a:t>Techniques narratives</a:t>
            </a:r>
            <a:endParaRPr lang="fr-FR" sz="1100" dirty="0" smtClean="0"/>
          </a:p>
          <a:p>
            <a:pPr>
              <a:buNone/>
            </a:pPr>
            <a:r>
              <a:rPr lang="fr-FR" sz="1100" dirty="0" smtClean="0"/>
              <a:t>Réécriture de l’histoire personnelle : Aider le patient à reconsidérer ses expériences de manière plus positive.</a:t>
            </a:r>
          </a:p>
          <a:p>
            <a:pPr>
              <a:buNone/>
            </a:pPr>
            <a:r>
              <a:rPr lang="fr-FR" sz="1100" dirty="0" smtClean="0"/>
              <a:t>Externalisation des problèmes : Considérer le problème comme extérieur à la personne pour mieux le gérer.</a:t>
            </a:r>
          </a:p>
          <a:p>
            <a:r>
              <a:rPr lang="fr-FR" sz="1100" b="1" dirty="0" smtClean="0"/>
              <a:t>Techniques </a:t>
            </a:r>
            <a:r>
              <a:rPr lang="fr-FR" sz="1100" b="1" dirty="0" err="1" smtClean="0"/>
              <a:t>psychodynamiques</a:t>
            </a:r>
            <a:endParaRPr lang="fr-FR" sz="1100" dirty="0" smtClean="0"/>
          </a:p>
          <a:p>
            <a:pPr>
              <a:buNone/>
            </a:pPr>
            <a:r>
              <a:rPr lang="fr-FR" sz="1100" dirty="0" smtClean="0"/>
              <a:t>Analyse des rêves : Explorer le contenu inconscient à travers l’interprétation des rêves.</a:t>
            </a:r>
          </a:p>
          <a:p>
            <a:pPr>
              <a:buNone/>
            </a:pPr>
            <a:r>
              <a:rPr lang="fr-FR" sz="1100" dirty="0" smtClean="0"/>
              <a:t>Exploration des conflits internes : Identifier les conflits inconscients qui influencent le comportement.</a:t>
            </a:r>
          </a:p>
          <a:p>
            <a:endParaRPr lang="fr-FR" sz="1100" dirty="0"/>
          </a:p>
        </p:txBody>
      </p:sp>
      <p:pic>
        <p:nvPicPr>
          <p:cNvPr id="18434" name="Picture 2"/>
          <p:cNvPicPr>
            <a:picLocks noChangeAspect="1" noChangeArrowheads="1"/>
          </p:cNvPicPr>
          <p:nvPr/>
        </p:nvPicPr>
        <p:blipFill>
          <a:blip r:embed="rId3"/>
          <a:srcRect/>
          <a:stretch>
            <a:fillRect/>
          </a:stretch>
        </p:blipFill>
        <p:spPr bwMode="auto">
          <a:xfrm>
            <a:off x="5143504" y="857232"/>
            <a:ext cx="3808479"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t>Model </a:t>
            </a:r>
            <a:endParaRPr lang="fr-FR" dirty="0"/>
          </a:p>
        </p:txBody>
      </p:sp>
      <p:sp>
        <p:nvSpPr>
          <p:cNvPr id="3" name="Espace réservé du contenu 2"/>
          <p:cNvSpPr>
            <a:spLocks noGrp="1"/>
          </p:cNvSpPr>
          <p:nvPr>
            <p:ph idx="1"/>
          </p:nvPr>
        </p:nvSpPr>
        <p:spPr>
          <a:xfrm>
            <a:off x="457200" y="1142984"/>
            <a:ext cx="8229600" cy="4983179"/>
          </a:xfrm>
        </p:spPr>
        <p:txBody>
          <a:bodyPr>
            <a:noAutofit/>
          </a:bodyPr>
          <a:lstStyle/>
          <a:p>
            <a:pPr>
              <a:buNone/>
            </a:pPr>
            <a:r>
              <a:rPr lang="fr-FR" sz="1400" b="1" dirty="0" smtClean="0"/>
              <a:t>1. Arnold </a:t>
            </a:r>
            <a:r>
              <a:rPr lang="fr-FR" sz="1400" b="1" dirty="0" err="1" smtClean="0"/>
              <a:t>Lazarus</a:t>
            </a:r>
            <a:endParaRPr lang="fr-FR" sz="1400" b="1" dirty="0" smtClean="0"/>
          </a:p>
          <a:p>
            <a:r>
              <a:rPr lang="fr-FR" sz="1400" b="1" dirty="0" smtClean="0"/>
              <a:t>Apport principal</a:t>
            </a:r>
            <a:r>
              <a:rPr lang="fr-FR" sz="1400" dirty="0" smtClean="0"/>
              <a:t> : Développement de la </a:t>
            </a:r>
            <a:r>
              <a:rPr lang="fr-FR" sz="1400" b="1" dirty="0" smtClean="0"/>
              <a:t>thérapie multimodale</a:t>
            </a:r>
            <a:r>
              <a:rPr lang="fr-FR" sz="1400" dirty="0" smtClean="0"/>
              <a:t>, une forme de thérapie intégrative qui propose de sélectionner les outils thérapeutiques en fonction des besoins spécifiques du patient.</a:t>
            </a:r>
          </a:p>
          <a:p>
            <a:r>
              <a:rPr lang="fr-FR" sz="1400" b="1" dirty="0" smtClean="0"/>
              <a:t>Idée centrale</a:t>
            </a:r>
            <a:r>
              <a:rPr lang="fr-FR" sz="1400" dirty="0" smtClean="0"/>
              <a:t> : Les interventions doivent être personnalisées et basées sur plusieurs modalités (cognition, comportement, émotions, relations interpersonnelles, etc.).</a:t>
            </a:r>
          </a:p>
          <a:p>
            <a:pPr>
              <a:buNone/>
            </a:pPr>
            <a:r>
              <a:rPr lang="fr-FR" sz="1400" b="1" dirty="0" smtClean="0"/>
              <a:t>2. Paul </a:t>
            </a:r>
            <a:r>
              <a:rPr lang="fr-FR" sz="1400" b="1" dirty="0" err="1" smtClean="0"/>
              <a:t>Wachtel</a:t>
            </a:r>
            <a:endParaRPr lang="fr-FR" sz="1400" b="1" dirty="0" smtClean="0"/>
          </a:p>
          <a:p>
            <a:r>
              <a:rPr lang="fr-FR" sz="1400" b="1" dirty="0" smtClean="0"/>
              <a:t>Apport principal</a:t>
            </a:r>
            <a:r>
              <a:rPr lang="fr-FR" sz="1400" dirty="0" smtClean="0"/>
              <a:t> : Création de la thérapie </a:t>
            </a:r>
            <a:r>
              <a:rPr lang="fr-FR" sz="1400" b="1" dirty="0" smtClean="0"/>
              <a:t>intégrative </a:t>
            </a:r>
            <a:r>
              <a:rPr lang="fr-FR" sz="1400" b="1" dirty="0" err="1" smtClean="0"/>
              <a:t>psychodynamique</a:t>
            </a:r>
            <a:r>
              <a:rPr lang="fr-FR" sz="1400" b="1" dirty="0" smtClean="0"/>
              <a:t> et comportementale</a:t>
            </a:r>
            <a:r>
              <a:rPr lang="fr-FR" sz="1400" dirty="0" smtClean="0"/>
              <a:t>.</a:t>
            </a:r>
          </a:p>
          <a:p>
            <a:r>
              <a:rPr lang="fr-FR" sz="1400" b="1" dirty="0" smtClean="0"/>
              <a:t>Idée centrale</a:t>
            </a:r>
            <a:r>
              <a:rPr lang="fr-FR" sz="1400" dirty="0" smtClean="0"/>
              <a:t> : Combiner les approches psychanalytiques et comportementales pour traiter à la fois les aspects inconscients et les comportements observables.</a:t>
            </a:r>
          </a:p>
          <a:p>
            <a:pPr>
              <a:buNone/>
            </a:pPr>
            <a:r>
              <a:rPr lang="fr-FR" sz="1400" b="1" dirty="0" smtClean="0"/>
              <a:t>3. John C. </a:t>
            </a:r>
            <a:r>
              <a:rPr lang="fr-FR" sz="1400" b="1" dirty="0" err="1" smtClean="0"/>
              <a:t>Norcross</a:t>
            </a:r>
            <a:endParaRPr lang="fr-FR" sz="1400" b="1" dirty="0" smtClean="0"/>
          </a:p>
          <a:p>
            <a:r>
              <a:rPr lang="fr-FR" sz="1400" b="1" dirty="0" smtClean="0"/>
              <a:t>Apport principal</a:t>
            </a:r>
            <a:r>
              <a:rPr lang="fr-FR" sz="1400" dirty="0" smtClean="0"/>
              <a:t> : Contribution majeure à la théorisation de l’approche intégrative et publication de travaux importants sur l'intégration en psychothérapie.</a:t>
            </a:r>
          </a:p>
          <a:p>
            <a:r>
              <a:rPr lang="fr-FR" sz="1400" b="1" dirty="0" smtClean="0"/>
              <a:t>Idée centrale</a:t>
            </a:r>
            <a:r>
              <a:rPr lang="fr-FR" sz="1400" dirty="0" smtClean="0"/>
              <a:t> : La psychothérapie intégrative est basée sur l'idée que l'adaptation et la flexibilité sont essentielles pour répondre aux besoins variés des patients.</a:t>
            </a:r>
          </a:p>
          <a:p>
            <a:pPr>
              <a:buNone/>
            </a:pPr>
            <a:r>
              <a:rPr lang="fr-FR" sz="1400" b="1" dirty="0" smtClean="0"/>
              <a:t>4. George </a:t>
            </a:r>
            <a:r>
              <a:rPr lang="fr-FR" sz="1400" b="1" dirty="0" err="1" smtClean="0"/>
              <a:t>Stricker</a:t>
            </a:r>
            <a:r>
              <a:rPr lang="fr-FR" sz="1400" b="1" dirty="0" smtClean="0"/>
              <a:t> et Jerry Gold</a:t>
            </a:r>
          </a:p>
          <a:p>
            <a:r>
              <a:rPr lang="fr-FR" sz="1400" b="1" dirty="0" smtClean="0"/>
              <a:t>Apport principal</a:t>
            </a:r>
            <a:r>
              <a:rPr lang="fr-FR" sz="1400" dirty="0" smtClean="0"/>
              <a:t> : Développement du modèle d'</a:t>
            </a:r>
            <a:r>
              <a:rPr lang="fr-FR" sz="1400" b="1" dirty="0" smtClean="0"/>
              <a:t>intégration assimilative</a:t>
            </a:r>
            <a:r>
              <a:rPr lang="fr-FR" sz="1400" dirty="0" smtClean="0"/>
              <a:t>.</a:t>
            </a:r>
          </a:p>
          <a:p>
            <a:r>
              <a:rPr lang="fr-FR" sz="1400" b="1" dirty="0" smtClean="0"/>
              <a:t>Idée centrale</a:t>
            </a:r>
            <a:r>
              <a:rPr lang="fr-FR" sz="1400" dirty="0" smtClean="0"/>
              <a:t> : Incorporer des outils et techniques d'autres approches dans un cadre théorique principal (par exemple, psychanalytique ou cognitif-comportemental).</a:t>
            </a:r>
          </a:p>
          <a:p>
            <a:pPr>
              <a:buNone/>
            </a:pPr>
            <a:r>
              <a:rPr lang="fr-FR" sz="1400" b="1" dirty="0" smtClean="0"/>
              <a:t>5. </a:t>
            </a:r>
            <a:r>
              <a:rPr lang="fr-FR" sz="1400" b="1" dirty="0" err="1" smtClean="0"/>
              <a:t>Theordore</a:t>
            </a:r>
            <a:r>
              <a:rPr lang="fr-FR" sz="1400" b="1" dirty="0" smtClean="0"/>
              <a:t> Millon</a:t>
            </a:r>
          </a:p>
          <a:p>
            <a:r>
              <a:rPr lang="fr-FR" sz="1400" b="1" dirty="0" smtClean="0"/>
              <a:t>Apport principal</a:t>
            </a:r>
            <a:r>
              <a:rPr lang="fr-FR" sz="1400" dirty="0" smtClean="0"/>
              <a:t> : Contribution à l’intégration des modèles pour traiter les troubles de la personnalité.</a:t>
            </a:r>
          </a:p>
          <a:p>
            <a:r>
              <a:rPr lang="fr-FR" sz="1400" b="1" dirty="0" smtClean="0"/>
              <a:t>Idée centrale</a:t>
            </a:r>
            <a:r>
              <a:rPr lang="fr-FR" sz="1400" dirty="0" smtClean="0"/>
              <a:t> : Une approche intégrative est nécessaire pour comprendre et traiter la complexité des troubles de la personnalité.</a:t>
            </a:r>
          </a:p>
          <a:p>
            <a:endParaRPr lang="fr-FR" sz="14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1193</Words>
  <Application>Microsoft Office PowerPoint</Application>
  <PresentationFormat>Affichage à l'écran (4:3)</PresentationFormat>
  <Paragraphs>100</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L'approche sélective </vt:lpstr>
      <vt:lpstr>La thérapie intégrative est une approche thérapeutique qui propose, en fonction du contexte, de la pathologie et des problèmes du patient, un choix d’un petit nombre de psychothérapies. </vt:lpstr>
      <vt:lpstr> I. Définition de l’approche sélective intégrative </vt:lpstr>
      <vt:lpstr>Composante sélective</vt:lpstr>
      <vt:lpstr>II. Principes Clés du Modèle Intégratif et Sélectif</vt:lpstr>
      <vt:lpstr>III. Applications de l’approche sélective intégrative</vt:lpstr>
      <vt:lpstr>  Outils utilisés dans l’approche intégrative </vt:lpstr>
      <vt:lpstr>Diapositive 8</vt:lpstr>
      <vt:lpstr>Model </vt:lpstr>
      <vt:lpstr>Exemple pratique : Application clinique</vt:lpstr>
      <vt:lpstr>Avantages des thérapies intégratives </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L'approche sélective</dc:title>
  <dc:creator>nag rah</dc:creator>
  <cp:lastModifiedBy>nag rah</cp:lastModifiedBy>
  <cp:revision>25</cp:revision>
  <dcterms:created xsi:type="dcterms:W3CDTF">2024-11-30T12:49:57Z</dcterms:created>
  <dcterms:modified xsi:type="dcterms:W3CDTF">2024-12-07T07:38:12Z</dcterms:modified>
</cp:coreProperties>
</file>