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7" r:id="rId1"/>
  </p:sldMasterIdLst>
  <p:notesMasterIdLst>
    <p:notesMasterId r:id="rId28"/>
  </p:notesMasterIdLst>
  <p:sldIdLst>
    <p:sldId id="256" r:id="rId2"/>
    <p:sldId id="261" r:id="rId3"/>
    <p:sldId id="262" r:id="rId4"/>
    <p:sldId id="263" r:id="rId5"/>
    <p:sldId id="264" r:id="rId6"/>
    <p:sldId id="265" r:id="rId7"/>
    <p:sldId id="266" r:id="rId8"/>
    <p:sldId id="267" r:id="rId9"/>
    <p:sldId id="268" r:id="rId10"/>
    <p:sldId id="269" r:id="rId11"/>
    <p:sldId id="257" r:id="rId12"/>
    <p:sldId id="258" r:id="rId13"/>
    <p:sldId id="259" r:id="rId14"/>
    <p:sldId id="260"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92"/>
    <p:restoredTop sz="94637"/>
  </p:normalViewPr>
  <p:slideViewPr>
    <p:cSldViewPr snapToGrid="0" snapToObjects="1">
      <p:cViewPr varScale="1">
        <p:scale>
          <a:sx n="84" d="100"/>
          <a:sy n="84" d="100"/>
        </p:scale>
        <p:origin x="1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ar-S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2F2E5-CD84-9D41-B379-C03CF48EF3B1}" type="datetimeFigureOut">
              <a:rPr lang="ar-SA" smtClean="0"/>
              <a:t>05/10/1445</a:t>
            </a:fld>
            <a:endParaRPr lang="ar-S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A"/>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S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ar-S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BC99D4-81C6-A747-BB76-6D695E9647A7}" type="slidenum">
              <a:rPr lang="ar-SA" smtClean="0"/>
              <a:t>‹N°›</a:t>
            </a:fld>
            <a:endParaRPr lang="ar-SA"/>
          </a:p>
        </p:txBody>
      </p:sp>
    </p:spTree>
    <p:extLst>
      <p:ext uri="{BB962C8B-B14F-4D97-AF65-F5344CB8AC3E}">
        <p14:creationId xmlns:p14="http://schemas.microsoft.com/office/powerpoint/2010/main" val="2020215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ar-SA" dirty="0"/>
          </a:p>
        </p:txBody>
      </p:sp>
      <p:sp>
        <p:nvSpPr>
          <p:cNvPr id="4" name="Espace réservé du numéro de diapositive 3"/>
          <p:cNvSpPr>
            <a:spLocks noGrp="1"/>
          </p:cNvSpPr>
          <p:nvPr>
            <p:ph type="sldNum" sz="quarter" idx="10"/>
          </p:nvPr>
        </p:nvSpPr>
        <p:spPr/>
        <p:txBody>
          <a:bodyPr/>
          <a:lstStyle/>
          <a:p>
            <a:fld id="{1EBC99D4-81C6-A747-BB76-6D695E9647A7}" type="slidenum">
              <a:rPr lang="ar-SA" smtClean="0"/>
              <a:t>13</a:t>
            </a:fld>
            <a:endParaRPr lang="ar-SA"/>
          </a:p>
        </p:txBody>
      </p:sp>
    </p:spTree>
    <p:extLst>
      <p:ext uri="{BB962C8B-B14F-4D97-AF65-F5344CB8AC3E}">
        <p14:creationId xmlns:p14="http://schemas.microsoft.com/office/powerpoint/2010/main" val="20424745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a:t>Cliquez et modifiez le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ar-S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7902641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a:t>Cliquez et modifiez le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7E0DCDA-77FE-FC42-9A1C-DB69558F2708}" type="datetimeFigureOut">
              <a:rPr lang="ar-SA" smtClean="0"/>
              <a:t>05/10/1445</a:t>
            </a:fld>
            <a:endParaRPr lang="ar-SA"/>
          </a:p>
        </p:txBody>
      </p:sp>
      <p:sp>
        <p:nvSpPr>
          <p:cNvPr id="6" name="Footer Placeholder 5"/>
          <p:cNvSpPr>
            <a:spLocks noGrp="1"/>
          </p:cNvSpPr>
          <p:nvPr>
            <p:ph type="ftr" sz="quarter" idx="11"/>
          </p:nvPr>
        </p:nvSpPr>
        <p:spPr/>
        <p:txBody>
          <a:bodyPr/>
          <a:lstStyle/>
          <a:p>
            <a:endParaRPr lang="ar-S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409947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a:t>Cliquez et modifiez le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857403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a:t>Cliquez et modifiez le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770462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983623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Cliquez et modifiez le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7E0DCDA-77FE-FC42-9A1C-DB69558F2708}" type="datetimeFigureOut">
              <a:rPr lang="ar-SA" smtClean="0"/>
              <a:t>05/10/1445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229793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a:t>Cliquez et modifiez le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Faire glisser l'image vers l'espace réservé ou cliquer sur l'icône pour l'ajouter</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27E0DCDA-77FE-FC42-9A1C-DB69558F2708}" type="datetimeFigureOut">
              <a:rPr lang="ar-SA" smtClean="0"/>
              <a:t>05/10/1445</a:t>
            </a:fld>
            <a:endParaRPr lang="ar-SA"/>
          </a:p>
        </p:txBody>
      </p:sp>
      <p:sp>
        <p:nvSpPr>
          <p:cNvPr id="8" name="Footer Placeholder 7"/>
          <p:cNvSpPr>
            <a:spLocks noGrp="1"/>
          </p:cNvSpPr>
          <p:nvPr>
            <p:ph type="ftr" sz="quarter" idx="11"/>
          </p:nvPr>
        </p:nvSpPr>
        <p:spPr>
          <a:xfrm>
            <a:off x="561111" y="6391838"/>
            <a:ext cx="3644282" cy="304801"/>
          </a:xfrm>
        </p:spPr>
        <p:txBody>
          <a:bodyPr/>
          <a:lstStyle/>
          <a:p>
            <a:endParaRPr lang="ar-SA"/>
          </a:p>
        </p:txBody>
      </p:sp>
      <p:sp>
        <p:nvSpPr>
          <p:cNvPr id="9" name="Slide Number Placeholder 8"/>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752920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a:t>Cliquez et modifiez le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8085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a:t>Cliquez et modifiez le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597965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93083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a:t>Cliquez et modifiez le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7E0DCDA-77FE-FC42-9A1C-DB69558F2708}" type="datetimeFigureOut">
              <a:rPr lang="ar-SA" smtClean="0"/>
              <a:t>05/10/1445</a:t>
            </a:fld>
            <a:endParaRPr lang="ar-SA"/>
          </a:p>
        </p:txBody>
      </p:sp>
      <p:sp>
        <p:nvSpPr>
          <p:cNvPr id="5" name="Footer Placeholder 4"/>
          <p:cNvSpPr>
            <a:spLocks noGrp="1"/>
          </p:cNvSpPr>
          <p:nvPr>
            <p:ph type="ftr" sz="quarter" idx="11"/>
          </p:nvPr>
        </p:nvSpPr>
        <p:spPr/>
        <p:txBody>
          <a:bodyPr/>
          <a:lstStyle/>
          <a:p>
            <a:endParaRPr lang="ar-S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84211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27E0DCDA-77FE-FC42-9A1C-DB69558F2708}" type="datetimeFigureOut">
              <a:rPr lang="ar-SA" smtClean="0"/>
              <a:t>05/10/1445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556445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Cliquez et modifiez le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27E0DCDA-77FE-FC42-9A1C-DB69558F2708}" type="datetimeFigureOut">
              <a:rPr lang="ar-SA" smtClean="0"/>
              <a:t>05/10/1445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689500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a:t>Cliquez et modifiez le titre</a:t>
            </a:r>
            <a:endParaRPr lang="en-US" dirty="0"/>
          </a:p>
        </p:txBody>
      </p:sp>
      <p:sp>
        <p:nvSpPr>
          <p:cNvPr id="3" name="Date Placeholder 2"/>
          <p:cNvSpPr>
            <a:spLocks noGrp="1"/>
          </p:cNvSpPr>
          <p:nvPr>
            <p:ph type="dt" sz="half" idx="10"/>
          </p:nvPr>
        </p:nvSpPr>
        <p:spPr/>
        <p:txBody>
          <a:bodyPr/>
          <a:lstStyle/>
          <a:p>
            <a:fld id="{27E0DCDA-77FE-FC42-9A1C-DB69558F2708}" type="datetimeFigureOut">
              <a:rPr lang="ar-SA" smtClean="0"/>
              <a:t>05/10/1445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60884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E0DCDA-77FE-FC42-9A1C-DB69558F2708}" type="datetimeFigureOut">
              <a:rPr lang="ar-SA" smtClean="0"/>
              <a:t>05/10/1445</a:t>
            </a:fld>
            <a:endParaRPr lang="ar-SA"/>
          </a:p>
        </p:txBody>
      </p:sp>
      <p:sp>
        <p:nvSpPr>
          <p:cNvPr id="3" name="Footer Placeholder 2"/>
          <p:cNvSpPr>
            <a:spLocks noGrp="1"/>
          </p:cNvSpPr>
          <p:nvPr>
            <p:ph type="ftr" sz="quarter" idx="11"/>
          </p:nvPr>
        </p:nvSpPr>
        <p:spPr/>
        <p:txBody>
          <a:bodyPr/>
          <a:lstStyle/>
          <a:p>
            <a:endParaRPr lang="ar-S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4280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a:t>Cliquez et modifiez le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7E0DCDA-77FE-FC42-9A1C-DB69558F2708}" type="datetimeFigureOut">
              <a:rPr lang="ar-SA" smtClean="0"/>
              <a:t>05/10/1445</a:t>
            </a:fld>
            <a:endParaRPr lang="ar-SA"/>
          </a:p>
        </p:txBody>
      </p:sp>
      <p:sp>
        <p:nvSpPr>
          <p:cNvPr id="6" name="Footer Placeholder 5"/>
          <p:cNvSpPr>
            <a:spLocks noGrp="1"/>
          </p:cNvSpPr>
          <p:nvPr>
            <p:ph type="ftr" sz="quarter" idx="11"/>
          </p:nvPr>
        </p:nvSpPr>
        <p:spPr/>
        <p:txBody>
          <a:bodyPr/>
          <a:lstStyle/>
          <a:p>
            <a:endParaRPr lang="ar-S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45470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a:t>Cliquez et modifiez le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27E0DCDA-77FE-FC42-9A1C-DB69558F2708}" type="datetimeFigureOut">
              <a:rPr lang="ar-SA" smtClean="0"/>
              <a:t>05/10/1445</a:t>
            </a:fld>
            <a:endParaRPr lang="ar-SA"/>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85E8FC9-F7DF-F54F-90C9-EDFD187EA65D}" type="slidenum">
              <a:rPr lang="ar-SA" smtClean="0"/>
              <a:t>‹N°›</a:t>
            </a:fld>
            <a:endParaRPr lang="ar-SA"/>
          </a:p>
        </p:txBody>
      </p:sp>
    </p:spTree>
    <p:extLst>
      <p:ext uri="{BB962C8B-B14F-4D97-AF65-F5344CB8AC3E}">
        <p14:creationId xmlns:p14="http://schemas.microsoft.com/office/powerpoint/2010/main" val="1872284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a:t>Cliquez et modifiez le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7E0DCDA-77FE-FC42-9A1C-DB69558F2708}" type="datetimeFigureOut">
              <a:rPr lang="ar-SA" smtClean="0"/>
              <a:t>05/10/1445</a:t>
            </a:fld>
            <a:endParaRPr lang="ar-S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ar-S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85E8FC9-F7DF-F54F-90C9-EDFD187EA65D}" type="slidenum">
              <a:rPr lang="ar-SA" smtClean="0"/>
              <a:t>‹N°›</a:t>
            </a:fld>
            <a:endParaRPr lang="ar-SA"/>
          </a:p>
        </p:txBody>
      </p:sp>
    </p:spTree>
    <p:extLst>
      <p:ext uri="{BB962C8B-B14F-4D97-AF65-F5344CB8AC3E}">
        <p14:creationId xmlns:p14="http://schemas.microsoft.com/office/powerpoint/2010/main" val="640701688"/>
      </p:ext>
    </p:extLst>
  </p:cSld>
  <p:clrMap bg1="lt1" tx1="dk1" bg2="lt2" tx2="dk2" accent1="accent1" accent2="accent2" accent3="accent3" accent4="accent4" accent5="accent5" accent6="accent6" hlink="hlink" folHlink="folHlink"/>
  <p:sldLayoutIdLst>
    <p:sldLayoutId id="2147483918" r:id="rId1"/>
    <p:sldLayoutId id="2147483919" r:id="rId2"/>
    <p:sldLayoutId id="2147483920" r:id="rId3"/>
    <p:sldLayoutId id="2147483921" r:id="rId4"/>
    <p:sldLayoutId id="2147483922" r:id="rId5"/>
    <p:sldLayoutId id="2147483923" r:id="rId6"/>
    <p:sldLayoutId id="2147483924" r:id="rId7"/>
    <p:sldLayoutId id="2147483925" r:id="rId8"/>
    <p:sldLayoutId id="2147483926" r:id="rId9"/>
    <p:sldLayoutId id="2147483927" r:id="rId10"/>
    <p:sldLayoutId id="2147483928" r:id="rId11"/>
    <p:sldLayoutId id="2147483929" r:id="rId12"/>
    <p:sldLayoutId id="2147483930" r:id="rId13"/>
    <p:sldLayoutId id="2147483931" r:id="rId14"/>
    <p:sldLayoutId id="2147483932" r:id="rId15"/>
    <p:sldLayoutId id="2147483933" r:id="rId16"/>
    <p:sldLayoutId id="2147483934" r:id="rId17"/>
  </p:sldLayoutIdLst>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211387" y="1075266"/>
            <a:ext cx="8825658" cy="2677648"/>
          </a:xfrm>
        </p:spPr>
        <p:txBody>
          <a:bodyPr/>
          <a:lstStyle/>
          <a:p>
            <a:pPr algn="ctr" defTabSz="914400" rtl="1" eaLnBrk="1" latinLnBrk="0" hangingPunct="1">
              <a:lnSpc>
                <a:spcPct val="90000"/>
              </a:lnSpc>
              <a:spcBef>
                <a:spcPct val="0"/>
              </a:spcBef>
              <a:buNone/>
            </a:pPr>
            <a:r>
              <a:rPr lang="ar-SA" sz="6600" dirty="0"/>
              <a:t>المحاضرة الثانية</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6600" dirty="0"/>
          </a:p>
        </p:txBody>
      </p:sp>
      <p:sp>
        <p:nvSpPr>
          <p:cNvPr id="6" name="Sous-titre 5"/>
          <p:cNvSpPr>
            <a:spLocks noGrp="1"/>
          </p:cNvSpPr>
          <p:nvPr>
            <p:ph type="subTitle" idx="1"/>
          </p:nvPr>
        </p:nvSpPr>
        <p:spPr/>
        <p:txBody>
          <a:bodyPr/>
          <a:lstStyle/>
          <a:p>
            <a:pPr marL="0" indent="0" algn="l" defTabSz="457200" rtl="0" eaLnBrk="1" latinLnBrk="0" hangingPunct="1">
              <a:spcBef>
                <a:spcPts val="1000"/>
              </a:spcBef>
              <a:spcAft>
                <a:spcPts val="0"/>
              </a:spcAft>
              <a:buClr>
                <a:schemeClr val="accent1"/>
              </a:buClr>
              <a:buSzPct val="80000"/>
              <a:buFont typeface="Wingdings 3" charset="2"/>
              <a:buNone/>
            </a:pPr>
            <a:endParaRPr lang="ar-SA" dirty="0"/>
          </a:p>
        </p:txBody>
      </p:sp>
      <p:sp>
        <p:nvSpPr>
          <p:cNvPr id="4" name="ZoneTexte 3"/>
          <p:cNvSpPr txBox="1"/>
          <p:nvPr/>
        </p:nvSpPr>
        <p:spPr>
          <a:xfrm>
            <a:off x="5638800" y="5926667"/>
            <a:ext cx="184731" cy="369332"/>
          </a:xfrm>
          <a:prstGeom prst="rect">
            <a:avLst/>
          </a:prstGeom>
          <a:noFill/>
        </p:spPr>
        <p:txBody>
          <a:bodyPr wrap="none" rtlCol="0">
            <a:spAutoFit/>
          </a:bodyPr>
          <a:lstStyle/>
          <a:p>
            <a:pPr marL="0" algn="r" defTabSz="914400" rtl="1" eaLnBrk="1" latinLnBrk="0" hangingPunct="1"/>
            <a:endParaRPr lang="ar-SA" dirty="0"/>
          </a:p>
        </p:txBody>
      </p:sp>
      <p:sp>
        <p:nvSpPr>
          <p:cNvPr id="5" name="Rectangle 4"/>
          <p:cNvSpPr/>
          <p:nvPr/>
        </p:nvSpPr>
        <p:spPr>
          <a:xfrm>
            <a:off x="3594327" y="4859404"/>
            <a:ext cx="3946914" cy="923330"/>
          </a:xfrm>
          <a:prstGeom prst="rect">
            <a:avLst/>
          </a:prstGeom>
          <a:noFill/>
        </p:spPr>
        <p:txBody>
          <a:bodyPr wrap="none" lIns="91440" tIns="45720" rIns="91440" bIns="45720">
            <a:spAutoFit/>
          </a:bodyPr>
          <a:lstStyle/>
          <a:p>
            <a:pPr algn="ctr"/>
            <a:r>
              <a:rPr lang="ar-SA" sz="54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rPr>
              <a:t>التمويل الاسلامي</a:t>
            </a:r>
          </a:p>
        </p:txBody>
      </p:sp>
      <p:sp>
        <p:nvSpPr>
          <p:cNvPr id="3" name="Rectangle 2"/>
          <p:cNvSpPr/>
          <p:nvPr/>
        </p:nvSpPr>
        <p:spPr>
          <a:xfrm>
            <a:off x="6003635" y="2967335"/>
            <a:ext cx="184730" cy="923330"/>
          </a:xfrm>
          <a:prstGeom prst="rect">
            <a:avLst/>
          </a:prstGeom>
          <a:noFill/>
        </p:spPr>
        <p:txBody>
          <a:bodyPr wrap="none" lIns="91440" tIns="45720" rIns="91440" bIns="45720">
            <a:spAutoFit/>
          </a:bodyPr>
          <a:lstStyle/>
          <a:p>
            <a:pPr algn="ctr"/>
            <a:endParaRPr lang="ar-SA"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111381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الطرق الشرعية لكسب المال</a:t>
            </a:r>
            <a:r>
              <a:rPr lang="ar-DZ"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a:xfrm>
            <a:off x="1265790" y="2312554"/>
            <a:ext cx="8825659" cy="3416300"/>
          </a:xfrm>
        </p:spPr>
        <p:txBody>
          <a:bodyPr>
            <a:noAutofit/>
          </a:bodyPr>
          <a:lstStyle/>
          <a:p>
            <a:pPr>
              <a:buFont typeface="Wingdings" charset="2"/>
              <a:buChar char="Ø"/>
            </a:pPr>
            <a:r>
              <a:rPr lang="ar-SA" sz="3000" dirty="0"/>
              <a:t>الصدقة</a:t>
            </a:r>
          </a:p>
          <a:p>
            <a:pPr>
              <a:buFont typeface="Wingdings" charset="2"/>
              <a:buChar char="Ø"/>
            </a:pPr>
            <a:r>
              <a:rPr lang="ar-SA" sz="3000" dirty="0"/>
              <a:t>الزكاة</a:t>
            </a:r>
          </a:p>
          <a:p>
            <a:pPr>
              <a:buFont typeface="Wingdings" charset="2"/>
              <a:buChar char="Ø"/>
            </a:pPr>
            <a:r>
              <a:rPr lang="ar-SA" sz="3000" dirty="0"/>
              <a:t>الميراث</a:t>
            </a:r>
          </a:p>
          <a:p>
            <a:pPr>
              <a:buFont typeface="Wingdings" charset="2"/>
              <a:buChar char="Ø"/>
            </a:pPr>
            <a:r>
              <a:rPr lang="ar-SA" sz="3000" dirty="0"/>
              <a:t>الوقف</a:t>
            </a:r>
          </a:p>
          <a:p>
            <a:pPr>
              <a:buFont typeface="Wingdings" charset="2"/>
              <a:buChar char="Ø"/>
            </a:pPr>
            <a:r>
              <a:rPr lang="ar-SA" sz="3000" dirty="0"/>
              <a:t>الوصية</a:t>
            </a:r>
          </a:p>
          <a:p>
            <a:pPr>
              <a:buFont typeface="Wingdings" charset="2"/>
              <a:buChar char="Ø"/>
            </a:pPr>
            <a:r>
              <a:rPr lang="ar-SA" sz="3000" dirty="0"/>
              <a:t>الغنيمة</a:t>
            </a:r>
          </a:p>
          <a:p>
            <a:pPr>
              <a:buFont typeface="Wingdings" charset="2"/>
              <a:buChar char="Ø"/>
            </a:pPr>
            <a:r>
              <a:rPr lang="ar-SA" sz="3000" dirty="0"/>
              <a:t>تطبيق القصاص</a:t>
            </a:r>
          </a:p>
        </p:txBody>
      </p:sp>
    </p:spTree>
    <p:extLst>
      <p:ext uri="{BB962C8B-B14F-4D97-AF65-F5344CB8AC3E}">
        <p14:creationId xmlns:p14="http://schemas.microsoft.com/office/powerpoint/2010/main" val="451673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sz="4000" dirty="0"/>
              <a:t>مفهوم التمويل</a:t>
            </a:r>
            <a:r>
              <a:rPr lang="ar-DZ" sz="4000"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r>
              <a:rPr lang="ar-SA" sz="4000" dirty="0"/>
              <a:t> </a:t>
            </a:r>
            <a:br>
              <a:rPr lang="ar-SA" sz="4000" dirty="0"/>
            </a:br>
            <a:endParaRPr lang="ar-SA" sz="4000" dirty="0"/>
          </a:p>
        </p:txBody>
      </p:sp>
      <p:sp>
        <p:nvSpPr>
          <p:cNvPr id="3" name="Espace réservé du contenu 2"/>
          <p:cNvSpPr>
            <a:spLocks noGrp="1"/>
          </p:cNvSpPr>
          <p:nvPr>
            <p:ph idx="1"/>
          </p:nvPr>
        </p:nvSpPr>
        <p:spPr/>
        <p:txBody>
          <a:bodyPr>
            <a:normAutofit/>
          </a:bodyPr>
          <a:lstStyle/>
          <a:p>
            <a:pPr>
              <a:lnSpc>
                <a:spcPct val="150000"/>
              </a:lnSpc>
            </a:pPr>
            <a:r>
              <a:rPr lang="ar-SA" sz="4000" dirty="0">
                <a:ln w="0"/>
                <a:solidFill>
                  <a:schemeClr val="tx1"/>
                </a:solidFill>
                <a:effectLst>
                  <a:outerShdw blurRad="38100" dist="19050" dir="2700000" algn="tl" rotWithShape="0">
                    <a:schemeClr val="dk1">
                      <a:alpha val="40000"/>
                    </a:schemeClr>
                  </a:outerShdw>
                </a:effectLst>
                <a:cs typeface="+mj-cs"/>
              </a:rPr>
              <a:t>المفهوم التقليدي: هو الحصول على اموال بغرض استخدامها لتشغيل </a:t>
            </a:r>
            <a:r>
              <a:rPr lang="ar-SA" sz="4000" dirty="0" err="1">
                <a:ln w="0"/>
                <a:solidFill>
                  <a:schemeClr val="tx1"/>
                </a:solidFill>
                <a:effectLst>
                  <a:outerShdw blurRad="38100" dist="19050" dir="2700000" algn="tl" rotWithShape="0">
                    <a:schemeClr val="dk1">
                      <a:alpha val="40000"/>
                    </a:schemeClr>
                  </a:outerShdw>
                </a:effectLst>
                <a:cs typeface="+mj-cs"/>
              </a:rPr>
              <a:t>أو</a:t>
            </a:r>
            <a:r>
              <a:rPr lang="ar-SA" sz="4000" dirty="0">
                <a:ln w="0"/>
                <a:solidFill>
                  <a:schemeClr val="tx1"/>
                </a:solidFill>
                <a:effectLst>
                  <a:outerShdw blurRad="38100" dist="19050" dir="2700000" algn="tl" rotWithShape="0">
                    <a:schemeClr val="dk1">
                      <a:alpha val="40000"/>
                    </a:schemeClr>
                  </a:outerShdw>
                </a:effectLst>
                <a:cs typeface="+mj-cs"/>
              </a:rPr>
              <a:t> تطوير المشروع. </a:t>
            </a:r>
          </a:p>
        </p:txBody>
      </p:sp>
    </p:spTree>
    <p:extLst>
      <p:ext uri="{BB962C8B-B14F-4D97-AF65-F5344CB8AC3E}">
        <p14:creationId xmlns:p14="http://schemas.microsoft.com/office/powerpoint/2010/main" val="1268389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sz="4000" dirty="0"/>
              <a:t>مفهوم التمويل</a:t>
            </a:r>
            <a:r>
              <a:rPr lang="ar-DZ" sz="4000"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dirty="0"/>
          </a:p>
        </p:txBody>
      </p:sp>
      <p:sp>
        <p:nvSpPr>
          <p:cNvPr id="3" name="Espace réservé du contenu 2"/>
          <p:cNvSpPr>
            <a:spLocks noGrp="1"/>
          </p:cNvSpPr>
          <p:nvPr>
            <p:ph idx="1"/>
          </p:nvPr>
        </p:nvSpPr>
        <p:spPr/>
        <p:txBody>
          <a:bodyPr>
            <a:normAutofit fontScale="92500" lnSpcReduction="10000"/>
          </a:bodyPr>
          <a:lstStyle/>
          <a:p>
            <a:pPr>
              <a:lnSpc>
                <a:spcPct val="150000"/>
              </a:lnSpc>
            </a:pPr>
            <a:r>
              <a:rPr lang="ar-SA" sz="4000" dirty="0">
                <a:ln w="0"/>
                <a:solidFill>
                  <a:schemeClr val="tx1"/>
                </a:solidFill>
                <a:effectLst>
                  <a:outerShdw blurRad="38100" dist="19050" dir="2700000" algn="tl" rotWithShape="0">
                    <a:schemeClr val="dk1">
                      <a:alpha val="40000"/>
                    </a:schemeClr>
                  </a:outerShdw>
                </a:effectLst>
              </a:rPr>
              <a:t>المفهوم الحديث: هو التركيز على تحديد أفضل مصدر </a:t>
            </a:r>
            <a:r>
              <a:rPr lang="ar-SA" sz="4000" dirty="0" err="1">
                <a:ln w="0"/>
                <a:solidFill>
                  <a:schemeClr val="tx1"/>
                </a:solidFill>
                <a:effectLst>
                  <a:outerShdw blurRad="38100" dist="19050" dir="2700000" algn="tl" rotWithShape="0">
                    <a:schemeClr val="dk1">
                      <a:alpha val="40000"/>
                    </a:schemeClr>
                  </a:outerShdw>
                </a:effectLst>
              </a:rPr>
              <a:t>للاموال</a:t>
            </a:r>
            <a:r>
              <a:rPr lang="ar-SA" sz="4000" dirty="0">
                <a:ln w="0"/>
                <a:solidFill>
                  <a:schemeClr val="tx1"/>
                </a:solidFill>
                <a:effectLst>
                  <a:outerShdw blurRad="38100" dist="19050" dir="2700000" algn="tl" rotWithShape="0">
                    <a:schemeClr val="dk1">
                      <a:alpha val="40000"/>
                    </a:schemeClr>
                  </a:outerShdw>
                </a:effectLst>
              </a:rPr>
              <a:t> عن طريق المفاضلة بين عدة مصادر متاحة، من خلال دراسة التكلفة والعائد. ويأخذ قرار التمويل بعين عتبار عاملين أساسيين هما: التكلفة والمخاطر. </a:t>
            </a:r>
          </a:p>
          <a:p>
            <a:pPr marL="342900" indent="-342900" algn="l" defTabSz="457200" rtl="0" eaLnBrk="1" latinLnBrk="0" hangingPunct="1">
              <a:spcBef>
                <a:spcPts val="1000"/>
              </a:spcBef>
              <a:spcAft>
                <a:spcPts val="0"/>
              </a:spcAft>
              <a:buClr>
                <a:schemeClr val="accent1"/>
              </a:buClr>
              <a:buSzPct val="80000"/>
              <a:buFont typeface="Wingdings 3" charset="2"/>
              <a:buChar char=""/>
            </a:pPr>
            <a:endParaRPr lang="ar-SA" dirty="0"/>
          </a:p>
        </p:txBody>
      </p:sp>
    </p:spTree>
    <p:extLst>
      <p:ext uri="{BB962C8B-B14F-4D97-AF65-F5344CB8AC3E}">
        <p14:creationId xmlns:p14="http://schemas.microsoft.com/office/powerpoint/2010/main" val="673345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r"/>
            <a:r>
              <a:rPr lang="ar-SA" sz="44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أهمية</a:t>
            </a:r>
            <a:r>
              <a:rPr lang="ar-SA" sz="4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التمويل</a:t>
            </a:r>
            <a:r>
              <a:rPr lang="ar-DZ" sz="4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sz="44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br>
            <a:endParaRPr lang="ar-SA" sz="44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Espace réservé du contenu 2"/>
          <p:cNvSpPr>
            <a:spLocks noGrp="1"/>
          </p:cNvSpPr>
          <p:nvPr>
            <p:ph idx="1"/>
          </p:nvPr>
        </p:nvSpPr>
        <p:spPr/>
        <p:txBody>
          <a:bodyPr>
            <a:normAutofit lnSpcReduction="10000"/>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تحقيق المبالغ النقدية اللازمة للوحدات الاقتصادية ذات العجز في أوقات حاجتها </a:t>
            </a:r>
            <a:r>
              <a:rPr lang="ar-SA" sz="3600" dirty="0" err="1">
                <a:ln w="0"/>
                <a:solidFill>
                  <a:schemeClr val="tx1"/>
                </a:solidFill>
                <a:effectLst>
                  <a:outerShdw blurRad="38100" dist="19050" dir="2700000" algn="tl" rotWithShape="0">
                    <a:schemeClr val="dk1">
                      <a:alpha val="40000"/>
                    </a:schemeClr>
                  </a:outerShdw>
                </a:effectLst>
              </a:rPr>
              <a:t>إليها</a:t>
            </a:r>
            <a:r>
              <a:rPr lang="ar-SA" sz="3600" dirty="0">
                <a:ln w="0"/>
                <a:solidFill>
                  <a:schemeClr val="tx1"/>
                </a:solidFill>
                <a:effectLst>
                  <a:outerShdw blurRad="38100" dist="19050" dir="2700000" algn="tl" rotWithShape="0">
                    <a:schemeClr val="dk1">
                      <a:alpha val="40000"/>
                    </a:schemeClr>
                  </a:outerShdw>
                </a:effectLst>
              </a:rPr>
              <a:t>. </a:t>
            </a:r>
          </a:p>
          <a:p>
            <a:pPr>
              <a:lnSpc>
                <a:spcPct val="150000"/>
              </a:lnSpc>
            </a:pPr>
            <a:r>
              <a:rPr lang="ar-SA" sz="3600" dirty="0">
                <a:ln w="0"/>
                <a:solidFill>
                  <a:schemeClr val="tx1"/>
                </a:solidFill>
                <a:effectLst>
                  <a:outerShdw blurRad="38100" dist="19050" dir="2700000" algn="tl" rotWithShape="0">
                    <a:schemeClr val="dk1">
                      <a:alpha val="40000"/>
                    </a:schemeClr>
                  </a:outerShdw>
                </a:effectLst>
              </a:rPr>
              <a:t>تحقيق النمو الاقتصادي والاجتماعي للبلد مما يساهم في تحقيق التنمية الشاملة. </a:t>
            </a:r>
          </a:p>
          <a:p>
            <a:pPr>
              <a:lnSpc>
                <a:spcPct val="150000"/>
              </a:lnSpc>
            </a:pPr>
            <a:endParaRPr lang="fr-FR" sz="3600" dirty="0">
              <a:ln w="0"/>
              <a:solidFill>
                <a:schemeClr val="tx1"/>
              </a:solidFill>
              <a:effectLst>
                <a:outerShdw blurRad="38100" dist="19050" dir="2700000" algn="tl" rotWithShape="0">
                  <a:schemeClr val="dk1">
                    <a:alpha val="40000"/>
                  </a:schemeClr>
                </a:outerShdw>
              </a:effectLst>
            </a:endParaRPr>
          </a:p>
          <a:p>
            <a:endParaRPr lang="ar-SA" dirty="0">
              <a:latin typeface="Al Bayan Plain" charset="-78"/>
              <a:ea typeface="Al Bayan Plain" charset="-78"/>
              <a:cs typeface="Al Bayan Plain" charset="-78"/>
            </a:endParaRPr>
          </a:p>
        </p:txBody>
      </p:sp>
    </p:spTree>
    <p:extLst>
      <p:ext uri="{BB962C8B-B14F-4D97-AF65-F5344CB8AC3E}">
        <p14:creationId xmlns:p14="http://schemas.microsoft.com/office/powerpoint/2010/main" val="463331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0"/>
            <a:r>
              <a:rPr lang="ar-SA" sz="4000" b="1" dirty="0" err="1">
                <a:ln w="10160">
                  <a:solidFill>
                    <a:schemeClr val="accent5"/>
                  </a:solidFill>
                  <a:prstDash val="solid"/>
                </a:ln>
                <a:solidFill>
                  <a:srgbClr val="FFFFFF"/>
                </a:solidFill>
                <a:effectLst>
                  <a:outerShdw blurRad="38100" dist="22860" dir="5400000" algn="tl" rotWithShape="0">
                    <a:srgbClr val="000000">
                      <a:alpha val="30000"/>
                    </a:srgbClr>
                  </a:outerShdw>
                </a:effectLst>
              </a:rPr>
              <a:t>أهمية</a:t>
            </a:r>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التمويل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br>
            <a:endParaRPr lang="ar-SA" sz="4000" dirty="0"/>
          </a:p>
        </p:txBody>
      </p:sp>
      <p:sp>
        <p:nvSpPr>
          <p:cNvPr id="3" name="Espace réservé du contenu 2"/>
          <p:cNvSpPr>
            <a:spLocks noGrp="1"/>
          </p:cNvSpPr>
          <p:nvPr>
            <p:ph idx="1"/>
          </p:nvPr>
        </p:nvSpPr>
        <p:spPr/>
        <p:txBody>
          <a:bodyPr>
            <a:normAutofit/>
          </a:bodyPr>
          <a:lstStyle/>
          <a:p>
            <a:pPr algn="just"/>
            <a:r>
              <a:rPr lang="ar-SA" sz="3600" dirty="0">
                <a:ln w="0"/>
                <a:solidFill>
                  <a:schemeClr val="tx1"/>
                </a:solidFill>
                <a:effectLst>
                  <a:outerShdw blurRad="38100" dist="19050" dir="2700000" algn="tl" rotWithShape="0">
                    <a:schemeClr val="dk1">
                      <a:alpha val="40000"/>
                    </a:schemeClr>
                  </a:outerShdw>
                </a:effectLst>
              </a:rPr>
              <a:t>المساهمة في القضاء على البطالة من خلال توفير مناصب شغل جديدة. </a:t>
            </a:r>
          </a:p>
          <a:p>
            <a:r>
              <a:rPr lang="ar-SA" sz="3600" dirty="0">
                <a:ln w="0"/>
                <a:solidFill>
                  <a:schemeClr val="tx1"/>
                </a:solidFill>
                <a:effectLst>
                  <a:outerShdw blurRad="38100" dist="19050" dir="2700000" algn="tl" rotWithShape="0">
                    <a:schemeClr val="dk1">
                      <a:alpha val="40000"/>
                    </a:schemeClr>
                  </a:outerShdw>
                </a:effectLst>
              </a:rPr>
              <a:t>تحقيق الاهداف المسطرة من طرف الدولة. </a:t>
            </a:r>
          </a:p>
          <a:p>
            <a:r>
              <a:rPr lang="ar-SA" sz="3600" dirty="0">
                <a:ln w="0"/>
                <a:solidFill>
                  <a:schemeClr val="tx1"/>
                </a:solidFill>
                <a:effectLst>
                  <a:outerShdw blurRad="38100" dist="19050" dir="2700000" algn="tl" rotWithShape="0">
                    <a:schemeClr val="dk1">
                      <a:alpha val="40000"/>
                    </a:schemeClr>
                  </a:outerShdw>
                </a:effectLst>
              </a:rPr>
              <a:t>تحقيق الرفاهية فراد المجتمع عن طريق تحسين الوضع المعيشي لهم توفير السكن، العمل،.... </a:t>
            </a:r>
            <a:r>
              <a:rPr lang="ar-SA" sz="3600" dirty="0" err="1">
                <a:ln w="0"/>
                <a:solidFill>
                  <a:schemeClr val="tx1"/>
                </a:solidFill>
                <a:effectLst>
                  <a:outerShdw blurRad="38100" dist="19050" dir="2700000" algn="tl" rotWithShape="0">
                    <a:schemeClr val="dk1">
                      <a:alpha val="40000"/>
                    </a:schemeClr>
                  </a:outerShdw>
                </a:effectLst>
              </a:rPr>
              <a:t>إلخ</a:t>
            </a:r>
            <a:r>
              <a:rPr lang="ar-SA" sz="3600" dirty="0">
                <a:ln w="0"/>
                <a:solidFill>
                  <a:schemeClr val="tx1"/>
                </a:solidFill>
                <a:effectLst>
                  <a:outerShdw blurRad="38100" dist="19050" dir="2700000" algn="tl" rotWithShape="0">
                    <a:schemeClr val="dk1">
                      <a:alpha val="40000"/>
                    </a:schemeClr>
                  </a:outerShdw>
                </a:effectLst>
              </a:rPr>
              <a:t>. </a:t>
            </a:r>
          </a:p>
          <a:p>
            <a:endParaRPr lang="ar-SA" dirty="0"/>
          </a:p>
        </p:txBody>
      </p:sp>
    </p:spTree>
    <p:extLst>
      <p:ext uri="{BB962C8B-B14F-4D97-AF65-F5344CB8AC3E}">
        <p14:creationId xmlns:p14="http://schemas.microsoft.com/office/powerpoint/2010/main" val="855985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dirty="0"/>
              <a:t>مفهوم التمويل الإسلامي</a:t>
            </a:r>
            <a:r>
              <a:rPr lang="ar-DZ" sz="4000"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dirty="0"/>
          </a:p>
        </p:txBody>
      </p:sp>
      <p:sp>
        <p:nvSpPr>
          <p:cNvPr id="3" name="Espace réservé du contenu 2"/>
          <p:cNvSpPr>
            <a:spLocks noGrp="1"/>
          </p:cNvSpPr>
          <p:nvPr>
            <p:ph idx="1"/>
          </p:nvPr>
        </p:nvSpPr>
        <p:spPr/>
        <p:txBody>
          <a:bodyPr/>
          <a:lstStyle/>
          <a:p>
            <a:pPr algn="just">
              <a:lnSpc>
                <a:spcPct val="150000"/>
              </a:lnSpc>
            </a:pPr>
            <a:r>
              <a:rPr lang="ar-SA" sz="3600" dirty="0">
                <a:ln w="0"/>
                <a:solidFill>
                  <a:schemeClr val="tx1"/>
                </a:solidFill>
                <a:effectLst>
                  <a:outerShdw blurRad="38100" dist="19050" dir="2700000" algn="tl" rotWithShape="0">
                    <a:schemeClr val="dk1">
                      <a:alpha val="40000"/>
                    </a:schemeClr>
                  </a:outerShdw>
                </a:effectLst>
              </a:rPr>
              <a:t>يعرف التمويل الاسلامي او المباح على انه تقديم ثروة عينية او نقدية بقصد الاسترباح، من مالكها الى شخص اخر يديرها ويتصرف فيها لقاء عائد تبيحه الاحكام الشرعية</a:t>
            </a:r>
          </a:p>
          <a:p>
            <a:endParaRPr lang="ar-SA" dirty="0"/>
          </a:p>
        </p:txBody>
      </p:sp>
    </p:spTree>
    <p:extLst>
      <p:ext uri="{BB962C8B-B14F-4D97-AF65-F5344CB8AC3E}">
        <p14:creationId xmlns:p14="http://schemas.microsoft.com/office/powerpoint/2010/main" val="698153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dirty="0"/>
              <a:t>مفهوم التمويل الإسلامي</a:t>
            </a:r>
            <a:r>
              <a:rPr lang="ar-DZ" sz="4000"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dirty="0"/>
          </a:p>
        </p:txBody>
      </p:sp>
      <p:sp>
        <p:nvSpPr>
          <p:cNvPr id="3" name="Espace réservé du contenu 2"/>
          <p:cNvSpPr>
            <a:spLocks noGrp="1"/>
          </p:cNvSpPr>
          <p:nvPr>
            <p:ph idx="1"/>
          </p:nvPr>
        </p:nvSpPr>
        <p:spPr>
          <a:xfrm>
            <a:off x="1681427" y="2201718"/>
            <a:ext cx="8825659" cy="3416300"/>
          </a:xfrm>
        </p:spPr>
        <p:txBody>
          <a:bodyPr>
            <a:noAutofit/>
          </a:bodyPr>
          <a:lstStyle/>
          <a:p>
            <a:pPr algn="just">
              <a:lnSpc>
                <a:spcPct val="150000"/>
              </a:lnSpc>
            </a:pPr>
            <a:r>
              <a:rPr lang="ar-SA" sz="3600" dirty="0">
                <a:ln w="0"/>
                <a:solidFill>
                  <a:schemeClr val="tx1"/>
                </a:solidFill>
                <a:effectLst>
                  <a:outerShdw blurRad="38100" dist="19050" dir="2700000" algn="tl" rotWithShape="0">
                    <a:schemeClr val="dk1">
                      <a:alpha val="40000"/>
                    </a:schemeClr>
                  </a:outerShdw>
                </a:effectLst>
              </a:rPr>
              <a:t>وتختلف صيغ التمويل المباح اختلافات تتعلق بدرجة السلطة التي يتمتع بها الطرف المتصرف بالمال والحقوق والالتزامات المترتبة عليها فبعضها يلقي عبء اتخاذ القرار الاستثماري على الطرف العامل وحده مثل صيغ المضاربة و المساقاة و المزارعة</a:t>
            </a:r>
          </a:p>
        </p:txBody>
      </p:sp>
    </p:spTree>
    <p:extLst>
      <p:ext uri="{BB962C8B-B14F-4D97-AF65-F5344CB8AC3E}">
        <p14:creationId xmlns:p14="http://schemas.microsoft.com/office/powerpoint/2010/main" val="892299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dirty="0"/>
              <a:t>أنواع العوائد في التمويلات الإسلامية</a:t>
            </a:r>
            <a:r>
              <a:rPr lang="ar-DZ" sz="4000"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sz="4000" dirty="0"/>
            </a:br>
            <a:endParaRPr lang="ar-SA" sz="4000" dirty="0"/>
          </a:p>
        </p:txBody>
      </p:sp>
      <p:sp>
        <p:nvSpPr>
          <p:cNvPr id="3" name="Espace réservé du contenu 2"/>
          <p:cNvSpPr>
            <a:spLocks noGrp="1"/>
          </p:cNvSpPr>
          <p:nvPr>
            <p:ph idx="1"/>
          </p:nvPr>
        </p:nvSpPr>
        <p:spPr/>
        <p:txBody>
          <a:bodyPr>
            <a:normAutofit/>
          </a:bodyPr>
          <a:lstStyle/>
          <a:p>
            <a:r>
              <a:rPr lang="ar-SA" sz="3600" dirty="0">
                <a:ln w="0"/>
                <a:solidFill>
                  <a:schemeClr val="tx1"/>
                </a:solidFill>
                <a:effectLst>
                  <a:outerShdw blurRad="38100" dist="19050" dir="2700000" algn="tl" rotWithShape="0">
                    <a:schemeClr val="dk1">
                      <a:alpha val="40000"/>
                    </a:schemeClr>
                  </a:outerShdw>
                </a:effectLst>
              </a:rPr>
              <a:t>عناصر الإنتاج في الاقتصاد الإسلامي:</a:t>
            </a:r>
          </a:p>
          <a:p>
            <a:pPr>
              <a:buFont typeface="Wingdings" charset="2"/>
              <a:buChar char="Ø"/>
            </a:pPr>
            <a:r>
              <a:rPr lang="ar-SA" sz="3600" dirty="0">
                <a:ln w="0"/>
                <a:solidFill>
                  <a:schemeClr val="tx1"/>
                </a:solidFill>
                <a:effectLst>
                  <a:outerShdw blurRad="38100" dist="19050" dir="2700000" algn="tl" rotWithShape="0">
                    <a:schemeClr val="dk1">
                      <a:alpha val="40000"/>
                    </a:schemeClr>
                  </a:outerShdw>
                </a:effectLst>
              </a:rPr>
              <a:t>العمل</a:t>
            </a:r>
          </a:p>
          <a:p>
            <a:pPr>
              <a:buFont typeface="Wingdings" charset="2"/>
              <a:buChar char="Ø"/>
            </a:pPr>
            <a:r>
              <a:rPr lang="ar-SA" sz="3600" dirty="0">
                <a:ln w="0"/>
                <a:solidFill>
                  <a:schemeClr val="tx1"/>
                </a:solidFill>
                <a:effectLst>
                  <a:outerShdw blurRad="38100" dist="19050" dir="2700000" algn="tl" rotWithShape="0">
                    <a:schemeClr val="dk1">
                      <a:alpha val="40000"/>
                    </a:schemeClr>
                  </a:outerShdw>
                </a:effectLst>
              </a:rPr>
              <a:t>راس المال</a:t>
            </a:r>
          </a:p>
        </p:txBody>
      </p:sp>
    </p:spTree>
    <p:extLst>
      <p:ext uri="{BB962C8B-B14F-4D97-AF65-F5344CB8AC3E}">
        <p14:creationId xmlns:p14="http://schemas.microsoft.com/office/powerpoint/2010/main" val="1815473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1174836"/>
            <a:ext cx="8761413" cy="706964"/>
          </a:xfrm>
        </p:spPr>
        <p:txBody>
          <a:bodyPr/>
          <a:lstStyle/>
          <a:p>
            <a:pPr algn="r" rtl="0"/>
            <a:r>
              <a:rPr lang="ar-SA" sz="4000" dirty="0"/>
              <a:t>أنواع العوائد في التمويلات الإسلامية</a:t>
            </a:r>
            <a:br>
              <a:rPr lang="ar-SA" sz="4000" dirty="0"/>
            </a:br>
            <a:r>
              <a:rPr lang="ar-SA" sz="4000" b="1" dirty="0"/>
              <a:t>الربح</a:t>
            </a:r>
            <a:r>
              <a:rPr lang="ar-DZ" sz="4000"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         </a:t>
            </a:r>
            <a:br>
              <a:rPr lang="ar-SA" sz="4000" dirty="0"/>
            </a:br>
            <a:endParaRPr lang="ar-SA" sz="4000" dirty="0"/>
          </a:p>
        </p:txBody>
      </p:sp>
      <p:sp>
        <p:nvSpPr>
          <p:cNvPr id="3" name="Espace réservé du contenu 2"/>
          <p:cNvSpPr>
            <a:spLocks noGrp="1"/>
          </p:cNvSpPr>
          <p:nvPr>
            <p:ph idx="1"/>
          </p:nvPr>
        </p:nvSpPr>
        <p:spPr/>
        <p:txBody>
          <a:bodyPr/>
          <a:lstStyle/>
          <a:p>
            <a:pPr algn="just">
              <a:lnSpc>
                <a:spcPct val="150000"/>
              </a:lnSpc>
              <a:buFont typeface="Wingdings" charset="2"/>
              <a:buChar char="q"/>
            </a:pPr>
            <a:r>
              <a:rPr lang="ar-SA" sz="3600" dirty="0">
                <a:ln w="0"/>
                <a:solidFill>
                  <a:schemeClr val="tx1"/>
                </a:solidFill>
                <a:effectLst>
                  <a:outerShdw blurRad="38100" dist="19050" dir="2700000" algn="tl" rotWithShape="0">
                    <a:schemeClr val="dk1">
                      <a:alpha val="40000"/>
                    </a:schemeClr>
                  </a:outerShdw>
                </a:effectLst>
              </a:rPr>
              <a:t>الربح: يعرف الربح في الفقه الاسلامي </a:t>
            </a:r>
            <a:r>
              <a:rPr lang="ar-SA" sz="3600" dirty="0" err="1">
                <a:ln w="0"/>
                <a:solidFill>
                  <a:schemeClr val="tx1"/>
                </a:solidFill>
                <a:effectLst>
                  <a:outerShdw blurRad="38100" dist="19050" dir="2700000" algn="tl" rotWithShape="0">
                    <a:schemeClr val="dk1">
                      <a:alpha val="40000"/>
                    </a:schemeClr>
                  </a:outerShdw>
                </a:effectLst>
              </a:rPr>
              <a:t>بأنه</a:t>
            </a:r>
            <a:r>
              <a:rPr lang="ar-SA" sz="3600" dirty="0">
                <a:ln w="0"/>
                <a:solidFill>
                  <a:schemeClr val="tx1"/>
                </a:solidFill>
                <a:effectLst>
                  <a:outerShdw blurRad="38100" dist="19050" dir="2700000" algn="tl" rotWithShape="0">
                    <a:schemeClr val="dk1">
                      <a:alpha val="40000"/>
                    </a:schemeClr>
                  </a:outerShdw>
                </a:effectLst>
              </a:rPr>
              <a:t> نوع نمو المال الناتج عن استخدام هذا المال في نشاط استثماري، </a:t>
            </a:r>
            <a:r>
              <a:rPr lang="ar-SA" sz="3600" dirty="0" err="1">
                <a:ln w="0"/>
                <a:solidFill>
                  <a:schemeClr val="tx1"/>
                </a:solidFill>
                <a:effectLst>
                  <a:outerShdw blurRad="38100" dist="19050" dir="2700000" algn="tl" rotWithShape="0">
                    <a:schemeClr val="dk1">
                      <a:alpha val="40000"/>
                    </a:schemeClr>
                  </a:outerShdw>
                </a:effectLst>
              </a:rPr>
              <a:t>وأن</a:t>
            </a:r>
            <a:r>
              <a:rPr lang="ar-SA" sz="3600" dirty="0">
                <a:ln w="0"/>
                <a:solidFill>
                  <a:schemeClr val="tx1"/>
                </a:solidFill>
                <a:effectLst>
                  <a:outerShdw blurRad="38100" dist="19050" dir="2700000" algn="tl" rotWithShape="0">
                    <a:schemeClr val="dk1">
                      <a:alpha val="40000"/>
                    </a:schemeClr>
                  </a:outerShdw>
                </a:effectLst>
              </a:rPr>
              <a:t> هذا النشاط الاستثماري يحتوي على عنصر المخاطرة لتقلبات </a:t>
            </a:r>
            <a:r>
              <a:rPr lang="ar-SA" sz="3600" dirty="0" err="1">
                <a:ln w="0"/>
                <a:solidFill>
                  <a:schemeClr val="tx1"/>
                </a:solidFill>
                <a:effectLst>
                  <a:outerShdw blurRad="38100" dist="19050" dir="2700000" algn="tl" rotWithShape="0">
                    <a:schemeClr val="dk1">
                      <a:alpha val="40000"/>
                    </a:schemeClr>
                  </a:outerShdw>
                </a:effectLst>
              </a:rPr>
              <a:t>رأس</a:t>
            </a:r>
            <a:r>
              <a:rPr lang="ar-SA" sz="3600" dirty="0">
                <a:ln w="0"/>
                <a:solidFill>
                  <a:schemeClr val="tx1"/>
                </a:solidFill>
                <a:effectLst>
                  <a:outerShdw blurRad="38100" dist="19050" dir="2700000" algn="tl" rotWithShape="0">
                    <a:schemeClr val="dk1">
                      <a:alpha val="40000"/>
                    </a:schemeClr>
                  </a:outerShdw>
                </a:effectLst>
              </a:rPr>
              <a:t> المال، بزيادة الربح </a:t>
            </a:r>
            <a:r>
              <a:rPr lang="ar-SA" sz="3600" dirty="0" err="1">
                <a:ln w="0"/>
                <a:solidFill>
                  <a:schemeClr val="tx1"/>
                </a:solidFill>
                <a:effectLst>
                  <a:outerShdw blurRad="38100" dist="19050" dir="2700000" algn="tl" rotWithShape="0">
                    <a:schemeClr val="dk1">
                      <a:alpha val="40000"/>
                    </a:schemeClr>
                  </a:outerShdw>
                </a:effectLst>
              </a:rPr>
              <a:t>أو</a:t>
            </a:r>
            <a:r>
              <a:rPr lang="ar-SA" sz="3600" dirty="0">
                <a:ln w="0"/>
                <a:solidFill>
                  <a:schemeClr val="tx1"/>
                </a:solidFill>
                <a:effectLst>
                  <a:outerShdw blurRad="38100" dist="19050" dir="2700000" algn="tl" rotWithShape="0">
                    <a:schemeClr val="dk1">
                      <a:alpha val="40000"/>
                    </a:schemeClr>
                  </a:outerShdw>
                </a:effectLst>
              </a:rPr>
              <a:t> وجود خسارة. </a:t>
            </a:r>
          </a:p>
          <a:p>
            <a:pPr>
              <a:buFont typeface="Wingdings" charset="2"/>
              <a:buChar char="q"/>
            </a:pPr>
            <a:endParaRPr lang="ar-SA" dirty="0"/>
          </a:p>
        </p:txBody>
      </p:sp>
    </p:spTree>
    <p:extLst>
      <p:ext uri="{BB962C8B-B14F-4D97-AF65-F5344CB8AC3E}">
        <p14:creationId xmlns:p14="http://schemas.microsoft.com/office/powerpoint/2010/main" val="981251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0" y="1101684"/>
            <a:ext cx="8761413" cy="706964"/>
          </a:xfrm>
        </p:spPr>
        <p:txBody>
          <a:bodyPr/>
          <a:lstStyle/>
          <a:p>
            <a:pPr algn="r" rtl="0"/>
            <a:r>
              <a:rPr lang="ar-SA" sz="4000" dirty="0"/>
              <a:t>أنواع العوائد في التمويلات الإسلامية</a:t>
            </a:r>
            <a:br>
              <a:rPr lang="ar-SA" sz="4000" dirty="0"/>
            </a:br>
            <a:r>
              <a:rPr lang="ar-SA" sz="4000" b="1" dirty="0"/>
              <a:t> الربح </a:t>
            </a:r>
            <a:r>
              <a:rPr lang="ar-DZ" sz="4000"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sz="4000" dirty="0"/>
            </a:br>
            <a:endParaRPr lang="ar-SA" sz="4000" dirty="0"/>
          </a:p>
        </p:txBody>
      </p:sp>
      <p:sp>
        <p:nvSpPr>
          <p:cNvPr id="3" name="Espace réservé du contenu 2"/>
          <p:cNvSpPr>
            <a:spLocks noGrp="1"/>
          </p:cNvSpPr>
          <p:nvPr>
            <p:ph idx="1"/>
          </p:nvPr>
        </p:nvSpPr>
        <p:spPr/>
        <p:txBody>
          <a:bodyPr>
            <a:normAutofit/>
          </a:bodyPr>
          <a:lstStyle/>
          <a:p>
            <a:pPr algn="just">
              <a:lnSpc>
                <a:spcPct val="120000"/>
              </a:lnSpc>
              <a:buFont typeface="Arial" charset="0"/>
              <a:buChar char="•"/>
            </a:pPr>
            <a:r>
              <a:rPr lang="ar-SA" sz="3600" dirty="0">
                <a:ln w="0"/>
                <a:solidFill>
                  <a:schemeClr val="tx1"/>
                </a:solidFill>
                <a:effectLst>
                  <a:outerShdw blurRad="38100" dist="19050" dir="2700000" algn="tl" rotWithShape="0">
                    <a:schemeClr val="dk1">
                      <a:alpha val="40000"/>
                    </a:schemeClr>
                  </a:outerShdw>
                </a:effectLst>
              </a:rPr>
              <a:t>يمثل الربح  الفرق بين ثمن بيع السلعة وتكلفتها لذا  سعى الفكر الإسلامي </a:t>
            </a:r>
            <a:r>
              <a:rPr lang="ar-SA" sz="3600" dirty="0" err="1">
                <a:ln w="0"/>
                <a:solidFill>
                  <a:schemeClr val="tx1"/>
                </a:solidFill>
                <a:effectLst>
                  <a:outerShdw blurRad="38100" dist="19050" dir="2700000" algn="tl" rotWithShape="0">
                    <a:schemeClr val="dk1">
                      <a:alpha val="40000"/>
                    </a:schemeClr>
                  </a:outerShdw>
                </a:effectLst>
              </a:rPr>
              <a:t>إلى</a:t>
            </a:r>
            <a:r>
              <a:rPr lang="ar-SA" sz="3600" dirty="0">
                <a:ln w="0"/>
                <a:solidFill>
                  <a:schemeClr val="tx1"/>
                </a:solidFill>
                <a:effectLst>
                  <a:outerShdw blurRad="38100" dist="19050" dir="2700000" algn="tl" rotWithShape="0">
                    <a:schemeClr val="dk1">
                      <a:alpha val="40000"/>
                    </a:schemeClr>
                  </a:outerShdw>
                </a:effectLst>
              </a:rPr>
              <a:t> وضع ضوابط في تحديد هذه الفروق:</a:t>
            </a:r>
          </a:p>
          <a:p>
            <a:pPr algn="just">
              <a:lnSpc>
                <a:spcPct val="120000"/>
              </a:lnSpc>
              <a:buFont typeface="Arial" charset="0"/>
              <a:buChar char="•"/>
            </a:pPr>
            <a:r>
              <a:rPr lang="ar-SA" sz="3600" dirty="0">
                <a:ln w="0"/>
                <a:solidFill>
                  <a:schemeClr val="tx1"/>
                </a:solidFill>
                <a:effectLst>
                  <a:outerShdw blurRad="38100" dist="19050" dir="2700000" algn="tl" rotWithShape="0">
                    <a:schemeClr val="dk1">
                      <a:alpha val="40000"/>
                    </a:schemeClr>
                  </a:outerShdw>
                </a:effectLst>
              </a:rPr>
              <a:t> </a:t>
            </a:r>
            <a:r>
              <a:rPr lang="ar-SA" sz="3600" u="sng" dirty="0">
                <a:ln w="0"/>
                <a:solidFill>
                  <a:schemeClr val="tx1"/>
                </a:solidFill>
                <a:effectLst>
                  <a:outerShdw blurRad="38100" dist="19050" dir="2700000" algn="tl" rotWithShape="0">
                    <a:schemeClr val="dk1">
                      <a:alpha val="40000"/>
                    </a:schemeClr>
                  </a:outerShdw>
                </a:effectLst>
              </a:rPr>
              <a:t>ان يكون هامش الربح معقولا حتى </a:t>
            </a:r>
            <a:r>
              <a:rPr lang="ar-SA" sz="3600" u="sng" dirty="0" err="1">
                <a:ln w="0"/>
                <a:solidFill>
                  <a:schemeClr val="tx1"/>
                </a:solidFill>
                <a:effectLst>
                  <a:outerShdw blurRad="38100" dist="19050" dir="2700000" algn="tl" rotWithShape="0">
                    <a:schemeClr val="dk1">
                      <a:alpha val="40000"/>
                    </a:schemeClr>
                  </a:outerShdw>
                </a:effectLst>
              </a:rPr>
              <a:t>لايؤدي</a:t>
            </a:r>
            <a:r>
              <a:rPr lang="ar-SA" sz="3600" u="sng" dirty="0">
                <a:ln w="0"/>
                <a:solidFill>
                  <a:schemeClr val="tx1"/>
                </a:solidFill>
                <a:effectLst>
                  <a:outerShdw blurRad="38100" dist="19050" dir="2700000" algn="tl" rotWithShape="0">
                    <a:schemeClr val="dk1">
                      <a:alpha val="40000"/>
                    </a:schemeClr>
                  </a:outerShdw>
                </a:effectLst>
              </a:rPr>
              <a:t> الى ارتفاع الأسعار و يقلل من سرعة دوران داس المال</a:t>
            </a:r>
          </a:p>
        </p:txBody>
      </p:sp>
    </p:spTree>
    <p:extLst>
      <p:ext uri="{BB962C8B-B14F-4D97-AF65-F5344CB8AC3E}">
        <p14:creationId xmlns:p14="http://schemas.microsoft.com/office/powerpoint/2010/main" val="423941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defTabSz="457200" rtl="0" eaLnBrk="1" latinLnBrk="0" hangingPunct="1">
              <a:lnSpc>
                <a:spcPct val="90000"/>
              </a:lnSpc>
              <a:spcBef>
                <a:spcPct val="0"/>
              </a:spcBef>
              <a:buNone/>
            </a:pPr>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مفهوم المال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Espace réservé du contenu 2"/>
          <p:cNvSpPr>
            <a:spLocks noGrp="1"/>
          </p:cNvSpPr>
          <p:nvPr>
            <p:ph idx="1"/>
          </p:nvPr>
        </p:nvSpPr>
        <p:spPr/>
        <p:txBody>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تعريفه لغة: المال ما يمتلك من كل شيء ويجمع من </a:t>
            </a:r>
            <a:r>
              <a:rPr lang="ar-SA" sz="3600" dirty="0" err="1">
                <a:ln w="0"/>
                <a:solidFill>
                  <a:schemeClr val="tx1"/>
                </a:solidFill>
                <a:effectLst>
                  <a:outerShdw blurRad="38100" dist="19050" dir="2700000" algn="tl" rotWithShape="0">
                    <a:schemeClr val="dk1">
                      <a:alpha val="40000"/>
                    </a:schemeClr>
                  </a:outerShdw>
                </a:effectLst>
              </a:rPr>
              <a:t>أموال</a:t>
            </a:r>
            <a:r>
              <a:rPr lang="ar-SA" sz="3600" dirty="0">
                <a:ln w="0"/>
                <a:solidFill>
                  <a:schemeClr val="tx1"/>
                </a:solidFill>
                <a:effectLst>
                  <a:outerShdw blurRad="38100" dist="19050" dir="2700000" algn="tl" rotWithShape="0">
                    <a:schemeClr val="dk1">
                      <a:alpha val="40000"/>
                    </a:schemeClr>
                  </a:outerShdw>
                </a:effectLst>
              </a:rPr>
              <a:t>، وفي لسان العرب ما يتملكه المرء من الذهب والفضة، ثم </a:t>
            </a:r>
            <a:r>
              <a:rPr lang="ar-SA" sz="3600" dirty="0" err="1">
                <a:ln w="0"/>
                <a:solidFill>
                  <a:schemeClr val="tx1"/>
                </a:solidFill>
                <a:effectLst>
                  <a:outerShdw blurRad="38100" dist="19050" dir="2700000" algn="tl" rotWithShape="0">
                    <a:schemeClr val="dk1">
                      <a:alpha val="40000"/>
                    </a:schemeClr>
                  </a:outerShdw>
                </a:effectLst>
              </a:rPr>
              <a:t>أطلق</a:t>
            </a:r>
            <a:r>
              <a:rPr lang="ar-SA" sz="3600" dirty="0">
                <a:ln w="0"/>
                <a:solidFill>
                  <a:schemeClr val="tx1"/>
                </a:solidFill>
                <a:effectLst>
                  <a:outerShdw blurRad="38100" dist="19050" dir="2700000" algn="tl" rotWithShape="0">
                    <a:schemeClr val="dk1">
                      <a:alpha val="40000"/>
                    </a:schemeClr>
                  </a:outerShdw>
                </a:effectLst>
              </a:rPr>
              <a:t> على كل ما يقتنى ويملك من الاعيان. </a:t>
            </a:r>
          </a:p>
          <a:p>
            <a:endParaRPr lang="ar-SA" dirty="0"/>
          </a:p>
        </p:txBody>
      </p:sp>
    </p:spTree>
    <p:extLst>
      <p:ext uri="{BB962C8B-B14F-4D97-AF65-F5344CB8AC3E}">
        <p14:creationId xmlns:p14="http://schemas.microsoft.com/office/powerpoint/2010/main" val="1748979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0" y="1138260"/>
            <a:ext cx="8761413" cy="706964"/>
          </a:xfrm>
        </p:spPr>
        <p:txBody>
          <a:bodyPr/>
          <a:lstStyle/>
          <a:p>
            <a:pPr algn="r" rtl="0"/>
            <a:r>
              <a:rPr lang="ar-SA" sz="4000" dirty="0"/>
              <a:t>أنواع العوائد في التمويلات الإسلامية</a:t>
            </a:r>
            <a:br>
              <a:rPr lang="ar-SA" sz="4000" dirty="0"/>
            </a:br>
            <a:r>
              <a:rPr lang="ar-SA" sz="4000" b="1" dirty="0"/>
              <a:t> الربح</a:t>
            </a:r>
            <a:r>
              <a:rPr lang="ar-DZ" sz="4000" b="1" dirty="0"/>
              <a:t>                           </a:t>
            </a:r>
            <a:r>
              <a:rPr lang="ar-SA" sz="4000"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sz="4000" dirty="0"/>
            </a:br>
            <a:endParaRPr lang="ar-SA" sz="4000" dirty="0"/>
          </a:p>
        </p:txBody>
      </p:sp>
      <p:sp>
        <p:nvSpPr>
          <p:cNvPr id="3" name="Espace réservé du contenu 2"/>
          <p:cNvSpPr>
            <a:spLocks noGrp="1"/>
          </p:cNvSpPr>
          <p:nvPr>
            <p:ph idx="1"/>
          </p:nvPr>
        </p:nvSpPr>
        <p:spPr/>
        <p:txBody>
          <a:bodyPr>
            <a:normAutofit/>
          </a:bodyPr>
          <a:lstStyle/>
          <a:p>
            <a:pPr>
              <a:lnSpc>
                <a:spcPct val="150000"/>
              </a:lnSpc>
              <a:buFont typeface="Arial" charset="0"/>
              <a:buChar char="•"/>
            </a:pPr>
            <a:r>
              <a:rPr lang="ar-SA" sz="3600" dirty="0">
                <a:ln w="0"/>
                <a:solidFill>
                  <a:schemeClr val="tx1"/>
                </a:solidFill>
                <a:effectLst>
                  <a:outerShdw blurRad="38100" dist="19050" dir="2700000" algn="tl" rotWithShape="0">
                    <a:schemeClr val="dk1">
                      <a:alpha val="40000"/>
                    </a:schemeClr>
                  </a:outerShdw>
                </a:effectLst>
              </a:rPr>
              <a:t>ان </a:t>
            </a:r>
            <a:r>
              <a:rPr lang="ar-SA" sz="3600" dirty="0" err="1">
                <a:ln w="0"/>
                <a:solidFill>
                  <a:schemeClr val="tx1"/>
                </a:solidFill>
                <a:effectLst>
                  <a:outerShdw blurRad="38100" dist="19050" dir="2700000" algn="tl" rotWithShape="0">
                    <a:schemeClr val="dk1">
                      <a:alpha val="40000"/>
                    </a:schemeClr>
                  </a:outerShdw>
                </a:effectLst>
              </a:rPr>
              <a:t>يتلائم</a:t>
            </a:r>
            <a:r>
              <a:rPr lang="ar-SA" sz="3600" dirty="0">
                <a:ln w="0"/>
                <a:solidFill>
                  <a:schemeClr val="tx1"/>
                </a:solidFill>
                <a:effectLst>
                  <a:outerShdw blurRad="38100" dist="19050" dir="2700000" algn="tl" rotWithShape="0">
                    <a:schemeClr val="dk1">
                      <a:alpha val="40000"/>
                    </a:schemeClr>
                  </a:outerShdw>
                </a:effectLst>
              </a:rPr>
              <a:t> هامش الربح مع الخطورة</a:t>
            </a:r>
          </a:p>
          <a:p>
            <a:pPr>
              <a:lnSpc>
                <a:spcPct val="150000"/>
              </a:lnSpc>
              <a:buFont typeface="Arial" charset="0"/>
              <a:buChar char="•"/>
            </a:pPr>
            <a:r>
              <a:rPr lang="ar-SA" sz="3600" dirty="0">
                <a:ln w="0"/>
                <a:solidFill>
                  <a:schemeClr val="tx1"/>
                </a:solidFill>
                <a:effectLst>
                  <a:outerShdw blurRad="38100" dist="19050" dir="2700000" algn="tl" rotWithShape="0">
                    <a:schemeClr val="dk1">
                      <a:alpha val="40000"/>
                    </a:schemeClr>
                  </a:outerShdw>
                </a:effectLst>
              </a:rPr>
              <a:t>الا يتضمن هامش الربح فوائد ربوية</a:t>
            </a:r>
          </a:p>
        </p:txBody>
      </p:sp>
    </p:spTree>
    <p:extLst>
      <p:ext uri="{BB962C8B-B14F-4D97-AF65-F5344CB8AC3E}">
        <p14:creationId xmlns:p14="http://schemas.microsoft.com/office/powerpoint/2010/main" val="3902482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dirty="0"/>
              <a:t>أنواع العوائد في التمويلات الإسلامية</a:t>
            </a:r>
            <a:br>
              <a:rPr lang="ar-SA" dirty="0"/>
            </a:br>
            <a:r>
              <a:rPr lang="ar-SA" b="1" dirty="0"/>
              <a:t> الاجر</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br>
              <a:rPr lang="ar-SA" dirty="0"/>
            </a:br>
            <a:endParaRPr lang="ar-SA" dirty="0"/>
          </a:p>
        </p:txBody>
      </p:sp>
      <p:sp>
        <p:nvSpPr>
          <p:cNvPr id="3" name="Espace réservé du contenu 2"/>
          <p:cNvSpPr>
            <a:spLocks noGrp="1"/>
          </p:cNvSpPr>
          <p:nvPr>
            <p:ph idx="1"/>
          </p:nvPr>
        </p:nvSpPr>
        <p:spPr/>
        <p:txBody>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الاجر هو تعويض مالي مقابل منفعة مشروعة، ويشترط في الاجر ما لا يشترط في الثمن أي أن يكون مالا مباحا منتفعا به شرعا معلوما ومملوكا </a:t>
            </a:r>
            <a:r>
              <a:rPr lang="ar-SA" sz="3600" dirty="0" err="1">
                <a:ln w="0"/>
                <a:solidFill>
                  <a:schemeClr val="tx1"/>
                </a:solidFill>
                <a:effectLst>
                  <a:outerShdw blurRad="38100" dist="19050" dir="2700000" algn="tl" rotWithShape="0">
                    <a:schemeClr val="dk1">
                      <a:alpha val="40000"/>
                    </a:schemeClr>
                  </a:outerShdw>
                </a:effectLst>
              </a:rPr>
              <a:t>للمستأجر</a:t>
            </a:r>
            <a:r>
              <a:rPr lang="ar-SA" sz="3600" dirty="0">
                <a:ln w="0"/>
                <a:solidFill>
                  <a:schemeClr val="tx1"/>
                </a:solidFill>
                <a:effectLst>
                  <a:outerShdw blurRad="38100" dist="19050" dir="2700000" algn="tl" rotWithShape="0">
                    <a:schemeClr val="dk1">
                      <a:alpha val="40000"/>
                    </a:schemeClr>
                  </a:outerShdw>
                </a:effectLst>
              </a:rPr>
              <a:t> </a:t>
            </a:r>
          </a:p>
          <a:p>
            <a:endParaRPr lang="ar-SA" sz="3600" dirty="0">
              <a:ln w="0"/>
              <a:solidFill>
                <a:schemeClr val="tx1"/>
              </a:solidFill>
              <a:effectLst>
                <a:outerShdw blurRad="38100" dist="19050" dir="2700000" algn="tl" rotWithShape="0">
                  <a:schemeClr val="dk1">
                    <a:alpha val="40000"/>
                  </a:schemeClr>
                </a:outerShdw>
              </a:effectLst>
            </a:endParaRPr>
          </a:p>
          <a:p>
            <a:endParaRPr lang="ar-SA" dirty="0"/>
          </a:p>
        </p:txBody>
      </p:sp>
    </p:spTree>
    <p:extLst>
      <p:ext uri="{BB962C8B-B14F-4D97-AF65-F5344CB8AC3E}">
        <p14:creationId xmlns:p14="http://schemas.microsoft.com/office/powerpoint/2010/main" val="1690983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68582" y="876687"/>
            <a:ext cx="8761413" cy="706964"/>
          </a:xfrm>
        </p:spPr>
        <p:txBody>
          <a:bodyPr/>
          <a:lstStyle/>
          <a:p>
            <a:pPr algn="r" rtl="0"/>
            <a:r>
              <a:rPr lang="ar-SA" dirty="0"/>
              <a:t>أنواع العوائد في التمويلات الإسلامية</a:t>
            </a:r>
            <a:br>
              <a:rPr lang="ar-SA" dirty="0"/>
            </a:br>
            <a:r>
              <a:rPr lang="ar-SA" b="1" dirty="0"/>
              <a:t> الجعالة</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 </a:t>
            </a:r>
            <a:endParaRPr lang="ar-SA" dirty="0"/>
          </a:p>
        </p:txBody>
      </p:sp>
      <p:sp>
        <p:nvSpPr>
          <p:cNvPr id="3" name="Espace réservé du contenu 2"/>
          <p:cNvSpPr>
            <a:spLocks noGrp="1"/>
          </p:cNvSpPr>
          <p:nvPr>
            <p:ph idx="1"/>
          </p:nvPr>
        </p:nvSpPr>
        <p:spPr/>
        <p:txBody>
          <a:bodyPr>
            <a:normAutofit/>
          </a:bodyPr>
          <a:lstStyle/>
          <a:p>
            <a:pPr algn="r">
              <a:lnSpc>
                <a:spcPct val="150000"/>
              </a:lnSpc>
            </a:pPr>
            <a:r>
              <a:rPr lang="ar-SA" sz="3600" dirty="0">
                <a:ln w="0"/>
                <a:solidFill>
                  <a:schemeClr val="tx1"/>
                </a:solidFill>
                <a:effectLst>
                  <a:outerShdw blurRad="38100" dist="19050" dir="2700000" algn="tl" rotWithShape="0">
                    <a:schemeClr val="dk1">
                      <a:alpha val="40000"/>
                    </a:schemeClr>
                  </a:outerShdw>
                </a:effectLst>
              </a:rPr>
              <a:t>يقول ابن رشد: " أن يجعل الرجل للرجل جعلا على عمل عمله </a:t>
            </a:r>
            <a:r>
              <a:rPr lang="ar-SA" sz="3600" dirty="0" err="1">
                <a:ln w="0"/>
                <a:solidFill>
                  <a:schemeClr val="tx1"/>
                </a:solidFill>
                <a:effectLst>
                  <a:outerShdw blurRad="38100" dist="19050" dir="2700000" algn="tl" rotWithShape="0">
                    <a:schemeClr val="dk1">
                      <a:alpha val="40000"/>
                    </a:schemeClr>
                  </a:outerShdw>
                </a:effectLst>
              </a:rPr>
              <a:t>إن</a:t>
            </a:r>
            <a:r>
              <a:rPr lang="ar-SA" sz="3600" dirty="0">
                <a:ln w="0"/>
                <a:solidFill>
                  <a:schemeClr val="tx1"/>
                </a:solidFill>
                <a:effectLst>
                  <a:outerShdw blurRad="38100" dist="19050" dir="2700000" algn="tl" rotWithShape="0">
                    <a:schemeClr val="dk1">
                      <a:alpha val="40000"/>
                    </a:schemeClr>
                  </a:outerShdw>
                </a:effectLst>
              </a:rPr>
              <a:t> </a:t>
            </a:r>
            <a:r>
              <a:rPr lang="ar-SA" sz="3600" dirty="0" err="1">
                <a:ln w="0"/>
                <a:solidFill>
                  <a:schemeClr val="tx1"/>
                </a:solidFill>
                <a:effectLst>
                  <a:outerShdw blurRad="38100" dist="19050" dir="2700000" algn="tl" rotWithShape="0">
                    <a:schemeClr val="dk1">
                      <a:alpha val="40000"/>
                    </a:schemeClr>
                  </a:outerShdw>
                </a:effectLst>
              </a:rPr>
              <a:t>أكمل</a:t>
            </a:r>
            <a:r>
              <a:rPr lang="ar-SA" sz="3600" dirty="0">
                <a:ln w="0"/>
                <a:solidFill>
                  <a:schemeClr val="tx1"/>
                </a:solidFill>
                <a:effectLst>
                  <a:outerShdw blurRad="38100" dist="19050" dir="2700000" algn="tl" rotWithShape="0">
                    <a:schemeClr val="dk1">
                      <a:alpha val="40000"/>
                    </a:schemeClr>
                  </a:outerShdw>
                </a:effectLst>
              </a:rPr>
              <a:t> العمل، </a:t>
            </a:r>
            <a:r>
              <a:rPr lang="ar-SA" sz="3600" dirty="0" err="1">
                <a:ln w="0"/>
                <a:solidFill>
                  <a:schemeClr val="tx1"/>
                </a:solidFill>
                <a:effectLst>
                  <a:outerShdw blurRad="38100" dist="19050" dir="2700000" algn="tl" rotWithShape="0">
                    <a:schemeClr val="dk1">
                      <a:alpha val="40000"/>
                    </a:schemeClr>
                  </a:outerShdw>
                </a:effectLst>
              </a:rPr>
              <a:t>وإن</a:t>
            </a:r>
            <a:r>
              <a:rPr lang="ar-SA" sz="3600" dirty="0">
                <a:ln w="0"/>
                <a:solidFill>
                  <a:schemeClr val="tx1"/>
                </a:solidFill>
                <a:effectLst>
                  <a:outerShdw blurRad="38100" dist="19050" dir="2700000" algn="tl" rotWithShape="0">
                    <a:schemeClr val="dk1">
                      <a:alpha val="40000"/>
                    </a:schemeClr>
                  </a:outerShdw>
                </a:effectLst>
              </a:rPr>
              <a:t> لم يكمل العمل لم يكن له شيء وذهب </a:t>
            </a:r>
            <a:r>
              <a:rPr lang="ar-SA" sz="3600" dirty="0" err="1">
                <a:ln w="0"/>
                <a:solidFill>
                  <a:schemeClr val="tx1"/>
                </a:solidFill>
                <a:effectLst>
                  <a:outerShdw blurRad="38100" dist="19050" dir="2700000" algn="tl" rotWithShape="0">
                    <a:schemeClr val="dk1">
                      <a:alpha val="40000"/>
                    </a:schemeClr>
                  </a:outerShdw>
                </a:effectLst>
              </a:rPr>
              <a:t>عناؤه</a:t>
            </a:r>
            <a:r>
              <a:rPr lang="ar-SA" sz="3600" dirty="0">
                <a:ln w="0"/>
                <a:solidFill>
                  <a:schemeClr val="tx1"/>
                </a:solidFill>
                <a:effectLst>
                  <a:outerShdw blurRad="38100" dist="19050" dir="2700000" algn="tl" rotWithShape="0">
                    <a:schemeClr val="dk1">
                      <a:alpha val="40000"/>
                    </a:schemeClr>
                  </a:outerShdw>
                </a:effectLst>
              </a:rPr>
              <a:t> باطلا ." </a:t>
            </a:r>
          </a:p>
        </p:txBody>
      </p:sp>
    </p:spTree>
    <p:extLst>
      <p:ext uri="{BB962C8B-B14F-4D97-AF65-F5344CB8AC3E}">
        <p14:creationId xmlns:p14="http://schemas.microsoft.com/office/powerpoint/2010/main" val="2137635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19200" y="973668"/>
            <a:ext cx="8761413" cy="706964"/>
          </a:xfrm>
        </p:spPr>
        <p:txBody>
          <a:bodyPr/>
          <a:lstStyle/>
          <a:p>
            <a:pPr algn="r" rtl="0"/>
            <a:r>
              <a:rPr lang="ar-SA" dirty="0"/>
              <a:t>أنواع العوائد في التمويلات الإسلامية</a:t>
            </a:r>
            <a:br>
              <a:rPr lang="ar-SA" dirty="0"/>
            </a:br>
            <a:r>
              <a:rPr lang="ar-SA" b="1" dirty="0"/>
              <a:t> الجعالة</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p:txBody>
          <a:bodyPr>
            <a:normAutofit/>
          </a:bodyPr>
          <a:lstStyle/>
          <a:p>
            <a:pPr algn="just">
              <a:lnSpc>
                <a:spcPct val="150000"/>
              </a:lnSpc>
            </a:pPr>
            <a:r>
              <a:rPr lang="ar-SA" sz="3600" dirty="0">
                <a:ln w="0"/>
                <a:solidFill>
                  <a:schemeClr val="tx1"/>
                </a:solidFill>
                <a:effectLst>
                  <a:outerShdw blurRad="38100" dist="19050" dir="2700000" algn="tl" rotWithShape="0">
                    <a:schemeClr val="dk1">
                      <a:alpha val="40000"/>
                    </a:schemeClr>
                  </a:outerShdw>
                </a:effectLst>
              </a:rPr>
              <a:t>في الجعالة يتم الاتفاق بين صاحب المصلحة والعامل على بذل عمل </a:t>
            </a:r>
            <a:r>
              <a:rPr lang="ar-SA" sz="3600" dirty="0" err="1">
                <a:ln w="0"/>
                <a:solidFill>
                  <a:schemeClr val="tx1"/>
                </a:solidFill>
                <a:effectLst>
                  <a:outerShdw blurRad="38100" dist="19050" dir="2700000" algn="tl" rotWithShape="0">
                    <a:schemeClr val="dk1">
                      <a:alpha val="40000"/>
                    </a:schemeClr>
                  </a:outerShdw>
                </a:effectLst>
              </a:rPr>
              <a:t>يؤدي</a:t>
            </a:r>
            <a:r>
              <a:rPr lang="ar-SA" sz="3600" dirty="0">
                <a:ln w="0"/>
                <a:solidFill>
                  <a:schemeClr val="tx1"/>
                </a:solidFill>
                <a:effectLst>
                  <a:outerShdw blurRad="38100" dist="19050" dir="2700000" algn="tl" rotWithShape="0">
                    <a:schemeClr val="dk1">
                      <a:alpha val="40000"/>
                    </a:schemeClr>
                  </a:outerShdw>
                </a:effectLst>
              </a:rPr>
              <a:t> </a:t>
            </a:r>
            <a:r>
              <a:rPr lang="ar-SA" sz="3600" dirty="0" err="1">
                <a:ln w="0"/>
                <a:solidFill>
                  <a:schemeClr val="tx1"/>
                </a:solidFill>
                <a:effectLst>
                  <a:outerShdw blurRad="38100" dist="19050" dir="2700000" algn="tl" rotWithShape="0">
                    <a:schemeClr val="dk1">
                      <a:alpha val="40000"/>
                    </a:schemeClr>
                  </a:outerShdw>
                </a:effectLst>
              </a:rPr>
              <a:t>إلى</a:t>
            </a:r>
            <a:r>
              <a:rPr lang="ar-SA" sz="3600" dirty="0">
                <a:ln w="0"/>
                <a:solidFill>
                  <a:schemeClr val="tx1"/>
                </a:solidFill>
                <a:effectLst>
                  <a:outerShdw blurRad="38100" dist="19050" dir="2700000" algn="tl" rotWithShape="0">
                    <a:schemeClr val="dk1">
                      <a:alpha val="40000"/>
                    </a:schemeClr>
                  </a:outerShdw>
                </a:effectLst>
              </a:rPr>
              <a:t> تحقيق نتيجة محددة، </a:t>
            </a:r>
            <a:r>
              <a:rPr lang="ar-SA" sz="3600" dirty="0" err="1">
                <a:ln w="0"/>
                <a:solidFill>
                  <a:schemeClr val="tx1"/>
                </a:solidFill>
                <a:effectLst>
                  <a:outerShdw blurRad="38100" dist="19050" dir="2700000" algn="tl" rotWithShape="0">
                    <a:schemeClr val="dk1">
                      <a:alpha val="40000"/>
                    </a:schemeClr>
                  </a:outerShdw>
                </a:effectLst>
              </a:rPr>
              <a:t>أما</a:t>
            </a:r>
            <a:r>
              <a:rPr lang="ar-SA" sz="3600" dirty="0">
                <a:ln w="0"/>
                <a:solidFill>
                  <a:schemeClr val="tx1"/>
                </a:solidFill>
                <a:effectLst>
                  <a:outerShdw blurRad="38100" dist="19050" dir="2700000" algn="tl" rotWithShape="0">
                    <a:schemeClr val="dk1">
                      <a:alpha val="40000"/>
                    </a:schemeClr>
                  </a:outerShdw>
                </a:effectLst>
              </a:rPr>
              <a:t> في الاجارة </a:t>
            </a:r>
            <a:r>
              <a:rPr lang="ar-SA" sz="3600" dirty="0" err="1">
                <a:ln w="0"/>
                <a:solidFill>
                  <a:schemeClr val="tx1"/>
                </a:solidFill>
                <a:effectLst>
                  <a:outerShdw blurRad="38100" dist="19050" dir="2700000" algn="tl" rotWithShape="0">
                    <a:schemeClr val="dk1">
                      <a:alpha val="40000"/>
                    </a:schemeClr>
                  </a:outerShdw>
                </a:effectLst>
              </a:rPr>
              <a:t>فإن</a:t>
            </a:r>
            <a:r>
              <a:rPr lang="ar-SA" sz="3600" dirty="0">
                <a:ln w="0"/>
                <a:solidFill>
                  <a:schemeClr val="tx1"/>
                </a:solidFill>
                <a:effectLst>
                  <a:outerShdw blurRad="38100" dist="19050" dir="2700000" algn="tl" rotWithShape="0">
                    <a:schemeClr val="dk1">
                      <a:alpha val="40000"/>
                    </a:schemeClr>
                  </a:outerShdw>
                </a:effectLst>
              </a:rPr>
              <a:t> الالتزام بالعمل يعني تحقيق الغاية كما في الجعالة. </a:t>
            </a:r>
          </a:p>
        </p:txBody>
      </p:sp>
    </p:spTree>
    <p:extLst>
      <p:ext uri="{BB962C8B-B14F-4D97-AF65-F5344CB8AC3E}">
        <p14:creationId xmlns:p14="http://schemas.microsoft.com/office/powerpoint/2010/main" val="1627185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dirty="0"/>
              <a:t>أنواع العوائد في التمويلات الإسلامية</a:t>
            </a:r>
            <a:br>
              <a:rPr lang="ar-SA" dirty="0"/>
            </a:br>
            <a:r>
              <a:rPr lang="ar-SA" b="1" dirty="0"/>
              <a:t> الجعالة</a:t>
            </a:r>
            <a:r>
              <a:rPr lang="ar-DZ" b="1" dirty="0"/>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p:txBody>
          <a:bodyPr>
            <a:normAutofit/>
          </a:bodyPr>
          <a:lstStyle/>
          <a:p>
            <a:pPr algn="just">
              <a:lnSpc>
                <a:spcPct val="150000"/>
              </a:lnSpc>
            </a:pPr>
            <a:r>
              <a:rPr lang="ar-SA" sz="3600" dirty="0">
                <a:ln w="0"/>
                <a:solidFill>
                  <a:schemeClr val="tx1"/>
                </a:solidFill>
                <a:effectLst>
                  <a:outerShdw blurRad="38100" dist="19050" dir="2700000" algn="tl" rotWithShape="0">
                    <a:schemeClr val="dk1">
                      <a:alpha val="40000"/>
                    </a:schemeClr>
                  </a:outerShdw>
                </a:effectLst>
              </a:rPr>
              <a:t>فالمنفعة لا تحصل للجاعل </a:t>
            </a:r>
            <a:r>
              <a:rPr lang="ar-SA" sz="3600" dirty="0" err="1">
                <a:ln w="0"/>
                <a:solidFill>
                  <a:schemeClr val="tx1"/>
                </a:solidFill>
                <a:effectLst>
                  <a:outerShdw blurRad="38100" dist="19050" dir="2700000" algn="tl" rotWithShape="0">
                    <a:schemeClr val="dk1">
                      <a:alpha val="40000"/>
                    </a:schemeClr>
                  </a:outerShdw>
                </a:effectLst>
              </a:rPr>
              <a:t>إلا</a:t>
            </a:r>
            <a:r>
              <a:rPr lang="ar-SA" sz="3600" dirty="0">
                <a:ln w="0"/>
                <a:solidFill>
                  <a:schemeClr val="tx1"/>
                </a:solidFill>
                <a:effectLst>
                  <a:outerShdw blurRad="38100" dist="19050" dir="2700000" algn="tl" rotWithShape="0">
                    <a:schemeClr val="dk1">
                      <a:alpha val="40000"/>
                    </a:schemeClr>
                  </a:outerShdw>
                </a:effectLst>
              </a:rPr>
              <a:t> بتمام العمل، بخلاف الاجارة فانه يحصل على المنفعة بمقدار ما انجزه من عمل. </a:t>
            </a:r>
          </a:p>
        </p:txBody>
      </p:sp>
    </p:spTree>
    <p:extLst>
      <p:ext uri="{BB962C8B-B14F-4D97-AF65-F5344CB8AC3E}">
        <p14:creationId xmlns:p14="http://schemas.microsoft.com/office/powerpoint/2010/main" val="16999286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dirty="0"/>
              <a:t>أنواع العوائد في التمويلات الإسلامية</a:t>
            </a:r>
            <a:br>
              <a:rPr lang="ar-SA" dirty="0"/>
            </a:br>
            <a:r>
              <a:rPr lang="ar-SA" b="1" dirty="0"/>
              <a:t> الجعالة</a:t>
            </a:r>
            <a:r>
              <a:rPr lang="ar-DZ" b="1"/>
              <a:t>                                   </a:t>
            </a:r>
            <a:r>
              <a:rPr kumimoji="0" lang="ar-DZ" sz="2800" b="0" i="0" u="none" strike="noStrike" kern="1200" cap="none" spc="0" normalizeH="0" baseline="0" noProof="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p:txBody>
          <a:bodyPr>
            <a:normAutofit/>
          </a:bodyPr>
          <a:lstStyle/>
          <a:p>
            <a:pPr algn="just"/>
            <a:r>
              <a:rPr lang="ar-SA" sz="3600" dirty="0">
                <a:ln w="0"/>
                <a:solidFill>
                  <a:schemeClr val="tx1"/>
                </a:solidFill>
                <a:effectLst>
                  <a:outerShdw blurRad="38100" dist="19050" dir="2700000" algn="tl" rotWithShape="0">
                    <a:schemeClr val="dk1">
                      <a:alpha val="40000"/>
                    </a:schemeClr>
                  </a:outerShdw>
                </a:effectLst>
              </a:rPr>
              <a:t> يرى بعض المفكرين أن العمولة التي يتلقاها البنك الاسلامي نظير تقديم العديد من الخدمات </a:t>
            </a:r>
            <a:r>
              <a:rPr lang="ar-SA" sz="3600" dirty="0" err="1">
                <a:ln w="0"/>
                <a:solidFill>
                  <a:schemeClr val="tx1"/>
                </a:solidFill>
                <a:effectLst>
                  <a:outerShdw blurRad="38100" dist="19050" dir="2700000" algn="tl" rotWithShape="0">
                    <a:schemeClr val="dk1">
                      <a:alpha val="40000"/>
                    </a:schemeClr>
                  </a:outerShdw>
                </a:effectLst>
              </a:rPr>
              <a:t>لعملاءه</a:t>
            </a:r>
            <a:r>
              <a:rPr lang="ar-SA" sz="3600" dirty="0">
                <a:ln w="0"/>
                <a:solidFill>
                  <a:schemeClr val="tx1"/>
                </a:solidFill>
                <a:effectLst>
                  <a:outerShdw blurRad="38100" dist="19050" dir="2700000" algn="tl" rotWithShape="0">
                    <a:schemeClr val="dk1">
                      <a:alpha val="40000"/>
                    </a:schemeClr>
                  </a:outerShdw>
                </a:effectLst>
              </a:rPr>
              <a:t> هي في الحقيقة جعالة، وشروط الجعالة هي: </a:t>
            </a:r>
          </a:p>
          <a:p>
            <a:pPr algn="just">
              <a:buFont typeface="Arial" charset="0"/>
              <a:buChar char="•"/>
            </a:pPr>
            <a:r>
              <a:rPr lang="ar-SA" sz="3600" dirty="0">
                <a:ln w="0"/>
                <a:solidFill>
                  <a:schemeClr val="tx1"/>
                </a:solidFill>
                <a:effectLst>
                  <a:outerShdw blurRad="38100" dist="19050" dir="2700000" algn="tl" rotWithShape="0">
                    <a:schemeClr val="dk1">
                      <a:alpha val="40000"/>
                    </a:schemeClr>
                  </a:outerShdw>
                </a:effectLst>
              </a:rPr>
              <a:t>إتمام العمل</a:t>
            </a:r>
          </a:p>
          <a:p>
            <a:pPr algn="just">
              <a:buFont typeface="Arial" charset="0"/>
              <a:buChar char="•"/>
            </a:pPr>
            <a:r>
              <a:rPr lang="ar-SA" sz="3600" dirty="0">
                <a:ln w="0"/>
                <a:solidFill>
                  <a:schemeClr val="tx1"/>
                </a:solidFill>
                <a:effectLst>
                  <a:outerShdw blurRad="38100" dist="19050" dir="2700000" algn="tl" rotWithShape="0">
                    <a:schemeClr val="dk1">
                      <a:alpha val="40000"/>
                    </a:schemeClr>
                  </a:outerShdw>
                </a:effectLst>
              </a:rPr>
              <a:t>الوصول الى الغاية</a:t>
            </a:r>
          </a:p>
          <a:p>
            <a:pPr>
              <a:buFont typeface="Arial" charset="0"/>
              <a:buChar char="•"/>
            </a:pPr>
            <a:endParaRPr lang="ar-SA" sz="3600" dirty="0"/>
          </a:p>
        </p:txBody>
      </p:sp>
    </p:spTree>
    <p:extLst>
      <p:ext uri="{BB962C8B-B14F-4D97-AF65-F5344CB8AC3E}">
        <p14:creationId xmlns:p14="http://schemas.microsoft.com/office/powerpoint/2010/main" val="211367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ar-SA" dirty="0"/>
          </a:p>
        </p:txBody>
      </p:sp>
      <p:sp>
        <p:nvSpPr>
          <p:cNvPr id="3" name="Espace réservé du contenu 2"/>
          <p:cNvSpPr>
            <a:spLocks noGrp="1"/>
          </p:cNvSpPr>
          <p:nvPr>
            <p:ph idx="1"/>
          </p:nvPr>
        </p:nvSpPr>
        <p:spPr/>
        <p:txBody>
          <a:bodyPr/>
          <a:lstStyle/>
          <a:p>
            <a:endParaRPr lang="ar-SA"/>
          </a:p>
        </p:txBody>
      </p:sp>
    </p:spTree>
    <p:extLst>
      <p:ext uri="{BB962C8B-B14F-4D97-AF65-F5344CB8AC3E}">
        <p14:creationId xmlns:p14="http://schemas.microsoft.com/office/powerpoint/2010/main" val="531252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مفهوم المال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Espace réservé du contenu 2"/>
          <p:cNvSpPr>
            <a:spLocks noGrp="1"/>
          </p:cNvSpPr>
          <p:nvPr>
            <p:ph idx="1"/>
          </p:nvPr>
        </p:nvSpPr>
        <p:spPr/>
        <p:txBody>
          <a:bodyPr/>
          <a:lstStyle/>
          <a:p>
            <a:pPr>
              <a:lnSpc>
                <a:spcPct val="150000"/>
              </a:lnSpc>
            </a:pPr>
            <a:r>
              <a:rPr lang="ar-SA" sz="4000" dirty="0">
                <a:ln w="0"/>
                <a:solidFill>
                  <a:schemeClr val="tx1"/>
                </a:solidFill>
                <a:effectLst>
                  <a:outerShdw blurRad="38100" dist="19050" dir="2700000" algn="tl" rotWithShape="0">
                    <a:schemeClr val="dk1">
                      <a:alpha val="40000"/>
                    </a:schemeClr>
                  </a:outerShdw>
                </a:effectLst>
              </a:rPr>
              <a:t>اصطلاحا: المال ما كان له قيمة مادية وجاز شرعا الانتفاع به في حالة الاختيار، أي أن المال يمكن ما حيازته والانتفاع به والتصرف فيه. </a:t>
            </a:r>
          </a:p>
          <a:p>
            <a:endParaRPr lang="ar-SA" dirty="0"/>
          </a:p>
        </p:txBody>
      </p:sp>
    </p:spTree>
    <p:extLst>
      <p:ext uri="{BB962C8B-B14F-4D97-AF65-F5344CB8AC3E}">
        <p14:creationId xmlns:p14="http://schemas.microsoft.com/office/powerpoint/2010/main" val="8640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مفهوم المال</a:t>
            </a:r>
            <a:r>
              <a:rPr lang="ar-DZ"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p:txBody>
          <a:bodyPr>
            <a:normAutofit/>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المال يتمثل في كل ما كانت له قيمة مادية وجاز </a:t>
            </a:r>
            <a:r>
              <a:rPr lang="ar-SA" sz="3600" dirty="0" err="1">
                <a:ln w="0"/>
                <a:solidFill>
                  <a:schemeClr val="tx1"/>
                </a:solidFill>
                <a:effectLst>
                  <a:outerShdw blurRad="38100" dist="19050" dir="2700000" algn="tl" rotWithShape="0">
                    <a:schemeClr val="dk1">
                      <a:alpha val="40000"/>
                    </a:schemeClr>
                  </a:outerShdw>
                </a:effectLst>
              </a:rPr>
              <a:t>للانسان</a:t>
            </a:r>
            <a:r>
              <a:rPr lang="ar-SA" sz="3600" dirty="0">
                <a:ln w="0"/>
                <a:solidFill>
                  <a:schemeClr val="tx1"/>
                </a:solidFill>
                <a:effectLst>
                  <a:outerShdw blurRad="38100" dist="19050" dir="2700000" algn="tl" rotWithShape="0">
                    <a:schemeClr val="dk1">
                      <a:alpha val="40000"/>
                    </a:schemeClr>
                  </a:outerShdw>
                </a:effectLst>
              </a:rPr>
              <a:t> امتلاكه والانتقاع به في حالة الاختيار، على أن يكون هذا الانتفاع ممكنا لكافة الناس لا من بعضهم. </a:t>
            </a:r>
          </a:p>
        </p:txBody>
      </p:sp>
    </p:spTree>
    <p:extLst>
      <p:ext uri="{BB962C8B-B14F-4D97-AF65-F5344CB8AC3E}">
        <p14:creationId xmlns:p14="http://schemas.microsoft.com/office/powerpoint/2010/main" val="827346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أنواع المال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Espace réservé du contenu 2"/>
          <p:cNvSpPr>
            <a:spLocks noGrp="1"/>
          </p:cNvSpPr>
          <p:nvPr>
            <p:ph idx="1"/>
          </p:nvPr>
        </p:nvSpPr>
        <p:spPr/>
        <p:txBody>
          <a:bodyPr/>
          <a:lstStyle/>
          <a:p>
            <a:pPr algn="just">
              <a:lnSpc>
                <a:spcPct val="150000"/>
              </a:lnSpc>
            </a:pPr>
            <a:r>
              <a:rPr lang="ar-SA" sz="3600" dirty="0">
                <a:ln w="0"/>
                <a:solidFill>
                  <a:schemeClr val="tx1"/>
                </a:solidFill>
                <a:effectLst>
                  <a:outerShdw blurRad="38100" dist="19050" dir="2700000" algn="tl" rotWithShape="0">
                    <a:schemeClr val="dk1">
                      <a:alpha val="40000"/>
                    </a:schemeClr>
                  </a:outerShdw>
                </a:effectLst>
              </a:rPr>
              <a:t>يمكن تقسيم المال </a:t>
            </a:r>
            <a:r>
              <a:rPr lang="ar-SA" sz="3600" dirty="0" err="1">
                <a:ln w="0"/>
                <a:solidFill>
                  <a:schemeClr val="tx1"/>
                </a:solidFill>
                <a:effectLst>
                  <a:outerShdw blurRad="38100" dist="19050" dir="2700000" algn="tl" rotWithShape="0">
                    <a:schemeClr val="dk1">
                      <a:alpha val="40000"/>
                    </a:schemeClr>
                  </a:outerShdw>
                </a:effectLst>
              </a:rPr>
              <a:t>إلى</a:t>
            </a:r>
            <a:r>
              <a:rPr lang="ar-SA" sz="3600" dirty="0">
                <a:ln w="0"/>
                <a:solidFill>
                  <a:schemeClr val="tx1"/>
                </a:solidFill>
                <a:effectLst>
                  <a:outerShdw blurRad="38100" dist="19050" dir="2700000" algn="tl" rotWithShape="0">
                    <a:schemeClr val="dk1">
                      <a:alpha val="40000"/>
                    </a:schemeClr>
                  </a:outerShdw>
                </a:effectLst>
              </a:rPr>
              <a:t> أصناف متعددة تبعا للحكمة من كل تصنيف، سواء للدراسات الشرعية </a:t>
            </a:r>
            <a:r>
              <a:rPr lang="ar-SA" sz="3600" dirty="0" err="1">
                <a:ln w="0"/>
                <a:solidFill>
                  <a:schemeClr val="tx1"/>
                </a:solidFill>
                <a:effectLst>
                  <a:outerShdw blurRad="38100" dist="19050" dir="2700000" algn="tl" rotWithShape="0">
                    <a:schemeClr val="dk1">
                      <a:alpha val="40000"/>
                    </a:schemeClr>
                  </a:outerShdw>
                </a:effectLst>
              </a:rPr>
              <a:t>أو</a:t>
            </a:r>
            <a:r>
              <a:rPr lang="ar-SA" sz="3600" dirty="0">
                <a:ln w="0"/>
                <a:solidFill>
                  <a:schemeClr val="tx1"/>
                </a:solidFill>
                <a:effectLst>
                  <a:outerShdw blurRad="38100" dist="19050" dir="2700000" algn="tl" rotWithShape="0">
                    <a:schemeClr val="dk1">
                      <a:alpha val="40000"/>
                    </a:schemeClr>
                  </a:outerShdw>
                </a:effectLst>
              </a:rPr>
              <a:t> الاقتصادية </a:t>
            </a:r>
            <a:r>
              <a:rPr lang="ar-SA" sz="3600" dirty="0" err="1">
                <a:ln w="0"/>
                <a:solidFill>
                  <a:schemeClr val="tx1"/>
                </a:solidFill>
                <a:effectLst>
                  <a:outerShdw blurRad="38100" dist="19050" dir="2700000" algn="tl" rotWithShape="0">
                    <a:schemeClr val="dk1">
                      <a:alpha val="40000"/>
                    </a:schemeClr>
                  </a:outerShdw>
                </a:effectLst>
              </a:rPr>
              <a:t>أو</a:t>
            </a:r>
            <a:r>
              <a:rPr lang="ar-SA" sz="3600" dirty="0">
                <a:ln w="0"/>
                <a:solidFill>
                  <a:schemeClr val="tx1"/>
                </a:solidFill>
                <a:effectLst>
                  <a:outerShdw blurRad="38100" dist="19050" dir="2700000" algn="tl" rotWithShape="0">
                    <a:schemeClr val="dk1">
                      <a:alpha val="40000"/>
                    </a:schemeClr>
                  </a:outerShdw>
                </a:effectLst>
              </a:rPr>
              <a:t> القانونية</a:t>
            </a:r>
          </a:p>
          <a:p>
            <a:endParaRPr lang="ar-SA" dirty="0"/>
          </a:p>
        </p:txBody>
      </p:sp>
    </p:spTree>
    <p:extLst>
      <p:ext uri="{BB962C8B-B14F-4D97-AF65-F5344CB8AC3E}">
        <p14:creationId xmlns:p14="http://schemas.microsoft.com/office/powerpoint/2010/main" val="2054626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أنواع المال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dirty="0"/>
          </a:p>
        </p:txBody>
      </p:sp>
      <p:sp>
        <p:nvSpPr>
          <p:cNvPr id="3" name="Espace réservé du contenu 2"/>
          <p:cNvSpPr>
            <a:spLocks noGrp="1"/>
          </p:cNvSpPr>
          <p:nvPr>
            <p:ph idx="1"/>
          </p:nvPr>
        </p:nvSpPr>
        <p:spPr/>
        <p:txBody>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تقسيم النقود الى (</a:t>
            </a:r>
            <a:r>
              <a:rPr lang="ar-SA" sz="3600" dirty="0" err="1">
                <a:ln w="0"/>
                <a:solidFill>
                  <a:schemeClr val="tx1"/>
                </a:solidFill>
                <a:effectLst>
                  <a:outerShdw blurRad="38100" dist="19050" dir="2700000" algn="tl" rotWithShape="0">
                    <a:schemeClr val="dk1">
                      <a:alpha val="40000"/>
                    </a:schemeClr>
                  </a:outerShdw>
                </a:effectLst>
              </a:rPr>
              <a:t>رأس</a:t>
            </a:r>
            <a:r>
              <a:rPr lang="ar-SA" sz="3600" dirty="0">
                <a:ln w="0"/>
                <a:solidFill>
                  <a:schemeClr val="tx1"/>
                </a:solidFill>
                <a:effectLst>
                  <a:outerShdw blurRad="38100" dist="19050" dir="2700000" algn="tl" rotWithShape="0">
                    <a:schemeClr val="dk1">
                      <a:alpha val="40000"/>
                    </a:schemeClr>
                  </a:outerShdw>
                </a:effectLst>
              </a:rPr>
              <a:t> مال نقدي) وعروض(</a:t>
            </a:r>
            <a:r>
              <a:rPr lang="ar-SA" sz="3600" dirty="0" err="1">
                <a:ln w="0"/>
                <a:solidFill>
                  <a:schemeClr val="tx1"/>
                </a:solidFill>
                <a:effectLst>
                  <a:outerShdw blurRad="38100" dist="19050" dir="2700000" algn="tl" rotWithShape="0">
                    <a:schemeClr val="dk1">
                      <a:alpha val="40000"/>
                    </a:schemeClr>
                  </a:outerShdw>
                </a:effectLst>
              </a:rPr>
              <a:t>رأسمال</a:t>
            </a:r>
            <a:r>
              <a:rPr lang="ar-SA" sz="3600" dirty="0">
                <a:ln w="0"/>
                <a:solidFill>
                  <a:schemeClr val="tx1"/>
                </a:solidFill>
                <a:effectLst>
                  <a:outerShdw blurRad="38100" dist="19050" dir="2700000" algn="tl" rotWithShape="0">
                    <a:schemeClr val="dk1">
                      <a:alpha val="40000"/>
                    </a:schemeClr>
                  </a:outerShdw>
                </a:effectLst>
              </a:rPr>
              <a:t> عيني). </a:t>
            </a:r>
          </a:p>
          <a:p>
            <a:pPr>
              <a:lnSpc>
                <a:spcPct val="150000"/>
              </a:lnSpc>
            </a:pPr>
            <a:r>
              <a:rPr lang="ar-SA" sz="3600" dirty="0">
                <a:ln w="0"/>
                <a:solidFill>
                  <a:schemeClr val="tx1"/>
                </a:solidFill>
                <a:effectLst>
                  <a:outerShdw blurRad="38100" dist="19050" dir="2700000" algn="tl" rotWithShape="0">
                    <a:schemeClr val="dk1">
                      <a:alpha val="40000"/>
                    </a:schemeClr>
                  </a:outerShdw>
                </a:effectLst>
              </a:rPr>
              <a:t>تقسيم المال  </a:t>
            </a:r>
            <a:r>
              <a:rPr lang="ar-SA" sz="3600" dirty="0" err="1">
                <a:ln w="0"/>
                <a:solidFill>
                  <a:schemeClr val="tx1"/>
                </a:solidFill>
                <a:effectLst>
                  <a:outerShdw blurRad="38100" dist="19050" dir="2700000" algn="tl" rotWithShape="0">
                    <a:schemeClr val="dk1">
                      <a:alpha val="40000"/>
                    </a:schemeClr>
                  </a:outerShdw>
                </a:effectLst>
              </a:rPr>
              <a:t>إلى</a:t>
            </a:r>
            <a:r>
              <a:rPr lang="ar-SA" sz="3600" dirty="0">
                <a:ln w="0"/>
                <a:solidFill>
                  <a:schemeClr val="tx1"/>
                </a:solidFill>
                <a:effectLst>
                  <a:outerShdw blurRad="38100" dist="19050" dir="2700000" algn="tl" rotWithShape="0">
                    <a:schemeClr val="dk1">
                      <a:alpha val="40000"/>
                    </a:schemeClr>
                  </a:outerShdw>
                </a:effectLst>
              </a:rPr>
              <a:t> عقار ومنقول. </a:t>
            </a:r>
          </a:p>
          <a:p>
            <a:pPr>
              <a:lnSpc>
                <a:spcPct val="150000"/>
              </a:lnSpc>
            </a:pPr>
            <a:endParaRPr lang="ar-SA" sz="3600" dirty="0">
              <a:ln w="0"/>
              <a:solidFill>
                <a:schemeClr val="tx1"/>
              </a:solidFill>
              <a:effectLst>
                <a:outerShdw blurRad="38100" dist="19050" dir="2700000" algn="tl" rotWithShape="0">
                  <a:schemeClr val="dk1">
                    <a:alpha val="40000"/>
                  </a:schemeClr>
                </a:outerShdw>
              </a:effectLst>
            </a:endParaRPr>
          </a:p>
          <a:p>
            <a:endParaRPr lang="ar-SA" dirty="0"/>
          </a:p>
        </p:txBody>
      </p:sp>
    </p:spTree>
    <p:extLst>
      <p:ext uri="{BB962C8B-B14F-4D97-AF65-F5344CB8AC3E}">
        <p14:creationId xmlns:p14="http://schemas.microsoft.com/office/powerpoint/2010/main" val="127153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أنواع المال</a:t>
            </a:r>
            <a:r>
              <a:rPr lang="ar-DZ"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dirty="0"/>
          </a:p>
        </p:txBody>
      </p:sp>
      <p:sp>
        <p:nvSpPr>
          <p:cNvPr id="3" name="Espace réservé du contenu 2"/>
          <p:cNvSpPr>
            <a:spLocks noGrp="1"/>
          </p:cNvSpPr>
          <p:nvPr>
            <p:ph idx="1"/>
          </p:nvPr>
        </p:nvSpPr>
        <p:spPr/>
        <p:txBody>
          <a:bodyPr>
            <a:normAutofit/>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مثلي و </a:t>
            </a:r>
            <a:r>
              <a:rPr lang="ar-SA" sz="3600" dirty="0" err="1">
                <a:ln w="0"/>
                <a:solidFill>
                  <a:schemeClr val="tx1"/>
                </a:solidFill>
                <a:effectLst>
                  <a:outerShdw blurRad="38100" dist="19050" dir="2700000" algn="tl" rotWithShape="0">
                    <a:schemeClr val="dk1">
                      <a:alpha val="40000"/>
                    </a:schemeClr>
                  </a:outerShdw>
                </a:effectLst>
              </a:rPr>
              <a:t>قيمي:المثلي</a:t>
            </a:r>
            <a:r>
              <a:rPr lang="ar-SA" sz="3600" dirty="0">
                <a:ln w="0"/>
                <a:solidFill>
                  <a:schemeClr val="tx1"/>
                </a:solidFill>
                <a:effectLst>
                  <a:outerShdw blurRad="38100" dist="19050" dir="2700000" algn="tl" rotWithShape="0">
                    <a:schemeClr val="dk1">
                      <a:alpha val="40000"/>
                    </a:schemeClr>
                  </a:outerShdw>
                </a:effectLst>
              </a:rPr>
              <a:t> هو الذي تكون وحداته متفاوتة و القيمي هو الشى النادر يعوض على مقدار القيمة و ليس على </a:t>
            </a:r>
            <a:r>
              <a:rPr lang="ar-SA" sz="3600" dirty="0" err="1">
                <a:ln w="0"/>
                <a:solidFill>
                  <a:schemeClr val="tx1"/>
                </a:solidFill>
                <a:effectLst>
                  <a:outerShdw blurRad="38100" dist="19050" dir="2700000" algn="tl" rotWithShape="0">
                    <a:schemeClr val="dk1">
                      <a:alpha val="40000"/>
                    </a:schemeClr>
                  </a:outerShdw>
                </a:effectLst>
              </a:rPr>
              <a:t>الشىئ</a:t>
            </a:r>
            <a:endParaRPr lang="ar-SA" sz="36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38131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أنواع المال</a:t>
            </a:r>
            <a:r>
              <a:rPr lang="ar-DZ" sz="4000"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sz="4000" dirty="0"/>
          </a:p>
        </p:txBody>
      </p:sp>
      <p:sp>
        <p:nvSpPr>
          <p:cNvPr id="3" name="Espace réservé du contenu 2"/>
          <p:cNvSpPr>
            <a:spLocks noGrp="1"/>
          </p:cNvSpPr>
          <p:nvPr>
            <p:ph idx="1"/>
          </p:nvPr>
        </p:nvSpPr>
        <p:spPr/>
        <p:txBody>
          <a:bodyPr>
            <a:normAutofit/>
          </a:bodyPr>
          <a:lstStyle/>
          <a:p>
            <a:pPr>
              <a:lnSpc>
                <a:spcPct val="150000"/>
              </a:lnSpc>
            </a:pPr>
            <a:r>
              <a:rPr lang="ar-SA" sz="3600" dirty="0">
                <a:ln w="0"/>
                <a:solidFill>
                  <a:schemeClr val="tx1"/>
                </a:solidFill>
                <a:effectLst>
                  <a:outerShdw blurRad="38100" dist="19050" dir="2700000" algn="tl" rotWithShape="0">
                    <a:schemeClr val="dk1">
                      <a:alpha val="40000"/>
                    </a:schemeClr>
                  </a:outerShdw>
                </a:effectLst>
              </a:rPr>
              <a:t>المال المقوم والغير المقوم: المقوم ما كان بحوزة المالك ويعوض على تلفه، و غير المقوم هو ما لم يكن بحوزة المالك </a:t>
            </a:r>
          </a:p>
        </p:txBody>
      </p:sp>
    </p:spTree>
    <p:extLst>
      <p:ext uri="{BB962C8B-B14F-4D97-AF65-F5344CB8AC3E}">
        <p14:creationId xmlns:p14="http://schemas.microsoft.com/office/powerpoint/2010/main" val="81559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0"/>
            <a:r>
              <a:rPr lang="ar-SA"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الطرق الشرعية لكسب المال</a:t>
            </a:r>
            <a:r>
              <a:rPr lang="ar-DZ" b="1" dirty="0">
                <a:ln w="10160">
                  <a:solidFill>
                    <a:schemeClr val="accent5"/>
                  </a:solidFill>
                  <a:prstDash val="solid"/>
                </a:ln>
                <a:solidFill>
                  <a:srgbClr val="FFFFFF"/>
                </a:solidFill>
                <a:effectLst>
                  <a:outerShdw blurRad="38100" dist="22860" dir="5400000" algn="tl" rotWithShape="0">
                    <a:srgbClr val="000000">
                      <a:alpha val="30000"/>
                    </a:srgbClr>
                  </a:outerShdw>
                </a:effectLst>
              </a:rPr>
              <a:t>        </a:t>
            </a:r>
            <a:r>
              <a:rPr kumimoji="0" lang="ar-DZ" sz="2800" b="0" i="0" u="none" strike="noStrike" kern="1200" cap="none" spc="0" normalizeH="0" baseline="0" noProof="0" dirty="0">
                <a:ln w="0">
                  <a:solidFill>
                    <a:prstClr val="black"/>
                  </a:solidFill>
                </a:ln>
                <a:solidFill>
                  <a:prstClr val="black"/>
                </a:solidFill>
                <a:effectLst>
                  <a:outerShdw blurRad="38100" dist="19050" dir="2700000" algn="tl" rotWithShape="0">
                    <a:prstClr val="black">
                      <a:alpha val="40000"/>
                    </a:prstClr>
                  </a:outerShdw>
                </a:effectLst>
                <a:uLnTx/>
                <a:uFillTx/>
                <a:latin typeface="Century Gothic" panose="020B0502020202020204"/>
                <a:ea typeface="+mn-ea"/>
                <a:cs typeface="Arial" panose="020B0604020202020204" pitchFamily="34" charset="0"/>
              </a:rPr>
              <a:t>من اعداد الأستاذة جباري فادية</a:t>
            </a:r>
            <a:endParaRPr lang="ar-SA"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3" name="Espace réservé du contenu 2"/>
          <p:cNvSpPr>
            <a:spLocks noGrp="1"/>
          </p:cNvSpPr>
          <p:nvPr>
            <p:ph idx="1"/>
          </p:nvPr>
        </p:nvSpPr>
        <p:spPr/>
        <p:txBody>
          <a:bodyPr>
            <a:normAutofit/>
          </a:bodyPr>
          <a:lstStyle/>
          <a:p>
            <a:r>
              <a:rPr lang="ar-SA" sz="3600" dirty="0"/>
              <a:t>وضح الدكتور يوسف القرضاوي طرق كسب المال التالية:</a:t>
            </a:r>
          </a:p>
          <a:p>
            <a:pPr>
              <a:buFont typeface="Wingdings" charset="2"/>
              <a:buChar char="Ø"/>
            </a:pPr>
            <a:r>
              <a:rPr lang="ar-SA" sz="3600" dirty="0"/>
              <a:t>العمل</a:t>
            </a:r>
          </a:p>
          <a:p>
            <a:pPr>
              <a:buFont typeface="Wingdings" charset="2"/>
              <a:buChar char="Ø"/>
            </a:pPr>
            <a:r>
              <a:rPr lang="ar-SA" sz="3600" dirty="0"/>
              <a:t>المعاوضات او المبادلات</a:t>
            </a:r>
          </a:p>
          <a:p>
            <a:pPr>
              <a:buFont typeface="Wingdings" charset="2"/>
              <a:buChar char="Ø"/>
            </a:pPr>
            <a:r>
              <a:rPr lang="ar-SA" sz="3600" dirty="0"/>
              <a:t>الهبة</a:t>
            </a:r>
          </a:p>
        </p:txBody>
      </p:sp>
    </p:spTree>
    <p:extLst>
      <p:ext uri="{BB962C8B-B14F-4D97-AF65-F5344CB8AC3E}">
        <p14:creationId xmlns:p14="http://schemas.microsoft.com/office/powerpoint/2010/main" val="16464530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le d’ions">
  <a:themeElements>
    <a:clrScheme name="Salle d’ions">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Salle d’ions">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le d’ions">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316</TotalTime>
  <Words>845</Words>
  <Application>Microsoft Office PowerPoint</Application>
  <PresentationFormat>Grand écran</PresentationFormat>
  <Paragraphs>70</Paragraphs>
  <Slides>26</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Al Bayan Plain</vt:lpstr>
      <vt:lpstr>Arial</vt:lpstr>
      <vt:lpstr>Calibri</vt:lpstr>
      <vt:lpstr>Century Gothic</vt:lpstr>
      <vt:lpstr>Wingdings</vt:lpstr>
      <vt:lpstr>Wingdings 3</vt:lpstr>
      <vt:lpstr>Salle d’ions</vt:lpstr>
      <vt:lpstr>المحاضرة الثانيةمن اعداد الأستاذة جباري فادية</vt:lpstr>
      <vt:lpstr>مفهوم المال                        من اعداد الأستاذة جباري فادية</vt:lpstr>
      <vt:lpstr>مفهوم المال                    من اعداد الأستاذة جباري فادية</vt:lpstr>
      <vt:lpstr>مفهوم المال                            من اعداد الأستاذة جباري فادية</vt:lpstr>
      <vt:lpstr>أنواع المال                        من اعداد الأستاذة جباري فادية</vt:lpstr>
      <vt:lpstr>أنواع المال                         من اعداد الأستاذة جباري فادية</vt:lpstr>
      <vt:lpstr>أنواع المال                              من اعداد الأستاذة جباري فادية</vt:lpstr>
      <vt:lpstr>أنواع المال                          من اعداد الأستاذة جباري فادية</vt:lpstr>
      <vt:lpstr>الطرق الشرعية لكسب المال        من اعداد الأستاذة جباري فادية</vt:lpstr>
      <vt:lpstr>الطرق الشرعية لكسب المال      من اعداد الأستاذة جباري فادية</vt:lpstr>
      <vt:lpstr>مفهوم التمويل                             من اعداد الأستاذة جباري فادية  </vt:lpstr>
      <vt:lpstr>مفهوم التمويل                     من اعداد الأستاذة جباري فادية</vt:lpstr>
      <vt:lpstr>أهمية التمويل                 من اعداد الأستاذة جباري فادية </vt:lpstr>
      <vt:lpstr>أهمية التمويل                             من اعداد الأستاذة جباري فادية </vt:lpstr>
      <vt:lpstr>مفهوم التمويل الإسلامي           من اعداد الأستاذة جباري فادية</vt:lpstr>
      <vt:lpstr>مفهوم التمويل الإسلامي         من اعداد الأستاذة جباري فادية</vt:lpstr>
      <vt:lpstr>أنواع العوائد في التمويلات الإسلامية  من اعداد الأستاذة جباري فادية </vt:lpstr>
      <vt:lpstr>أنواع العوائد في التمويلات الإسلامية الربح                         من اعداد الأستاذة جباري فادية          </vt:lpstr>
      <vt:lpstr>أنواع العوائد في التمويلات الإسلامية  الربح                                من اعداد الأستاذة جباري فادية </vt:lpstr>
      <vt:lpstr>أنواع العوائد في التمويلات الإسلامية  الربح                            من اعداد الأستاذة جباري فادية </vt:lpstr>
      <vt:lpstr>أنواع العوائد في التمويلات الإسلامية  الاجر                                 من اعداد الأستاذة جباري فادية </vt:lpstr>
      <vt:lpstr>أنواع العوائد في التمويلات الإسلامية  الجعالة                                من اعداد الأستاذة جباري فادية </vt:lpstr>
      <vt:lpstr>أنواع العوائد في التمويلات الإسلامية  الجعالة                                   من اعداد الأستاذة جباري فادية</vt:lpstr>
      <vt:lpstr>أنواع العوائد في التمويلات الإسلامية  الجعالة                                  من اعداد الأستاذة جباري فادية</vt:lpstr>
      <vt:lpstr>أنواع العوائد في التمويلات الإسلامية  الجعالة                                   من اعداد الأستاذة جباري فادية</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dc:title>
  <dc:subject/>
  <dc:creator>djebbarif@yahoo.fr</dc:creator>
  <cp:keywords/>
  <dc:description/>
  <cp:lastModifiedBy>Mohamed</cp:lastModifiedBy>
  <cp:revision>45</cp:revision>
  <dcterms:created xsi:type="dcterms:W3CDTF">2024-02-17T18:13:25Z</dcterms:created>
  <dcterms:modified xsi:type="dcterms:W3CDTF">2024-04-13T18:49:58Z</dcterms:modified>
  <cp:category/>
</cp:coreProperties>
</file>