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56" r:id="rId3"/>
    <p:sldId id="285" r:id="rId4"/>
    <p:sldId id="286" r:id="rId5"/>
    <p:sldId id="287" r:id="rId6"/>
    <p:sldId id="259" r:id="rId7"/>
    <p:sldId id="267" r:id="rId8"/>
    <p:sldId id="300" r:id="rId9"/>
    <p:sldId id="291" r:id="rId10"/>
    <p:sldId id="289" r:id="rId11"/>
    <p:sldId id="290" r:id="rId12"/>
    <p:sldId id="298" r:id="rId13"/>
    <p:sldId id="280" r:id="rId14"/>
    <p:sldId id="272" r:id="rId15"/>
    <p:sldId id="270" r:id="rId16"/>
    <p:sldId id="268" r:id="rId17"/>
    <p:sldId id="294" r:id="rId18"/>
    <p:sldId id="260" r:id="rId19"/>
    <p:sldId id="262" r:id="rId20"/>
    <p:sldId id="263" r:id="rId21"/>
    <p:sldId id="288" r:id="rId22"/>
    <p:sldId id="273" r:id="rId23"/>
    <p:sldId id="264" r:id="rId24"/>
    <p:sldId id="274" r:id="rId25"/>
    <p:sldId id="282" r:id="rId26"/>
    <p:sldId id="283" r:id="rId27"/>
    <p:sldId id="257" r:id="rId28"/>
    <p:sldId id="258" r:id="rId29"/>
    <p:sldId id="297" r:id="rId30"/>
    <p:sldId id="265" r:id="rId31"/>
    <p:sldId id="299" r:id="rId32"/>
    <p:sldId id="276" r:id="rId33"/>
    <p:sldId id="277" r:id="rId34"/>
    <p:sldId id="284" r:id="rId3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8" d="100"/>
          <a:sy n="68" d="100"/>
        </p:scale>
        <p:origin x="-852" y="-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2" Type="http://schemas.openxmlformats.org/officeDocument/2006/relationships/package" Target="../embeddings/Feuille_Microsoft_Office_Excel111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package" Target="../embeddings/Feuille_Microsoft_Office_Excel2222.xlsx"/></Relationships>
</file>

<file path=ppt/charts/_rels/chart3.xml.rels><?xml version="1.0" encoding="UTF-8" standalone="yes"?>
<Relationships xmlns="http://schemas.openxmlformats.org/package/2006/relationships"><Relationship Id="rId1" Type="http://schemas.openxmlformats.org/officeDocument/2006/relationships/package" Target="../embeddings/Feuille_Microsoft_Office_Excel13333.xlsx"/></Relationships>
</file>

<file path=ppt/charts/_rels/chart4.xml.rels><?xml version="1.0" encoding="UTF-8" standalone="yes"?>
<Relationships xmlns="http://schemas.openxmlformats.org/package/2006/relationships"><Relationship Id="rId1" Type="http://schemas.openxmlformats.org/officeDocument/2006/relationships/package" Target="../embeddings/Feuille_Microsoft_Office_Excel24444.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style val="26"/>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0053120493044185E-2"/>
          <c:y val="0.10555398783244581"/>
          <c:w val="0.90491843809626149"/>
          <c:h val="0.74384052460732164"/>
        </c:manualLayout>
      </c:layout>
      <c:barChart>
        <c:barDir val="col"/>
        <c:grouping val="clustered"/>
        <c:ser>
          <c:idx val="0"/>
          <c:order val="0"/>
          <c:tx>
            <c:strRef>
              <c:f>Feuil1!$B$1</c:f>
              <c:strCache>
                <c:ptCount val="1"/>
                <c:pt idx="0">
                  <c:v>Série 1</c:v>
                </c:pt>
              </c:strCache>
            </c:strRef>
          </c:tx>
          <c:dPt>
            <c:idx val="0"/>
            <c:spPr>
              <a:ln>
                <a:solidFill>
                  <a:srgbClr val="0070C0"/>
                </a:solidFill>
              </a:ln>
            </c:spPr>
          </c:dPt>
          <c:dPt>
            <c:idx val="1"/>
            <c:spPr>
              <a:solidFill>
                <a:srgbClr val="C00000"/>
              </a:solidFill>
            </c:spPr>
          </c:dPt>
          <c:cat>
            <c:strRef>
              <c:f>Feuil1!$A$2:$A$3</c:f>
              <c:strCache>
                <c:ptCount val="2"/>
                <c:pt idx="0">
                  <c:v>Yes</c:v>
                </c:pt>
                <c:pt idx="1">
                  <c:v>No</c:v>
                </c:pt>
              </c:strCache>
            </c:strRef>
          </c:cat>
          <c:val>
            <c:numRef>
              <c:f>Feuil1!$B$2:$B$3</c:f>
              <c:numCache>
                <c:formatCode>General</c:formatCode>
                <c:ptCount val="2"/>
                <c:pt idx="0">
                  <c:v>3</c:v>
                </c:pt>
                <c:pt idx="1">
                  <c:v>12</c:v>
                </c:pt>
              </c:numCache>
            </c:numRef>
          </c:val>
        </c:ser>
        <c:gapWidth val="420"/>
        <c:axId val="91722112"/>
        <c:axId val="91723648"/>
      </c:barChart>
      <c:catAx>
        <c:axId val="91722112"/>
        <c:scaling>
          <c:orientation val="minMax"/>
        </c:scaling>
        <c:axPos val="b"/>
        <c:numFmt formatCode="0.00%" sourceLinked="0"/>
        <c:tickLblPos val="nextTo"/>
        <c:txPr>
          <a:bodyPr/>
          <a:lstStyle/>
          <a:p>
            <a:pPr>
              <a:defRPr sz="1300" b="0">
                <a:latin typeface="Georgia" pitchFamily="18" charset="0"/>
              </a:defRPr>
            </a:pPr>
            <a:endParaRPr lang="fr-FR"/>
          </a:p>
        </c:txPr>
        <c:crossAx val="91723648"/>
        <c:crossesAt val="0"/>
        <c:auto val="1"/>
        <c:lblAlgn val="ctr"/>
        <c:lblOffset val="100"/>
      </c:catAx>
      <c:valAx>
        <c:axId val="91723648"/>
        <c:scaling>
          <c:orientation val="minMax"/>
          <c:max val="15"/>
          <c:min val="0"/>
        </c:scaling>
        <c:axPos val="l"/>
        <c:majorGridlines/>
        <c:title>
          <c:tx>
            <c:rich>
              <a:bodyPr rot="0" vert="horz"/>
              <a:lstStyle/>
              <a:p>
                <a:pPr>
                  <a:defRPr b="0">
                    <a:latin typeface="Georgia" pitchFamily="18" charset="0"/>
                  </a:defRPr>
                </a:pPr>
                <a:r>
                  <a:rPr lang="fr-FR" b="1">
                    <a:latin typeface="Georgia" pitchFamily="18" charset="0"/>
                  </a:rPr>
                  <a:t>AF</a:t>
                </a:r>
              </a:p>
            </c:rich>
          </c:tx>
          <c:layout>
            <c:manualLayout>
              <c:xMode val="edge"/>
              <c:yMode val="edge"/>
              <c:x val="5.2332195676905592E-2"/>
              <c:y val="2.3961282296360357E-2"/>
            </c:manualLayout>
          </c:layout>
        </c:title>
        <c:numFmt formatCode="General" sourceLinked="1"/>
        <c:tickLblPos val="nextTo"/>
        <c:txPr>
          <a:bodyPr/>
          <a:lstStyle/>
          <a:p>
            <a:pPr>
              <a:defRPr sz="1300" b="0">
                <a:latin typeface="Georgia" pitchFamily="18" charset="0"/>
              </a:defRPr>
            </a:pPr>
            <a:endParaRPr lang="fr-FR"/>
          </a:p>
        </c:txPr>
        <c:crossAx val="91722112"/>
        <c:crosses val="autoZero"/>
        <c:crossBetween val="between"/>
        <c:majorUnit val="1"/>
        <c:minorUnit val="0.5"/>
      </c:valAx>
    </c:plotArea>
    <c:plotVisOnly val="1"/>
    <c:dispBlanksAs val="gap"/>
  </c:chart>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fr-FR"/>
  <c:chart>
    <c:view3D>
      <c:perspective val="30"/>
    </c:view3D>
    <c:plotArea>
      <c:layout/>
      <c:bar3DChart>
        <c:barDir val="col"/>
        <c:grouping val="standard"/>
        <c:ser>
          <c:idx val="0"/>
          <c:order val="0"/>
          <c:tx>
            <c:strRef>
              <c:f>Feuil1!$B$1</c:f>
              <c:strCache>
                <c:ptCount val="1"/>
                <c:pt idx="0">
                  <c:v>Colonne2</c:v>
                </c:pt>
              </c:strCache>
            </c:strRef>
          </c:tx>
          <c:cat>
            <c:strRef>
              <c:f>Feuil1!$A$2:$A$5</c:f>
              <c:strCache>
                <c:ptCount val="4"/>
                <c:pt idx="0">
                  <c:v>teacher knows better</c:v>
                </c:pt>
                <c:pt idx="1">
                  <c:v>I rely on my teacher</c:v>
                </c:pt>
                <c:pt idx="2">
                  <c:v>No opportunity to learn</c:v>
                </c:pt>
                <c:pt idx="3">
                  <c:v>I do not know how to learn</c:v>
                </c:pt>
              </c:strCache>
            </c:strRef>
          </c:cat>
          <c:val>
            <c:numRef>
              <c:f>Feuil1!$B$2:$B$5</c:f>
              <c:numCache>
                <c:formatCode>General</c:formatCode>
                <c:ptCount val="4"/>
                <c:pt idx="0">
                  <c:v>16</c:v>
                </c:pt>
                <c:pt idx="1">
                  <c:v>15</c:v>
                </c:pt>
                <c:pt idx="2">
                  <c:v>15</c:v>
                </c:pt>
                <c:pt idx="3">
                  <c:v>12</c:v>
                </c:pt>
              </c:numCache>
            </c:numRef>
          </c:val>
        </c:ser>
        <c:ser>
          <c:idx val="1"/>
          <c:order val="1"/>
          <c:tx>
            <c:strRef>
              <c:f>Feuil1!$C$1</c:f>
              <c:strCache>
                <c:ptCount val="1"/>
                <c:pt idx="0">
                  <c:v>Colonne3</c:v>
                </c:pt>
              </c:strCache>
            </c:strRef>
          </c:tx>
          <c:cat>
            <c:strRef>
              <c:f>Feuil1!$A$2:$A$5</c:f>
              <c:strCache>
                <c:ptCount val="4"/>
                <c:pt idx="0">
                  <c:v>teacher knows better</c:v>
                </c:pt>
                <c:pt idx="1">
                  <c:v>I rely on my teacher</c:v>
                </c:pt>
                <c:pt idx="2">
                  <c:v>No opportunity to learn</c:v>
                </c:pt>
                <c:pt idx="3">
                  <c:v>I do not know how to learn</c:v>
                </c:pt>
              </c:strCache>
            </c:strRef>
          </c:cat>
          <c:val>
            <c:numRef>
              <c:f>Feuil1!$C$2:$C$5</c:f>
              <c:numCache>
                <c:formatCode>General</c:formatCode>
                <c:ptCount val="4"/>
              </c:numCache>
            </c:numRef>
          </c:val>
        </c:ser>
        <c:ser>
          <c:idx val="2"/>
          <c:order val="2"/>
          <c:tx>
            <c:strRef>
              <c:f>Feuil1!$D$1</c:f>
              <c:strCache>
                <c:ptCount val="1"/>
                <c:pt idx="0">
                  <c:v>Colonne4</c:v>
                </c:pt>
              </c:strCache>
            </c:strRef>
          </c:tx>
          <c:cat>
            <c:strRef>
              <c:f>Feuil1!$A$2:$A$5</c:f>
              <c:strCache>
                <c:ptCount val="4"/>
                <c:pt idx="0">
                  <c:v>teacher knows better</c:v>
                </c:pt>
                <c:pt idx="1">
                  <c:v>I rely on my teacher</c:v>
                </c:pt>
                <c:pt idx="2">
                  <c:v>No opportunity to learn</c:v>
                </c:pt>
                <c:pt idx="3">
                  <c:v>I do not know how to learn</c:v>
                </c:pt>
              </c:strCache>
            </c:strRef>
          </c:cat>
          <c:val>
            <c:numRef>
              <c:f>Feuil1!$D$2:$D$5</c:f>
              <c:numCache>
                <c:formatCode>General</c:formatCode>
                <c:ptCount val="4"/>
              </c:numCache>
            </c:numRef>
          </c:val>
        </c:ser>
        <c:shape val="box"/>
        <c:axId val="90810624"/>
        <c:axId val="90812416"/>
        <c:axId val="91726720"/>
      </c:bar3DChart>
      <c:catAx>
        <c:axId val="90810624"/>
        <c:scaling>
          <c:orientation val="minMax"/>
        </c:scaling>
        <c:axPos val="b"/>
        <c:tickLblPos val="nextTo"/>
        <c:crossAx val="90812416"/>
        <c:crosses val="autoZero"/>
        <c:auto val="1"/>
        <c:lblAlgn val="ctr"/>
        <c:lblOffset val="100"/>
      </c:catAx>
      <c:valAx>
        <c:axId val="90812416"/>
        <c:scaling>
          <c:orientation val="minMax"/>
        </c:scaling>
        <c:axPos val="l"/>
        <c:majorGridlines/>
        <c:numFmt formatCode="General" sourceLinked="1"/>
        <c:tickLblPos val="nextTo"/>
        <c:crossAx val="90810624"/>
        <c:crosses val="autoZero"/>
        <c:crossBetween val="between"/>
      </c:valAx>
      <c:serAx>
        <c:axId val="91726720"/>
        <c:scaling>
          <c:orientation val="minMax"/>
        </c:scaling>
        <c:delete val="1"/>
        <c:axPos val="b"/>
        <c:tickLblPos val="nextTo"/>
        <c:crossAx val="90812416"/>
        <c:crosses val="autoZero"/>
      </c:serAx>
    </c:plotArea>
    <c:plotVisOnly val="1"/>
  </c:chart>
  <c:txPr>
    <a:bodyPr/>
    <a:lstStyle/>
    <a:p>
      <a:pPr>
        <a:defRPr sz="1800"/>
      </a:pPr>
      <a:endParaRPr lang="fr-FR"/>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pieChart>
        <c:varyColors val="1"/>
        <c:ser>
          <c:idx val="1"/>
          <c:order val="1"/>
          <c:tx>
            <c:strRef>
              <c:f>Feuil1!$B$1</c:f>
              <c:strCache>
                <c:ptCount val="1"/>
                <c:pt idx="0">
                  <c:v>Ventes</c:v>
                </c:pt>
              </c:strCache>
            </c:strRef>
          </c:tx>
          <c:cat>
            <c:strRef>
              <c:f>Feuil1!$A$2:$A$5</c:f>
              <c:strCache>
                <c:ptCount val="3"/>
                <c:pt idx="0">
                  <c:v>beginner</c:v>
                </c:pt>
                <c:pt idx="1">
                  <c:v>intermediate</c:v>
                </c:pt>
                <c:pt idx="2">
                  <c:v>advanced</c:v>
                </c:pt>
              </c:strCache>
            </c:strRef>
          </c:cat>
          <c:val>
            <c:numRef>
              <c:f>Feuil1!$B$2:$B$5</c:f>
              <c:numCache>
                <c:formatCode>General</c:formatCode>
                <c:ptCount val="4"/>
                <c:pt idx="0">
                  <c:v>40</c:v>
                </c:pt>
                <c:pt idx="1">
                  <c:v>50</c:v>
                </c:pt>
                <c:pt idx="2">
                  <c:v>10</c:v>
                </c:pt>
              </c:numCache>
            </c:numRef>
          </c:val>
        </c:ser>
        <c:ser>
          <c:idx val="0"/>
          <c:order val="0"/>
          <c:tx>
            <c:strRef>
              <c:f>Feuil1!$B$1</c:f>
              <c:strCache>
                <c:ptCount val="1"/>
                <c:pt idx="0">
                  <c:v>Ventes</c:v>
                </c:pt>
              </c:strCache>
            </c:strRef>
          </c:tx>
          <c:cat>
            <c:strRef>
              <c:f>Feuil1!$A$2:$A$5</c:f>
              <c:strCache>
                <c:ptCount val="3"/>
                <c:pt idx="0">
                  <c:v>beginner</c:v>
                </c:pt>
                <c:pt idx="1">
                  <c:v>intermediate</c:v>
                </c:pt>
                <c:pt idx="2">
                  <c:v>advanced</c:v>
                </c:pt>
              </c:strCache>
            </c:strRef>
          </c:cat>
          <c:val>
            <c:numRef>
              <c:f>Feuil1!$B$2:$B$5</c:f>
              <c:numCache>
                <c:formatCode>General</c:formatCode>
                <c:ptCount val="4"/>
                <c:pt idx="0">
                  <c:v>40</c:v>
                </c:pt>
                <c:pt idx="1">
                  <c:v>50</c:v>
                </c:pt>
                <c:pt idx="2">
                  <c:v>10</c:v>
                </c:pt>
              </c:numCache>
            </c:numRef>
          </c:val>
        </c:ser>
        <c:firstSliceAng val="0"/>
      </c:pieChart>
    </c:plotArea>
    <c:legend>
      <c:legendPos val="r"/>
      <c:legendEntry>
        <c:idx val="3"/>
        <c:delete val="1"/>
      </c:legendEntry>
      <c:txPr>
        <a:bodyPr/>
        <a:lstStyle/>
        <a:p>
          <a:pPr>
            <a:defRPr sz="1400"/>
          </a:pPr>
          <a:endParaRPr lang="fr-FR"/>
        </a:p>
      </c:txPr>
    </c:legend>
    <c:plotVisOnly val="1"/>
  </c:chart>
  <c:txPr>
    <a:bodyPr/>
    <a:lstStyle/>
    <a:p>
      <a:pPr>
        <a:defRPr sz="1800"/>
      </a:pPr>
      <a:endParaRPr lang="fr-FR"/>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pieChart>
        <c:varyColors val="1"/>
        <c:ser>
          <c:idx val="1"/>
          <c:order val="1"/>
          <c:tx>
            <c:strRef>
              <c:f>Feuil1!$B$1</c:f>
              <c:strCache>
                <c:ptCount val="1"/>
                <c:pt idx="0">
                  <c:v>Ventes</c:v>
                </c:pt>
              </c:strCache>
            </c:strRef>
          </c:tx>
          <c:cat>
            <c:strRef>
              <c:f>Feuil1!$A$2:$A$5</c:f>
              <c:strCache>
                <c:ptCount val="3"/>
                <c:pt idx="0">
                  <c:v>beginner</c:v>
                </c:pt>
                <c:pt idx="1">
                  <c:v>intermediate</c:v>
                </c:pt>
                <c:pt idx="2">
                  <c:v>advanced</c:v>
                </c:pt>
              </c:strCache>
            </c:strRef>
          </c:cat>
          <c:val>
            <c:numRef>
              <c:f>Feuil1!$B$2:$B$5</c:f>
              <c:numCache>
                <c:formatCode>General</c:formatCode>
                <c:ptCount val="4"/>
                <c:pt idx="0">
                  <c:v>40</c:v>
                </c:pt>
                <c:pt idx="1">
                  <c:v>50</c:v>
                </c:pt>
                <c:pt idx="2">
                  <c:v>10</c:v>
                </c:pt>
              </c:numCache>
            </c:numRef>
          </c:val>
        </c:ser>
        <c:ser>
          <c:idx val="0"/>
          <c:order val="0"/>
          <c:tx>
            <c:strRef>
              <c:f>Feuil1!$B$1</c:f>
              <c:strCache>
                <c:ptCount val="1"/>
                <c:pt idx="0">
                  <c:v>Ventes</c:v>
                </c:pt>
              </c:strCache>
            </c:strRef>
          </c:tx>
          <c:cat>
            <c:strRef>
              <c:f>Feuil1!$A$2:$A$5</c:f>
              <c:strCache>
                <c:ptCount val="3"/>
                <c:pt idx="0">
                  <c:v>beginner</c:v>
                </c:pt>
                <c:pt idx="1">
                  <c:v>intermediate</c:v>
                </c:pt>
                <c:pt idx="2">
                  <c:v>advanced</c:v>
                </c:pt>
              </c:strCache>
            </c:strRef>
          </c:cat>
          <c:val>
            <c:numRef>
              <c:f>Feuil1!$B$2:$B$5</c:f>
              <c:numCache>
                <c:formatCode>General</c:formatCode>
                <c:ptCount val="4"/>
                <c:pt idx="0">
                  <c:v>40</c:v>
                </c:pt>
                <c:pt idx="1">
                  <c:v>50</c:v>
                </c:pt>
                <c:pt idx="2">
                  <c:v>10</c:v>
                </c:pt>
              </c:numCache>
            </c:numRef>
          </c:val>
        </c:ser>
        <c:firstSliceAng val="0"/>
      </c:pieChart>
    </c:plotArea>
    <c:legend>
      <c:legendPos val="r"/>
      <c:legendEntry>
        <c:idx val="3"/>
        <c:delete val="1"/>
      </c:legendEntry>
      <c:txPr>
        <a:bodyPr/>
        <a:lstStyle/>
        <a:p>
          <a:pPr>
            <a:defRPr sz="1400"/>
          </a:pPr>
          <a:endParaRPr lang="fr-FR"/>
        </a:p>
      </c:txPr>
    </c:legend>
    <c:plotVisOnly val="1"/>
  </c:chart>
  <c:txPr>
    <a:bodyPr/>
    <a:lstStyle/>
    <a:p>
      <a:pPr>
        <a:defRPr sz="1800"/>
      </a:pPr>
      <a:endParaRPr lang="fr-FR"/>
    </a:p>
  </c:tx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18018079-1E08-43DB-B607-C666D2761F5D}" type="datetimeFigureOut">
              <a:rPr lang="fr-FR" smtClean="0"/>
              <a:pPr/>
              <a:t>02/05/2024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DFD2C32-3E1B-417F-87F8-CCFB650AFC0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8018079-1E08-43DB-B607-C666D2761F5D}" type="datetimeFigureOut">
              <a:rPr lang="fr-FR" smtClean="0"/>
              <a:pPr/>
              <a:t>02/05/2024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DFD2C32-3E1B-417F-87F8-CCFB650AFC0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8018079-1E08-43DB-B607-C666D2761F5D}" type="datetimeFigureOut">
              <a:rPr lang="fr-FR" smtClean="0"/>
              <a:pPr/>
              <a:t>02/05/2024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DFD2C32-3E1B-417F-87F8-CCFB650AFC0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8018079-1E08-43DB-B607-C666D2761F5D}" type="datetimeFigureOut">
              <a:rPr lang="fr-FR" smtClean="0"/>
              <a:pPr/>
              <a:t>02/05/2024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DFD2C32-3E1B-417F-87F8-CCFB650AFC0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18018079-1E08-43DB-B607-C666D2761F5D}" type="datetimeFigureOut">
              <a:rPr lang="fr-FR" smtClean="0"/>
              <a:pPr/>
              <a:t>02/05/2024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DFD2C32-3E1B-417F-87F8-CCFB650AFC0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8018079-1E08-43DB-B607-C666D2761F5D}" type="datetimeFigureOut">
              <a:rPr lang="fr-FR" smtClean="0"/>
              <a:pPr/>
              <a:t>02/05/2024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DFD2C32-3E1B-417F-87F8-CCFB650AFC0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8018079-1E08-43DB-B607-C666D2761F5D}" type="datetimeFigureOut">
              <a:rPr lang="fr-FR" smtClean="0"/>
              <a:pPr/>
              <a:t>02/05/2024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DFD2C32-3E1B-417F-87F8-CCFB650AFC0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18018079-1E08-43DB-B607-C666D2761F5D}" type="datetimeFigureOut">
              <a:rPr lang="fr-FR" smtClean="0"/>
              <a:pPr/>
              <a:t>02/05/2024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DFD2C32-3E1B-417F-87F8-CCFB650AFC0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8018079-1E08-43DB-B607-C666D2761F5D}" type="datetimeFigureOut">
              <a:rPr lang="fr-FR" smtClean="0"/>
              <a:pPr/>
              <a:t>02/05/2024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DFD2C32-3E1B-417F-87F8-CCFB650AFC0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8018079-1E08-43DB-B607-C666D2761F5D}" type="datetimeFigureOut">
              <a:rPr lang="fr-FR" smtClean="0"/>
              <a:pPr/>
              <a:t>02/05/2024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DFD2C32-3E1B-417F-87F8-CCFB650AFC0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8018079-1E08-43DB-B607-C666D2761F5D}" type="datetimeFigureOut">
              <a:rPr lang="fr-FR" smtClean="0"/>
              <a:pPr/>
              <a:t>02/05/2024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DFD2C32-3E1B-417F-87F8-CCFB650AFC0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018079-1E08-43DB-B607-C666D2761F5D}" type="datetimeFigureOut">
              <a:rPr lang="fr-FR" smtClean="0"/>
              <a:pPr/>
              <a:t>02/05/2024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FD2C32-3E1B-417F-87F8-CCFB650AFC0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dx.doi.org/10.24093/awej/vol8no3.12" TargetMode="External"/><Relationship Id="rId2" Type="http://schemas.openxmlformats.org/officeDocument/2006/relationships/hyperlink" Target="https://www.ref-n-write.com/trial/research-paper-example-writing-results-discussion-section-academic-phrasebank-vocabulary/"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571472" y="500042"/>
            <a:ext cx="7772400" cy="1470025"/>
          </a:xfrm>
        </p:spPr>
        <p:txBody>
          <a:bodyPr/>
          <a:lstStyle/>
          <a:p>
            <a:r>
              <a:rPr lang="fr-FR" dirty="0" err="1" smtClean="0"/>
              <a:t>Reporting</a:t>
            </a:r>
            <a:r>
              <a:rPr lang="fr-FR" dirty="0" smtClean="0"/>
              <a:t> </a:t>
            </a:r>
            <a:r>
              <a:rPr lang="fr-FR" dirty="0" err="1" smtClean="0"/>
              <a:t>research</a:t>
            </a:r>
            <a:r>
              <a:rPr lang="fr-FR" dirty="0" smtClean="0"/>
              <a:t> </a:t>
            </a:r>
            <a:r>
              <a:rPr lang="fr-FR" dirty="0" err="1" smtClean="0"/>
              <a:t>findings</a:t>
            </a:r>
            <a:endParaRPr lang="fr-FR" dirty="0"/>
          </a:p>
        </p:txBody>
      </p:sp>
      <p:pic>
        <p:nvPicPr>
          <p:cNvPr id="1026" name="Picture 2" descr="C:\Users\GHOST\Desktop\HAFIDA\Academic Writing\Master 2 Ac Wr\images.jpg"/>
          <p:cNvPicPr>
            <a:picLocks noChangeAspect="1" noChangeArrowheads="1"/>
          </p:cNvPicPr>
          <p:nvPr/>
        </p:nvPicPr>
        <p:blipFill>
          <a:blip r:embed="rId2"/>
          <a:srcRect/>
          <a:stretch>
            <a:fillRect/>
          </a:stretch>
        </p:blipFill>
        <p:spPr bwMode="auto">
          <a:xfrm>
            <a:off x="642910" y="2643182"/>
            <a:ext cx="7715304" cy="3622429"/>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47500" lnSpcReduction="20000"/>
          </a:bodyPr>
          <a:lstStyle/>
          <a:p>
            <a:pPr algn="ctr">
              <a:buNone/>
            </a:pPr>
            <a:r>
              <a:rPr lang="en-US" b="1" dirty="0" smtClean="0"/>
              <a:t> Student Questionnaire</a:t>
            </a:r>
            <a:endParaRPr lang="fr-FR" dirty="0" smtClean="0"/>
          </a:p>
          <a:p>
            <a:pPr>
              <a:buNone/>
            </a:pPr>
            <a:r>
              <a:rPr lang="fr-FR" b="1" u="sng" dirty="0" smtClean="0"/>
              <a:t>Part one: profile </a:t>
            </a:r>
            <a:endParaRPr lang="fr-FR" dirty="0" smtClean="0"/>
          </a:p>
          <a:p>
            <a:pPr marL="514350" lvl="0" indent="-514350">
              <a:buFont typeface="+mj-lt"/>
              <a:buAutoNum type="arabicPeriod"/>
            </a:pPr>
            <a:r>
              <a:rPr lang="fr-FR" b="1" dirty="0" smtClean="0"/>
              <a:t>Age: </a:t>
            </a:r>
            <a:endParaRPr lang="fr-FR" dirty="0" smtClean="0"/>
          </a:p>
          <a:p>
            <a:pPr marL="514350" lvl="0" indent="-514350">
              <a:buFont typeface="+mj-lt"/>
              <a:buAutoNum type="arabicPeriod"/>
            </a:pPr>
            <a:r>
              <a:rPr lang="fr-FR" b="1" dirty="0" err="1" smtClean="0"/>
              <a:t>Gender</a:t>
            </a:r>
            <a:r>
              <a:rPr lang="fr-FR" b="1" dirty="0" smtClean="0"/>
              <a:t>:                 Male                                                           </a:t>
            </a:r>
            <a:r>
              <a:rPr lang="fr-FR" b="1" dirty="0" err="1" smtClean="0"/>
              <a:t>Female</a:t>
            </a:r>
            <a:r>
              <a:rPr lang="fr-FR" b="1" dirty="0" smtClean="0"/>
              <a:t>   </a:t>
            </a:r>
            <a:endParaRPr lang="fr-FR" dirty="0" smtClean="0"/>
          </a:p>
          <a:p>
            <a:pPr marL="514350" lvl="0" indent="-514350">
              <a:buFont typeface="+mj-lt"/>
              <a:buAutoNum type="arabicPeriod"/>
            </a:pPr>
            <a:r>
              <a:rPr lang="fr-FR" b="1" dirty="0" err="1" smtClean="0"/>
              <a:t>Specialty</a:t>
            </a:r>
            <a:r>
              <a:rPr lang="fr-FR" b="1" dirty="0" smtClean="0"/>
              <a:t>:</a:t>
            </a:r>
            <a:endParaRPr lang="fr-FR" dirty="0" smtClean="0"/>
          </a:p>
          <a:p>
            <a:pPr>
              <a:buNone/>
            </a:pPr>
            <a:r>
              <a:rPr lang="fr-FR" b="1" u="sng" dirty="0" smtClean="0"/>
              <a:t>Part </a:t>
            </a:r>
            <a:r>
              <a:rPr lang="fr-FR" b="1" u="sng" dirty="0" err="1" smtClean="0"/>
              <a:t>two</a:t>
            </a:r>
            <a:r>
              <a:rPr lang="fr-FR" b="1" u="sng" dirty="0" smtClean="0"/>
              <a:t>: self-</a:t>
            </a:r>
            <a:r>
              <a:rPr lang="fr-FR" b="1" u="sng" dirty="0" err="1" smtClean="0"/>
              <a:t>esteem</a:t>
            </a:r>
            <a:endParaRPr lang="fr-FR" dirty="0" smtClean="0"/>
          </a:p>
          <a:p>
            <a:pPr marL="514350" lvl="0" indent="-514350">
              <a:buNone/>
            </a:pPr>
            <a:r>
              <a:rPr lang="en-US" b="1" dirty="0" smtClean="0"/>
              <a:t>4. Answer the following statements with strongly agree, agree, disagree, strongly disagree </a:t>
            </a:r>
            <a:endParaRPr lang="fr-FR" dirty="0" smtClean="0"/>
          </a:p>
          <a:p>
            <a:pPr>
              <a:buNone/>
            </a:pPr>
            <a:r>
              <a:rPr lang="en-US" dirty="0" smtClean="0"/>
              <a:t>   a .______ . On the whole, I am satisfied with myself in my studies.</a:t>
            </a:r>
            <a:endParaRPr lang="fr-FR" dirty="0" smtClean="0"/>
          </a:p>
          <a:p>
            <a:pPr>
              <a:buNone/>
            </a:pPr>
            <a:r>
              <a:rPr lang="en-US" dirty="0" smtClean="0"/>
              <a:t>   b._____. At times I think I am no good at all in my studies.</a:t>
            </a:r>
            <a:endParaRPr lang="fr-FR" dirty="0" smtClean="0"/>
          </a:p>
          <a:p>
            <a:pPr>
              <a:buNone/>
            </a:pPr>
            <a:r>
              <a:rPr lang="en-US" dirty="0" smtClean="0"/>
              <a:t>   c._____. I feel that I have a number of good qualities to study.</a:t>
            </a:r>
            <a:endParaRPr lang="fr-FR" dirty="0" smtClean="0"/>
          </a:p>
          <a:p>
            <a:pPr>
              <a:buNone/>
            </a:pPr>
            <a:r>
              <a:rPr lang="en-US" dirty="0" smtClean="0"/>
              <a:t>   d._____. I feel I do not have much to be proud of in my studies.</a:t>
            </a:r>
            <a:endParaRPr lang="fr-FR" dirty="0" smtClean="0"/>
          </a:p>
          <a:p>
            <a:pPr>
              <a:buNone/>
            </a:pPr>
            <a:r>
              <a:rPr lang="en-US" dirty="0" smtClean="0"/>
              <a:t>    e._____. I certainly feel useless at times in the classroom.</a:t>
            </a:r>
            <a:endParaRPr lang="fr-FR" dirty="0" smtClean="0"/>
          </a:p>
          <a:p>
            <a:pPr>
              <a:buNone/>
            </a:pPr>
            <a:r>
              <a:rPr lang="en-US" dirty="0" smtClean="0"/>
              <a:t>    f._____. I feel that I'm a person of worth in the classroom.</a:t>
            </a:r>
            <a:endParaRPr lang="fr-FR" dirty="0" smtClean="0"/>
          </a:p>
          <a:p>
            <a:pPr>
              <a:buNone/>
            </a:pPr>
            <a:r>
              <a:rPr lang="en-US" dirty="0" smtClean="0"/>
              <a:t>    g._____. When it concerns my studies, I think that I am a failure.</a:t>
            </a:r>
            <a:endParaRPr lang="fr-FR" dirty="0" smtClean="0"/>
          </a:p>
          <a:p>
            <a:pPr>
              <a:buNone/>
            </a:pPr>
            <a:r>
              <a:rPr lang="en-US" dirty="0" smtClean="0"/>
              <a:t>    h._____. I take a positive attitude toward myself when studying.</a:t>
            </a:r>
            <a:endParaRPr lang="fr-FR" dirty="0" smtClean="0"/>
          </a:p>
          <a:p>
            <a:pPr>
              <a:buNone/>
            </a:pPr>
            <a:r>
              <a:rPr lang="en-US" dirty="0" smtClean="0"/>
              <a:t>    </a:t>
            </a:r>
            <a:r>
              <a:rPr lang="en-US" dirty="0" err="1" smtClean="0"/>
              <a:t>i</a:t>
            </a:r>
            <a:r>
              <a:rPr lang="en-US" dirty="0" smtClean="0"/>
              <a:t>._____. I feel anxious when people criticize me in the classroom.</a:t>
            </a:r>
            <a:endParaRPr lang="fr-FR" dirty="0" smtClean="0"/>
          </a:p>
          <a:p>
            <a:pPr>
              <a:buNone/>
            </a:pPr>
            <a:r>
              <a:rPr lang="en-US" b="1" dirty="0" smtClean="0"/>
              <a:t>5 .  On a scale from 1(low) to 10(high) how would you rate your self-esteem?                                                                                                                                                                            </a:t>
            </a:r>
            <a:r>
              <a:rPr lang="en-US" dirty="0" smtClean="0"/>
              <a:t>……………………………………………………………………. </a:t>
            </a:r>
            <a:endParaRPr lang="fr-FR" dirty="0" smtClean="0"/>
          </a:p>
          <a:p>
            <a:pPr>
              <a:buNone/>
            </a:pPr>
            <a:r>
              <a:rPr lang="en-US" b="1" u="sng" dirty="0" smtClean="0"/>
              <a:t>Part Three: time management </a:t>
            </a:r>
            <a:endParaRPr lang="fr-FR" dirty="0" smtClean="0"/>
          </a:p>
          <a:p>
            <a:pPr>
              <a:buNone/>
            </a:pPr>
            <a:r>
              <a:rPr lang="en-US" b="1" dirty="0" smtClean="0"/>
              <a:t>6. Fill in the blanks with: never, sometimes, often, always </a:t>
            </a:r>
            <a:endParaRPr lang="fr-FR" dirty="0" smtClean="0"/>
          </a:p>
          <a:p>
            <a:pPr marL="455613">
              <a:buNone/>
            </a:pPr>
            <a:r>
              <a:rPr lang="en-US" b="1" dirty="0" smtClean="0"/>
              <a:t>a-…………  -  </a:t>
            </a:r>
            <a:r>
              <a:rPr lang="en-US" dirty="0" smtClean="0"/>
              <a:t>I make a list of what to do every day.</a:t>
            </a:r>
            <a:endParaRPr lang="fr-FR" dirty="0" smtClean="0"/>
          </a:p>
          <a:p>
            <a:pPr marL="455613">
              <a:buNone/>
            </a:pPr>
            <a:r>
              <a:rPr lang="en-US" b="1" dirty="0" smtClean="0"/>
              <a:t>b-</a:t>
            </a:r>
            <a:r>
              <a:rPr lang="en-US" dirty="0" smtClean="0"/>
              <a:t>………-I prioritize my assignments according to their importance and the time needed.</a:t>
            </a:r>
            <a:endParaRPr lang="fr-FR" dirty="0" smtClean="0"/>
          </a:p>
          <a:p>
            <a:pPr marL="455613">
              <a:buNone/>
            </a:pPr>
            <a:r>
              <a:rPr lang="en-US" b="1" dirty="0" smtClean="0"/>
              <a:t>c-</a:t>
            </a:r>
            <a:r>
              <a:rPr lang="en-US" dirty="0" smtClean="0"/>
              <a:t>…………..-I set deadlines for my goals that are to be achieved.</a:t>
            </a:r>
            <a:endParaRPr lang="fr-FR" dirty="0" smtClean="0"/>
          </a:p>
          <a:p>
            <a:pPr marL="455613">
              <a:buNone/>
            </a:pPr>
            <a:r>
              <a:rPr lang="en-US" b="1" dirty="0" smtClean="0"/>
              <a:t>d-</a:t>
            </a:r>
            <a:r>
              <a:rPr lang="en-US" dirty="0" smtClean="0"/>
              <a:t>………….- I review my calendar and planner weekly.</a:t>
            </a:r>
            <a:endParaRPr lang="fr-FR" dirty="0" smtClean="0"/>
          </a:p>
          <a:p>
            <a:pPr marL="455613">
              <a:buNone/>
            </a:pPr>
            <a:r>
              <a:rPr lang="en-US" b="1" dirty="0" smtClean="0"/>
              <a:t>e-</a:t>
            </a:r>
            <a:r>
              <a:rPr lang="en-US" dirty="0" smtClean="0"/>
              <a:t>…………..- I avoid time wasters.</a:t>
            </a:r>
            <a:endParaRPr lang="fr-FR" dirty="0" smtClean="0"/>
          </a:p>
          <a:p>
            <a:pPr marL="455613">
              <a:buNone/>
            </a:pPr>
            <a:r>
              <a:rPr lang="en-US" b="1" dirty="0" smtClean="0"/>
              <a:t>f-</a:t>
            </a:r>
            <a:r>
              <a:rPr lang="en-US" dirty="0" smtClean="0"/>
              <a:t>……………- I know how to organize my time and give myself breaks while studying.</a:t>
            </a:r>
            <a:endParaRPr lang="fr-FR" dirty="0" smtClean="0"/>
          </a:p>
          <a:p>
            <a:pPr>
              <a:buNone/>
            </a:pPr>
            <a:r>
              <a:rPr lang="en-US" b="1" dirty="0" smtClean="0"/>
              <a:t>7. Do you feel stressed when you ran out of time while doing your work?</a:t>
            </a:r>
            <a:endParaRPr lang="fr-FR" dirty="0" smtClean="0"/>
          </a:p>
          <a:p>
            <a:pPr>
              <a:buNone/>
            </a:pPr>
            <a:r>
              <a:rPr lang="fr-FR" dirty="0" err="1" smtClean="0"/>
              <a:t>Yes</a:t>
            </a:r>
            <a:r>
              <a:rPr lang="fr-FR" dirty="0" smtClean="0"/>
              <a:t>                                            No                   </a:t>
            </a:r>
          </a:p>
          <a:p>
            <a:pPr lvl="0">
              <a:buNone/>
            </a:pPr>
            <a:r>
              <a:rPr lang="fr-FR" dirty="0" err="1" smtClean="0"/>
              <a:t>Explain</a:t>
            </a:r>
            <a:r>
              <a:rPr lang="fr-FR" dirty="0" smtClean="0"/>
              <a:t> </a:t>
            </a:r>
            <a:r>
              <a:rPr lang="fr-FR" dirty="0" err="1" smtClean="0"/>
              <a:t>your</a:t>
            </a:r>
            <a:r>
              <a:rPr lang="fr-FR" dirty="0" smtClean="0"/>
              <a:t> state?....................................</a:t>
            </a: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286544"/>
          </a:xfrm>
        </p:spPr>
        <p:txBody>
          <a:bodyPr>
            <a:normAutofit fontScale="55000" lnSpcReduction="20000"/>
          </a:bodyPr>
          <a:lstStyle/>
          <a:p>
            <a:pPr>
              <a:buNone/>
            </a:pPr>
            <a:r>
              <a:rPr lang="fr-FR" b="1" u="sng" dirty="0" smtClean="0"/>
              <a:t>Part four: social interactions </a:t>
            </a:r>
            <a:endParaRPr lang="fr-FR" dirty="0" smtClean="0"/>
          </a:p>
          <a:p>
            <a:pPr lvl="0">
              <a:buNone/>
            </a:pPr>
            <a:r>
              <a:rPr lang="en-US" b="1" dirty="0" smtClean="0"/>
              <a:t>8. Was it difficult to make friends again after the pandemic period?</a:t>
            </a:r>
            <a:endParaRPr lang="fr-FR" dirty="0" smtClean="0"/>
          </a:p>
          <a:p>
            <a:pPr>
              <a:buNone/>
            </a:pPr>
            <a:r>
              <a:rPr lang="fr-FR" dirty="0" err="1" smtClean="0"/>
              <a:t>Yes</a:t>
            </a:r>
            <a:r>
              <a:rPr lang="fr-FR" dirty="0" smtClean="0"/>
              <a:t>                                             No </a:t>
            </a:r>
          </a:p>
          <a:p>
            <a:pPr>
              <a:buNone/>
            </a:pPr>
            <a:r>
              <a:rPr lang="fr-FR" dirty="0" err="1" smtClean="0"/>
              <a:t>Why</a:t>
            </a:r>
            <a:r>
              <a:rPr lang="fr-FR" dirty="0" smtClean="0"/>
              <a:t> ? ………………………</a:t>
            </a:r>
          </a:p>
          <a:p>
            <a:pPr lvl="0">
              <a:buNone/>
            </a:pPr>
            <a:r>
              <a:rPr lang="en-US" b="1" dirty="0" smtClean="0"/>
              <a:t>9. Have you joined clubs or done any social activity after the pandemic?</a:t>
            </a:r>
            <a:endParaRPr lang="fr-FR" dirty="0" smtClean="0"/>
          </a:p>
          <a:p>
            <a:pPr>
              <a:buNone/>
            </a:pPr>
            <a:r>
              <a:rPr lang="en-US" dirty="0" smtClean="0"/>
              <a:t>Yes                                       No </a:t>
            </a:r>
            <a:endParaRPr lang="fr-FR" dirty="0" smtClean="0"/>
          </a:p>
          <a:p>
            <a:pPr>
              <a:buNone/>
            </a:pPr>
            <a:r>
              <a:rPr lang="en-US" dirty="0" smtClean="0"/>
              <a:t>If yes, What was it? …………………</a:t>
            </a:r>
            <a:endParaRPr lang="fr-FR" dirty="0" smtClean="0"/>
          </a:p>
          <a:p>
            <a:pPr lvl="0">
              <a:buNone/>
            </a:pPr>
            <a:r>
              <a:rPr lang="en-US" b="1" dirty="0" smtClean="0"/>
              <a:t>10. Do you get frustrated when you find yourself alone with no interaction with your classmates? </a:t>
            </a:r>
            <a:endParaRPr lang="fr-FR" dirty="0" smtClean="0"/>
          </a:p>
          <a:p>
            <a:pPr>
              <a:buNone/>
            </a:pPr>
            <a:r>
              <a:rPr lang="fr-FR" dirty="0" err="1" smtClean="0"/>
              <a:t>Yes</a:t>
            </a:r>
            <a:r>
              <a:rPr lang="fr-FR" dirty="0" smtClean="0"/>
              <a:t>                                       No </a:t>
            </a:r>
          </a:p>
          <a:p>
            <a:pPr>
              <a:buNone/>
            </a:pPr>
            <a:r>
              <a:rPr lang="fr-FR" dirty="0" err="1" smtClean="0"/>
              <a:t>Explain</a:t>
            </a:r>
            <a:r>
              <a:rPr lang="fr-FR" dirty="0" smtClean="0"/>
              <a:t> ?……………………………………………………….</a:t>
            </a:r>
          </a:p>
          <a:p>
            <a:pPr lvl="0">
              <a:buNone/>
            </a:pPr>
            <a:r>
              <a:rPr lang="en-US" b="1" dirty="0" smtClean="0"/>
              <a:t>11. Describe your social life in university after the COVID-19 period?</a:t>
            </a:r>
            <a:endParaRPr lang="fr-FR" dirty="0" smtClean="0"/>
          </a:p>
          <a:p>
            <a:pPr>
              <a:buNone/>
            </a:pPr>
            <a:r>
              <a:rPr lang="fr-FR" dirty="0" smtClean="0"/>
              <a:t>………………………………………………….</a:t>
            </a:r>
          </a:p>
          <a:p>
            <a:pPr>
              <a:buNone/>
            </a:pPr>
            <a:r>
              <a:rPr lang="fr-FR" b="1" u="sng" dirty="0" smtClean="0"/>
              <a:t>Part Five: solutions </a:t>
            </a:r>
            <a:endParaRPr lang="fr-FR" dirty="0" smtClean="0"/>
          </a:p>
          <a:p>
            <a:pPr lvl="0">
              <a:buNone/>
            </a:pPr>
            <a:r>
              <a:rPr lang="en-US" b="1" dirty="0" smtClean="0"/>
              <a:t>12. What are your personal tips to overcome anxiety?</a:t>
            </a:r>
            <a:endParaRPr lang="fr-FR" dirty="0" smtClean="0"/>
          </a:p>
          <a:p>
            <a:pPr>
              <a:buNone/>
            </a:pPr>
            <a:r>
              <a:rPr lang="fr-FR" dirty="0" smtClean="0"/>
              <a:t>…………………………….</a:t>
            </a:r>
          </a:p>
          <a:p>
            <a:pPr lvl="0">
              <a:buNone/>
            </a:pPr>
            <a:r>
              <a:rPr lang="en-US" b="1" dirty="0" smtClean="0"/>
              <a:t>13. What are the exercises that help you improve your study skills?</a:t>
            </a:r>
            <a:endParaRPr lang="fr-FR" dirty="0" smtClean="0"/>
          </a:p>
          <a:p>
            <a:pPr>
              <a:buNone/>
            </a:pPr>
            <a:r>
              <a:rPr lang="fr-FR" dirty="0" smtClean="0"/>
              <a:t>…………………………..</a:t>
            </a:r>
          </a:p>
          <a:p>
            <a:pPr lvl="0">
              <a:buNone/>
            </a:pPr>
            <a:r>
              <a:rPr lang="en-US" b="1" dirty="0" smtClean="0"/>
              <a:t>14. Do you receive support from your family and friends in your studies?</a:t>
            </a:r>
            <a:endParaRPr lang="fr-FR" dirty="0" smtClean="0"/>
          </a:p>
          <a:p>
            <a:pPr>
              <a:buNone/>
            </a:pPr>
            <a:r>
              <a:rPr lang="fr-FR" dirty="0" err="1" smtClean="0"/>
              <a:t>Explain</a:t>
            </a:r>
            <a:r>
              <a:rPr lang="fr-FR" dirty="0" smtClean="0"/>
              <a:t> ……………………………</a:t>
            </a:r>
          </a:p>
          <a:p>
            <a:pPr lvl="0">
              <a:buNone/>
            </a:pPr>
            <a:r>
              <a:rPr lang="en-US" b="1" dirty="0" smtClean="0"/>
              <a:t>15. do teachers help you feel calm and get rid of your stress?</a:t>
            </a:r>
            <a:endParaRPr lang="fr-FR" dirty="0" smtClean="0"/>
          </a:p>
          <a:p>
            <a:pPr>
              <a:buNone/>
            </a:pPr>
            <a:r>
              <a:rPr lang="en-US" dirty="0" smtClean="0"/>
              <a:t>How ?……………………………….</a:t>
            </a:r>
            <a:endParaRPr lang="fr-FR" dirty="0" smtClean="0"/>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0"/>
            <a:ext cx="8786874" cy="6858000"/>
          </a:xfrm>
        </p:spPr>
        <p:txBody>
          <a:bodyPr>
            <a:normAutofit fontScale="47500" lnSpcReduction="20000"/>
          </a:bodyPr>
          <a:lstStyle/>
          <a:p>
            <a:pPr marL="0" indent="0" algn="ctr">
              <a:buNone/>
            </a:pPr>
            <a:r>
              <a:rPr lang="en-US" sz="4200" b="1" u="sng" dirty="0" smtClean="0"/>
              <a:t>Sample report</a:t>
            </a:r>
          </a:p>
          <a:p>
            <a:pPr marL="0" indent="0">
              <a:buNone/>
            </a:pPr>
            <a:r>
              <a:rPr lang="en-US" sz="3400" b="1" u="sng" dirty="0" smtClean="0"/>
              <a:t>Part Four: Social Interactions</a:t>
            </a:r>
            <a:endParaRPr lang="fr-FR" sz="3400" u="sng" dirty="0" smtClean="0"/>
          </a:p>
          <a:p>
            <a:pPr marL="0" indent="0">
              <a:buNone/>
            </a:pPr>
            <a:r>
              <a:rPr lang="en-US" sz="3400" dirty="0" smtClean="0"/>
              <a:t>This section investigates the students’ social interactions after the pandemic.</a:t>
            </a:r>
            <a:endParaRPr lang="fr-FR" sz="3400" dirty="0" smtClean="0"/>
          </a:p>
          <a:p>
            <a:pPr marL="0" indent="0">
              <a:buNone/>
            </a:pPr>
            <a:r>
              <a:rPr lang="en-US" sz="3400" b="1" i="1" dirty="0" smtClean="0"/>
              <a:t>Question 8: friendship re-establishment after the pandemic</a:t>
            </a:r>
            <a:endParaRPr lang="fr-FR" sz="3400" dirty="0" smtClean="0"/>
          </a:p>
          <a:p>
            <a:pPr marL="0" indent="0">
              <a:buNone/>
            </a:pPr>
            <a:r>
              <a:rPr lang="en-US" sz="3400" dirty="0" smtClean="0"/>
              <a:t>   81.5% of the sample participants did not encounter difficulty making friends after the pandemic. They think that people socialize naturally, and the majority stated that their friends remained the same. Some said that they lost all of them but made new ones easily since they were extroverts and getting out of their comfort zone is not a big deal for them. This new generation is very easy to blend with they are open-minded. However, 18.5% of students claimed that they faced difficulty interacting again since COVID-19 made socializing worse, especially for introverts and shy learners it was an uncomfortable situation for them.</a:t>
            </a:r>
            <a:endParaRPr lang="fr-FR" sz="3400" dirty="0" smtClean="0"/>
          </a:p>
          <a:p>
            <a:pPr marL="0" indent="0">
              <a:buNone/>
            </a:pPr>
            <a:r>
              <a:rPr lang="en-US" sz="3400" b="1" i="1" dirty="0" smtClean="0"/>
              <a:t>Question  9: Participation in clubs or engagement in social activities after the pandemic</a:t>
            </a:r>
            <a:endParaRPr lang="fr-FR" sz="3400" dirty="0" smtClean="0"/>
          </a:p>
          <a:p>
            <a:pPr marL="0" indent="0">
              <a:buNone/>
            </a:pPr>
            <a:r>
              <a:rPr lang="en-US" sz="3400" dirty="0" smtClean="0"/>
              <a:t>   A minority of participants 33.3%, joined clubs after the pandemic to interact with people such as </a:t>
            </a:r>
            <a:r>
              <a:rPr lang="en-US" sz="3400" dirty="0" err="1" smtClean="0"/>
              <a:t>Stoflish</a:t>
            </a:r>
            <a:r>
              <a:rPr lang="en-US" sz="3400" dirty="0" smtClean="0"/>
              <a:t> and AIESEC, others attended conferences, signed up to learn new languages (Turkish, Spanish …) and some started to teach English courses. </a:t>
            </a:r>
            <a:endParaRPr lang="fr-FR" sz="3400" dirty="0" smtClean="0"/>
          </a:p>
          <a:p>
            <a:pPr marL="0" indent="0">
              <a:buNone/>
            </a:pPr>
            <a:r>
              <a:rPr lang="en-US" sz="3400" b="1" i="1" dirty="0" smtClean="0"/>
              <a:t>Question  10: Students’ feelings in the classroom</a:t>
            </a:r>
            <a:endParaRPr lang="fr-FR" sz="3400" dirty="0" smtClean="0"/>
          </a:p>
          <a:p>
            <a:pPr marL="0" indent="0">
              <a:buNone/>
            </a:pPr>
            <a:r>
              <a:rPr lang="en-US" sz="3400" dirty="0" smtClean="0"/>
              <a:t>   44.4%  of informants feel frustrated, upset, and lonely when they don’t interact with their classmates. They doubt their potential and feel </a:t>
            </a:r>
            <a:r>
              <a:rPr lang="en-US" sz="3400" dirty="0" err="1" smtClean="0"/>
              <a:t>demotivated</a:t>
            </a:r>
            <a:r>
              <a:rPr lang="en-US" sz="3400" dirty="0" smtClean="0"/>
              <a:t>, some said that they need to be surrounded by their mates to feel good and involved to seek guidelines via communication. Whereas, the majority of students  55.6% don’t feel anxious since they don’t mind spending time alone and can handle the situation by themselves perfectly.</a:t>
            </a:r>
            <a:endParaRPr lang="fr-FR" sz="3400" dirty="0" smtClean="0"/>
          </a:p>
          <a:p>
            <a:pPr marL="0" indent="0">
              <a:buNone/>
            </a:pPr>
            <a:r>
              <a:rPr lang="en-US" sz="3400" b="1" i="1" dirty="0" smtClean="0"/>
              <a:t>Question  11: Students’ social life in university after the COVID-19 period.</a:t>
            </a:r>
            <a:endParaRPr lang="fr-FR" sz="3400" dirty="0" smtClean="0"/>
          </a:p>
          <a:p>
            <a:pPr marL="0" indent="0">
              <a:buNone/>
            </a:pPr>
            <a:r>
              <a:rPr lang="en-US" sz="3400" dirty="0" smtClean="0"/>
              <a:t>   Social life in the university after the Pandemic was active for some participants, they described it as a good era where the situation slowly began to return to normal, where they made new friends, reunited with old ones, and had healthy relationships to enjoy the opportunities to study and chill with mates. For them life is racing, there is no time to waste but to create good memories at the university and leave their fingerprint in the department. Few participants had difficulty opening discussions, they described their social life as non-existent, no interaction was done, and they attended courses and went back home. </a:t>
            </a:r>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357982"/>
          </a:xfrm>
        </p:spPr>
        <p:txBody>
          <a:bodyPr>
            <a:normAutofit fontScale="85000" lnSpcReduction="20000"/>
          </a:bodyPr>
          <a:lstStyle/>
          <a:p>
            <a:r>
              <a:rPr lang="fr-FR" dirty="0" err="1" smtClean="0"/>
              <a:t>When</a:t>
            </a:r>
            <a:r>
              <a:rPr lang="fr-FR" dirty="0" smtClean="0"/>
              <a:t> </a:t>
            </a:r>
            <a:r>
              <a:rPr lang="fr-FR" dirty="0" err="1" smtClean="0"/>
              <a:t>your</a:t>
            </a:r>
            <a:r>
              <a:rPr lang="fr-FR" dirty="0" smtClean="0"/>
              <a:t> </a:t>
            </a:r>
            <a:r>
              <a:rPr lang="fr-FR" dirty="0" err="1" smtClean="0"/>
              <a:t>sample</a:t>
            </a:r>
            <a:r>
              <a:rPr lang="fr-FR" dirty="0" smtClean="0"/>
              <a:t> </a:t>
            </a:r>
            <a:r>
              <a:rPr lang="fr-FR" dirty="0" err="1" smtClean="0"/>
              <a:t>is</a:t>
            </a:r>
            <a:r>
              <a:rPr lang="fr-FR" dirty="0" smtClean="0"/>
              <a:t> </a:t>
            </a:r>
            <a:r>
              <a:rPr lang="fr-FR" dirty="0" err="1" smtClean="0"/>
              <a:t>above</a:t>
            </a:r>
            <a:r>
              <a:rPr lang="fr-FR" dirty="0" smtClean="0"/>
              <a:t> 20 the RF (Relative </a:t>
            </a:r>
            <a:r>
              <a:rPr lang="fr-FR" dirty="0" err="1" smtClean="0"/>
              <a:t>Frequency</a:t>
            </a:r>
            <a:r>
              <a:rPr lang="fr-FR" dirty="0" smtClean="0"/>
              <a:t>, i.e. %) </a:t>
            </a:r>
            <a:r>
              <a:rPr lang="fr-FR" dirty="0" err="1" smtClean="0"/>
              <a:t>is</a:t>
            </a:r>
            <a:r>
              <a:rPr lang="fr-FR" dirty="0" smtClean="0"/>
              <a:t> </a:t>
            </a:r>
            <a:r>
              <a:rPr lang="fr-FR" dirty="0" err="1" smtClean="0"/>
              <a:t>used</a:t>
            </a:r>
            <a:r>
              <a:rPr lang="fr-FR" dirty="0" smtClean="0"/>
              <a:t>, but </a:t>
            </a:r>
            <a:r>
              <a:rPr lang="fr-FR" dirty="0" err="1" smtClean="0"/>
              <a:t>when</a:t>
            </a:r>
            <a:r>
              <a:rPr lang="fr-FR" dirty="0" smtClean="0"/>
              <a:t> </a:t>
            </a:r>
            <a:r>
              <a:rPr lang="fr-FR" dirty="0" err="1" smtClean="0"/>
              <a:t>it</a:t>
            </a:r>
            <a:r>
              <a:rPr lang="fr-FR" dirty="0" smtClean="0"/>
              <a:t> </a:t>
            </a:r>
            <a:r>
              <a:rPr lang="fr-FR" dirty="0" err="1" smtClean="0"/>
              <a:t>is</a:t>
            </a:r>
            <a:r>
              <a:rPr lang="fr-FR" dirty="0" smtClean="0"/>
              <a:t> </a:t>
            </a:r>
            <a:r>
              <a:rPr lang="fr-FR" dirty="0" err="1" smtClean="0"/>
              <a:t>equal</a:t>
            </a:r>
            <a:r>
              <a:rPr lang="fr-FR" dirty="0" smtClean="0"/>
              <a:t> to or </a:t>
            </a:r>
            <a:r>
              <a:rPr lang="fr-FR" dirty="0" err="1" smtClean="0"/>
              <a:t>below</a:t>
            </a:r>
            <a:r>
              <a:rPr lang="fr-FR" dirty="0" smtClean="0"/>
              <a:t> 20 </a:t>
            </a:r>
            <a:r>
              <a:rPr lang="fr-FR" dirty="0" err="1" smtClean="0"/>
              <a:t>only</a:t>
            </a:r>
            <a:r>
              <a:rPr lang="fr-FR" dirty="0" smtClean="0"/>
              <a:t> the AF (</a:t>
            </a:r>
            <a:r>
              <a:rPr lang="fr-FR" dirty="0" err="1" smtClean="0"/>
              <a:t>Absolute</a:t>
            </a:r>
            <a:r>
              <a:rPr lang="fr-FR" dirty="0" smtClean="0"/>
              <a:t> </a:t>
            </a:r>
            <a:r>
              <a:rPr lang="fr-FR" dirty="0" err="1" smtClean="0"/>
              <a:t>Frequency</a:t>
            </a:r>
            <a:r>
              <a:rPr lang="fr-FR" dirty="0" smtClean="0"/>
              <a:t>, i.e. </a:t>
            </a:r>
            <a:r>
              <a:rPr lang="fr-FR" dirty="0" err="1" smtClean="0"/>
              <a:t>number</a:t>
            </a:r>
            <a:r>
              <a:rPr lang="fr-FR" dirty="0" smtClean="0"/>
              <a:t>) </a:t>
            </a:r>
            <a:r>
              <a:rPr lang="fr-FR" dirty="0" err="1" smtClean="0"/>
              <a:t>is</a:t>
            </a:r>
            <a:r>
              <a:rPr lang="fr-FR" dirty="0" smtClean="0"/>
              <a:t> </a:t>
            </a:r>
            <a:r>
              <a:rPr lang="fr-FR" dirty="0" err="1" smtClean="0"/>
              <a:t>used</a:t>
            </a:r>
            <a:r>
              <a:rPr lang="fr-FR" dirty="0" smtClean="0"/>
              <a:t>.</a:t>
            </a:r>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en-US" dirty="0" smtClean="0"/>
          </a:p>
          <a:p>
            <a:pPr>
              <a:buNone/>
            </a:pPr>
            <a:endParaRPr lang="en-US" dirty="0" smtClean="0"/>
          </a:p>
          <a:p>
            <a:pPr indent="22225">
              <a:buNone/>
            </a:pPr>
            <a:endParaRPr lang="en-US" dirty="0" smtClean="0"/>
          </a:p>
          <a:p>
            <a:pPr indent="22225">
              <a:buNone/>
            </a:pPr>
            <a:r>
              <a:rPr lang="en-US" dirty="0" smtClean="0"/>
              <a:t>The majority of the participants prepare a Master’s degree in LS (37%). The remaining students are more or less equally divided among the other specialties.</a:t>
            </a:r>
            <a:endParaRPr lang="fr-FR" dirty="0" smtClean="0"/>
          </a:p>
        </p:txBody>
      </p:sp>
      <p:graphicFrame>
        <p:nvGraphicFramePr>
          <p:cNvPr id="4" name="Tableau 3"/>
          <p:cNvGraphicFramePr>
            <a:graphicFrameLocks noGrp="1"/>
          </p:cNvGraphicFramePr>
          <p:nvPr/>
        </p:nvGraphicFramePr>
        <p:xfrm>
          <a:off x="1000100" y="2214554"/>
          <a:ext cx="7000923" cy="2571771"/>
        </p:xfrm>
        <a:graphic>
          <a:graphicData uri="http://schemas.openxmlformats.org/drawingml/2006/table">
            <a:tbl>
              <a:tblPr firstRow="1" bandRow="1">
                <a:tableStyleId>{5C22544A-7EE6-4342-B048-85BDC9FD1C3A}</a:tableStyleId>
              </a:tblPr>
              <a:tblGrid>
                <a:gridCol w="2333641"/>
                <a:gridCol w="2333641"/>
                <a:gridCol w="2333641"/>
              </a:tblGrid>
              <a:tr h="525447">
                <a:tc rowSpan="2">
                  <a:txBody>
                    <a:bodyPr/>
                    <a:lstStyle/>
                    <a:p>
                      <a:pPr algn="ctr">
                        <a:lnSpc>
                          <a:spcPct val="150000"/>
                        </a:lnSpc>
                        <a:spcAft>
                          <a:spcPts val="0"/>
                        </a:spcAft>
                      </a:pPr>
                      <a:r>
                        <a:rPr lang="en-US" sz="2000" dirty="0" smtClean="0">
                          <a:latin typeface="Times New Roman"/>
                          <a:ea typeface="Calibri"/>
                          <a:cs typeface="Arial"/>
                        </a:rPr>
                        <a:t>Master Specialty </a:t>
                      </a:r>
                      <a:endParaRPr lang="fr-FR" sz="2000" dirty="0">
                        <a:latin typeface="Calibri"/>
                        <a:ea typeface="Calibri"/>
                        <a:cs typeface="Arial"/>
                      </a:endParaRPr>
                    </a:p>
                  </a:txBody>
                  <a:tcPr marL="68580" marR="68580" marT="0" marB="0"/>
                </a:tc>
                <a:tc gridSpan="2">
                  <a:txBody>
                    <a:bodyPr/>
                    <a:lstStyle/>
                    <a:p>
                      <a:pPr algn="ctr">
                        <a:lnSpc>
                          <a:spcPct val="150000"/>
                        </a:lnSpc>
                        <a:spcAft>
                          <a:spcPts val="0"/>
                        </a:spcAft>
                      </a:pPr>
                      <a:r>
                        <a:rPr lang="fr-FR" sz="2000" dirty="0" err="1" smtClean="0">
                          <a:latin typeface="Calibri"/>
                          <a:ea typeface="Calibri"/>
                          <a:cs typeface="Arial"/>
                        </a:rPr>
                        <a:t>Students</a:t>
                      </a:r>
                      <a:endParaRPr lang="fr-FR" sz="2000" dirty="0">
                        <a:latin typeface="Calibri"/>
                        <a:ea typeface="Calibri"/>
                        <a:cs typeface="Arial"/>
                      </a:endParaRPr>
                    </a:p>
                  </a:txBody>
                  <a:tcPr marL="68580" marR="68580" marT="0" marB="0"/>
                </a:tc>
                <a:tc hMerge="1">
                  <a:txBody>
                    <a:bodyPr/>
                    <a:lstStyle/>
                    <a:p>
                      <a:pPr algn="just">
                        <a:lnSpc>
                          <a:spcPct val="150000"/>
                        </a:lnSpc>
                        <a:spcAft>
                          <a:spcPts val="0"/>
                        </a:spcAft>
                      </a:pPr>
                      <a:endParaRPr lang="fr-FR" sz="1100" dirty="0">
                        <a:latin typeface="Calibri"/>
                        <a:ea typeface="Calibri"/>
                        <a:cs typeface="Arial"/>
                      </a:endParaRPr>
                    </a:p>
                  </a:txBody>
                  <a:tcPr marL="68580" marR="68580" marT="0" marB="0"/>
                </a:tc>
              </a:tr>
              <a:tr h="341540">
                <a:tc vMerge="1">
                  <a:txBody>
                    <a:bodyPr/>
                    <a:lstStyle/>
                    <a:p>
                      <a:pPr algn="just">
                        <a:lnSpc>
                          <a:spcPct val="150000"/>
                        </a:lnSpc>
                        <a:spcAft>
                          <a:spcPts val="0"/>
                        </a:spcAft>
                      </a:pPr>
                      <a:endParaRPr lang="fr-FR" sz="1100" dirty="0">
                        <a:latin typeface="Calibri"/>
                        <a:ea typeface="Calibri"/>
                        <a:cs typeface="Arial"/>
                      </a:endParaRPr>
                    </a:p>
                  </a:txBody>
                  <a:tcPr marL="68580" marR="68580" marT="0" marB="0"/>
                </a:tc>
                <a:tc>
                  <a:txBody>
                    <a:bodyPr/>
                    <a:lstStyle/>
                    <a:p>
                      <a:pPr algn="just">
                        <a:lnSpc>
                          <a:spcPct val="150000"/>
                        </a:lnSpc>
                        <a:spcAft>
                          <a:spcPts val="0"/>
                        </a:spcAft>
                      </a:pPr>
                      <a:r>
                        <a:rPr lang="en-US" sz="1300" dirty="0" smtClean="0">
                          <a:latin typeface="Times New Roman"/>
                          <a:ea typeface="Calibri"/>
                          <a:cs typeface="Arial"/>
                        </a:rPr>
                        <a:t>AF</a:t>
                      </a:r>
                      <a:endParaRPr lang="fr-FR" sz="1100" dirty="0">
                        <a:latin typeface="Calibri"/>
                        <a:ea typeface="Calibri"/>
                        <a:cs typeface="Arial"/>
                      </a:endParaRPr>
                    </a:p>
                  </a:txBody>
                  <a:tcPr marL="68580" marR="68580" marT="0" marB="0"/>
                </a:tc>
                <a:tc>
                  <a:txBody>
                    <a:bodyPr/>
                    <a:lstStyle/>
                    <a:p>
                      <a:pPr algn="just">
                        <a:lnSpc>
                          <a:spcPct val="150000"/>
                        </a:lnSpc>
                        <a:spcAft>
                          <a:spcPts val="0"/>
                        </a:spcAft>
                      </a:pPr>
                      <a:r>
                        <a:rPr lang="en-US" sz="1300" dirty="0">
                          <a:latin typeface="Times New Roman"/>
                          <a:ea typeface="Calibri"/>
                          <a:cs typeface="Arial"/>
                        </a:rPr>
                        <a:t>RF</a:t>
                      </a:r>
                      <a:endParaRPr lang="fr-FR" sz="1100" dirty="0">
                        <a:latin typeface="Calibri"/>
                        <a:ea typeface="Calibri"/>
                        <a:cs typeface="Arial"/>
                      </a:endParaRPr>
                    </a:p>
                  </a:txBody>
                  <a:tcPr marL="68580" marR="68580" marT="0" marB="0"/>
                </a:tc>
              </a:tr>
              <a:tr h="426196">
                <a:tc>
                  <a:txBody>
                    <a:bodyPr/>
                    <a:lstStyle/>
                    <a:p>
                      <a:pPr algn="just">
                        <a:lnSpc>
                          <a:spcPct val="150000"/>
                        </a:lnSpc>
                        <a:spcAft>
                          <a:spcPts val="0"/>
                        </a:spcAft>
                      </a:pPr>
                      <a:r>
                        <a:rPr lang="en-US" sz="1600" dirty="0">
                          <a:latin typeface="Times New Roman"/>
                          <a:ea typeface="Calibri"/>
                          <a:cs typeface="Arial"/>
                        </a:rPr>
                        <a:t>Language </a:t>
                      </a:r>
                      <a:r>
                        <a:rPr lang="en-US" sz="1600" dirty="0" smtClean="0">
                          <a:latin typeface="Times New Roman"/>
                          <a:ea typeface="Calibri"/>
                          <a:cs typeface="Arial"/>
                        </a:rPr>
                        <a:t>sciences (LS)</a:t>
                      </a:r>
                      <a:endParaRPr lang="fr-FR" sz="1600" dirty="0">
                        <a:latin typeface="Calibri"/>
                        <a:ea typeface="Calibri"/>
                        <a:cs typeface="Arial"/>
                      </a:endParaRPr>
                    </a:p>
                  </a:txBody>
                  <a:tcPr marL="68580" marR="68580" marT="0" marB="0"/>
                </a:tc>
                <a:tc>
                  <a:txBody>
                    <a:bodyPr/>
                    <a:lstStyle/>
                    <a:p>
                      <a:pPr algn="just">
                        <a:lnSpc>
                          <a:spcPct val="150000"/>
                        </a:lnSpc>
                        <a:spcAft>
                          <a:spcPts val="0"/>
                        </a:spcAft>
                      </a:pPr>
                      <a:r>
                        <a:rPr lang="en-US" sz="1600" dirty="0">
                          <a:latin typeface="Times New Roman"/>
                          <a:ea typeface="Calibri"/>
                          <a:cs typeface="Arial"/>
                        </a:rPr>
                        <a:t>10</a:t>
                      </a:r>
                      <a:endParaRPr lang="fr-FR" sz="1600" dirty="0">
                        <a:latin typeface="Calibri"/>
                        <a:ea typeface="Calibri"/>
                        <a:cs typeface="Arial"/>
                      </a:endParaRPr>
                    </a:p>
                  </a:txBody>
                  <a:tcPr marL="68580" marR="68580" marT="0" marB="0"/>
                </a:tc>
                <a:tc>
                  <a:txBody>
                    <a:bodyPr/>
                    <a:lstStyle/>
                    <a:p>
                      <a:pPr algn="just">
                        <a:lnSpc>
                          <a:spcPct val="150000"/>
                        </a:lnSpc>
                        <a:spcAft>
                          <a:spcPts val="0"/>
                        </a:spcAft>
                      </a:pPr>
                      <a:r>
                        <a:rPr lang="en-US" sz="1600" dirty="0">
                          <a:latin typeface="Times New Roman"/>
                          <a:ea typeface="Calibri"/>
                          <a:cs typeface="Arial"/>
                        </a:rPr>
                        <a:t>   37%</a:t>
                      </a:r>
                      <a:endParaRPr lang="fr-FR" sz="1600" dirty="0">
                        <a:latin typeface="Calibri"/>
                        <a:ea typeface="Calibri"/>
                        <a:cs typeface="Arial"/>
                      </a:endParaRPr>
                    </a:p>
                  </a:txBody>
                  <a:tcPr marL="68580" marR="68580" marT="0" marB="0"/>
                </a:tc>
              </a:tr>
              <a:tr h="426196">
                <a:tc>
                  <a:txBody>
                    <a:bodyPr/>
                    <a:lstStyle/>
                    <a:p>
                      <a:pPr algn="just">
                        <a:lnSpc>
                          <a:spcPct val="150000"/>
                        </a:lnSpc>
                        <a:spcAft>
                          <a:spcPts val="0"/>
                        </a:spcAft>
                      </a:pPr>
                      <a:r>
                        <a:rPr lang="en-US" sz="1600" dirty="0">
                          <a:latin typeface="Times New Roman"/>
                          <a:ea typeface="Calibri"/>
                          <a:cs typeface="Arial"/>
                        </a:rPr>
                        <a:t>Didactics</a:t>
                      </a:r>
                      <a:endParaRPr lang="fr-FR" sz="1600" dirty="0">
                        <a:latin typeface="Calibri"/>
                        <a:ea typeface="Calibri"/>
                        <a:cs typeface="Arial"/>
                      </a:endParaRPr>
                    </a:p>
                  </a:txBody>
                  <a:tcPr marL="68580" marR="68580" marT="0" marB="0"/>
                </a:tc>
                <a:tc>
                  <a:txBody>
                    <a:bodyPr/>
                    <a:lstStyle/>
                    <a:p>
                      <a:pPr algn="just">
                        <a:lnSpc>
                          <a:spcPct val="150000"/>
                        </a:lnSpc>
                        <a:spcAft>
                          <a:spcPts val="0"/>
                        </a:spcAft>
                      </a:pPr>
                      <a:r>
                        <a:rPr lang="en-US" sz="1600">
                          <a:latin typeface="Times New Roman"/>
                          <a:ea typeface="Calibri"/>
                          <a:cs typeface="Arial"/>
                        </a:rPr>
                        <a:t>6</a:t>
                      </a:r>
                      <a:endParaRPr lang="fr-FR" sz="1600">
                        <a:latin typeface="Calibri"/>
                        <a:ea typeface="Calibri"/>
                        <a:cs typeface="Arial"/>
                      </a:endParaRPr>
                    </a:p>
                  </a:txBody>
                  <a:tcPr marL="68580" marR="68580" marT="0" marB="0"/>
                </a:tc>
                <a:tc>
                  <a:txBody>
                    <a:bodyPr/>
                    <a:lstStyle/>
                    <a:p>
                      <a:pPr algn="just">
                        <a:lnSpc>
                          <a:spcPct val="150000"/>
                        </a:lnSpc>
                        <a:spcAft>
                          <a:spcPts val="0"/>
                        </a:spcAft>
                      </a:pPr>
                      <a:r>
                        <a:rPr lang="en-US" sz="1600" dirty="0">
                          <a:latin typeface="Times New Roman"/>
                          <a:ea typeface="Calibri"/>
                          <a:cs typeface="Arial"/>
                        </a:rPr>
                        <a:t>   22.2%</a:t>
                      </a:r>
                      <a:endParaRPr lang="fr-FR" sz="1600" dirty="0">
                        <a:latin typeface="Calibri"/>
                        <a:ea typeface="Calibri"/>
                        <a:cs typeface="Arial"/>
                      </a:endParaRPr>
                    </a:p>
                  </a:txBody>
                  <a:tcPr marL="68580" marR="68580" marT="0" marB="0"/>
                </a:tc>
              </a:tr>
              <a:tr h="426196">
                <a:tc>
                  <a:txBody>
                    <a:bodyPr/>
                    <a:lstStyle/>
                    <a:p>
                      <a:pPr algn="just">
                        <a:lnSpc>
                          <a:spcPct val="150000"/>
                        </a:lnSpc>
                        <a:spcAft>
                          <a:spcPts val="0"/>
                        </a:spcAft>
                      </a:pPr>
                      <a:r>
                        <a:rPr lang="en-US" sz="1600">
                          <a:latin typeface="Times New Roman"/>
                          <a:ea typeface="Calibri"/>
                          <a:cs typeface="Arial"/>
                        </a:rPr>
                        <a:t>Literature &amp; Civilisation</a:t>
                      </a:r>
                      <a:endParaRPr lang="fr-FR" sz="1600">
                        <a:latin typeface="Calibri"/>
                        <a:ea typeface="Calibri"/>
                        <a:cs typeface="Arial"/>
                      </a:endParaRPr>
                    </a:p>
                  </a:txBody>
                  <a:tcPr marL="68580" marR="68580" marT="0" marB="0"/>
                </a:tc>
                <a:tc>
                  <a:txBody>
                    <a:bodyPr/>
                    <a:lstStyle/>
                    <a:p>
                      <a:pPr algn="just">
                        <a:lnSpc>
                          <a:spcPct val="150000"/>
                        </a:lnSpc>
                        <a:spcAft>
                          <a:spcPts val="0"/>
                        </a:spcAft>
                      </a:pPr>
                      <a:r>
                        <a:rPr lang="en-US" sz="1600">
                          <a:latin typeface="Times New Roman"/>
                          <a:ea typeface="Calibri"/>
                          <a:cs typeface="Arial"/>
                        </a:rPr>
                        <a:t>6 </a:t>
                      </a:r>
                      <a:endParaRPr lang="fr-FR" sz="1600">
                        <a:latin typeface="Calibri"/>
                        <a:ea typeface="Calibri"/>
                        <a:cs typeface="Arial"/>
                      </a:endParaRPr>
                    </a:p>
                  </a:txBody>
                  <a:tcPr marL="68580" marR="68580" marT="0" marB="0"/>
                </a:tc>
                <a:tc>
                  <a:txBody>
                    <a:bodyPr/>
                    <a:lstStyle/>
                    <a:p>
                      <a:pPr algn="just">
                        <a:lnSpc>
                          <a:spcPct val="150000"/>
                        </a:lnSpc>
                        <a:spcAft>
                          <a:spcPts val="0"/>
                        </a:spcAft>
                      </a:pPr>
                      <a:r>
                        <a:rPr lang="en-US" sz="1600" dirty="0">
                          <a:latin typeface="Times New Roman"/>
                          <a:ea typeface="Calibri"/>
                          <a:cs typeface="Arial"/>
                        </a:rPr>
                        <a:t>   22.2%</a:t>
                      </a:r>
                      <a:endParaRPr lang="fr-FR" sz="1600" dirty="0">
                        <a:latin typeface="Calibri"/>
                        <a:ea typeface="Calibri"/>
                        <a:cs typeface="Arial"/>
                      </a:endParaRPr>
                    </a:p>
                  </a:txBody>
                  <a:tcPr marL="68580" marR="68580" marT="0" marB="0"/>
                </a:tc>
              </a:tr>
              <a:tr h="426196">
                <a:tc>
                  <a:txBody>
                    <a:bodyPr/>
                    <a:lstStyle/>
                    <a:p>
                      <a:pPr algn="just">
                        <a:lnSpc>
                          <a:spcPct val="150000"/>
                        </a:lnSpc>
                        <a:spcAft>
                          <a:spcPts val="0"/>
                        </a:spcAft>
                      </a:pPr>
                      <a:r>
                        <a:rPr lang="en-US" sz="1600">
                          <a:latin typeface="Times New Roman"/>
                          <a:ea typeface="Calibri"/>
                          <a:cs typeface="Arial"/>
                        </a:rPr>
                        <a:t>Translation</a:t>
                      </a:r>
                      <a:endParaRPr lang="fr-FR" sz="1600">
                        <a:latin typeface="Calibri"/>
                        <a:ea typeface="Calibri"/>
                        <a:cs typeface="Arial"/>
                      </a:endParaRPr>
                    </a:p>
                  </a:txBody>
                  <a:tcPr marL="68580" marR="68580" marT="0" marB="0"/>
                </a:tc>
                <a:tc>
                  <a:txBody>
                    <a:bodyPr/>
                    <a:lstStyle/>
                    <a:p>
                      <a:pPr algn="just">
                        <a:lnSpc>
                          <a:spcPct val="150000"/>
                        </a:lnSpc>
                        <a:spcAft>
                          <a:spcPts val="0"/>
                        </a:spcAft>
                      </a:pPr>
                      <a:r>
                        <a:rPr lang="en-US" sz="1600">
                          <a:latin typeface="Times New Roman"/>
                          <a:ea typeface="Calibri"/>
                          <a:cs typeface="Arial"/>
                        </a:rPr>
                        <a:t>5 </a:t>
                      </a:r>
                      <a:endParaRPr lang="fr-FR" sz="1600">
                        <a:latin typeface="Calibri"/>
                        <a:ea typeface="Calibri"/>
                        <a:cs typeface="Arial"/>
                      </a:endParaRPr>
                    </a:p>
                  </a:txBody>
                  <a:tcPr marL="68580" marR="68580" marT="0" marB="0"/>
                </a:tc>
                <a:tc>
                  <a:txBody>
                    <a:bodyPr/>
                    <a:lstStyle/>
                    <a:p>
                      <a:pPr algn="just">
                        <a:lnSpc>
                          <a:spcPct val="150000"/>
                        </a:lnSpc>
                        <a:spcAft>
                          <a:spcPts val="0"/>
                        </a:spcAft>
                      </a:pPr>
                      <a:r>
                        <a:rPr lang="en-US" sz="1600" dirty="0">
                          <a:latin typeface="Times New Roman"/>
                          <a:ea typeface="Calibri"/>
                          <a:cs typeface="Arial"/>
                        </a:rPr>
                        <a:t>   18.5%</a:t>
                      </a:r>
                      <a:endParaRPr lang="fr-FR" sz="1600" dirty="0">
                        <a:latin typeface="Calibri"/>
                        <a:ea typeface="Calibri"/>
                        <a:cs typeface="Arial"/>
                      </a:endParaRPr>
                    </a:p>
                  </a:txBody>
                  <a:tcPr marL="68580" marR="68580" marT="0" marB="0"/>
                </a:tc>
              </a:tr>
            </a:tbl>
          </a:graphicData>
        </a:graphic>
      </p:graphicFrame>
      <p:sp>
        <p:nvSpPr>
          <p:cNvPr id="5" name="ZoneTexte 4"/>
          <p:cNvSpPr txBox="1"/>
          <p:nvPr/>
        </p:nvSpPr>
        <p:spPr>
          <a:xfrm>
            <a:off x="1000100" y="4786322"/>
            <a:ext cx="2571768" cy="800219"/>
          </a:xfrm>
          <a:prstGeom prst="rect">
            <a:avLst/>
          </a:prstGeom>
          <a:noFill/>
        </p:spPr>
        <p:txBody>
          <a:bodyPr wrap="square" rtlCol="0">
            <a:spAutoFit/>
          </a:bodyPr>
          <a:lstStyle/>
          <a:p>
            <a:r>
              <a:rPr lang="en-US" sz="1400" dirty="0" smtClean="0"/>
              <a:t>AF: absolute frequency </a:t>
            </a:r>
            <a:endParaRPr lang="fr-FR" sz="1400" dirty="0" smtClean="0"/>
          </a:p>
          <a:p>
            <a:r>
              <a:rPr lang="en-US" sz="1400" dirty="0" smtClean="0"/>
              <a:t>RF: relative frequency </a:t>
            </a:r>
            <a:endParaRPr lang="fr-FR" sz="1400" dirty="0" smtClean="0"/>
          </a:p>
          <a:p>
            <a:endParaRPr lang="fr-FR" dirty="0"/>
          </a:p>
        </p:txBody>
      </p:sp>
      <p:sp>
        <p:nvSpPr>
          <p:cNvPr id="6" name="ZoneTexte 5"/>
          <p:cNvSpPr txBox="1"/>
          <p:nvPr/>
        </p:nvSpPr>
        <p:spPr>
          <a:xfrm>
            <a:off x="928662" y="1857364"/>
            <a:ext cx="4000528" cy="646331"/>
          </a:xfrm>
          <a:prstGeom prst="rect">
            <a:avLst/>
          </a:prstGeom>
          <a:noFill/>
        </p:spPr>
        <p:txBody>
          <a:bodyPr wrap="square" rtlCol="0">
            <a:spAutoFit/>
          </a:bodyPr>
          <a:lstStyle/>
          <a:p>
            <a:r>
              <a:rPr lang="en-US" b="1" dirty="0" smtClean="0"/>
              <a:t>Table 2.1: Students’ Master Specialty </a:t>
            </a:r>
            <a:endParaRPr lang="fr-FR" dirty="0" smtClean="0"/>
          </a:p>
          <a:p>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357166"/>
            <a:ext cx="8229600" cy="1000132"/>
          </a:xfrm>
        </p:spPr>
        <p:txBody>
          <a:bodyPr>
            <a:noAutofit/>
          </a:bodyPr>
          <a:lstStyle/>
          <a:p>
            <a:pPr algn="l"/>
            <a:r>
              <a:rPr lang="en-US" sz="2400" b="1" dirty="0" smtClean="0"/>
              <a:t>1</a:t>
            </a:r>
            <a:r>
              <a:rPr lang="en-US" sz="2400" dirty="0" smtClean="0"/>
              <a:t>/ Do you think your pupils are ready to handle their learning process (be autonomous)?</a:t>
            </a:r>
            <a:r>
              <a:rPr lang="fr-FR" sz="2400" dirty="0" smtClean="0"/>
              <a:t/>
            </a:r>
            <a:br>
              <a:rPr lang="fr-FR" sz="2400" dirty="0" smtClean="0"/>
            </a:br>
            <a:r>
              <a:rPr lang="en-US" sz="2400" dirty="0" smtClean="0"/>
              <a:t>Yes                          No </a:t>
            </a:r>
            <a:r>
              <a:rPr lang="fr-FR" sz="2400" dirty="0" smtClean="0"/>
              <a:t/>
            </a:r>
            <a:br>
              <a:rPr lang="fr-FR" sz="2400" dirty="0" smtClean="0"/>
            </a:br>
            <a:r>
              <a:rPr lang="fr-FR" sz="2400" dirty="0" smtClean="0"/>
              <a:t>If no, </a:t>
            </a:r>
            <a:r>
              <a:rPr lang="en-US" sz="2400" dirty="0" smtClean="0"/>
              <a:t>Why?……………………………………………………………………...</a:t>
            </a:r>
            <a:endParaRPr lang="fr-FR" sz="2400" dirty="0"/>
          </a:p>
        </p:txBody>
      </p:sp>
      <p:sp>
        <p:nvSpPr>
          <p:cNvPr id="3" name="Espace réservé du contenu 2"/>
          <p:cNvSpPr>
            <a:spLocks noGrp="1"/>
          </p:cNvSpPr>
          <p:nvPr>
            <p:ph idx="1"/>
          </p:nvPr>
        </p:nvSpPr>
        <p:spPr>
          <a:xfrm>
            <a:off x="428596" y="1857364"/>
            <a:ext cx="8229600" cy="4525963"/>
          </a:xfrm>
        </p:spPr>
        <p:txBody>
          <a:bodyPr>
            <a:normAutofit fontScale="92500" lnSpcReduction="20000"/>
          </a:bodyPr>
          <a:lstStyle/>
          <a:p>
            <a:r>
              <a:rPr lang="en-US" dirty="0" smtClean="0">
                <a:solidFill>
                  <a:srgbClr val="FF0000"/>
                </a:solidFill>
              </a:rPr>
              <a:t>13</a:t>
            </a:r>
            <a:r>
              <a:rPr lang="en-US" dirty="0" smtClean="0"/>
              <a:t> teachers answered that their pupils were not yet ready to be autonomous due to their lack of strategies and skills that enable them to be independent learners who can rely on themselves. Despite this, </a:t>
            </a:r>
            <a:r>
              <a:rPr lang="en-US" dirty="0" smtClean="0">
                <a:solidFill>
                  <a:srgbClr val="FF0000"/>
                </a:solidFill>
              </a:rPr>
              <a:t>2</a:t>
            </a:r>
            <a:r>
              <a:rPr lang="en-US" dirty="0" smtClean="0"/>
              <a:t> informants reported that teachers themselves were responsible for this situation because they did not encourage their pupils to be self-reliant as they kept providing them with ready-made information without giving them the chance to experience things and discover them for themselves.</a:t>
            </a:r>
            <a:endParaRPr lang="fr-FR" dirty="0" smtClean="0"/>
          </a:p>
          <a:p>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It </a:t>
            </a:r>
            <a:r>
              <a:rPr lang="fr-FR" sz="3200" dirty="0" err="1" smtClean="0"/>
              <a:t>is</a:t>
            </a:r>
            <a:r>
              <a:rPr lang="fr-FR" sz="3200" dirty="0" smtClean="0"/>
              <a:t> </a:t>
            </a:r>
            <a:r>
              <a:rPr lang="fr-FR" sz="3200" dirty="0" err="1" smtClean="0"/>
              <a:t>inappropriate</a:t>
            </a:r>
            <a:r>
              <a:rPr lang="fr-FR" sz="3200" dirty="0" smtClean="0"/>
              <a:t> to use RF and AF </a:t>
            </a:r>
            <a:r>
              <a:rPr lang="fr-FR" sz="3200" dirty="0" err="1" smtClean="0"/>
              <a:t>at</a:t>
            </a:r>
            <a:r>
              <a:rPr lang="fr-FR" sz="3200" dirty="0" smtClean="0"/>
              <a:t> the </a:t>
            </a:r>
            <a:r>
              <a:rPr lang="fr-FR" sz="3200" dirty="0" err="1" smtClean="0"/>
              <a:t>same</a:t>
            </a:r>
            <a:r>
              <a:rPr lang="fr-FR" sz="3200" dirty="0" smtClean="0"/>
              <a:t> time </a:t>
            </a:r>
            <a:endParaRPr lang="fr-FR" sz="3200" dirty="0"/>
          </a:p>
        </p:txBody>
      </p:sp>
      <p:sp>
        <p:nvSpPr>
          <p:cNvPr id="3" name="Espace réservé du contenu 2"/>
          <p:cNvSpPr>
            <a:spLocks noGrp="1"/>
          </p:cNvSpPr>
          <p:nvPr>
            <p:ph idx="1"/>
          </p:nvPr>
        </p:nvSpPr>
        <p:spPr/>
        <p:txBody>
          <a:bodyPr>
            <a:normAutofit fontScale="70000" lnSpcReduction="20000"/>
          </a:bodyPr>
          <a:lstStyle/>
          <a:p>
            <a:r>
              <a:rPr lang="en-US" dirty="0" smtClean="0"/>
              <a:t>Q:  According to you, who takes more responsibility in the learning process?</a:t>
            </a:r>
            <a:endParaRPr lang="fr-FR" dirty="0" smtClean="0"/>
          </a:p>
          <a:p>
            <a:pPr marL="982663"/>
            <a:r>
              <a:rPr lang="en-US" dirty="0" smtClean="0"/>
              <a:t>The learner      </a:t>
            </a:r>
            <a:endParaRPr lang="fr-FR" dirty="0" smtClean="0"/>
          </a:p>
          <a:p>
            <a:pPr marL="982663"/>
            <a:r>
              <a:rPr lang="en-US" dirty="0" smtClean="0"/>
              <a:t>The teacher    </a:t>
            </a:r>
            <a:endParaRPr lang="fr-FR" dirty="0" smtClean="0"/>
          </a:p>
          <a:p>
            <a:pPr marL="982663"/>
            <a:r>
              <a:rPr lang="en-US" dirty="0" smtClean="0"/>
              <a:t>Both </a:t>
            </a:r>
            <a:endParaRPr lang="fr-FR" dirty="0" smtClean="0"/>
          </a:p>
          <a:p>
            <a:endParaRPr lang="en-US" dirty="0" smtClean="0"/>
          </a:p>
          <a:p>
            <a:r>
              <a:rPr lang="en-US" dirty="0" smtClean="0"/>
              <a:t>This question seeks to draw a link between learners’ autonomy and their perception of responsibility for the learning process. Indeed, </a:t>
            </a:r>
            <a:r>
              <a:rPr lang="en-US" dirty="0" smtClean="0">
                <a:solidFill>
                  <a:srgbClr val="FF0000"/>
                </a:solidFill>
              </a:rPr>
              <a:t>25% </a:t>
            </a:r>
            <a:r>
              <a:rPr lang="en-US" dirty="0" smtClean="0"/>
              <a:t>of pupils perceive the learning process as a shared responsibility between the learner and the teacher. </a:t>
            </a:r>
            <a:r>
              <a:rPr lang="en-US" dirty="0" smtClean="0">
                <a:solidFill>
                  <a:srgbClr val="FF0000"/>
                </a:solidFill>
              </a:rPr>
              <a:t>16.67%</a:t>
            </a:r>
            <a:r>
              <a:rPr lang="en-US" dirty="0" smtClean="0"/>
              <a:t> of them believe that learning is their personal responsibility, more than half of the total number </a:t>
            </a:r>
            <a:r>
              <a:rPr lang="en-US" dirty="0" smtClean="0">
                <a:solidFill>
                  <a:srgbClr val="FF0000"/>
                </a:solidFill>
              </a:rPr>
              <a:t>(14 pupils out of 24)</a:t>
            </a:r>
            <a:r>
              <a:rPr lang="en-US" dirty="0" smtClean="0"/>
              <a:t> consider learning as purely the teacher’s responsibility.</a:t>
            </a: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85728"/>
            <a:ext cx="9144000" cy="6357982"/>
          </a:xfrm>
        </p:spPr>
        <p:txBody>
          <a:bodyPr>
            <a:normAutofit/>
          </a:bodyPr>
          <a:lstStyle/>
          <a:p>
            <a:pPr lvl="0">
              <a:buNone/>
            </a:pPr>
            <a:r>
              <a:rPr lang="en-US" b="1" dirty="0" smtClean="0"/>
              <a:t>Simple findings usually do not need a visual aid.</a:t>
            </a:r>
          </a:p>
          <a:p>
            <a:pPr lvl="0">
              <a:buNone/>
            </a:pPr>
            <a:endParaRPr lang="en-US" sz="1800" b="1" dirty="0" smtClean="0"/>
          </a:p>
          <a:p>
            <a:pPr lvl="0">
              <a:buNone/>
            </a:pPr>
            <a:r>
              <a:rPr lang="en-US" sz="1800" b="1" dirty="0" smtClean="0"/>
              <a:t>Section : </a:t>
            </a:r>
            <a:r>
              <a:rPr lang="en-US" sz="1800" b="1" i="1" dirty="0" smtClean="0"/>
              <a:t>Learner Readiness for Constructivism</a:t>
            </a:r>
            <a:endParaRPr lang="fr-FR" sz="1800" dirty="0" smtClean="0"/>
          </a:p>
          <a:p>
            <a:pPr marL="514350" indent="-514350">
              <a:buNone/>
            </a:pPr>
            <a:r>
              <a:rPr lang="fr-FR" sz="1800" u="sng" dirty="0" smtClean="0"/>
              <a:t>Question 4: </a:t>
            </a:r>
            <a:r>
              <a:rPr lang="fr-FR" sz="1800" u="sng" dirty="0" err="1" smtClean="0"/>
              <a:t>Pupils</a:t>
            </a:r>
            <a:r>
              <a:rPr lang="fr-FR" sz="1800" u="sng" dirty="0" smtClean="0"/>
              <a:t>’ </a:t>
            </a:r>
            <a:r>
              <a:rPr lang="fr-FR" sz="1800" u="sng" dirty="0" err="1" smtClean="0"/>
              <a:t>ability</a:t>
            </a:r>
            <a:r>
              <a:rPr lang="fr-FR" sz="1800" u="sng" dirty="0" smtClean="0"/>
              <a:t> to </a:t>
            </a:r>
            <a:r>
              <a:rPr lang="fr-FR" sz="1800" u="sng" dirty="0" err="1" smtClean="0"/>
              <a:t>learn</a:t>
            </a:r>
            <a:r>
              <a:rPr lang="fr-FR" sz="1800" u="sng" dirty="0" smtClean="0"/>
              <a:t> by </a:t>
            </a:r>
            <a:r>
              <a:rPr lang="fr-FR" sz="1800" u="sng" dirty="0" err="1" smtClean="0"/>
              <a:t>themselves</a:t>
            </a:r>
            <a:endParaRPr lang="fr-FR" sz="1800" u="sng" dirty="0" smtClean="0"/>
          </a:p>
          <a:p>
            <a:pPr marL="514350" indent="-514350">
              <a:buNone/>
            </a:pPr>
            <a:r>
              <a:rPr lang="en-US" sz="1800" dirty="0" smtClean="0"/>
              <a:t>	The results reveal that only  3 learners express their self-reliance in learning. </a:t>
            </a:r>
            <a:r>
              <a:rPr lang="en-US" sz="1800" strike="sngStrike" dirty="0" smtClean="0"/>
              <a:t>All the other learners (16) perceive themselves as unable to take an independent action for their learning process.</a:t>
            </a:r>
            <a:endParaRPr lang="fr-FR" sz="1800" strike="sngStrike" dirty="0" smtClean="0"/>
          </a:p>
          <a:p>
            <a:pPr marL="806450">
              <a:buNone/>
            </a:pPr>
            <a:endParaRPr lang="en-US" sz="1800" b="1" dirty="0" smtClean="0"/>
          </a:p>
          <a:p>
            <a:pPr marL="806450">
              <a:buNone/>
            </a:pPr>
            <a:endParaRPr lang="en-US" sz="1800" b="1" dirty="0" smtClean="0"/>
          </a:p>
          <a:p>
            <a:pPr marL="806450">
              <a:buNone/>
            </a:pPr>
            <a:endParaRPr lang="en-US" sz="1800" b="1" dirty="0" smtClean="0"/>
          </a:p>
          <a:p>
            <a:pPr marL="806450">
              <a:buNone/>
            </a:pPr>
            <a:endParaRPr lang="en-US" sz="1800" b="1" dirty="0" smtClean="0"/>
          </a:p>
          <a:p>
            <a:pPr marL="806450">
              <a:buNone/>
            </a:pPr>
            <a:endParaRPr lang="fr-FR" dirty="0" smtClean="0"/>
          </a:p>
          <a:p>
            <a:endParaRPr lang="fr-FR" dirty="0"/>
          </a:p>
        </p:txBody>
      </p:sp>
      <p:graphicFrame>
        <p:nvGraphicFramePr>
          <p:cNvPr id="4" name="Graphique 3"/>
          <p:cNvGraphicFramePr/>
          <p:nvPr/>
        </p:nvGraphicFramePr>
        <p:xfrm>
          <a:off x="1000100" y="2857496"/>
          <a:ext cx="5072098" cy="2357455"/>
        </p:xfrm>
        <a:graphic>
          <a:graphicData uri="http://schemas.openxmlformats.org/drawingml/2006/chart">
            <c:chart xmlns:c="http://schemas.openxmlformats.org/drawingml/2006/chart" xmlns:r="http://schemas.openxmlformats.org/officeDocument/2006/relationships" r:id="rId2"/>
          </a:graphicData>
        </a:graphic>
      </p:graphicFrame>
      <p:sp>
        <p:nvSpPr>
          <p:cNvPr id="5" name="ZoneTexte 4"/>
          <p:cNvSpPr txBox="1"/>
          <p:nvPr/>
        </p:nvSpPr>
        <p:spPr>
          <a:xfrm>
            <a:off x="1142976" y="5286388"/>
            <a:ext cx="5000660" cy="369332"/>
          </a:xfrm>
          <a:prstGeom prst="rect">
            <a:avLst/>
          </a:prstGeom>
          <a:noFill/>
        </p:spPr>
        <p:txBody>
          <a:bodyPr wrap="square" rtlCol="0">
            <a:spAutoFit/>
          </a:bodyPr>
          <a:lstStyle/>
          <a:p>
            <a:r>
              <a:rPr lang="fr-FR" dirty="0" smtClean="0"/>
              <a:t>Figure 2.1: </a:t>
            </a:r>
            <a:r>
              <a:rPr lang="fr-FR" dirty="0" err="1" smtClean="0"/>
              <a:t>Pupils</a:t>
            </a:r>
            <a:r>
              <a:rPr lang="fr-FR" dirty="0" smtClean="0"/>
              <a:t>’ </a:t>
            </a:r>
            <a:r>
              <a:rPr lang="fr-FR" dirty="0" err="1" smtClean="0"/>
              <a:t>ability</a:t>
            </a:r>
            <a:r>
              <a:rPr lang="fr-FR" dirty="0" smtClean="0"/>
              <a:t> to </a:t>
            </a:r>
            <a:r>
              <a:rPr lang="fr-FR" dirty="0" err="1" smtClean="0"/>
              <a:t>learn</a:t>
            </a:r>
            <a:r>
              <a:rPr lang="fr-FR" dirty="0" smtClean="0"/>
              <a:t> by </a:t>
            </a:r>
            <a:r>
              <a:rPr lang="fr-FR" dirty="0" err="1" smtClean="0"/>
              <a:t>themselves</a:t>
            </a:r>
            <a:r>
              <a:rPr lang="fr-FR" dirty="0" smtClean="0"/>
              <a:t> </a:t>
            </a:r>
            <a:endParaRPr lang="fr-FR" dirty="0"/>
          </a:p>
        </p:txBody>
      </p:sp>
      <p:cxnSp>
        <p:nvCxnSpPr>
          <p:cNvPr id="9" name="Connecteur droit 8"/>
          <p:cNvCxnSpPr/>
          <p:nvPr/>
        </p:nvCxnSpPr>
        <p:spPr>
          <a:xfrm>
            <a:off x="1285852" y="3143248"/>
            <a:ext cx="4929222" cy="17145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Connecteur droit 11"/>
          <p:cNvCxnSpPr/>
          <p:nvPr/>
        </p:nvCxnSpPr>
        <p:spPr>
          <a:xfrm rot="10800000" flipV="1">
            <a:off x="1214414" y="3143248"/>
            <a:ext cx="4786346" cy="1714512"/>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Espace réservé du contenu 9"/>
          <p:cNvGraphicFramePr>
            <a:graphicFrameLocks noGrp="1"/>
          </p:cNvGraphicFramePr>
          <p:nvPr>
            <p:ph idx="1"/>
          </p:nvPr>
        </p:nvGraphicFramePr>
        <p:xfrm>
          <a:off x="785786" y="3714752"/>
          <a:ext cx="7572428" cy="292895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Espace réservé du contenu 3"/>
          <p:cNvGraphicFramePr>
            <a:graphicFrameLocks/>
          </p:cNvGraphicFramePr>
          <p:nvPr/>
        </p:nvGraphicFramePr>
        <p:xfrm>
          <a:off x="928662" y="1500174"/>
          <a:ext cx="7429552" cy="2164080"/>
        </p:xfrm>
        <a:graphic>
          <a:graphicData uri="http://schemas.openxmlformats.org/drawingml/2006/table">
            <a:tbl>
              <a:tblPr firstRow="1" bandRow="1">
                <a:tableStyleId>{5C22544A-7EE6-4342-B048-85BDC9FD1C3A}</a:tableStyleId>
              </a:tblPr>
              <a:tblGrid>
                <a:gridCol w="3714776"/>
                <a:gridCol w="3714776"/>
              </a:tblGrid>
              <a:tr h="293368">
                <a:tc>
                  <a:txBody>
                    <a:bodyPr/>
                    <a:lstStyle/>
                    <a:p>
                      <a:r>
                        <a:rPr lang="fr-FR" sz="1600" dirty="0" err="1" smtClean="0"/>
                        <a:t>Reasons</a:t>
                      </a:r>
                      <a:r>
                        <a:rPr lang="fr-FR" sz="1600" baseline="0" dirty="0" smtClean="0"/>
                        <a:t> for </a:t>
                      </a:r>
                      <a:r>
                        <a:rPr lang="fr-FR" sz="1600" baseline="0" dirty="0" err="1" smtClean="0"/>
                        <a:t>learners</a:t>
                      </a:r>
                      <a:r>
                        <a:rPr lang="fr-FR" sz="1600" baseline="0" dirty="0" smtClean="0"/>
                        <a:t>’ </a:t>
                      </a:r>
                      <a:r>
                        <a:rPr lang="fr-FR" sz="1600" baseline="0" dirty="0" err="1" smtClean="0"/>
                        <a:t>inability</a:t>
                      </a:r>
                      <a:r>
                        <a:rPr lang="fr-FR" sz="1600" baseline="0" dirty="0" smtClean="0"/>
                        <a:t> to  </a:t>
                      </a:r>
                      <a:r>
                        <a:rPr lang="fr-FR" sz="1600" baseline="0" dirty="0" err="1" smtClean="0"/>
                        <a:t>learn</a:t>
                      </a:r>
                      <a:r>
                        <a:rPr lang="fr-FR" sz="1600" baseline="0" dirty="0" smtClean="0"/>
                        <a:t> by </a:t>
                      </a:r>
                      <a:r>
                        <a:rPr lang="fr-FR" sz="1600" baseline="0" dirty="0" err="1" smtClean="0"/>
                        <a:t>themselves</a:t>
                      </a:r>
                      <a:endParaRPr lang="fr-FR" sz="1600" dirty="0"/>
                    </a:p>
                  </a:txBody>
                  <a:tcPr/>
                </a:tc>
                <a:tc>
                  <a:txBody>
                    <a:bodyPr/>
                    <a:lstStyle/>
                    <a:p>
                      <a:r>
                        <a:rPr lang="fr-FR" sz="1600" dirty="0" err="1" smtClean="0"/>
                        <a:t>Student</a:t>
                      </a:r>
                      <a:r>
                        <a:rPr lang="fr-FR" sz="1600" dirty="0" smtClean="0"/>
                        <a:t> </a:t>
                      </a:r>
                      <a:r>
                        <a:rPr lang="fr-FR" sz="1600" dirty="0" err="1" smtClean="0"/>
                        <a:t>number</a:t>
                      </a:r>
                      <a:endParaRPr lang="fr-FR" sz="1600" dirty="0"/>
                    </a:p>
                  </a:txBody>
                  <a:tcPr/>
                </a:tc>
              </a:tr>
              <a:tr h="28935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The teacher knows better than me</a:t>
                      </a:r>
                      <a:endParaRPr lang="fr-FR" sz="1600" dirty="0" smtClean="0"/>
                    </a:p>
                  </a:txBody>
                  <a:tcPr/>
                </a:tc>
                <a:tc>
                  <a:txBody>
                    <a:bodyPr/>
                    <a:lstStyle/>
                    <a:p>
                      <a:r>
                        <a:rPr lang="fr-FR" sz="1600" dirty="0" smtClean="0"/>
                        <a:t>16</a:t>
                      </a:r>
                      <a:endParaRPr lang="fr-FR" sz="1600" dirty="0"/>
                    </a:p>
                  </a:txBody>
                  <a:tcPr/>
                </a:tc>
              </a:tr>
              <a:tr h="28935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I used to rely on my teacher</a:t>
                      </a:r>
                      <a:endParaRPr lang="fr-FR" sz="1600" dirty="0" smtClean="0"/>
                    </a:p>
                  </a:txBody>
                  <a:tcPr/>
                </a:tc>
                <a:tc>
                  <a:txBody>
                    <a:bodyPr/>
                    <a:lstStyle/>
                    <a:p>
                      <a:r>
                        <a:rPr lang="fr-FR" sz="1600" dirty="0" smtClean="0"/>
                        <a:t>15</a:t>
                      </a:r>
                      <a:endParaRPr lang="fr-FR" sz="1600" dirty="0"/>
                    </a:p>
                  </a:txBody>
                  <a:tcPr/>
                </a:tc>
              </a:tr>
              <a:tr h="50637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My</a:t>
                      </a:r>
                      <a:r>
                        <a:rPr lang="en-US" sz="1600" baseline="0" dirty="0" smtClean="0"/>
                        <a:t> </a:t>
                      </a:r>
                      <a:r>
                        <a:rPr lang="en-US" sz="1600" dirty="0" smtClean="0"/>
                        <a:t>teacher does not give me the opportunity to learn by myself</a:t>
                      </a:r>
                      <a:endParaRPr lang="fr-FR" sz="1600" dirty="0" smtClean="0"/>
                    </a:p>
                  </a:txBody>
                  <a:tcPr/>
                </a:tc>
                <a:tc>
                  <a:txBody>
                    <a:bodyPr/>
                    <a:lstStyle/>
                    <a:p>
                      <a:r>
                        <a:rPr lang="fr-FR" sz="1600" dirty="0" smtClean="0"/>
                        <a:t>15</a:t>
                      </a:r>
                      <a:endParaRPr lang="fr-FR" sz="1600" dirty="0"/>
                    </a:p>
                  </a:txBody>
                  <a:tcPr/>
                </a:tc>
              </a:tr>
              <a:tr h="28935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I don’t know how to learn by myself</a:t>
                      </a:r>
                      <a:endParaRPr lang="fr-FR" sz="1600" dirty="0" smtClean="0"/>
                    </a:p>
                  </a:txBody>
                  <a:tcPr/>
                </a:tc>
                <a:tc>
                  <a:txBody>
                    <a:bodyPr/>
                    <a:lstStyle/>
                    <a:p>
                      <a:r>
                        <a:rPr lang="fr-FR" sz="1600" dirty="0" smtClean="0"/>
                        <a:t>12</a:t>
                      </a:r>
                      <a:endParaRPr lang="fr-FR" sz="1600" dirty="0"/>
                    </a:p>
                  </a:txBody>
                  <a:tcPr/>
                </a:tc>
              </a:tr>
            </a:tbl>
          </a:graphicData>
        </a:graphic>
      </p:graphicFrame>
      <p:sp>
        <p:nvSpPr>
          <p:cNvPr id="12" name="ZoneTexte 11"/>
          <p:cNvSpPr txBox="1"/>
          <p:nvPr/>
        </p:nvSpPr>
        <p:spPr>
          <a:xfrm>
            <a:off x="857224" y="1000108"/>
            <a:ext cx="6786610" cy="646331"/>
          </a:xfrm>
          <a:prstGeom prst="rect">
            <a:avLst/>
          </a:prstGeom>
          <a:noFill/>
        </p:spPr>
        <p:txBody>
          <a:bodyPr wrap="square" rtlCol="0">
            <a:spAutoFit/>
          </a:bodyPr>
          <a:lstStyle/>
          <a:p>
            <a:r>
              <a:rPr lang="fr-FR" dirty="0" smtClean="0"/>
              <a:t>Table 2.5: </a:t>
            </a:r>
            <a:r>
              <a:rPr lang="fr-FR" dirty="0" err="1" smtClean="0"/>
              <a:t>Reasons</a:t>
            </a:r>
            <a:r>
              <a:rPr lang="fr-FR" dirty="0" smtClean="0"/>
              <a:t> for </a:t>
            </a:r>
            <a:r>
              <a:rPr lang="fr-FR" dirty="0" err="1" smtClean="0"/>
              <a:t>learners</a:t>
            </a:r>
            <a:r>
              <a:rPr lang="fr-FR" dirty="0" smtClean="0"/>
              <a:t>’ </a:t>
            </a:r>
            <a:r>
              <a:rPr lang="fr-FR" dirty="0" err="1" smtClean="0"/>
              <a:t>inability</a:t>
            </a:r>
            <a:r>
              <a:rPr lang="fr-FR" dirty="0" smtClean="0"/>
              <a:t> to  </a:t>
            </a:r>
            <a:r>
              <a:rPr lang="fr-FR" dirty="0" err="1" smtClean="0"/>
              <a:t>learn</a:t>
            </a:r>
            <a:r>
              <a:rPr lang="fr-FR" dirty="0" smtClean="0"/>
              <a:t> by </a:t>
            </a:r>
            <a:r>
              <a:rPr lang="fr-FR" dirty="0" err="1" smtClean="0"/>
              <a:t>themselves</a:t>
            </a:r>
            <a:endParaRPr lang="fr-FR" dirty="0" smtClean="0"/>
          </a:p>
          <a:p>
            <a:endParaRPr lang="fr-FR" dirty="0"/>
          </a:p>
        </p:txBody>
      </p:sp>
      <p:sp>
        <p:nvSpPr>
          <p:cNvPr id="13" name="ZoneTexte 12"/>
          <p:cNvSpPr txBox="1"/>
          <p:nvPr/>
        </p:nvSpPr>
        <p:spPr>
          <a:xfrm>
            <a:off x="0" y="285728"/>
            <a:ext cx="9144000" cy="523220"/>
          </a:xfrm>
          <a:prstGeom prst="rect">
            <a:avLst/>
          </a:prstGeom>
          <a:noFill/>
        </p:spPr>
        <p:txBody>
          <a:bodyPr wrap="square" rtlCol="0">
            <a:spAutoFit/>
          </a:bodyPr>
          <a:lstStyle/>
          <a:p>
            <a:r>
              <a:rPr lang="fr-FR" sz="2800" dirty="0" smtClean="0"/>
              <a:t>It </a:t>
            </a:r>
            <a:r>
              <a:rPr lang="fr-FR" sz="2800" dirty="0" err="1" smtClean="0"/>
              <a:t>is</a:t>
            </a:r>
            <a:r>
              <a:rPr lang="fr-FR" sz="2800" dirty="0" smtClean="0"/>
              <a:t> </a:t>
            </a:r>
            <a:r>
              <a:rPr lang="fr-FR" sz="2800" dirty="0" err="1" smtClean="0"/>
              <a:t>inappropriate</a:t>
            </a:r>
            <a:r>
              <a:rPr lang="fr-FR" sz="2800" dirty="0" smtClean="0"/>
              <a:t> to put </a:t>
            </a:r>
            <a:r>
              <a:rPr lang="fr-FR" sz="2800" dirty="0" err="1" smtClean="0"/>
              <a:t>two</a:t>
            </a:r>
            <a:r>
              <a:rPr lang="fr-FR" sz="2800" dirty="0" smtClean="0"/>
              <a:t> </a:t>
            </a:r>
            <a:r>
              <a:rPr lang="fr-FR" sz="2800" dirty="0" err="1" smtClean="0"/>
              <a:t>visual</a:t>
            </a:r>
            <a:r>
              <a:rPr lang="fr-FR" sz="2800" dirty="0" smtClean="0"/>
              <a:t> </a:t>
            </a:r>
            <a:r>
              <a:rPr lang="fr-FR" sz="2800" dirty="0" err="1" smtClean="0"/>
              <a:t>aids</a:t>
            </a:r>
            <a:r>
              <a:rPr lang="fr-FR" sz="2800" dirty="0" smtClean="0"/>
              <a:t> for the </a:t>
            </a:r>
            <a:r>
              <a:rPr lang="fr-FR" sz="2800" dirty="0" err="1" smtClean="0"/>
              <a:t>same</a:t>
            </a:r>
            <a:r>
              <a:rPr lang="fr-FR" sz="2800" dirty="0" smtClean="0"/>
              <a:t> </a:t>
            </a:r>
            <a:r>
              <a:rPr lang="fr-FR" sz="2800" dirty="0" err="1" smtClean="0"/>
              <a:t>findings</a:t>
            </a:r>
            <a:endParaRPr lang="fr-F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en-US" dirty="0"/>
              <a:t/>
            </a:r>
            <a:br>
              <a:rPr lang="en-US" dirty="0"/>
            </a:br>
            <a:r>
              <a:rPr lang="en-US" dirty="0" smtClean="0"/>
              <a:t>Inappropriate way of </a:t>
            </a:r>
            <a:r>
              <a:rPr lang="en-US" dirty="0"/>
              <a:t>reporting </a:t>
            </a:r>
            <a:r>
              <a:rPr lang="en-US" dirty="0" smtClean="0"/>
              <a:t>findings</a:t>
            </a:r>
            <a:r>
              <a:rPr lang="en-US" dirty="0"/>
              <a:t/>
            </a:r>
            <a:br>
              <a:rPr lang="en-US" dirty="0"/>
            </a:br>
            <a:endParaRPr lang="fr-FR" dirty="0"/>
          </a:p>
        </p:txBody>
      </p:sp>
      <p:graphicFrame>
        <p:nvGraphicFramePr>
          <p:cNvPr id="10" name="Espace réservé du contenu 9"/>
          <p:cNvGraphicFramePr>
            <a:graphicFrameLocks noGrp="1"/>
          </p:cNvGraphicFramePr>
          <p:nvPr>
            <p:ph sz="half" idx="1"/>
          </p:nvPr>
        </p:nvGraphicFramePr>
        <p:xfrm>
          <a:off x="1142976" y="2000240"/>
          <a:ext cx="4500594" cy="3554419"/>
        </p:xfrm>
        <a:graphic>
          <a:graphicData uri="http://schemas.openxmlformats.org/drawingml/2006/chart">
            <c:chart xmlns:c="http://schemas.openxmlformats.org/drawingml/2006/chart" xmlns:r="http://schemas.openxmlformats.org/officeDocument/2006/relationships" r:id="rId2"/>
          </a:graphicData>
        </a:graphic>
      </p:graphicFrame>
      <p:sp>
        <p:nvSpPr>
          <p:cNvPr id="6" name="Espace réservé du contenu 5"/>
          <p:cNvSpPr>
            <a:spLocks noGrp="1"/>
          </p:cNvSpPr>
          <p:nvPr>
            <p:ph sz="half" idx="2"/>
          </p:nvPr>
        </p:nvSpPr>
        <p:spPr/>
        <p:txBody>
          <a:bodyPr>
            <a:normAutofit/>
          </a:bodyPr>
          <a:lstStyle/>
          <a:p>
            <a:pPr marL="0" indent="0">
              <a:buNone/>
            </a:pPr>
            <a:endParaRPr lang="en-GB" sz="1800" dirty="0"/>
          </a:p>
          <a:p>
            <a:pPr marL="0" indent="0">
              <a:buNone/>
            </a:pPr>
            <a:endParaRPr lang="en-GB" sz="1800" dirty="0" smtClean="0"/>
          </a:p>
          <a:p>
            <a:pPr marL="0" indent="0">
              <a:buNone/>
            </a:pPr>
            <a:endParaRPr lang="fr-FR" sz="1800" dirty="0"/>
          </a:p>
        </p:txBody>
      </p:sp>
      <p:sp>
        <p:nvSpPr>
          <p:cNvPr id="11" name="ZoneTexte 10"/>
          <p:cNvSpPr txBox="1"/>
          <p:nvPr/>
        </p:nvSpPr>
        <p:spPr>
          <a:xfrm>
            <a:off x="1000100" y="1571612"/>
            <a:ext cx="2643206" cy="369332"/>
          </a:xfrm>
          <a:prstGeom prst="rect">
            <a:avLst/>
          </a:prstGeom>
          <a:noFill/>
        </p:spPr>
        <p:txBody>
          <a:bodyPr wrap="square" rtlCol="0">
            <a:spAutoFit/>
          </a:bodyPr>
          <a:lstStyle/>
          <a:p>
            <a:r>
              <a:rPr lang="fr-FR" b="1" dirty="0" smtClean="0"/>
              <a:t>4.3 English </a:t>
            </a:r>
            <a:r>
              <a:rPr lang="fr-FR" b="1" dirty="0" err="1" smtClean="0"/>
              <a:t>proficiency</a:t>
            </a:r>
            <a:endParaRPr lang="fr-FR" b="1" dirty="0"/>
          </a:p>
        </p:txBody>
      </p:sp>
      <p:sp>
        <p:nvSpPr>
          <p:cNvPr id="12" name="ZoneTexte 11"/>
          <p:cNvSpPr txBox="1"/>
          <p:nvPr/>
        </p:nvSpPr>
        <p:spPr>
          <a:xfrm>
            <a:off x="785786" y="5643578"/>
            <a:ext cx="3571900" cy="646331"/>
          </a:xfrm>
          <a:prstGeom prst="rect">
            <a:avLst/>
          </a:prstGeom>
          <a:noFill/>
        </p:spPr>
        <p:txBody>
          <a:bodyPr wrap="square" rtlCol="0">
            <a:spAutoFit/>
          </a:bodyPr>
          <a:lstStyle/>
          <a:p>
            <a:r>
              <a:rPr lang="fr-FR" dirty="0" smtClean="0"/>
              <a:t>Figure 2.1 </a:t>
            </a:r>
            <a:r>
              <a:rPr lang="fr-FR" dirty="0" err="1" smtClean="0"/>
              <a:t>Teachers</a:t>
            </a:r>
            <a:r>
              <a:rPr lang="fr-FR" dirty="0" smtClean="0"/>
              <a:t>’ perception of </a:t>
            </a:r>
            <a:r>
              <a:rPr lang="fr-FR" dirty="0" err="1" smtClean="0"/>
              <a:t>their</a:t>
            </a:r>
            <a:r>
              <a:rPr lang="fr-FR" dirty="0" smtClean="0"/>
              <a:t> English </a:t>
            </a:r>
            <a:r>
              <a:rPr lang="fr-FR" dirty="0" err="1" smtClean="0"/>
              <a:t>proficiency</a:t>
            </a:r>
            <a:r>
              <a:rPr lang="fr-FR" dirty="0" smtClean="0"/>
              <a:t> </a:t>
            </a:r>
            <a:r>
              <a:rPr lang="fr-FR" dirty="0" err="1" smtClean="0"/>
              <a:t>level</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endParaRPr lang="fr-FR"/>
          </a:p>
        </p:txBody>
      </p:sp>
      <p:sp>
        <p:nvSpPr>
          <p:cNvPr id="6" name="Espace réservé du contenu 5"/>
          <p:cNvSpPr>
            <a:spLocks noGrp="1"/>
          </p:cNvSpPr>
          <p:nvPr>
            <p:ph idx="1"/>
          </p:nvPr>
        </p:nvSpPr>
        <p:spPr/>
        <p:txBody>
          <a:bodyPr/>
          <a:lstStyle/>
          <a:p>
            <a:r>
              <a:rPr lang="en-US" dirty="0" smtClean="0"/>
              <a:t>This is an </a:t>
            </a:r>
            <a:r>
              <a:rPr lang="en-US" dirty="0"/>
              <a:t>inappropriate reporting of results merely with a heading </a:t>
            </a:r>
            <a:r>
              <a:rPr lang="en-US" dirty="0" smtClean="0"/>
              <a:t>and </a:t>
            </a:r>
            <a:r>
              <a:rPr lang="en-US" dirty="0"/>
              <a:t>a chart </a:t>
            </a:r>
            <a:endParaRPr lang="en-US" dirty="0" smtClean="0"/>
          </a:p>
          <a:p>
            <a:r>
              <a:rPr lang="en-US" dirty="0" smtClean="0"/>
              <a:t>the </a:t>
            </a:r>
            <a:r>
              <a:rPr lang="en-US" dirty="0"/>
              <a:t>appropriate way of reporting </a:t>
            </a:r>
            <a:r>
              <a:rPr lang="en-US" dirty="0" smtClean="0"/>
              <a:t>findings should use a text </a:t>
            </a:r>
            <a:r>
              <a:rPr lang="en-US" dirty="0"/>
              <a:t>and </a:t>
            </a:r>
            <a:r>
              <a:rPr lang="en-US" dirty="0" smtClean="0"/>
              <a:t>draw </a:t>
            </a:r>
            <a:r>
              <a:rPr lang="en-US" dirty="0"/>
              <a:t>the reader’s attention to </a:t>
            </a:r>
            <a:r>
              <a:rPr lang="en-US" dirty="0" smtClean="0"/>
              <a:t>the figure </a:t>
            </a:r>
            <a:r>
              <a:rPr lang="en-US" dirty="0"/>
              <a:t>that makes </a:t>
            </a:r>
            <a:r>
              <a:rPr lang="en-US" dirty="0" smtClean="0"/>
              <a:t>the description </a:t>
            </a:r>
            <a:r>
              <a:rPr lang="en-US" dirty="0"/>
              <a:t>clearer</a:t>
            </a:r>
            <a:r>
              <a:rPr lang="en-US" dirty="0" smtClean="0"/>
              <a:t>.</a:t>
            </a:r>
          </a:p>
          <a:p>
            <a:r>
              <a:rPr lang="en-US" dirty="0" smtClean="0"/>
              <a:t>Moreover, percentages should appear in the key</a:t>
            </a:r>
            <a:endParaRPr lang="en-US" dirty="0"/>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err="1" smtClean="0"/>
              <a:t>Research</a:t>
            </a:r>
            <a:r>
              <a:rPr lang="fr-FR" dirty="0" smtClean="0"/>
              <a:t> design, data </a:t>
            </a:r>
            <a:r>
              <a:rPr lang="fr-FR" dirty="0" err="1" smtClean="0"/>
              <a:t>analysis</a:t>
            </a:r>
            <a:r>
              <a:rPr lang="fr-FR" dirty="0" smtClean="0"/>
              <a:t> and </a:t>
            </a:r>
            <a:r>
              <a:rPr lang="fr-FR" dirty="0" err="1" smtClean="0"/>
              <a:t>results</a:t>
            </a:r>
            <a:endParaRPr lang="fr-FR" dirty="0"/>
          </a:p>
        </p:txBody>
      </p:sp>
      <p:sp>
        <p:nvSpPr>
          <p:cNvPr id="4" name="Espace réservé du contenu 3"/>
          <p:cNvSpPr>
            <a:spLocks noGrp="1"/>
          </p:cNvSpPr>
          <p:nvPr>
            <p:ph idx="1"/>
          </p:nvPr>
        </p:nvSpPr>
        <p:spPr>
          <a:xfrm>
            <a:off x="457200" y="1600200"/>
            <a:ext cx="8229600" cy="4972072"/>
          </a:xfrm>
        </p:spPr>
        <p:txBody>
          <a:bodyPr>
            <a:normAutofit fontScale="92500" lnSpcReduction="20000"/>
          </a:bodyPr>
          <a:lstStyle/>
          <a:p>
            <a:pPr>
              <a:buNone/>
            </a:pPr>
            <a:r>
              <a:rPr lang="en-US" dirty="0" smtClean="0"/>
              <a:t>This chapter should contain: </a:t>
            </a:r>
          </a:p>
          <a:p>
            <a:r>
              <a:rPr lang="en-US" dirty="0" smtClean="0"/>
              <a:t>Situation analysis: A </a:t>
            </a:r>
            <a:r>
              <a:rPr lang="en-US" dirty="0"/>
              <a:t>concise description of the study </a:t>
            </a:r>
            <a:r>
              <a:rPr lang="en-US" dirty="0" smtClean="0"/>
              <a:t>setting</a:t>
            </a:r>
          </a:p>
          <a:p>
            <a:pPr marL="358775"/>
            <a:r>
              <a:rPr lang="en-US" dirty="0" smtClean="0"/>
              <a:t>Research design:</a:t>
            </a:r>
          </a:p>
          <a:p>
            <a:pPr marL="987425"/>
            <a:r>
              <a:rPr lang="en-US" dirty="0" smtClean="0"/>
              <a:t>Type of research</a:t>
            </a:r>
          </a:p>
          <a:p>
            <a:pPr marL="987425"/>
            <a:r>
              <a:rPr lang="en-US" dirty="0" smtClean="0"/>
              <a:t>Sample population</a:t>
            </a:r>
          </a:p>
          <a:p>
            <a:pPr marL="987425"/>
            <a:r>
              <a:rPr lang="en-US" dirty="0" smtClean="0"/>
              <a:t>Instrumentation</a:t>
            </a:r>
          </a:p>
          <a:p>
            <a:pPr marL="987425"/>
            <a:r>
              <a:rPr lang="en-US" dirty="0" smtClean="0"/>
              <a:t>Data collection/research procedure</a:t>
            </a:r>
          </a:p>
          <a:p>
            <a:pPr marL="987425"/>
            <a:r>
              <a:rPr lang="en-US" dirty="0" smtClean="0"/>
              <a:t>Data </a:t>
            </a:r>
            <a:r>
              <a:rPr lang="en-US" dirty="0" smtClean="0"/>
              <a:t>analysis method</a:t>
            </a:r>
            <a:endParaRPr lang="en-US" dirty="0" smtClean="0"/>
          </a:p>
          <a:p>
            <a:r>
              <a:rPr lang="en-US" dirty="0" smtClean="0"/>
              <a:t>Results (report &amp; interpretation)</a:t>
            </a:r>
          </a:p>
          <a:p>
            <a:r>
              <a:rPr lang="en-US" dirty="0" smtClean="0"/>
              <a:t>Discussion </a:t>
            </a:r>
            <a:endParaRPr lang="en-US" dirty="0"/>
          </a:p>
          <a:p>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457200" y="928670"/>
            <a:ext cx="8229600" cy="5197493"/>
          </a:xfrm>
        </p:spPr>
        <p:txBody>
          <a:bodyPr/>
          <a:lstStyle/>
          <a:p>
            <a:r>
              <a:rPr lang="en-GB" sz="2000" dirty="0" smtClean="0"/>
              <a:t>the analysis of the subject specialist teachers’ questionnaire shows that most informants (90%) estimate that they are either of a beginner or intermediate level as they received no English instruction as students and no specific training as teachers or researchers.</a:t>
            </a:r>
          </a:p>
          <a:p>
            <a:endParaRPr lang="fr-FR" dirty="0"/>
          </a:p>
        </p:txBody>
      </p:sp>
      <p:sp>
        <p:nvSpPr>
          <p:cNvPr id="12" name="ZoneTexte 11"/>
          <p:cNvSpPr txBox="1"/>
          <p:nvPr/>
        </p:nvSpPr>
        <p:spPr>
          <a:xfrm>
            <a:off x="857224" y="571480"/>
            <a:ext cx="2643206" cy="369332"/>
          </a:xfrm>
          <a:prstGeom prst="rect">
            <a:avLst/>
          </a:prstGeom>
          <a:noFill/>
        </p:spPr>
        <p:txBody>
          <a:bodyPr wrap="square" rtlCol="0">
            <a:spAutoFit/>
          </a:bodyPr>
          <a:lstStyle/>
          <a:p>
            <a:r>
              <a:rPr lang="fr-FR" b="1" dirty="0" smtClean="0"/>
              <a:t>4.3 English </a:t>
            </a:r>
            <a:r>
              <a:rPr lang="fr-FR" b="1" dirty="0" err="1" smtClean="0"/>
              <a:t>proficiency</a:t>
            </a:r>
            <a:endParaRPr lang="fr-FR" b="1" dirty="0"/>
          </a:p>
        </p:txBody>
      </p:sp>
      <p:sp>
        <p:nvSpPr>
          <p:cNvPr id="14" name="ZoneTexte 13"/>
          <p:cNvSpPr txBox="1"/>
          <p:nvPr/>
        </p:nvSpPr>
        <p:spPr>
          <a:xfrm>
            <a:off x="857224" y="5929330"/>
            <a:ext cx="6357982" cy="646331"/>
          </a:xfrm>
          <a:prstGeom prst="rect">
            <a:avLst/>
          </a:prstGeom>
          <a:noFill/>
        </p:spPr>
        <p:txBody>
          <a:bodyPr wrap="square" rtlCol="0">
            <a:spAutoFit/>
          </a:bodyPr>
          <a:lstStyle/>
          <a:p>
            <a:r>
              <a:rPr lang="fr-FR" dirty="0" smtClean="0"/>
              <a:t>Figure 2.1 </a:t>
            </a:r>
            <a:r>
              <a:rPr lang="fr-FR" dirty="0" err="1" smtClean="0"/>
              <a:t>Teachers</a:t>
            </a:r>
            <a:r>
              <a:rPr lang="fr-FR" dirty="0" smtClean="0"/>
              <a:t>’ perception of </a:t>
            </a:r>
            <a:r>
              <a:rPr lang="fr-FR" dirty="0" err="1" smtClean="0"/>
              <a:t>their</a:t>
            </a:r>
            <a:r>
              <a:rPr lang="fr-FR" dirty="0" smtClean="0"/>
              <a:t> English </a:t>
            </a:r>
            <a:r>
              <a:rPr lang="fr-FR" dirty="0" err="1" smtClean="0"/>
              <a:t>proficiency</a:t>
            </a:r>
            <a:r>
              <a:rPr lang="fr-FR" dirty="0" smtClean="0"/>
              <a:t> </a:t>
            </a:r>
            <a:r>
              <a:rPr lang="fr-FR" dirty="0" err="1" smtClean="0"/>
              <a:t>level</a:t>
            </a:r>
            <a:endParaRPr lang="fr-FR" dirty="0" smtClean="0"/>
          </a:p>
          <a:p>
            <a:endParaRPr lang="fr-FR" dirty="0"/>
          </a:p>
        </p:txBody>
      </p:sp>
      <p:sp>
        <p:nvSpPr>
          <p:cNvPr id="15" name="ZoneTexte 14"/>
          <p:cNvSpPr txBox="1"/>
          <p:nvPr/>
        </p:nvSpPr>
        <p:spPr>
          <a:xfrm>
            <a:off x="6429388" y="3643314"/>
            <a:ext cx="500066" cy="276999"/>
          </a:xfrm>
          <a:prstGeom prst="rect">
            <a:avLst/>
          </a:prstGeom>
          <a:noFill/>
        </p:spPr>
        <p:txBody>
          <a:bodyPr wrap="square" rtlCol="0">
            <a:spAutoFit/>
          </a:bodyPr>
          <a:lstStyle/>
          <a:p>
            <a:r>
              <a:rPr lang="fr-FR" sz="1200" dirty="0" smtClean="0"/>
              <a:t>40%</a:t>
            </a:r>
            <a:endParaRPr lang="fr-FR" sz="1200" dirty="0"/>
          </a:p>
        </p:txBody>
      </p:sp>
      <p:sp>
        <p:nvSpPr>
          <p:cNvPr id="16" name="ZoneTexte 15"/>
          <p:cNvSpPr txBox="1"/>
          <p:nvPr/>
        </p:nvSpPr>
        <p:spPr>
          <a:xfrm>
            <a:off x="6572264" y="3929066"/>
            <a:ext cx="500066" cy="276999"/>
          </a:xfrm>
          <a:prstGeom prst="rect">
            <a:avLst/>
          </a:prstGeom>
          <a:noFill/>
        </p:spPr>
        <p:txBody>
          <a:bodyPr wrap="square" rtlCol="0">
            <a:spAutoFit/>
          </a:bodyPr>
          <a:lstStyle/>
          <a:p>
            <a:r>
              <a:rPr lang="fr-FR" sz="1200" dirty="0"/>
              <a:t>5</a:t>
            </a:r>
            <a:r>
              <a:rPr lang="fr-FR" sz="1200" dirty="0" smtClean="0"/>
              <a:t>0%</a:t>
            </a:r>
            <a:endParaRPr lang="fr-FR" sz="1200" dirty="0"/>
          </a:p>
        </p:txBody>
      </p:sp>
      <p:sp>
        <p:nvSpPr>
          <p:cNvPr id="17" name="ZoneTexte 16"/>
          <p:cNvSpPr txBox="1"/>
          <p:nvPr/>
        </p:nvSpPr>
        <p:spPr>
          <a:xfrm>
            <a:off x="6500826" y="4286256"/>
            <a:ext cx="642942" cy="276999"/>
          </a:xfrm>
          <a:prstGeom prst="rect">
            <a:avLst/>
          </a:prstGeom>
          <a:noFill/>
        </p:spPr>
        <p:txBody>
          <a:bodyPr wrap="square" rtlCol="0">
            <a:spAutoFit/>
          </a:bodyPr>
          <a:lstStyle/>
          <a:p>
            <a:r>
              <a:rPr lang="fr-FR" sz="1200" dirty="0" smtClean="0"/>
              <a:t>10%</a:t>
            </a:r>
            <a:endParaRPr lang="fr-FR" sz="1200" dirty="0"/>
          </a:p>
        </p:txBody>
      </p:sp>
      <p:graphicFrame>
        <p:nvGraphicFramePr>
          <p:cNvPr id="18" name="Espace réservé du contenu 9"/>
          <p:cNvGraphicFramePr>
            <a:graphicFrameLocks/>
          </p:cNvGraphicFramePr>
          <p:nvPr/>
        </p:nvGraphicFramePr>
        <p:xfrm>
          <a:off x="1000100" y="2357430"/>
          <a:ext cx="5643602" cy="3554419"/>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a:bodyPr>
          <a:lstStyle/>
          <a:p>
            <a:pPr marL="514350" indent="-514350">
              <a:buNone/>
            </a:pPr>
            <a:r>
              <a:rPr lang="fr-FR" sz="1800" u="sng" dirty="0" smtClean="0"/>
              <a:t>Question 2: The one in charge of the </a:t>
            </a:r>
            <a:r>
              <a:rPr lang="fr-FR" sz="1800" u="sng" dirty="0" err="1" smtClean="0"/>
              <a:t>learning</a:t>
            </a:r>
            <a:r>
              <a:rPr lang="fr-FR" sz="1800" u="sng" dirty="0" smtClean="0"/>
              <a:t> </a:t>
            </a:r>
            <a:r>
              <a:rPr lang="fr-FR" sz="1800" u="sng" dirty="0" err="1" smtClean="0"/>
              <a:t>process</a:t>
            </a:r>
            <a:endParaRPr lang="fr-FR" sz="1800" u="sng" dirty="0" smtClean="0"/>
          </a:p>
          <a:p>
            <a:pPr marL="514350" indent="-514350">
              <a:buNone/>
            </a:pPr>
            <a:r>
              <a:rPr lang="en-US" sz="1800" dirty="0" smtClean="0"/>
              <a:t>	More than half of the total number of students (58.33%) consider learning as purely the teacher’s responsibility. </a:t>
            </a:r>
            <a:endParaRPr lang="fr-FR" sz="1800" dirty="0" smtClean="0"/>
          </a:p>
          <a:p>
            <a:endParaRPr lang="fr-FR" dirty="0"/>
          </a:p>
        </p:txBody>
      </p:sp>
      <p:pic>
        <p:nvPicPr>
          <p:cNvPr id="1026" name="Picture 2"/>
          <p:cNvPicPr>
            <a:picLocks noChangeAspect="1" noChangeArrowheads="1"/>
          </p:cNvPicPr>
          <p:nvPr/>
        </p:nvPicPr>
        <p:blipFill>
          <a:blip r:embed="rId2"/>
          <a:srcRect/>
          <a:stretch>
            <a:fillRect/>
          </a:stretch>
        </p:blipFill>
        <p:spPr bwMode="auto">
          <a:xfrm>
            <a:off x="928662" y="2143116"/>
            <a:ext cx="7458075" cy="3524250"/>
          </a:xfrm>
          <a:prstGeom prst="rect">
            <a:avLst/>
          </a:prstGeom>
          <a:noFill/>
          <a:ln w="9525">
            <a:noFill/>
            <a:miter lim="800000"/>
            <a:headEnd/>
            <a:tailEnd/>
          </a:ln>
          <a:effectLst/>
        </p:spPr>
      </p:pic>
      <p:sp>
        <p:nvSpPr>
          <p:cNvPr id="5" name="Rectangle 4"/>
          <p:cNvSpPr/>
          <p:nvPr/>
        </p:nvSpPr>
        <p:spPr>
          <a:xfrm>
            <a:off x="4786314" y="2500306"/>
            <a:ext cx="906017" cy="646331"/>
          </a:xfrm>
          <a:prstGeom prst="rect">
            <a:avLst/>
          </a:prstGeom>
        </p:spPr>
        <p:txBody>
          <a:bodyPr wrap="none">
            <a:spAutoFit/>
          </a:bodyPr>
          <a:lstStyle/>
          <a:p>
            <a:r>
              <a:rPr lang="fr-FR" dirty="0" smtClean="0"/>
              <a:t>16.67%</a:t>
            </a:r>
          </a:p>
          <a:p>
            <a:r>
              <a:rPr lang="fr-FR" dirty="0" err="1" smtClean="0"/>
              <a:t>Learner</a:t>
            </a:r>
            <a:endParaRPr lang="fr-FR" dirty="0"/>
          </a:p>
        </p:txBody>
      </p:sp>
      <p:sp>
        <p:nvSpPr>
          <p:cNvPr id="6" name="Rectangle 5"/>
          <p:cNvSpPr/>
          <p:nvPr/>
        </p:nvSpPr>
        <p:spPr>
          <a:xfrm>
            <a:off x="2928926" y="2428868"/>
            <a:ext cx="1428760" cy="923330"/>
          </a:xfrm>
          <a:prstGeom prst="rect">
            <a:avLst/>
          </a:prstGeom>
        </p:spPr>
        <p:txBody>
          <a:bodyPr wrap="square">
            <a:spAutoFit/>
          </a:bodyPr>
          <a:lstStyle/>
          <a:p>
            <a:r>
              <a:rPr lang="fr-FR" dirty="0" smtClean="0"/>
              <a:t>25%</a:t>
            </a:r>
          </a:p>
          <a:p>
            <a:r>
              <a:rPr lang="fr-FR" dirty="0" err="1" smtClean="0"/>
              <a:t>Both</a:t>
            </a:r>
            <a:endParaRPr lang="fr-FR" dirty="0" smtClean="0"/>
          </a:p>
          <a:p>
            <a:endParaRPr lang="fr-FR" dirty="0"/>
          </a:p>
        </p:txBody>
      </p:sp>
      <p:sp>
        <p:nvSpPr>
          <p:cNvPr id="7" name="ZoneTexte 6"/>
          <p:cNvSpPr txBox="1"/>
          <p:nvPr/>
        </p:nvSpPr>
        <p:spPr>
          <a:xfrm>
            <a:off x="3786182" y="3643314"/>
            <a:ext cx="1500198" cy="646331"/>
          </a:xfrm>
          <a:prstGeom prst="rect">
            <a:avLst/>
          </a:prstGeom>
          <a:noFill/>
        </p:spPr>
        <p:txBody>
          <a:bodyPr wrap="square" rtlCol="0">
            <a:spAutoFit/>
          </a:bodyPr>
          <a:lstStyle/>
          <a:p>
            <a:r>
              <a:rPr lang="fr-FR" dirty="0" smtClean="0"/>
              <a:t>58.33% </a:t>
            </a:r>
          </a:p>
          <a:p>
            <a:r>
              <a:rPr lang="fr-FR" dirty="0" err="1" smtClean="0"/>
              <a:t>Teacher</a:t>
            </a:r>
            <a:endParaRPr lang="fr-FR" dirty="0"/>
          </a:p>
        </p:txBody>
      </p:sp>
      <p:sp>
        <p:nvSpPr>
          <p:cNvPr id="8" name="ZoneTexte 7"/>
          <p:cNvSpPr txBox="1"/>
          <p:nvPr/>
        </p:nvSpPr>
        <p:spPr>
          <a:xfrm>
            <a:off x="928662" y="5929330"/>
            <a:ext cx="6572296" cy="646331"/>
          </a:xfrm>
          <a:prstGeom prst="rect">
            <a:avLst/>
          </a:prstGeom>
          <a:noFill/>
        </p:spPr>
        <p:txBody>
          <a:bodyPr wrap="square" rtlCol="0">
            <a:spAutoFit/>
          </a:bodyPr>
          <a:lstStyle/>
          <a:p>
            <a:r>
              <a:rPr lang="fr-FR" dirty="0" smtClean="0"/>
              <a:t>Figure 2.2: </a:t>
            </a:r>
            <a:r>
              <a:rPr lang="fr-FR" dirty="0" err="1" smtClean="0"/>
              <a:t>Pupils</a:t>
            </a:r>
            <a:r>
              <a:rPr lang="fr-FR" dirty="0" smtClean="0"/>
              <a:t>’ </a:t>
            </a:r>
            <a:r>
              <a:rPr lang="fr-FR" dirty="0" err="1" smtClean="0"/>
              <a:t>belief</a:t>
            </a:r>
            <a:r>
              <a:rPr lang="fr-FR" dirty="0" smtClean="0"/>
              <a:t> about the one in charge of the </a:t>
            </a:r>
            <a:r>
              <a:rPr lang="fr-FR" dirty="0" err="1" smtClean="0"/>
              <a:t>learning</a:t>
            </a:r>
            <a:r>
              <a:rPr lang="fr-FR" dirty="0" smtClean="0"/>
              <a:t> </a:t>
            </a:r>
            <a:r>
              <a:rPr lang="fr-FR" dirty="0" err="1" smtClean="0"/>
              <a:t>process</a:t>
            </a:r>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Use </a:t>
            </a:r>
            <a:r>
              <a:rPr lang="fr-FR" dirty="0" err="1" smtClean="0"/>
              <a:t>either</a:t>
            </a:r>
            <a:r>
              <a:rPr lang="fr-FR" dirty="0" smtClean="0"/>
              <a:t> the </a:t>
            </a:r>
            <a:r>
              <a:rPr lang="fr-FR" dirty="0" err="1" smtClean="0"/>
              <a:t>present</a:t>
            </a:r>
            <a:r>
              <a:rPr lang="fr-FR" dirty="0" smtClean="0"/>
              <a:t> simple or the </a:t>
            </a:r>
            <a:r>
              <a:rPr lang="fr-FR" dirty="0" err="1" smtClean="0">
                <a:solidFill>
                  <a:srgbClr val="FF0000"/>
                </a:solidFill>
              </a:rPr>
              <a:t>past</a:t>
            </a:r>
            <a:r>
              <a:rPr lang="fr-FR" dirty="0" smtClean="0">
                <a:solidFill>
                  <a:srgbClr val="FF0000"/>
                </a:solidFill>
              </a:rPr>
              <a:t> simple</a:t>
            </a:r>
            <a:r>
              <a:rPr lang="fr-FR" dirty="0" smtClean="0"/>
              <a:t> to report </a:t>
            </a:r>
            <a:r>
              <a:rPr lang="fr-FR" dirty="0" err="1" smtClean="0"/>
              <a:t>findings</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85000" lnSpcReduction="10000"/>
          </a:bodyPr>
          <a:lstStyle/>
          <a:p>
            <a:r>
              <a:rPr lang="en-US" sz="2800" b="1" dirty="0" smtClean="0"/>
              <a:t>Question 1:</a:t>
            </a:r>
            <a:r>
              <a:rPr lang="en-US" sz="2800" dirty="0" smtClean="0"/>
              <a:t>To elicit data on learners’ readiness for autonomous learning, they </a:t>
            </a:r>
            <a:r>
              <a:rPr lang="en-US" sz="2800" b="1" dirty="0" smtClean="0"/>
              <a:t>are</a:t>
            </a:r>
            <a:r>
              <a:rPr lang="en-US" sz="2800" dirty="0" smtClean="0"/>
              <a:t> first asked whether they </a:t>
            </a:r>
            <a:r>
              <a:rPr lang="en-US" sz="2800" b="1" dirty="0" smtClean="0"/>
              <a:t>view</a:t>
            </a:r>
            <a:r>
              <a:rPr lang="en-US" sz="2800" dirty="0" smtClean="0"/>
              <a:t> themselves as able to be independent. The results </a:t>
            </a:r>
            <a:r>
              <a:rPr lang="en-US" sz="2800" b="1" dirty="0" smtClean="0"/>
              <a:t>reveal</a:t>
            </a:r>
            <a:r>
              <a:rPr lang="en-US" sz="2800" dirty="0" smtClean="0"/>
              <a:t> that only  20.83% learners </a:t>
            </a:r>
            <a:r>
              <a:rPr lang="en-US" sz="2800" b="1" dirty="0" smtClean="0"/>
              <a:t>express</a:t>
            </a:r>
            <a:r>
              <a:rPr lang="en-US" sz="2800" dirty="0" smtClean="0"/>
              <a:t> their self-reliance. All the other learners (79.17%) </a:t>
            </a:r>
            <a:r>
              <a:rPr lang="en-US" sz="2800" b="1" dirty="0" smtClean="0"/>
              <a:t>perceive</a:t>
            </a:r>
            <a:r>
              <a:rPr lang="en-US" sz="2800" dirty="0" smtClean="0"/>
              <a:t> themselves as unable to take an independent action for their learning process. </a:t>
            </a:r>
          </a:p>
          <a:p>
            <a:r>
              <a:rPr lang="en-US" sz="2800" b="1" dirty="0" smtClean="0">
                <a:solidFill>
                  <a:srgbClr val="FF0000"/>
                </a:solidFill>
              </a:rPr>
              <a:t>Question 1:</a:t>
            </a:r>
            <a:r>
              <a:rPr lang="en-US" sz="2800" dirty="0" smtClean="0">
                <a:solidFill>
                  <a:srgbClr val="FF0000"/>
                </a:solidFill>
              </a:rPr>
              <a:t>To elicit data on learners’ readiness for autonomous learning, they </a:t>
            </a:r>
            <a:r>
              <a:rPr lang="en-US" sz="2800" b="1" dirty="0" smtClean="0">
                <a:solidFill>
                  <a:srgbClr val="FF0000"/>
                </a:solidFill>
              </a:rPr>
              <a:t>were</a:t>
            </a:r>
            <a:r>
              <a:rPr lang="en-US" sz="2800" dirty="0" smtClean="0">
                <a:solidFill>
                  <a:srgbClr val="FF0000"/>
                </a:solidFill>
              </a:rPr>
              <a:t> first asked whether they </a:t>
            </a:r>
            <a:r>
              <a:rPr lang="en-US" sz="2800" b="1" dirty="0" smtClean="0">
                <a:solidFill>
                  <a:srgbClr val="FF0000"/>
                </a:solidFill>
              </a:rPr>
              <a:t>viewed</a:t>
            </a:r>
            <a:r>
              <a:rPr lang="en-US" sz="2800" dirty="0" smtClean="0">
                <a:solidFill>
                  <a:srgbClr val="FF0000"/>
                </a:solidFill>
              </a:rPr>
              <a:t> themselves as able to be independent. The results </a:t>
            </a:r>
            <a:r>
              <a:rPr lang="en-US" sz="2800" b="1" dirty="0" smtClean="0">
                <a:solidFill>
                  <a:srgbClr val="FF0000"/>
                </a:solidFill>
              </a:rPr>
              <a:t>revealed</a:t>
            </a:r>
            <a:r>
              <a:rPr lang="en-US" sz="2800" dirty="0" smtClean="0">
                <a:solidFill>
                  <a:srgbClr val="FF0000"/>
                </a:solidFill>
              </a:rPr>
              <a:t> that only  20.83% learners </a:t>
            </a:r>
            <a:r>
              <a:rPr lang="en-US" sz="2800" b="1" dirty="0" smtClean="0">
                <a:solidFill>
                  <a:srgbClr val="FF0000"/>
                </a:solidFill>
              </a:rPr>
              <a:t>expressed</a:t>
            </a:r>
            <a:r>
              <a:rPr lang="en-US" sz="2800" dirty="0" smtClean="0">
                <a:solidFill>
                  <a:srgbClr val="FF0000"/>
                </a:solidFill>
              </a:rPr>
              <a:t> their self-reliance. All the other learners (79.17%) </a:t>
            </a:r>
            <a:r>
              <a:rPr lang="en-US" sz="2800" b="1" dirty="0" smtClean="0">
                <a:solidFill>
                  <a:srgbClr val="FF0000"/>
                </a:solidFill>
              </a:rPr>
              <a:t>perceived</a:t>
            </a:r>
            <a:r>
              <a:rPr lang="en-US" sz="2800" dirty="0" smtClean="0">
                <a:solidFill>
                  <a:srgbClr val="FF0000"/>
                </a:solidFill>
              </a:rPr>
              <a:t> themselves as unable to take an independent action for their learning process. </a:t>
            </a:r>
            <a:endParaRPr lang="fr-FR" sz="2800" dirty="0" smtClean="0">
              <a:solidFill>
                <a:srgbClr val="FF0000"/>
              </a:solidFill>
            </a:endParaRPr>
          </a:p>
          <a:p>
            <a:endParaRPr lang="fr-FR" sz="2400" dirty="0" smtClean="0"/>
          </a:p>
          <a:p>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en-US" dirty="0" smtClean="0"/>
              <a:t>In </a:t>
            </a:r>
            <a:r>
              <a:rPr lang="en-US" dirty="0"/>
              <a:t>the Results section </a:t>
            </a:r>
            <a:r>
              <a:rPr lang="en-US" dirty="0" smtClean="0"/>
              <a:t>one needs </a:t>
            </a:r>
            <a:r>
              <a:rPr lang="en-US" dirty="0"/>
              <a:t>to </a:t>
            </a:r>
            <a:r>
              <a:rPr lang="en-US" dirty="0" smtClean="0"/>
              <a:t>be objective</a:t>
            </a:r>
            <a:r>
              <a:rPr lang="en-US" dirty="0"/>
              <a:t>. That is</a:t>
            </a:r>
            <a:r>
              <a:rPr lang="en-US" dirty="0" smtClean="0"/>
              <a:t>, </a:t>
            </a:r>
            <a:r>
              <a:rPr lang="en-US" dirty="0"/>
              <a:t>to </a:t>
            </a:r>
            <a:r>
              <a:rPr lang="en-US" dirty="0" smtClean="0"/>
              <a:t>report findings </a:t>
            </a:r>
            <a:r>
              <a:rPr lang="en-US" dirty="0"/>
              <a:t>without any biased </a:t>
            </a:r>
            <a:r>
              <a:rPr lang="en-US" dirty="0" smtClean="0"/>
              <a:t>comment</a:t>
            </a:r>
          </a:p>
          <a:p>
            <a:pPr marL="619125" indent="20638">
              <a:buNone/>
            </a:pPr>
            <a:r>
              <a:rPr lang="en-US" sz="2800" i="1" dirty="0" smtClean="0"/>
              <a:t>e.g. </a:t>
            </a:r>
            <a:r>
              <a:rPr lang="en-US" sz="2800" i="1" dirty="0"/>
              <a:t>The survey shows that an </a:t>
            </a:r>
            <a:r>
              <a:rPr lang="en-US" sz="2800" b="1" i="1" dirty="0" smtClean="0"/>
              <a:t>overwhelming</a:t>
            </a:r>
            <a:r>
              <a:rPr lang="en-US" sz="2800" i="1" dirty="0" smtClean="0"/>
              <a:t> percentage </a:t>
            </a:r>
            <a:r>
              <a:rPr lang="en-US" sz="2800" i="1" dirty="0"/>
              <a:t>of the respondents — 83% — feel </a:t>
            </a:r>
            <a:r>
              <a:rPr lang="en-US" sz="2800" i="1" dirty="0" smtClean="0"/>
              <a:t>that learning English </a:t>
            </a:r>
            <a:r>
              <a:rPr lang="en-US" sz="2800" i="1" dirty="0"/>
              <a:t>is not necessary, a </a:t>
            </a:r>
            <a:r>
              <a:rPr lang="en-US" sz="2800" b="1" i="1" dirty="0" smtClean="0"/>
              <a:t>disappointing</a:t>
            </a:r>
            <a:r>
              <a:rPr lang="en-US" sz="2800" i="1" dirty="0" smtClean="0"/>
              <a:t> finding</a:t>
            </a:r>
            <a:r>
              <a:rPr lang="en-US" sz="2800" i="1" dirty="0"/>
              <a:t>. </a:t>
            </a:r>
          </a:p>
          <a:p>
            <a:pPr>
              <a:buNone/>
            </a:pPr>
            <a:endParaRPr lang="en-US" dirty="0"/>
          </a:p>
          <a:p>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smtClean="0"/>
              <a:t>Semi-</a:t>
            </a:r>
            <a:r>
              <a:rPr lang="fr-FR" dirty="0" err="1" smtClean="0"/>
              <a:t>structured</a:t>
            </a:r>
            <a:r>
              <a:rPr lang="fr-FR" dirty="0" smtClean="0"/>
              <a:t> interview</a:t>
            </a:r>
            <a:endParaRPr lang="fr-FR" dirty="0"/>
          </a:p>
        </p:txBody>
      </p:sp>
      <p:sp>
        <p:nvSpPr>
          <p:cNvPr id="6" name="Espace réservé du contenu 5"/>
          <p:cNvSpPr>
            <a:spLocks noGrp="1"/>
          </p:cNvSpPr>
          <p:nvPr>
            <p:ph idx="1"/>
          </p:nvPr>
        </p:nvSpPr>
        <p:spPr/>
        <p:txBody>
          <a:bodyPr>
            <a:normAutofit/>
          </a:bodyPr>
          <a:lstStyle/>
          <a:p>
            <a:pPr>
              <a:buNone/>
            </a:pPr>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511156"/>
          </a:xfrm>
        </p:spPr>
        <p:txBody>
          <a:bodyPr>
            <a:noAutofit/>
          </a:bodyPr>
          <a:lstStyle/>
          <a:p>
            <a:r>
              <a:rPr lang="en-US" sz="2000" dirty="0" smtClean="0"/>
              <a:t>Research Topic: Assessing the Impact of CBA on EFL Learning </a:t>
            </a:r>
            <a:br>
              <a:rPr lang="en-US" sz="2000" dirty="0" smtClean="0"/>
            </a:br>
            <a:endParaRPr lang="fr-FR" sz="2000" dirty="0"/>
          </a:p>
        </p:txBody>
      </p:sp>
      <p:graphicFrame>
        <p:nvGraphicFramePr>
          <p:cNvPr id="4" name="Espace réservé du contenu 3"/>
          <p:cNvGraphicFramePr>
            <a:graphicFrameLocks noGrp="1"/>
          </p:cNvGraphicFramePr>
          <p:nvPr>
            <p:ph idx="1"/>
          </p:nvPr>
        </p:nvGraphicFramePr>
        <p:xfrm>
          <a:off x="0" y="285728"/>
          <a:ext cx="9144000" cy="6921505"/>
        </p:xfrm>
        <a:graphic>
          <a:graphicData uri="http://schemas.openxmlformats.org/drawingml/2006/table">
            <a:tbl>
              <a:tblPr firstRow="1" bandRow="1">
                <a:tableStyleId>{5C22544A-7EE6-4342-B048-85BDC9FD1C3A}</a:tableStyleId>
              </a:tblPr>
              <a:tblGrid>
                <a:gridCol w="3048000"/>
                <a:gridCol w="3738579"/>
                <a:gridCol w="2357421"/>
              </a:tblGrid>
              <a:tr h="55270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b="1" kern="1200" dirty="0" smtClean="0">
                          <a:solidFill>
                            <a:schemeClr val="lt1"/>
                          </a:solidFill>
                          <a:latin typeface="+mn-lt"/>
                          <a:ea typeface="+mn-ea"/>
                          <a:cs typeface="+mn-cs"/>
                        </a:rPr>
                        <a:t>Main questions</a:t>
                      </a:r>
                    </a:p>
                    <a:p>
                      <a:endParaRPr lang="fr-FR" dirty="0"/>
                    </a:p>
                  </a:txBody>
                  <a:tcPr/>
                </a:tc>
                <a:tc>
                  <a:txBody>
                    <a:bodyPr/>
                    <a:lstStyle/>
                    <a:p>
                      <a:r>
                        <a:rPr lang="fr-FR" dirty="0" err="1" smtClean="0"/>
                        <a:t>Additional</a:t>
                      </a:r>
                      <a:r>
                        <a:rPr lang="fr-FR" dirty="0" smtClean="0"/>
                        <a:t> questions</a:t>
                      </a:r>
                      <a:r>
                        <a:rPr lang="fr-FR" baseline="0" dirty="0" smtClean="0"/>
                        <a:t> </a:t>
                      </a:r>
                      <a:r>
                        <a:rPr lang="fr-FR" baseline="0" dirty="0" err="1" smtClean="0"/>
                        <a:t>which</a:t>
                      </a:r>
                      <a:r>
                        <a:rPr lang="fr-FR" baseline="0" dirty="0" smtClean="0"/>
                        <a:t> </a:t>
                      </a:r>
                      <a:r>
                        <a:rPr lang="fr-FR" baseline="0" dirty="0" err="1" smtClean="0"/>
                        <a:t>may</a:t>
                      </a:r>
                      <a:r>
                        <a:rPr lang="fr-FR" baseline="0" dirty="0" smtClean="0"/>
                        <a:t> change </a:t>
                      </a:r>
                      <a:r>
                        <a:rPr lang="fr-FR" baseline="0" dirty="0" err="1" smtClean="0"/>
                        <a:t>from</a:t>
                      </a:r>
                      <a:r>
                        <a:rPr lang="fr-FR" baseline="0" dirty="0" smtClean="0"/>
                        <a:t> one </a:t>
                      </a:r>
                      <a:r>
                        <a:rPr lang="fr-FR" baseline="0" dirty="0" err="1" smtClean="0"/>
                        <a:t>interviewee</a:t>
                      </a:r>
                      <a:r>
                        <a:rPr lang="fr-FR" baseline="0" dirty="0" smtClean="0"/>
                        <a:t> to </a:t>
                      </a:r>
                      <a:r>
                        <a:rPr lang="fr-FR" baseline="0" dirty="0" err="1" smtClean="0"/>
                        <a:t>another</a:t>
                      </a:r>
                      <a:endParaRPr lang="fr-FR" dirty="0"/>
                    </a:p>
                  </a:txBody>
                  <a:tcPr/>
                </a:tc>
                <a:tc>
                  <a:txBody>
                    <a:bodyPr/>
                    <a:lstStyle/>
                    <a:p>
                      <a:r>
                        <a:rPr lang="fr-FR" dirty="0" err="1" smtClean="0"/>
                        <a:t>Clarifying</a:t>
                      </a:r>
                      <a:r>
                        <a:rPr lang="fr-FR" dirty="0" smtClean="0"/>
                        <a:t> questions</a:t>
                      </a:r>
                      <a:endParaRPr lang="fr-FR" dirty="0"/>
                    </a:p>
                  </a:txBody>
                  <a:tcPr/>
                </a:tc>
              </a:tr>
              <a:tr h="1157302">
                <a:tc>
                  <a:txBody>
                    <a:bodyPr/>
                    <a:lstStyle/>
                    <a:p>
                      <a:r>
                        <a:rPr lang="en-GB" dirty="0" smtClean="0"/>
                        <a:t> </a:t>
                      </a:r>
                      <a:r>
                        <a:rPr lang="fr-FR" sz="1800" b="0" i="0" kern="1200" dirty="0" smtClean="0">
                          <a:solidFill>
                            <a:schemeClr val="dk1"/>
                          </a:solidFill>
                          <a:latin typeface="+mn-lt"/>
                          <a:ea typeface="+mn-ea"/>
                          <a:cs typeface="+mn-cs"/>
                        </a:rPr>
                        <a:t>Perceptions about CBA</a:t>
                      </a:r>
                    </a:p>
                    <a:p>
                      <a:endParaRPr lang="fr-FR" dirty="0" smtClean="0"/>
                    </a:p>
                  </a:txBody>
                  <a:tcPr/>
                </a:tc>
                <a:tc>
                  <a:txBody>
                    <a:bodyPr/>
                    <a:lstStyle/>
                    <a:p>
                      <a:pPr>
                        <a:buFont typeface="Arial" pitchFamily="34" charset="0"/>
                        <a:buChar char="•"/>
                      </a:pPr>
                      <a:r>
                        <a:rPr lang="en-US" sz="1800" b="0" i="0" kern="1200" dirty="0" smtClean="0">
                          <a:solidFill>
                            <a:schemeClr val="dk1"/>
                          </a:solidFill>
                          <a:latin typeface="+mn-lt"/>
                          <a:ea typeface="+mn-ea"/>
                          <a:cs typeface="+mn-cs"/>
                        </a:rPr>
                        <a:t>What is your understanding of CBA?</a:t>
                      </a:r>
                    </a:p>
                    <a:p>
                      <a:pPr>
                        <a:buFont typeface="Arial" pitchFamily="34" charset="0"/>
                        <a:buChar char="•"/>
                      </a:pPr>
                      <a:r>
                        <a:rPr lang="en-US" sz="1800" b="0" i="0" kern="1200" dirty="0" smtClean="0">
                          <a:solidFill>
                            <a:schemeClr val="dk1"/>
                          </a:solidFill>
                          <a:latin typeface="+mn-lt"/>
                          <a:ea typeface="+mn-ea"/>
                          <a:cs typeface="+mn-cs"/>
                        </a:rPr>
                        <a:t>What do you think are the potential benefits of using CBA?</a:t>
                      </a:r>
                    </a:p>
                    <a:p>
                      <a:pPr>
                        <a:buFont typeface="Arial" pitchFamily="34" charset="0"/>
                        <a:buChar char="•"/>
                      </a:pPr>
                      <a:r>
                        <a:rPr lang="en-US" sz="1800" b="0" i="0" kern="1200" dirty="0" smtClean="0">
                          <a:solidFill>
                            <a:schemeClr val="dk1"/>
                          </a:solidFill>
                          <a:latin typeface="+mn-lt"/>
                          <a:ea typeface="+mn-ea"/>
                          <a:cs typeface="+mn-cs"/>
                        </a:rPr>
                        <a:t>Are there any challenges or concerns you foresee in implementing CBA?</a:t>
                      </a:r>
                      <a:endParaRPr lang="en-US" sz="1800" kern="1200" dirty="0" smtClean="0">
                        <a:solidFill>
                          <a:schemeClr val="dk1"/>
                        </a:solidFill>
                        <a:latin typeface="+mn-lt"/>
                        <a:ea typeface="+mn-ea"/>
                        <a:cs typeface="+mn-cs"/>
                      </a:endParaRPr>
                    </a:p>
                  </a:txBody>
                  <a:tcPr/>
                </a:tc>
                <a:tc rowSpan="3">
                  <a:txBody>
                    <a:bodyPr/>
                    <a:lstStyle/>
                    <a:p>
                      <a:r>
                        <a:rPr lang="en-US" sz="1800" kern="1200" dirty="0" smtClean="0">
                          <a:solidFill>
                            <a:schemeClr val="dk1"/>
                          </a:solidFill>
                          <a:latin typeface="+mn-lt"/>
                          <a:ea typeface="+mn-ea"/>
                          <a:cs typeface="+mn-cs"/>
                        </a:rPr>
                        <a:t>• Can you expand a little on this?</a:t>
                      </a:r>
                    </a:p>
                    <a:p>
                      <a:r>
                        <a:rPr lang="en-US" sz="1800" kern="1200" dirty="0" smtClean="0">
                          <a:solidFill>
                            <a:schemeClr val="dk1"/>
                          </a:solidFill>
                          <a:latin typeface="+mn-lt"/>
                          <a:ea typeface="+mn-ea"/>
                          <a:cs typeface="+mn-cs"/>
                        </a:rPr>
                        <a:t>• Can you tell me anything </a:t>
                      </a:r>
                    </a:p>
                    <a:p>
                      <a:r>
                        <a:rPr lang="en-US" sz="1800" kern="1200" dirty="0" smtClean="0">
                          <a:solidFill>
                            <a:schemeClr val="dk1"/>
                          </a:solidFill>
                          <a:latin typeface="+mn-lt"/>
                          <a:ea typeface="+mn-ea"/>
                          <a:cs typeface="+mn-cs"/>
                        </a:rPr>
                        <a:t>else?</a:t>
                      </a:r>
                    </a:p>
                    <a:p>
                      <a:r>
                        <a:rPr lang="en-US" sz="1800" kern="1200" dirty="0" smtClean="0">
                          <a:solidFill>
                            <a:schemeClr val="dk1"/>
                          </a:solidFill>
                          <a:latin typeface="+mn-lt"/>
                          <a:ea typeface="+mn-ea"/>
                          <a:cs typeface="+mn-cs"/>
                        </a:rPr>
                        <a:t>• Can you give me some </a:t>
                      </a:r>
                    </a:p>
                    <a:p>
                      <a:r>
                        <a:rPr lang="en-US" sz="1800" kern="1200" dirty="0" smtClean="0">
                          <a:solidFill>
                            <a:schemeClr val="dk1"/>
                          </a:solidFill>
                          <a:latin typeface="+mn-lt"/>
                          <a:ea typeface="+mn-ea"/>
                          <a:cs typeface="+mn-cs"/>
                        </a:rPr>
                        <a:t>examples?</a:t>
                      </a:r>
                    </a:p>
                    <a:p>
                      <a:endParaRPr lang="fr-FR" dirty="0"/>
                    </a:p>
                  </a:txBody>
                  <a:tcPr/>
                </a:tc>
              </a:tr>
              <a:tr h="1071570">
                <a:tc>
                  <a:txBody>
                    <a:bodyPr/>
                    <a:lstStyle/>
                    <a:p>
                      <a:r>
                        <a:rPr lang="fr-FR" sz="1800" b="0" i="0" kern="1200" dirty="0" err="1" smtClean="0">
                          <a:solidFill>
                            <a:schemeClr val="dk1"/>
                          </a:solidFill>
                          <a:latin typeface="+mn-lt"/>
                          <a:ea typeface="+mn-ea"/>
                          <a:cs typeface="+mn-cs"/>
                        </a:rPr>
                        <a:t>Implementation</a:t>
                      </a:r>
                      <a:r>
                        <a:rPr lang="fr-FR" sz="1800" b="0" i="0" kern="1200" dirty="0" smtClean="0">
                          <a:solidFill>
                            <a:schemeClr val="dk1"/>
                          </a:solidFill>
                          <a:latin typeface="+mn-lt"/>
                          <a:ea typeface="+mn-ea"/>
                          <a:cs typeface="+mn-cs"/>
                        </a:rPr>
                        <a:t> and </a:t>
                      </a:r>
                      <a:r>
                        <a:rPr lang="fr-FR" sz="1800" b="0" i="0" kern="1200" dirty="0" err="1" smtClean="0">
                          <a:solidFill>
                            <a:schemeClr val="dk1"/>
                          </a:solidFill>
                          <a:latin typeface="+mn-lt"/>
                          <a:ea typeface="+mn-ea"/>
                          <a:cs typeface="+mn-cs"/>
                        </a:rPr>
                        <a:t>Classroom</a:t>
                      </a:r>
                      <a:r>
                        <a:rPr lang="fr-FR" sz="1800" b="0" i="0" kern="1200" dirty="0" smtClean="0">
                          <a:solidFill>
                            <a:schemeClr val="dk1"/>
                          </a:solidFill>
                          <a:latin typeface="+mn-lt"/>
                          <a:ea typeface="+mn-ea"/>
                          <a:cs typeface="+mn-cs"/>
                        </a:rPr>
                        <a:t> Practice</a:t>
                      </a:r>
                    </a:p>
                    <a:p>
                      <a:r>
                        <a:rPr lang="fr-FR" sz="1800" b="0" i="0" kern="1200" dirty="0" smtClean="0">
                          <a:solidFill>
                            <a:schemeClr val="dk1"/>
                          </a:solidFill>
                          <a:latin typeface="+mn-lt"/>
                          <a:ea typeface="+mn-ea"/>
                          <a:cs typeface="+mn-cs"/>
                        </a:rPr>
                        <a:t/>
                      </a:r>
                      <a:br>
                        <a:rPr lang="fr-FR" sz="1800" b="0" i="0" kern="1200" dirty="0" smtClean="0">
                          <a:solidFill>
                            <a:schemeClr val="dk1"/>
                          </a:solidFill>
                          <a:latin typeface="+mn-lt"/>
                          <a:ea typeface="+mn-ea"/>
                          <a:cs typeface="+mn-cs"/>
                        </a:rPr>
                      </a:br>
                      <a:endParaRPr lang="fr-FR" dirty="0"/>
                    </a:p>
                  </a:txBody>
                  <a:tcPr/>
                </a:tc>
                <a:tc>
                  <a:txBody>
                    <a:bodyPr/>
                    <a:lstStyle/>
                    <a:p>
                      <a:pPr>
                        <a:buFont typeface="Arial" pitchFamily="34" charset="0"/>
                        <a:buChar char="•"/>
                      </a:pPr>
                      <a:r>
                        <a:rPr lang="en-US" sz="1800" b="0" i="0" kern="1200" dirty="0" smtClean="0">
                          <a:solidFill>
                            <a:schemeClr val="dk1"/>
                          </a:solidFill>
                          <a:latin typeface="+mn-lt"/>
                          <a:ea typeface="+mn-ea"/>
                          <a:cs typeface="+mn-cs"/>
                        </a:rPr>
                        <a:t>Can you describe how you integrate CBA in your classroom?</a:t>
                      </a:r>
                    </a:p>
                    <a:p>
                      <a:pPr>
                        <a:buFont typeface="Arial" pitchFamily="34" charset="0"/>
                        <a:buChar char="•"/>
                      </a:pPr>
                      <a:r>
                        <a:rPr lang="en-US" sz="1800" b="0" i="0" kern="1200" dirty="0" smtClean="0">
                          <a:solidFill>
                            <a:schemeClr val="dk1"/>
                          </a:solidFill>
                          <a:latin typeface="+mn-lt"/>
                          <a:ea typeface="+mn-ea"/>
                          <a:cs typeface="+mn-cs"/>
                        </a:rPr>
                        <a:t>What kind of activities or strategies do you use to encourage inquiry and problem-solving among students?</a:t>
                      </a:r>
                    </a:p>
                    <a:p>
                      <a:pPr>
                        <a:buFont typeface="Arial" pitchFamily="34" charset="0"/>
                        <a:buChar char="•"/>
                      </a:pPr>
                      <a:r>
                        <a:rPr lang="en-US" sz="1800" b="0" i="0" kern="1200" dirty="0" smtClean="0">
                          <a:solidFill>
                            <a:schemeClr val="dk1"/>
                          </a:solidFill>
                          <a:latin typeface="+mn-lt"/>
                          <a:ea typeface="+mn-ea"/>
                          <a:cs typeface="+mn-cs"/>
                        </a:rPr>
                        <a:t>How do you assess student learning or progress within CBA?</a:t>
                      </a:r>
                    </a:p>
                  </a:txBody>
                  <a:tcPr/>
                </a:tc>
                <a:tc vMerge="1">
                  <a:txBody>
                    <a:bodyPr/>
                    <a:lstStyle/>
                    <a:p>
                      <a:endParaRPr lang="fr-FR" dirty="0"/>
                    </a:p>
                  </a:txBody>
                  <a:tcPr/>
                </a:tc>
              </a:tr>
              <a:tr h="882982">
                <a:tc>
                  <a:txBody>
                    <a:bodyPr/>
                    <a:lstStyle/>
                    <a:p>
                      <a:r>
                        <a:rPr lang="en-US" sz="1800" b="0" i="0" kern="1200" dirty="0" smtClean="0">
                          <a:solidFill>
                            <a:schemeClr val="dk1"/>
                          </a:solidFill>
                          <a:latin typeface="+mn-lt"/>
                          <a:ea typeface="+mn-ea"/>
                          <a:cs typeface="+mn-cs"/>
                        </a:rPr>
                        <a:t>Student Engagement and Learning Outcomes</a:t>
                      </a:r>
                    </a:p>
                  </a:txBody>
                  <a:tcPr/>
                </a:tc>
                <a:tc>
                  <a:txBody>
                    <a:bodyPr/>
                    <a:lstStyle/>
                    <a:p>
                      <a:endParaRPr lang="fr-FR" dirty="0"/>
                    </a:p>
                  </a:txBody>
                  <a:tcPr/>
                </a:tc>
                <a:tc vMerge="1">
                  <a:txBody>
                    <a:bodyPr/>
                    <a:lstStyle/>
                    <a:p>
                      <a:endParaRPr lang="fr-FR" dirty="0"/>
                    </a:p>
                  </a:txBody>
                  <a:tcPr/>
                </a:tc>
              </a:tr>
              <a:tr h="622956">
                <a:tc>
                  <a:txBody>
                    <a:bodyPr/>
                    <a:lstStyle/>
                    <a:p>
                      <a:r>
                        <a:rPr lang="fr-FR" sz="1800" b="0" i="0" kern="1200" dirty="0" smtClean="0">
                          <a:solidFill>
                            <a:schemeClr val="dk1"/>
                          </a:solidFill>
                          <a:latin typeface="+mn-lt"/>
                          <a:ea typeface="+mn-ea"/>
                          <a:cs typeface="+mn-cs"/>
                        </a:rPr>
                        <a:t>Support and </a:t>
                      </a:r>
                      <a:r>
                        <a:rPr lang="fr-FR" sz="1800" b="0" i="0" kern="1200" dirty="0" err="1" smtClean="0">
                          <a:solidFill>
                            <a:schemeClr val="dk1"/>
                          </a:solidFill>
                          <a:latin typeface="+mn-lt"/>
                          <a:ea typeface="+mn-ea"/>
                          <a:cs typeface="+mn-cs"/>
                        </a:rPr>
                        <a:t>Resources</a:t>
                      </a:r>
                      <a:endParaRPr lang="fr-FR" dirty="0"/>
                    </a:p>
                  </a:txBody>
                  <a:tcPr/>
                </a:tc>
                <a:tc>
                  <a:txBody>
                    <a:bodyPr/>
                    <a:lstStyle/>
                    <a:p>
                      <a:endParaRPr lang="fr-FR" dirty="0"/>
                    </a:p>
                  </a:txBody>
                  <a:tcPr/>
                </a:tc>
                <a:tc>
                  <a:txBody>
                    <a:bodyPr/>
                    <a:lstStyle/>
                    <a:p>
                      <a:endParaRPr lang="fr-FR" dirty="0"/>
                    </a:p>
                  </a:txBody>
                  <a:tcPr/>
                </a:tc>
              </a:tr>
              <a:tr h="1026447">
                <a:tc>
                  <a:txBody>
                    <a:bodyPr/>
                    <a:lstStyle/>
                    <a:p>
                      <a:r>
                        <a:rPr lang="fr-FR" sz="1800" b="0" i="0" kern="1200" dirty="0" err="1" smtClean="0">
                          <a:solidFill>
                            <a:schemeClr val="dk1"/>
                          </a:solidFill>
                          <a:latin typeface="+mn-lt"/>
                          <a:ea typeface="+mn-ea"/>
                          <a:cs typeface="+mn-cs"/>
                        </a:rPr>
                        <a:t>Reflection</a:t>
                      </a:r>
                      <a:r>
                        <a:rPr lang="fr-FR" sz="1800" b="0" i="0" kern="1200" dirty="0" smtClean="0">
                          <a:solidFill>
                            <a:schemeClr val="dk1"/>
                          </a:solidFill>
                          <a:latin typeface="+mn-lt"/>
                          <a:ea typeface="+mn-ea"/>
                          <a:cs typeface="+mn-cs"/>
                        </a:rPr>
                        <a:t> and Suggestions</a:t>
                      </a:r>
                    </a:p>
                  </a:txBody>
                  <a:tcPr/>
                </a:tc>
                <a:tc>
                  <a:txBody>
                    <a:bodyPr/>
                    <a:lstStyle/>
                    <a:p>
                      <a:endParaRPr lang="fr-FR" dirty="0"/>
                    </a:p>
                  </a:txBody>
                  <a:tcPr/>
                </a:tc>
                <a:tc>
                  <a:txBody>
                    <a:bodyPr/>
                    <a:lstStyle/>
                    <a:p>
                      <a:endParaRPr lang="fr-FR" dirty="0"/>
                    </a:p>
                  </a:txBody>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err="1" smtClean="0"/>
              <a:t>Reporting</a:t>
            </a:r>
            <a:r>
              <a:rPr lang="fr-FR" dirty="0" smtClean="0"/>
              <a:t> semi-</a:t>
            </a:r>
            <a:r>
              <a:rPr lang="fr-FR" dirty="0" err="1" smtClean="0"/>
              <a:t>structured</a:t>
            </a:r>
            <a:r>
              <a:rPr lang="fr-FR" dirty="0" smtClean="0"/>
              <a:t> interview </a:t>
            </a:r>
            <a:r>
              <a:rPr lang="fr-FR" dirty="0" err="1" smtClean="0"/>
              <a:t>results</a:t>
            </a:r>
            <a:r>
              <a:rPr lang="fr-FR" dirty="0" smtClean="0"/>
              <a:t/>
            </a:r>
            <a:br>
              <a:rPr lang="fr-FR" dirty="0" smtClean="0"/>
            </a:br>
            <a:endParaRPr lang="fr-FR" dirty="0"/>
          </a:p>
        </p:txBody>
      </p:sp>
      <p:sp>
        <p:nvSpPr>
          <p:cNvPr id="3" name="Espace réservé du contenu 2"/>
          <p:cNvSpPr>
            <a:spLocks noGrp="1"/>
          </p:cNvSpPr>
          <p:nvPr>
            <p:ph idx="1"/>
          </p:nvPr>
        </p:nvSpPr>
        <p:spPr>
          <a:xfrm>
            <a:off x="457200" y="1142984"/>
            <a:ext cx="8229600" cy="5715016"/>
          </a:xfrm>
        </p:spPr>
        <p:txBody>
          <a:bodyPr>
            <a:normAutofit fontScale="55000" lnSpcReduction="20000"/>
          </a:bodyPr>
          <a:lstStyle/>
          <a:p>
            <a:pPr>
              <a:buFont typeface="Wingdings" pitchFamily="2" charset="2"/>
              <a:buChar char="Ø"/>
            </a:pPr>
            <a:r>
              <a:rPr lang="en-US" sz="4400" dirty="0" smtClean="0"/>
              <a:t>Organize the findings thematically, presenting key themes, concepts, or patterns that emerged from the interviews.</a:t>
            </a:r>
          </a:p>
          <a:p>
            <a:pPr>
              <a:buFont typeface="Wingdings" pitchFamily="2" charset="2"/>
              <a:buChar char="Ø"/>
            </a:pPr>
            <a:r>
              <a:rPr lang="en-US" sz="4400" dirty="0" smtClean="0"/>
              <a:t>Use participant quotes or excerpts as evidence to support each identified theme or sub-theme.</a:t>
            </a:r>
          </a:p>
          <a:p>
            <a:pPr>
              <a:buNone/>
            </a:pPr>
            <a:r>
              <a:rPr lang="en-US" sz="3600" b="1" dirty="0" smtClean="0"/>
              <a:t>Thematic Analysis Example (Illustrative):</a:t>
            </a:r>
          </a:p>
          <a:p>
            <a:r>
              <a:rPr lang="en-US" sz="3600" b="1" dirty="0" smtClean="0"/>
              <a:t>Theme 1: Perceptions of CBA</a:t>
            </a:r>
            <a:endParaRPr lang="en-US" sz="3600" dirty="0" smtClean="0"/>
          </a:p>
          <a:p>
            <a:pPr lvl="1"/>
            <a:r>
              <a:rPr lang="en-US" sz="3600" dirty="0" smtClean="0"/>
              <a:t>Sub-theme 1.1: Positive Views</a:t>
            </a:r>
          </a:p>
          <a:p>
            <a:pPr lvl="2"/>
            <a:r>
              <a:rPr lang="en-US" sz="3600" dirty="0" smtClean="0"/>
              <a:t>Participant 1: "I believe CBA enhances critical thinking skills."</a:t>
            </a:r>
          </a:p>
          <a:p>
            <a:pPr lvl="1"/>
            <a:r>
              <a:rPr lang="en-US" sz="3600" dirty="0" smtClean="0"/>
              <a:t>Sub-theme 1.2: Challenges</a:t>
            </a:r>
          </a:p>
          <a:p>
            <a:pPr lvl="2"/>
            <a:r>
              <a:rPr lang="en-US" sz="3600" dirty="0" smtClean="0"/>
              <a:t>Participant 2: "Implementing CBA requires a lot of preparation time."</a:t>
            </a:r>
          </a:p>
          <a:p>
            <a:r>
              <a:rPr lang="en-US" sz="3600" b="1" dirty="0" smtClean="0"/>
              <a:t>Theme 3: Impact on Student Engagement</a:t>
            </a:r>
            <a:endParaRPr lang="en-US" sz="3600" dirty="0" smtClean="0"/>
          </a:p>
          <a:p>
            <a:pPr lvl="1"/>
            <a:r>
              <a:rPr lang="en-US" sz="3600" dirty="0" smtClean="0"/>
              <a:t>Sub-theme 3.1: Increased Engagement</a:t>
            </a:r>
          </a:p>
          <a:p>
            <a:pPr lvl="2"/>
            <a:r>
              <a:rPr lang="en-US" sz="3600" dirty="0" smtClean="0"/>
              <a:t>Participant 3: "Students seem more motivated when they're actively involved in solving problems."</a:t>
            </a:r>
          </a:p>
          <a:p>
            <a:pPr lvl="1"/>
            <a:r>
              <a:rPr lang="en-US" sz="3600" dirty="0" smtClean="0"/>
              <a:t>Sub-theme 3.2: Variability in Engagement</a:t>
            </a:r>
          </a:p>
          <a:p>
            <a:pPr lvl="2"/>
            <a:r>
              <a:rPr lang="en-US" sz="3600" dirty="0" smtClean="0"/>
              <a:t>Participant 4: "Not all students respond equally well to this approach."</a:t>
            </a:r>
            <a:endParaRPr lang="fr-FR" sz="36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en-US" sz="3600" dirty="0" smtClean="0"/>
              <a:t/>
            </a:r>
            <a:br>
              <a:rPr lang="en-US" sz="3600" dirty="0" smtClean="0"/>
            </a:br>
            <a:r>
              <a:rPr lang="en-US" sz="3600" dirty="0"/>
              <a:t/>
            </a:r>
            <a:br>
              <a:rPr lang="en-US" sz="3600" dirty="0"/>
            </a:br>
            <a:r>
              <a:rPr lang="en-US" sz="3600" dirty="0" smtClean="0"/>
              <a:t>Interpreting results:</a:t>
            </a:r>
            <a:br>
              <a:rPr lang="en-US" sz="3600" dirty="0" smtClean="0"/>
            </a:br>
            <a:r>
              <a:rPr lang="en-US" sz="3600" dirty="0" smtClean="0"/>
              <a:t>the difference between reporting and interpreting data.</a:t>
            </a:r>
            <a:br>
              <a:rPr lang="en-US" sz="3600" dirty="0" smtClean="0"/>
            </a:br>
            <a:r>
              <a:rPr lang="en-US" dirty="0" smtClean="0"/>
              <a:t/>
            </a:r>
            <a:br>
              <a:rPr lang="en-US" dirty="0" smtClean="0"/>
            </a:br>
            <a:endParaRPr lang="fr-FR" dirty="0"/>
          </a:p>
        </p:txBody>
      </p:sp>
      <p:sp>
        <p:nvSpPr>
          <p:cNvPr id="5" name="Espace réservé du texte 4"/>
          <p:cNvSpPr>
            <a:spLocks noGrp="1"/>
          </p:cNvSpPr>
          <p:nvPr>
            <p:ph type="body" idx="1"/>
          </p:nvPr>
        </p:nvSpPr>
        <p:spPr/>
        <p:txBody>
          <a:bodyPr/>
          <a:lstStyle/>
          <a:p>
            <a:r>
              <a:rPr lang="fr-FR" dirty="0" err="1" smtClean="0"/>
              <a:t>Reporting</a:t>
            </a:r>
            <a:r>
              <a:rPr lang="fr-FR" dirty="0" smtClean="0"/>
              <a:t> data</a:t>
            </a:r>
            <a:endParaRPr lang="fr-FR" dirty="0"/>
          </a:p>
        </p:txBody>
      </p:sp>
      <p:sp>
        <p:nvSpPr>
          <p:cNvPr id="3" name="Espace réservé du contenu 2"/>
          <p:cNvSpPr>
            <a:spLocks noGrp="1"/>
          </p:cNvSpPr>
          <p:nvPr>
            <p:ph sz="half" idx="2"/>
          </p:nvPr>
        </p:nvSpPr>
        <p:spPr/>
        <p:txBody>
          <a:bodyPr>
            <a:normAutofit fontScale="92500" lnSpcReduction="10000"/>
          </a:bodyPr>
          <a:lstStyle/>
          <a:p>
            <a:r>
              <a:rPr lang="en-US" dirty="0" smtClean="0"/>
              <a:t>Only </a:t>
            </a:r>
            <a:r>
              <a:rPr lang="en-US" dirty="0"/>
              <a:t>26% reported knowing how to perform </a:t>
            </a:r>
            <a:r>
              <a:rPr lang="en-US" dirty="0" smtClean="0"/>
              <a:t>emergency procedures </a:t>
            </a:r>
            <a:r>
              <a:rPr lang="en-US" dirty="0"/>
              <a:t>like mouth-to-mouth </a:t>
            </a:r>
            <a:r>
              <a:rPr lang="en-US" dirty="0" smtClean="0"/>
              <a:t>resuscitation</a:t>
            </a:r>
            <a:r>
              <a:rPr lang="en-US" dirty="0"/>
              <a:t>.</a:t>
            </a:r>
          </a:p>
          <a:p>
            <a:r>
              <a:rPr lang="en-US" dirty="0"/>
              <a:t>The majority of the respondents (75%) said </a:t>
            </a:r>
            <a:r>
              <a:rPr lang="en-US" dirty="0" smtClean="0"/>
              <a:t>that </a:t>
            </a:r>
            <a:r>
              <a:rPr lang="en-US" dirty="0"/>
              <a:t>they had to wait for more than half an </a:t>
            </a:r>
            <a:r>
              <a:rPr lang="en-US" dirty="0" smtClean="0"/>
              <a:t>hour </a:t>
            </a:r>
            <a:r>
              <a:rPr lang="en-US" dirty="0"/>
              <a:t>before being able to board bus service </a:t>
            </a:r>
            <a:r>
              <a:rPr lang="en-US" dirty="0" smtClean="0"/>
              <a:t>14 </a:t>
            </a:r>
            <a:r>
              <a:rPr lang="en-US" dirty="0"/>
              <a:t>in the morning, between 7.00 </a:t>
            </a:r>
            <a:r>
              <a:rPr lang="en-US" dirty="0" smtClean="0"/>
              <a:t>and 8.30am</a:t>
            </a:r>
            <a:r>
              <a:rPr lang="en-US" dirty="0"/>
              <a:t>. </a:t>
            </a:r>
          </a:p>
          <a:p>
            <a:pPr>
              <a:buNone/>
            </a:pPr>
            <a:r>
              <a:rPr lang="en-US" dirty="0" smtClean="0"/>
              <a:t> </a:t>
            </a:r>
            <a:endParaRPr lang="en-US" dirty="0"/>
          </a:p>
          <a:p>
            <a:endParaRPr lang="fr-FR" dirty="0"/>
          </a:p>
        </p:txBody>
      </p:sp>
      <p:sp>
        <p:nvSpPr>
          <p:cNvPr id="6" name="Espace réservé du texte 5"/>
          <p:cNvSpPr>
            <a:spLocks noGrp="1"/>
          </p:cNvSpPr>
          <p:nvPr>
            <p:ph type="body" sz="quarter" idx="3"/>
          </p:nvPr>
        </p:nvSpPr>
        <p:spPr/>
        <p:txBody>
          <a:bodyPr/>
          <a:lstStyle/>
          <a:p>
            <a:r>
              <a:rPr lang="en-US" dirty="0" smtClean="0"/>
              <a:t>Interpreting data</a:t>
            </a:r>
            <a:endParaRPr lang="fr-FR" dirty="0"/>
          </a:p>
        </p:txBody>
      </p:sp>
      <p:sp>
        <p:nvSpPr>
          <p:cNvPr id="7" name="Espace réservé du contenu 6"/>
          <p:cNvSpPr>
            <a:spLocks noGrp="1"/>
          </p:cNvSpPr>
          <p:nvPr>
            <p:ph sz="quarter" idx="4"/>
          </p:nvPr>
        </p:nvSpPr>
        <p:spPr/>
        <p:txBody>
          <a:bodyPr>
            <a:normAutofit fontScale="92500"/>
          </a:bodyPr>
          <a:lstStyle/>
          <a:p>
            <a:r>
              <a:rPr lang="en-US" dirty="0" smtClean="0"/>
              <a:t>This finding shows how unprepared Algerian people are in emergencies and illustrates that perhaps efforts to provide emergency training for Algerian people need to be stepped up. </a:t>
            </a:r>
          </a:p>
          <a:p>
            <a:r>
              <a:rPr lang="en-US" dirty="0" smtClean="0"/>
              <a:t>The finding indicates that the frequency of bus service 14 in the morning peak hours is inadequate.</a:t>
            </a:r>
          </a:p>
          <a:p>
            <a:endParaRPr lang="fr-F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p:txBody>
          <a:bodyPr>
            <a:normAutofit fontScale="90000"/>
          </a:bodyPr>
          <a:lstStyle/>
          <a:p>
            <a:r>
              <a:rPr lang="fr-FR" dirty="0" err="1" smtClean="0"/>
              <a:t>Appropriate</a:t>
            </a:r>
            <a:r>
              <a:rPr lang="fr-FR" dirty="0" smtClean="0"/>
              <a:t> use of </a:t>
            </a:r>
            <a:r>
              <a:rPr lang="fr-FR" dirty="0" err="1" smtClean="0"/>
              <a:t>language</a:t>
            </a:r>
            <a:r>
              <a:rPr lang="fr-FR" dirty="0" smtClean="0"/>
              <a:t> to report</a:t>
            </a:r>
            <a:endParaRPr lang="fr-FR" dirty="0"/>
          </a:p>
        </p:txBody>
      </p:sp>
      <p:sp>
        <p:nvSpPr>
          <p:cNvPr id="14" name="Espace réservé du contenu 13"/>
          <p:cNvSpPr>
            <a:spLocks noGrp="1"/>
          </p:cNvSpPr>
          <p:nvPr>
            <p:ph sz="half" idx="1"/>
          </p:nvPr>
        </p:nvSpPr>
        <p:spPr/>
        <p:txBody>
          <a:bodyPr>
            <a:normAutofit fontScale="92500" lnSpcReduction="20000"/>
          </a:bodyPr>
          <a:lstStyle/>
          <a:p>
            <a:r>
              <a:rPr lang="en-US" dirty="0">
                <a:solidFill>
                  <a:srgbClr val="FF0000"/>
                </a:solidFill>
              </a:rPr>
              <a:t>From the survey, 40% of </a:t>
            </a:r>
            <a:r>
              <a:rPr lang="en-US" dirty="0" smtClean="0">
                <a:solidFill>
                  <a:srgbClr val="FF0000"/>
                </a:solidFill>
              </a:rPr>
              <a:t>the </a:t>
            </a:r>
            <a:r>
              <a:rPr lang="en-US" dirty="0">
                <a:solidFill>
                  <a:srgbClr val="FF0000"/>
                </a:solidFill>
              </a:rPr>
              <a:t>respondents feel</a:t>
            </a:r>
            <a:r>
              <a:rPr lang="en-US" dirty="0" smtClean="0">
                <a:solidFill>
                  <a:srgbClr val="FF0000"/>
                </a:solidFill>
              </a:rPr>
              <a:t>... (</a:t>
            </a:r>
            <a:r>
              <a:rPr lang="en-US" dirty="0">
                <a:solidFill>
                  <a:srgbClr val="FF0000"/>
                </a:solidFill>
              </a:rPr>
              <a:t>It is not </a:t>
            </a:r>
            <a:r>
              <a:rPr lang="en-US" dirty="0" smtClean="0">
                <a:solidFill>
                  <a:srgbClr val="FF0000"/>
                </a:solidFill>
              </a:rPr>
              <a:t>From the </a:t>
            </a:r>
            <a:r>
              <a:rPr lang="en-US" dirty="0">
                <a:solidFill>
                  <a:srgbClr val="FF0000"/>
                </a:solidFill>
              </a:rPr>
              <a:t>survey that </a:t>
            </a:r>
            <a:r>
              <a:rPr lang="en-US" dirty="0" smtClean="0">
                <a:solidFill>
                  <a:srgbClr val="FF0000"/>
                </a:solidFill>
              </a:rPr>
              <a:t>the respondents </a:t>
            </a:r>
            <a:r>
              <a:rPr lang="en-US" dirty="0">
                <a:solidFill>
                  <a:srgbClr val="FF0000"/>
                </a:solidFill>
              </a:rPr>
              <a:t>feel or think a certain way</a:t>
            </a:r>
            <a:r>
              <a:rPr lang="en-US" dirty="0" smtClean="0">
                <a:solidFill>
                  <a:srgbClr val="FF0000"/>
                </a:solidFill>
              </a:rPr>
              <a:t>.)</a:t>
            </a:r>
          </a:p>
          <a:p>
            <a:r>
              <a:rPr lang="en-US" dirty="0">
                <a:solidFill>
                  <a:srgbClr val="FF0000"/>
                </a:solidFill>
              </a:rPr>
              <a:t>From interviews with students, </a:t>
            </a:r>
            <a:r>
              <a:rPr lang="en-US" dirty="0" smtClean="0">
                <a:solidFill>
                  <a:srgbClr val="FF0000"/>
                </a:solidFill>
              </a:rPr>
              <a:t>I found that they </a:t>
            </a:r>
            <a:r>
              <a:rPr lang="en-US" dirty="0">
                <a:solidFill>
                  <a:srgbClr val="FF0000"/>
                </a:solidFill>
              </a:rPr>
              <a:t>do </a:t>
            </a:r>
            <a:r>
              <a:rPr lang="en-US" dirty="0" smtClean="0">
                <a:solidFill>
                  <a:srgbClr val="FF0000"/>
                </a:solidFill>
              </a:rPr>
              <a:t>not benefit </a:t>
            </a:r>
            <a:r>
              <a:rPr lang="en-US" dirty="0">
                <a:solidFill>
                  <a:srgbClr val="FF0000"/>
                </a:solidFill>
              </a:rPr>
              <a:t>from</a:t>
            </a:r>
            <a:r>
              <a:rPr lang="en-US" dirty="0" smtClean="0">
                <a:solidFill>
                  <a:srgbClr val="FF0000"/>
                </a:solidFill>
              </a:rPr>
              <a:t>...</a:t>
            </a:r>
          </a:p>
          <a:p>
            <a:r>
              <a:rPr lang="en-US" dirty="0">
                <a:solidFill>
                  <a:srgbClr val="FF0000"/>
                </a:solidFill>
              </a:rPr>
              <a:t>According to the respondents, they say that</a:t>
            </a:r>
            <a:r>
              <a:rPr lang="en-US" dirty="0" smtClean="0">
                <a:solidFill>
                  <a:srgbClr val="FF0000"/>
                </a:solidFill>
              </a:rPr>
              <a:t>...(</a:t>
            </a:r>
            <a:r>
              <a:rPr lang="en-US" dirty="0">
                <a:solidFill>
                  <a:srgbClr val="FF0000"/>
                </a:solidFill>
              </a:rPr>
              <a:t>Redundant writing)</a:t>
            </a:r>
          </a:p>
          <a:p>
            <a:endParaRPr lang="en-US" dirty="0">
              <a:solidFill>
                <a:srgbClr val="FF0000"/>
              </a:solidFill>
            </a:endParaRPr>
          </a:p>
          <a:p>
            <a:endParaRPr lang="en-US" dirty="0"/>
          </a:p>
          <a:p>
            <a:pPr>
              <a:buNone/>
            </a:pPr>
            <a:endParaRPr lang="fr-FR" dirty="0"/>
          </a:p>
        </p:txBody>
      </p:sp>
      <p:sp>
        <p:nvSpPr>
          <p:cNvPr id="15" name="Espace réservé du contenu 14"/>
          <p:cNvSpPr>
            <a:spLocks noGrp="1"/>
          </p:cNvSpPr>
          <p:nvPr>
            <p:ph sz="half" idx="2"/>
          </p:nvPr>
        </p:nvSpPr>
        <p:spPr>
          <a:xfrm>
            <a:off x="4648200" y="1600200"/>
            <a:ext cx="4038600" cy="5043510"/>
          </a:xfrm>
        </p:spPr>
        <p:txBody>
          <a:bodyPr>
            <a:normAutofit fontScale="92500" lnSpcReduction="20000"/>
          </a:bodyPr>
          <a:lstStyle/>
          <a:p>
            <a:r>
              <a:rPr lang="en-US" dirty="0"/>
              <a:t>The survey shows that 40% of the </a:t>
            </a:r>
            <a:r>
              <a:rPr lang="en-US" dirty="0" smtClean="0"/>
              <a:t>respondents feel…</a:t>
            </a:r>
          </a:p>
          <a:p>
            <a:r>
              <a:rPr lang="en-US" dirty="0"/>
              <a:t>From interviews with students, it can </a:t>
            </a:r>
            <a:r>
              <a:rPr lang="en-US" dirty="0" smtClean="0"/>
              <a:t>be </a:t>
            </a:r>
            <a:r>
              <a:rPr lang="en-US" dirty="0"/>
              <a:t>seen that/it was found that they do </a:t>
            </a:r>
            <a:r>
              <a:rPr lang="en-US" dirty="0" smtClean="0"/>
              <a:t>not benefit </a:t>
            </a:r>
            <a:r>
              <a:rPr lang="en-US" dirty="0"/>
              <a:t>from</a:t>
            </a:r>
            <a:r>
              <a:rPr lang="en-US" dirty="0" smtClean="0"/>
              <a:t>...</a:t>
            </a:r>
          </a:p>
          <a:p>
            <a:r>
              <a:rPr lang="en-US" dirty="0" smtClean="0"/>
              <a:t>According to the respondents, the decision whether to use ICT or not depends on…  </a:t>
            </a:r>
          </a:p>
          <a:p>
            <a:pPr>
              <a:buNone/>
            </a:pPr>
            <a:r>
              <a:rPr lang="fr-FR" dirty="0" smtClean="0"/>
              <a:t>Or The </a:t>
            </a:r>
            <a:r>
              <a:rPr lang="fr-FR" dirty="0" err="1" smtClean="0"/>
              <a:t>respondents</a:t>
            </a:r>
            <a:r>
              <a:rPr lang="fr-FR" dirty="0" smtClean="0"/>
              <a:t> </a:t>
            </a:r>
            <a:r>
              <a:rPr lang="fr-FR" dirty="0" err="1" smtClean="0"/>
              <a:t>say</a:t>
            </a:r>
            <a:r>
              <a:rPr lang="fr-FR" dirty="0" smtClean="0"/>
              <a:t> </a:t>
            </a:r>
            <a:r>
              <a:rPr lang="fr-FR" dirty="0" err="1" smtClean="0"/>
              <a:t>that</a:t>
            </a:r>
            <a:r>
              <a:rPr lang="fr-FR" dirty="0" smtClean="0"/>
              <a:t>...</a:t>
            </a:r>
            <a:endParaRPr lang="en-US" dirty="0"/>
          </a:p>
          <a:p>
            <a:endParaRPr lang="en-US" dirty="0"/>
          </a:p>
          <a:p>
            <a:endParaRPr lang="fr-F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357166"/>
            <a:ext cx="9144000" cy="1143000"/>
          </a:xfrm>
        </p:spPr>
        <p:txBody>
          <a:bodyPr>
            <a:noAutofit/>
          </a:bodyPr>
          <a:lstStyle/>
          <a:p>
            <a:pPr algn="l"/>
            <a:r>
              <a:rPr lang="en-US" sz="2400" dirty="0" smtClean="0"/>
              <a:t>Tables are ideal for presenting detailed numerical or textual information, while charts (graphs, diagrams) are useful for visually representing trends, comparisons, or distribution patterns in the data. The choice between tables and charts should be based on the nature of the data </a:t>
            </a:r>
            <a:endParaRPr lang="fr-FR" sz="2400" dirty="0"/>
          </a:p>
        </p:txBody>
      </p:sp>
      <p:sp>
        <p:nvSpPr>
          <p:cNvPr id="3" name="Espace réservé du texte 2"/>
          <p:cNvSpPr>
            <a:spLocks noGrp="1"/>
          </p:cNvSpPr>
          <p:nvPr>
            <p:ph type="body" idx="1"/>
          </p:nvPr>
        </p:nvSpPr>
        <p:spPr>
          <a:xfrm>
            <a:off x="500034" y="1714488"/>
            <a:ext cx="4040188" cy="639762"/>
          </a:xfrm>
        </p:spPr>
        <p:txBody>
          <a:bodyPr/>
          <a:lstStyle/>
          <a:p>
            <a:pPr algn="ctr"/>
            <a:r>
              <a:rPr lang="fr-FR" dirty="0" smtClean="0"/>
              <a:t>Tables</a:t>
            </a:r>
          </a:p>
        </p:txBody>
      </p:sp>
      <p:sp>
        <p:nvSpPr>
          <p:cNvPr id="4" name="Espace réservé du contenu 3"/>
          <p:cNvSpPr>
            <a:spLocks noGrp="1"/>
          </p:cNvSpPr>
          <p:nvPr>
            <p:ph sz="half" idx="2"/>
          </p:nvPr>
        </p:nvSpPr>
        <p:spPr>
          <a:xfrm>
            <a:off x="428596" y="2500306"/>
            <a:ext cx="4040188" cy="3951288"/>
          </a:xfrm>
        </p:spPr>
        <p:txBody>
          <a:bodyPr>
            <a:normAutofit fontScale="85000" lnSpcReduction="20000"/>
          </a:bodyPr>
          <a:lstStyle/>
          <a:p>
            <a:r>
              <a:rPr lang="fr-FR" b="1" dirty="0" err="1" smtClean="0"/>
              <a:t>Numerical</a:t>
            </a:r>
            <a:r>
              <a:rPr lang="fr-FR" b="1" dirty="0" smtClean="0"/>
              <a:t> Data </a:t>
            </a:r>
            <a:r>
              <a:rPr lang="fr-FR" b="1" dirty="0" err="1" smtClean="0"/>
              <a:t>Presentation</a:t>
            </a:r>
            <a:r>
              <a:rPr lang="fr-FR" b="1" dirty="0" smtClean="0"/>
              <a:t>: </a:t>
            </a:r>
            <a:r>
              <a:rPr lang="en-US" dirty="0" smtClean="0"/>
              <a:t>Presenting participant demographics (age, gender, education level) in a survey.</a:t>
            </a:r>
            <a:endParaRPr lang="fr-FR" dirty="0" smtClean="0"/>
          </a:p>
          <a:p>
            <a:r>
              <a:rPr lang="fr-FR" b="1" dirty="0" smtClean="0"/>
              <a:t>Comparative Data:</a:t>
            </a:r>
            <a:r>
              <a:rPr lang="en-US" dirty="0" smtClean="0"/>
              <a:t>Displaying mean scores and standard deviations for different experimental conditions.</a:t>
            </a:r>
            <a:endParaRPr lang="fr-FR" dirty="0" smtClean="0"/>
          </a:p>
          <a:p>
            <a:r>
              <a:rPr lang="fr-FR" b="1" dirty="0" err="1" smtClean="0"/>
              <a:t>Textual</a:t>
            </a:r>
            <a:r>
              <a:rPr lang="fr-FR" b="1" dirty="0" smtClean="0"/>
              <a:t> Information: </a:t>
            </a:r>
            <a:r>
              <a:rPr lang="en-US" dirty="0" smtClean="0"/>
              <a:t>Showing side-by-side comparison of responses to multiple-choice questions.</a:t>
            </a:r>
            <a:r>
              <a:rPr lang="fr-FR" dirty="0" smtClean="0"/>
              <a:t/>
            </a:r>
            <a:br>
              <a:rPr lang="fr-FR" dirty="0" smtClean="0"/>
            </a:br>
            <a:endParaRPr lang="fr-FR" dirty="0"/>
          </a:p>
        </p:txBody>
      </p:sp>
      <p:sp>
        <p:nvSpPr>
          <p:cNvPr id="5" name="Espace réservé du texte 4"/>
          <p:cNvSpPr>
            <a:spLocks noGrp="1"/>
          </p:cNvSpPr>
          <p:nvPr>
            <p:ph type="body" sz="quarter" idx="3"/>
          </p:nvPr>
        </p:nvSpPr>
        <p:spPr>
          <a:xfrm>
            <a:off x="4714876" y="1571612"/>
            <a:ext cx="4041775" cy="639762"/>
          </a:xfrm>
        </p:spPr>
        <p:txBody>
          <a:bodyPr>
            <a:normAutofit fontScale="92500"/>
          </a:bodyPr>
          <a:lstStyle/>
          <a:p>
            <a:pPr algn="ctr"/>
            <a:r>
              <a:rPr lang="fr-FR" dirty="0" err="1" smtClean="0"/>
              <a:t>Charts</a:t>
            </a:r>
            <a:r>
              <a:rPr lang="fr-FR" dirty="0" smtClean="0"/>
              <a:t> (Graphs, </a:t>
            </a:r>
            <a:r>
              <a:rPr lang="fr-FR" dirty="0" err="1" smtClean="0"/>
              <a:t>Diagrams</a:t>
            </a:r>
            <a:r>
              <a:rPr lang="fr-FR" dirty="0" smtClean="0"/>
              <a:t>, etc.)</a:t>
            </a:r>
          </a:p>
        </p:txBody>
      </p:sp>
      <p:sp>
        <p:nvSpPr>
          <p:cNvPr id="6" name="Espace réservé du contenu 5"/>
          <p:cNvSpPr>
            <a:spLocks noGrp="1"/>
          </p:cNvSpPr>
          <p:nvPr>
            <p:ph sz="quarter" idx="4"/>
          </p:nvPr>
        </p:nvSpPr>
        <p:spPr>
          <a:xfrm>
            <a:off x="4643438" y="2428868"/>
            <a:ext cx="4041775" cy="3951288"/>
          </a:xfrm>
        </p:spPr>
        <p:txBody>
          <a:bodyPr>
            <a:normAutofit fontScale="92500" lnSpcReduction="20000"/>
          </a:bodyPr>
          <a:lstStyle/>
          <a:p>
            <a:r>
              <a:rPr lang="fr-FR" b="1" dirty="0" smtClean="0"/>
              <a:t>Visual </a:t>
            </a:r>
            <a:r>
              <a:rPr lang="fr-FR" b="1" dirty="0" err="1" smtClean="0"/>
              <a:t>Representation</a:t>
            </a:r>
            <a:r>
              <a:rPr lang="fr-FR" b="1" dirty="0" smtClean="0"/>
              <a:t>: </a:t>
            </a:r>
            <a:r>
              <a:rPr lang="en-US" dirty="0" smtClean="0"/>
              <a:t>Using a bar graph to show the distribution of language proficiency levels among students.</a:t>
            </a:r>
            <a:r>
              <a:rPr lang="fr-FR" dirty="0" smtClean="0"/>
              <a:t/>
            </a:r>
            <a:br>
              <a:rPr lang="fr-FR" dirty="0" smtClean="0"/>
            </a:br>
            <a:r>
              <a:rPr lang="fr-FR" b="1" dirty="0" smtClean="0"/>
              <a:t>Data Distribution: </a:t>
            </a:r>
            <a:r>
              <a:rPr lang="en-US" dirty="0" smtClean="0"/>
              <a:t>Using a line graph to illustrate changes in test scores over multiple assessment periods.</a:t>
            </a:r>
            <a:r>
              <a:rPr lang="fr-FR" dirty="0" smtClean="0"/>
              <a:t/>
            </a:r>
            <a:br>
              <a:rPr lang="fr-FR" dirty="0" smtClean="0"/>
            </a:br>
            <a:r>
              <a:rPr lang="fr-FR" b="1" dirty="0" err="1" smtClean="0"/>
              <a:t>Illustrating</a:t>
            </a:r>
            <a:r>
              <a:rPr lang="fr-FR" b="1" dirty="0" smtClean="0"/>
              <a:t> </a:t>
            </a:r>
            <a:r>
              <a:rPr lang="fr-FR" b="1" dirty="0" err="1" smtClean="0"/>
              <a:t>Comparisons</a:t>
            </a:r>
            <a:r>
              <a:rPr lang="fr-FR" b="1" dirty="0" smtClean="0"/>
              <a:t>: </a:t>
            </a:r>
            <a:r>
              <a:rPr lang="en-US" dirty="0" smtClean="0"/>
              <a:t>Using a pie chart to display the percentage breakdown of preferred learning styles among participants.</a:t>
            </a:r>
            <a:endParaRPr lang="fr-F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txBody>
          <a:bodyPr/>
          <a:lstStyle/>
          <a:p>
            <a:r>
              <a:rPr lang="en-US" dirty="0" smtClean="0"/>
              <a:t>you should </a:t>
            </a:r>
            <a:r>
              <a:rPr lang="fr-FR" b="1" dirty="0" err="1" smtClean="0"/>
              <a:t>remind</a:t>
            </a:r>
            <a:r>
              <a:rPr lang="fr-FR" b="1" dirty="0" smtClean="0"/>
              <a:t> </a:t>
            </a:r>
            <a:r>
              <a:rPr lang="fr-FR" b="1" dirty="0" err="1" smtClean="0"/>
              <a:t>your</a:t>
            </a:r>
            <a:r>
              <a:rPr lang="fr-FR" b="1" dirty="0" smtClean="0"/>
              <a:t> </a:t>
            </a:r>
            <a:r>
              <a:rPr lang="fr-FR" b="1" dirty="0" err="1" smtClean="0"/>
              <a:t>readers</a:t>
            </a:r>
            <a:r>
              <a:rPr lang="fr-FR" b="1" dirty="0" smtClean="0"/>
              <a:t> </a:t>
            </a:r>
            <a:r>
              <a:rPr lang="fr-FR" b="1" dirty="0" err="1" smtClean="0"/>
              <a:t>what</a:t>
            </a:r>
            <a:r>
              <a:rPr lang="fr-FR" b="1" dirty="0" smtClean="0"/>
              <a:t> the focus of </a:t>
            </a:r>
            <a:r>
              <a:rPr lang="fr-FR" b="1" dirty="0" err="1" smtClean="0"/>
              <a:t>your</a:t>
            </a:r>
            <a:r>
              <a:rPr lang="fr-FR" b="1" dirty="0" smtClean="0"/>
              <a:t> </a:t>
            </a:r>
            <a:r>
              <a:rPr lang="fr-FR" b="1" dirty="0" err="1" smtClean="0"/>
              <a:t>study</a:t>
            </a:r>
            <a:r>
              <a:rPr lang="fr-FR" b="1" dirty="0" smtClean="0"/>
              <a:t> </a:t>
            </a:r>
            <a:r>
              <a:rPr lang="fr-FR" b="1" dirty="0" err="1" smtClean="0"/>
              <a:t>is</a:t>
            </a:r>
            <a:r>
              <a:rPr lang="fr-FR" b="1" dirty="0" smtClean="0"/>
              <a:t>, </a:t>
            </a:r>
            <a:r>
              <a:rPr lang="fr-FR" dirty="0" err="1" smtClean="0"/>
              <a:t>especially</a:t>
            </a:r>
            <a:r>
              <a:rPr lang="fr-FR" dirty="0" smtClean="0"/>
              <a:t> the</a:t>
            </a:r>
            <a:r>
              <a:rPr lang="fr-FR" b="1" dirty="0" smtClean="0"/>
              <a:t> </a:t>
            </a:r>
            <a:r>
              <a:rPr lang="fr-FR" b="1" dirty="0" err="1" smtClean="0"/>
              <a:t>research</a:t>
            </a:r>
            <a:r>
              <a:rPr lang="fr-FR" b="1" dirty="0" smtClean="0"/>
              <a:t> </a:t>
            </a:r>
            <a:r>
              <a:rPr lang="fr-FR" b="1" dirty="0" err="1" smtClean="0"/>
              <a:t>aims</a:t>
            </a:r>
            <a:r>
              <a:rPr lang="fr-FR" b="1" dirty="0" smtClean="0"/>
              <a:t>, </a:t>
            </a:r>
            <a:r>
              <a:rPr lang="fr-FR" b="1" dirty="0" err="1" smtClean="0"/>
              <a:t>then</a:t>
            </a:r>
            <a:r>
              <a:rPr lang="fr-FR" b="1" dirty="0" smtClean="0"/>
              <a:t> </a:t>
            </a:r>
            <a:r>
              <a:rPr lang="fr-FR" dirty="0" err="1" smtClean="0"/>
              <a:t>briefly</a:t>
            </a:r>
            <a:r>
              <a:rPr lang="fr-FR" dirty="0" smtClean="0"/>
              <a:t> mention how </a:t>
            </a:r>
            <a:r>
              <a:rPr lang="fr-FR" dirty="0" err="1" smtClean="0"/>
              <a:t>you’ll</a:t>
            </a:r>
            <a:r>
              <a:rPr lang="fr-FR" dirty="0" smtClean="0"/>
              <a:t> </a:t>
            </a:r>
            <a:r>
              <a:rPr lang="fr-FR" b="1" dirty="0" smtClean="0"/>
              <a:t>structure</a:t>
            </a:r>
            <a:r>
              <a:rPr lang="fr-FR" dirty="0" smtClean="0"/>
              <a:t> the </a:t>
            </a:r>
            <a:r>
              <a:rPr lang="fr-FR" smtClean="0"/>
              <a:t>chapter</a:t>
            </a:r>
            <a:endParaRPr lang="fr-F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smtClean="0"/>
              <a:t>Discussion</a:t>
            </a:r>
            <a:endParaRPr lang="fr-FR" dirty="0"/>
          </a:p>
        </p:txBody>
      </p:sp>
      <p:sp>
        <p:nvSpPr>
          <p:cNvPr id="6" name="Espace réservé du contenu 5"/>
          <p:cNvSpPr>
            <a:spLocks noGrp="1"/>
          </p:cNvSpPr>
          <p:nvPr>
            <p:ph idx="1"/>
          </p:nvPr>
        </p:nvSpPr>
        <p:spPr/>
        <p:txBody>
          <a:bodyPr>
            <a:normAutofit fontScale="85000" lnSpcReduction="10000"/>
          </a:bodyPr>
          <a:lstStyle/>
          <a:p>
            <a:r>
              <a:rPr lang="fr-FR" dirty="0" smtClean="0"/>
              <a:t>It </a:t>
            </a:r>
            <a:r>
              <a:rPr lang="fr-FR" dirty="0" err="1" smtClean="0"/>
              <a:t>should</a:t>
            </a:r>
            <a:r>
              <a:rPr lang="fr-FR" dirty="0" smtClean="0"/>
              <a:t> not </a:t>
            </a:r>
            <a:r>
              <a:rPr lang="fr-FR" dirty="0" err="1" smtClean="0"/>
              <a:t>be</a:t>
            </a:r>
            <a:r>
              <a:rPr lang="fr-FR" dirty="0" smtClean="0"/>
              <a:t> </a:t>
            </a:r>
            <a:r>
              <a:rPr lang="fr-FR" dirty="0" err="1" smtClean="0"/>
              <a:t>simply</a:t>
            </a:r>
            <a:r>
              <a:rPr lang="fr-FR" dirty="0" smtClean="0"/>
              <a:t> a </a:t>
            </a:r>
            <a:r>
              <a:rPr lang="fr-FR" dirty="0" err="1" smtClean="0"/>
              <a:t>summary</a:t>
            </a:r>
            <a:r>
              <a:rPr lang="fr-FR" dirty="0" smtClean="0"/>
              <a:t> of the </a:t>
            </a:r>
            <a:r>
              <a:rPr lang="fr-FR" dirty="0" err="1" smtClean="0"/>
              <a:t>results</a:t>
            </a:r>
            <a:r>
              <a:rPr lang="fr-FR" dirty="0" smtClean="0"/>
              <a:t> </a:t>
            </a:r>
            <a:r>
              <a:rPr lang="fr-FR" dirty="0" err="1" smtClean="0"/>
              <a:t>obtained</a:t>
            </a:r>
            <a:endParaRPr lang="fr-FR" dirty="0" smtClean="0"/>
          </a:p>
          <a:p>
            <a:r>
              <a:rPr lang="fr-FR" dirty="0" smtClean="0"/>
              <a:t>Link </a:t>
            </a:r>
            <a:r>
              <a:rPr lang="fr-FR" dirty="0" err="1" smtClean="0"/>
              <a:t>your</a:t>
            </a:r>
            <a:r>
              <a:rPr lang="fr-FR" dirty="0" smtClean="0"/>
              <a:t> </a:t>
            </a:r>
            <a:r>
              <a:rPr lang="fr-FR" dirty="0" err="1" smtClean="0"/>
              <a:t>results</a:t>
            </a:r>
            <a:r>
              <a:rPr lang="fr-FR" dirty="0" smtClean="0"/>
              <a:t> to </a:t>
            </a:r>
            <a:r>
              <a:rPr lang="fr-FR" dirty="0" err="1" smtClean="0"/>
              <a:t>your</a:t>
            </a:r>
            <a:r>
              <a:rPr lang="fr-FR" dirty="0" smtClean="0"/>
              <a:t> </a:t>
            </a:r>
            <a:r>
              <a:rPr lang="fr-FR" dirty="0" err="1" smtClean="0"/>
              <a:t>hypotheses</a:t>
            </a:r>
            <a:r>
              <a:rPr lang="fr-FR" dirty="0" smtClean="0"/>
              <a:t>,i.e. State all the </a:t>
            </a:r>
            <a:r>
              <a:rPr lang="fr-FR" dirty="0" err="1" smtClean="0"/>
              <a:t>results</a:t>
            </a:r>
            <a:r>
              <a:rPr lang="fr-FR" dirty="0" smtClean="0"/>
              <a:t> </a:t>
            </a:r>
            <a:r>
              <a:rPr lang="fr-FR" dirty="0" err="1" smtClean="0"/>
              <a:t>which</a:t>
            </a:r>
            <a:r>
              <a:rPr lang="fr-FR" dirty="0" smtClean="0"/>
              <a:t> </a:t>
            </a:r>
            <a:r>
              <a:rPr lang="fr-FR" dirty="0" err="1" smtClean="0"/>
              <a:t>prove</a:t>
            </a:r>
            <a:r>
              <a:rPr lang="fr-FR" dirty="0" smtClean="0"/>
              <a:t> or </a:t>
            </a:r>
            <a:r>
              <a:rPr lang="fr-FR" dirty="0" err="1" smtClean="0"/>
              <a:t>disprove</a:t>
            </a:r>
            <a:r>
              <a:rPr lang="fr-FR" dirty="0" smtClean="0"/>
              <a:t> </a:t>
            </a:r>
            <a:r>
              <a:rPr lang="fr-FR" dirty="0" err="1" smtClean="0"/>
              <a:t>your</a:t>
            </a:r>
            <a:r>
              <a:rPr lang="fr-FR" dirty="0" smtClean="0"/>
              <a:t> </a:t>
            </a:r>
            <a:r>
              <a:rPr lang="fr-FR" dirty="0" err="1" smtClean="0"/>
              <a:t>hypotheses</a:t>
            </a:r>
            <a:r>
              <a:rPr lang="fr-FR" dirty="0" smtClean="0"/>
              <a:t>.</a:t>
            </a:r>
          </a:p>
          <a:p>
            <a:r>
              <a:rPr lang="fr-FR" dirty="0" smtClean="0"/>
              <a:t>In the discussion of the main </a:t>
            </a:r>
            <a:r>
              <a:rPr lang="fr-FR" dirty="0" err="1" smtClean="0"/>
              <a:t>results</a:t>
            </a:r>
            <a:r>
              <a:rPr lang="fr-FR" dirty="0" smtClean="0"/>
              <a:t> </a:t>
            </a:r>
          </a:p>
          <a:p>
            <a:pPr marL="987425" indent="-276225">
              <a:buFont typeface="Wingdings" pitchFamily="2" charset="2"/>
              <a:buChar char="ü"/>
            </a:pPr>
            <a:r>
              <a:rPr lang="fr-FR" dirty="0" err="1" smtClean="0"/>
              <a:t>Introduce</a:t>
            </a:r>
            <a:r>
              <a:rPr lang="fr-FR" dirty="0" smtClean="0"/>
              <a:t> and </a:t>
            </a:r>
            <a:r>
              <a:rPr lang="fr-FR" dirty="0" err="1" smtClean="0"/>
              <a:t>restate</a:t>
            </a:r>
            <a:r>
              <a:rPr lang="fr-FR" dirty="0" smtClean="0"/>
              <a:t> the </a:t>
            </a:r>
            <a:r>
              <a:rPr lang="fr-FR" dirty="0" err="1" smtClean="0"/>
              <a:t>problem</a:t>
            </a:r>
            <a:r>
              <a:rPr lang="fr-FR" dirty="0" smtClean="0"/>
              <a:t>,  </a:t>
            </a:r>
          </a:p>
          <a:p>
            <a:pPr marL="987425" indent="-276225">
              <a:buFont typeface="Wingdings" pitchFamily="2" charset="2"/>
              <a:buChar char="ü"/>
            </a:pPr>
            <a:r>
              <a:rPr lang="fr-FR" dirty="0" smtClean="0"/>
              <a:t>Deal </a:t>
            </a:r>
            <a:r>
              <a:rPr lang="fr-FR" dirty="0" err="1" smtClean="0"/>
              <a:t>with</a:t>
            </a:r>
            <a:r>
              <a:rPr lang="fr-FR" dirty="0" smtClean="0"/>
              <a:t> </a:t>
            </a:r>
            <a:r>
              <a:rPr lang="fr-FR" dirty="0" err="1" smtClean="0"/>
              <a:t>each</a:t>
            </a:r>
            <a:r>
              <a:rPr lang="fr-FR" dirty="0" smtClean="0"/>
              <a:t> </a:t>
            </a:r>
            <a:r>
              <a:rPr lang="fr-FR" dirty="0" err="1" smtClean="0"/>
              <a:t>hypothesis</a:t>
            </a:r>
            <a:r>
              <a:rPr lang="fr-FR" dirty="0" smtClean="0"/>
              <a:t> </a:t>
            </a:r>
            <a:r>
              <a:rPr lang="fr-FR" dirty="0" err="1" smtClean="0"/>
              <a:t>separately</a:t>
            </a:r>
            <a:r>
              <a:rPr lang="fr-FR" dirty="0" smtClean="0"/>
              <a:t>: </a:t>
            </a:r>
            <a:r>
              <a:rPr lang="fr-FR" dirty="0" err="1" smtClean="0"/>
              <a:t>bring</a:t>
            </a:r>
            <a:r>
              <a:rPr lang="fr-FR" dirty="0" smtClean="0"/>
              <a:t> the </a:t>
            </a:r>
            <a:r>
              <a:rPr lang="fr-FR" dirty="0" err="1" smtClean="0"/>
              <a:t>results</a:t>
            </a:r>
            <a:r>
              <a:rPr lang="fr-FR" dirty="0" smtClean="0"/>
              <a:t> of </a:t>
            </a:r>
            <a:r>
              <a:rPr lang="fr-FR" dirty="0" err="1" smtClean="0"/>
              <a:t>each</a:t>
            </a:r>
            <a:r>
              <a:rPr lang="fr-FR" dirty="0" smtClean="0"/>
              <a:t> instrument </a:t>
            </a:r>
            <a:r>
              <a:rPr lang="fr-FR" dirty="0" err="1" smtClean="0"/>
              <a:t>which</a:t>
            </a:r>
            <a:r>
              <a:rPr lang="fr-FR" dirty="0" smtClean="0"/>
              <a:t> </a:t>
            </a:r>
            <a:r>
              <a:rPr lang="fr-FR" dirty="0" err="1" smtClean="0"/>
              <a:t>confirm</a:t>
            </a:r>
            <a:r>
              <a:rPr lang="fr-FR" dirty="0" smtClean="0"/>
              <a:t> the </a:t>
            </a:r>
            <a:r>
              <a:rPr lang="fr-FR" dirty="0" err="1" smtClean="0"/>
              <a:t>hypothesis</a:t>
            </a:r>
            <a:endParaRPr lang="fr-FR" dirty="0" smtClean="0"/>
          </a:p>
          <a:p>
            <a:pPr marL="987425" indent="-276225">
              <a:buFont typeface="Wingdings" pitchFamily="2" charset="2"/>
              <a:buChar char="ü"/>
            </a:pPr>
            <a:r>
              <a:rPr lang="fr-FR" dirty="0" smtClean="0"/>
              <a:t>Relate </a:t>
            </a:r>
            <a:r>
              <a:rPr lang="fr-FR" dirty="0" err="1" smtClean="0"/>
              <a:t>your</a:t>
            </a:r>
            <a:r>
              <a:rPr lang="fr-FR" dirty="0" smtClean="0"/>
              <a:t> </a:t>
            </a:r>
            <a:r>
              <a:rPr lang="fr-FR" dirty="0" err="1" smtClean="0"/>
              <a:t>findings</a:t>
            </a:r>
            <a:r>
              <a:rPr lang="fr-FR" dirty="0" smtClean="0"/>
              <a:t> to </a:t>
            </a:r>
            <a:r>
              <a:rPr lang="fr-FR" dirty="0" err="1" smtClean="0"/>
              <a:t>previous</a:t>
            </a:r>
            <a:r>
              <a:rPr lang="fr-FR" dirty="0" smtClean="0"/>
              <a:t> </a:t>
            </a:r>
            <a:r>
              <a:rPr lang="fr-FR" dirty="0" err="1" smtClean="0"/>
              <a:t>studies</a:t>
            </a:r>
            <a:r>
              <a:rPr lang="fr-FR" dirty="0" smtClean="0"/>
              <a:t> </a:t>
            </a:r>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285728"/>
            <a:ext cx="8686800" cy="6572272"/>
          </a:xfrm>
        </p:spPr>
        <p:txBody>
          <a:bodyPr>
            <a:normAutofit fontScale="62500" lnSpcReduction="20000"/>
          </a:bodyPr>
          <a:lstStyle/>
          <a:p>
            <a:pPr algn="ctr">
              <a:buNone/>
            </a:pPr>
            <a:r>
              <a:rPr lang="fr-FR" sz="6500" dirty="0" smtClean="0"/>
              <a:t>Discussion</a:t>
            </a:r>
            <a:endParaRPr lang="en-US" sz="6500" dirty="0" smtClean="0"/>
          </a:p>
          <a:p>
            <a:r>
              <a:rPr lang="en-US" dirty="0" smtClean="0"/>
              <a:t>Each hypothesis or research question (RQ)should be addressed separately. This allows for a focused and structured analysis of the results in relation to the specific hypotheses or questions formulated at the outset of the study.</a:t>
            </a:r>
          </a:p>
          <a:p>
            <a:r>
              <a:rPr lang="en-US" b="1" dirty="0" smtClean="0"/>
              <a:t>Restate the Hypothesis/ RQ:</a:t>
            </a:r>
            <a:r>
              <a:rPr lang="en-US" dirty="0" smtClean="0"/>
              <a:t> Begin by restating the hypothesis or the research question that was tested or investigated in your study.</a:t>
            </a:r>
          </a:p>
          <a:p>
            <a:r>
              <a:rPr lang="en-US" b="1" dirty="0" smtClean="0"/>
              <a:t>Discuss Supporting or Contradictory Evidence:</a:t>
            </a:r>
            <a:r>
              <a:rPr lang="en-US" dirty="0" smtClean="0"/>
              <a:t> Evaluate the results obtained in your study in relation to the hypothesis/ RQ . Discuss whether the findings support or contradict the hypothesis or give the results which answer the question. Include statistical data, if applicable, to support your discussion.</a:t>
            </a:r>
          </a:p>
          <a:p>
            <a:r>
              <a:rPr lang="en-US" b="1" dirty="0" smtClean="0"/>
              <a:t>Interpretation and Implications:</a:t>
            </a:r>
            <a:r>
              <a:rPr lang="en-US" dirty="0" smtClean="0"/>
              <a:t> Interpret the implications of the results for the hypothesis. If the results align with the hypothesis, discuss the significance and how it contributes to the understanding of the topic. If the results contradict the hypothesis, delve into potential reasons for this discrepancy.</a:t>
            </a:r>
          </a:p>
          <a:p>
            <a:r>
              <a:rPr lang="en-US" b="1" dirty="0" smtClean="0"/>
              <a:t>Relate to Existing Literature:</a:t>
            </a:r>
            <a:r>
              <a:rPr lang="en-US" dirty="0" smtClean="0"/>
              <a:t> Connect your findings related to each hypothesis with the existing literature. Compare your results to previous studies that have examined similar hypotheses, highlighting similarities, differences, or contributions to the field.</a:t>
            </a:r>
          </a:p>
          <a:p>
            <a:r>
              <a:rPr lang="en-US" b="1" dirty="0" smtClean="0"/>
              <a:t>Consider Alternative Explanations:</a:t>
            </a:r>
            <a:r>
              <a:rPr lang="en-US" dirty="0" smtClean="0"/>
              <a:t> Explore alternative explanations for the results obtained. Discuss other factors or variables that might have influenced the outcome, especially if the hypothesis was not fully supported.</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err="1" smtClean="0"/>
              <a:t>Research</a:t>
            </a:r>
            <a:r>
              <a:rPr lang="fr-FR" dirty="0" smtClean="0"/>
              <a:t> questions &amp; </a:t>
            </a:r>
            <a:r>
              <a:rPr lang="fr-FR" dirty="0" err="1" smtClean="0"/>
              <a:t>hypotheses</a:t>
            </a:r>
            <a:endParaRPr lang="fr-FR" dirty="0"/>
          </a:p>
        </p:txBody>
      </p:sp>
      <p:sp>
        <p:nvSpPr>
          <p:cNvPr id="5" name="Espace réservé du contenu 4"/>
          <p:cNvSpPr>
            <a:spLocks noGrp="1"/>
          </p:cNvSpPr>
          <p:nvPr>
            <p:ph sz="half" idx="1"/>
          </p:nvPr>
        </p:nvSpPr>
        <p:spPr/>
        <p:txBody>
          <a:bodyPr>
            <a:normAutofit fontScale="77500" lnSpcReduction="20000"/>
          </a:bodyPr>
          <a:lstStyle/>
          <a:p>
            <a:pPr lvl="0"/>
            <a:r>
              <a:rPr lang="en-US" dirty="0" smtClean="0"/>
              <a:t>Are Algerian EFL learners autonomous and, therefore, ready to handle their learning process as required by constructivism?</a:t>
            </a:r>
            <a:endParaRPr lang="fr-FR" dirty="0" smtClean="0"/>
          </a:p>
          <a:p>
            <a:pPr lvl="0"/>
            <a:r>
              <a:rPr lang="en-US" dirty="0" smtClean="0"/>
              <a:t>Are Algerian EFL teachers ready to rely on constructivism in their teaching practices?</a:t>
            </a:r>
            <a:endParaRPr lang="fr-FR" dirty="0" smtClean="0"/>
          </a:p>
          <a:p>
            <a:pPr lvl="0"/>
            <a:r>
              <a:rPr lang="en-US" dirty="0" smtClean="0"/>
              <a:t>To what extent is the Algerian EFL classroom appropriate for creating constructivist learning/teaching environments?</a:t>
            </a:r>
            <a:endParaRPr lang="fr-FR" dirty="0" smtClean="0"/>
          </a:p>
        </p:txBody>
      </p:sp>
      <p:sp>
        <p:nvSpPr>
          <p:cNvPr id="6" name="Espace réservé du contenu 5"/>
          <p:cNvSpPr>
            <a:spLocks noGrp="1"/>
          </p:cNvSpPr>
          <p:nvPr>
            <p:ph sz="half" idx="2"/>
          </p:nvPr>
        </p:nvSpPr>
        <p:spPr/>
        <p:txBody>
          <a:bodyPr>
            <a:normAutofit fontScale="77500" lnSpcReduction="20000"/>
          </a:bodyPr>
          <a:lstStyle/>
          <a:p>
            <a:r>
              <a:rPr lang="en-US" dirty="0" smtClean="0"/>
              <a:t>Algerian EFL learners do not seem to be autonomous and do not show readiness to handle their learning process</a:t>
            </a:r>
          </a:p>
          <a:p>
            <a:r>
              <a:rPr lang="en-US" dirty="0" smtClean="0"/>
              <a:t>Algerian EFL teachers are not enough ready to rely on constructivism in their </a:t>
            </a:r>
            <a:r>
              <a:rPr lang="fr-FR" dirty="0" err="1" smtClean="0"/>
              <a:t>teaching</a:t>
            </a:r>
            <a:r>
              <a:rPr lang="fr-FR" dirty="0" smtClean="0"/>
              <a:t> practices.</a:t>
            </a:r>
          </a:p>
          <a:p>
            <a:r>
              <a:rPr lang="en-US" dirty="0" smtClean="0"/>
              <a:t>The Algerian EFL classroom is far from being appropriate for creating </a:t>
            </a:r>
            <a:r>
              <a:rPr lang="fr-FR" dirty="0" err="1" smtClean="0"/>
              <a:t>constructivist</a:t>
            </a:r>
            <a:r>
              <a:rPr lang="fr-FR" dirty="0" smtClean="0"/>
              <a:t> </a:t>
            </a:r>
            <a:r>
              <a:rPr lang="fr-FR" dirty="0" err="1" smtClean="0"/>
              <a:t>learning</a:t>
            </a:r>
            <a:r>
              <a:rPr lang="fr-FR" dirty="0" smtClean="0"/>
              <a:t>/</a:t>
            </a:r>
            <a:r>
              <a:rPr lang="fr-FR" dirty="0" err="1" smtClean="0"/>
              <a:t>teaching</a:t>
            </a:r>
            <a:r>
              <a:rPr lang="fr-FR" dirty="0" smtClean="0"/>
              <a:t> </a:t>
            </a:r>
            <a:r>
              <a:rPr lang="fr-FR" dirty="0" err="1" smtClean="0"/>
              <a:t>environments</a:t>
            </a:r>
            <a:r>
              <a:rPr lang="fr-FR" dirty="0" smtClean="0"/>
              <a:t>.</a:t>
            </a:r>
            <a:endParaRPr lang="fr-F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0" y="-214338"/>
            <a:ext cx="9001188" cy="1143000"/>
          </a:xfrm>
        </p:spPr>
        <p:txBody>
          <a:bodyPr>
            <a:normAutofit/>
          </a:bodyPr>
          <a:lstStyle/>
          <a:p>
            <a:pPr algn="l"/>
            <a:r>
              <a:rPr lang="fr-FR" sz="2800" dirty="0" smtClean="0"/>
              <a:t>Discussion of the main </a:t>
            </a:r>
            <a:r>
              <a:rPr lang="fr-FR" sz="2800" dirty="0" err="1" smtClean="0"/>
              <a:t>results</a:t>
            </a:r>
            <a:r>
              <a:rPr lang="fr-FR" sz="2800" dirty="0" smtClean="0"/>
              <a:t>: </a:t>
            </a:r>
            <a:r>
              <a:rPr lang="fr-FR" sz="2800" dirty="0" err="1" smtClean="0"/>
              <a:t>relating</a:t>
            </a:r>
            <a:r>
              <a:rPr lang="fr-FR" sz="2800" dirty="0" smtClean="0"/>
              <a:t> </a:t>
            </a:r>
            <a:r>
              <a:rPr lang="fr-FR" sz="2800" dirty="0" err="1" smtClean="0"/>
              <a:t>results</a:t>
            </a:r>
            <a:r>
              <a:rPr lang="fr-FR" sz="2800" dirty="0" smtClean="0"/>
              <a:t> to </a:t>
            </a:r>
            <a:r>
              <a:rPr lang="fr-FR" sz="2800" dirty="0" err="1" smtClean="0"/>
              <a:t>hypoteses</a:t>
            </a:r>
            <a:endParaRPr lang="fr-FR" sz="2800" dirty="0"/>
          </a:p>
        </p:txBody>
      </p:sp>
      <p:sp>
        <p:nvSpPr>
          <p:cNvPr id="6" name="Espace réservé du contenu 5"/>
          <p:cNvSpPr>
            <a:spLocks noGrp="1"/>
          </p:cNvSpPr>
          <p:nvPr>
            <p:ph idx="1"/>
          </p:nvPr>
        </p:nvSpPr>
        <p:spPr>
          <a:xfrm>
            <a:off x="457200" y="785794"/>
            <a:ext cx="8229600" cy="6072206"/>
          </a:xfrm>
        </p:spPr>
        <p:txBody>
          <a:bodyPr>
            <a:normAutofit fontScale="62500" lnSpcReduction="20000"/>
          </a:bodyPr>
          <a:lstStyle/>
          <a:p>
            <a:r>
              <a:rPr lang="fr-FR" dirty="0" err="1" smtClean="0"/>
              <a:t>Regarding</a:t>
            </a:r>
            <a:r>
              <a:rPr lang="fr-FR" dirty="0" smtClean="0"/>
              <a:t> the first </a:t>
            </a:r>
            <a:r>
              <a:rPr lang="fr-FR" dirty="0" err="1" smtClean="0"/>
              <a:t>hypothesis</a:t>
            </a:r>
            <a:r>
              <a:rPr lang="fr-FR" dirty="0" smtClean="0"/>
              <a:t> </a:t>
            </a:r>
            <a:r>
              <a:rPr lang="fr-FR" dirty="0" err="1" smtClean="0"/>
              <a:t>which</a:t>
            </a:r>
            <a:r>
              <a:rPr lang="fr-FR" dirty="0" smtClean="0"/>
              <a:t> </a:t>
            </a:r>
            <a:r>
              <a:rPr lang="fr-FR" dirty="0" err="1" smtClean="0"/>
              <a:t>stipulates</a:t>
            </a:r>
            <a:r>
              <a:rPr lang="fr-FR" dirty="0" smtClean="0"/>
              <a:t> </a:t>
            </a:r>
            <a:r>
              <a:rPr lang="fr-FR" dirty="0" err="1" smtClean="0"/>
              <a:t>that</a:t>
            </a:r>
            <a:r>
              <a:rPr lang="fr-FR" dirty="0" smtClean="0"/>
              <a:t> </a:t>
            </a:r>
            <a:r>
              <a:rPr lang="en-US" dirty="0" smtClean="0"/>
              <a:t>Algerian EFL learners do not seem to be autonomous and do not show readiness to handle their learning process, The collected data revealed interesting results. </a:t>
            </a:r>
            <a:r>
              <a:rPr lang="en-US" dirty="0" smtClean="0">
                <a:solidFill>
                  <a:srgbClr val="FF0000"/>
                </a:solidFill>
              </a:rPr>
              <a:t>The questionnaire addressed to third year literary secondary school pupils showed that</a:t>
            </a:r>
            <a:r>
              <a:rPr lang="en-US" dirty="0" smtClean="0"/>
              <a:t> these learners were over-reliant on their teacher who </a:t>
            </a:r>
            <a:r>
              <a:rPr lang="en-US" dirty="0" err="1" smtClean="0"/>
              <a:t>symbolised</a:t>
            </a:r>
            <a:r>
              <a:rPr lang="en-US" dirty="0" smtClean="0"/>
              <a:t> a fount of knowledge to them and who should be responsible for their learning process as was the case for all decisions in the classroom. This over-dependency to the teacher was highly linked to the pupils’ beliefs of their inability to take more responsibility in the classroom… </a:t>
            </a:r>
            <a:r>
              <a:rPr lang="en-US" dirty="0" smtClean="0">
                <a:solidFill>
                  <a:srgbClr val="FF0000"/>
                </a:solidFill>
              </a:rPr>
              <a:t>This fact was reinforced by secondary school teachers’ responses to the questionnaire</a:t>
            </a:r>
            <a:r>
              <a:rPr lang="en-US" dirty="0" smtClean="0"/>
              <a:t>.</a:t>
            </a:r>
            <a:r>
              <a:rPr lang="fr-FR" dirty="0" smtClean="0"/>
              <a:t> </a:t>
            </a:r>
            <a:r>
              <a:rPr lang="en-US" dirty="0" smtClean="0"/>
              <a:t>Indeed, teachers believed that their pupils are not ready to take greater responsibility for their learning and thus they should be followers of instructions and recipients of knowledge which were beliefs and </a:t>
            </a:r>
            <a:r>
              <a:rPr lang="en-US" dirty="0" err="1" smtClean="0"/>
              <a:t>behaviour</a:t>
            </a:r>
            <a:r>
              <a:rPr lang="en-US" dirty="0" smtClean="0"/>
              <a:t> that contributed to learners’ over-reliance on the teacher. </a:t>
            </a:r>
            <a:r>
              <a:rPr lang="en-US" dirty="0" smtClean="0">
                <a:solidFill>
                  <a:srgbClr val="FF0000"/>
                </a:solidFill>
              </a:rPr>
              <a:t>A similar view was pictured during the whole classroom observation</a:t>
            </a:r>
            <a:r>
              <a:rPr lang="en-US" dirty="0" smtClean="0"/>
              <a:t> where learners’ reliance on the teacher was the most noticeable event as they were over-dependent on him in all classroom decisions and actions with no initiatives or attempts to take an autonomous standpoint for their learning. </a:t>
            </a:r>
            <a:r>
              <a:rPr lang="en-US" dirty="0" smtClean="0">
                <a:solidFill>
                  <a:srgbClr val="FF0000"/>
                </a:solidFill>
              </a:rPr>
              <a:t>The same picture was portrayed by the general inspector of English</a:t>
            </a:r>
            <a:r>
              <a:rPr lang="en-US" dirty="0" smtClean="0"/>
              <a:t> who asserted that our EFL learners are over-reliant on and dependent to their teachers whose job was to spoon-feed the pupils with pieces of ready-made information ….. These results obtained from all the research instruments corroborate each other and come down to the side of our first hypothesis.</a:t>
            </a:r>
          </a:p>
          <a:p>
            <a:pPr>
              <a:buNone/>
            </a:pPr>
            <a:endParaRPr lang="en-US" dirty="0" smtClean="0"/>
          </a:p>
          <a:p>
            <a:endParaRPr lang="fr-F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txBody>
          <a:bodyPr>
            <a:normAutofit fontScale="92500" lnSpcReduction="20000"/>
          </a:bodyPr>
          <a:lstStyle/>
          <a:p>
            <a:pPr>
              <a:buNone/>
            </a:pPr>
            <a:r>
              <a:rPr lang="en-US" b="1" dirty="0" smtClean="0"/>
              <a:t>Academic Phrases for Writing Results and Discussion Sections of a Research Paper</a:t>
            </a:r>
            <a:br>
              <a:rPr lang="en-US" b="1" dirty="0" smtClean="0"/>
            </a:br>
            <a:r>
              <a:rPr lang="fr-FR" dirty="0" smtClean="0">
                <a:hlinkClick r:id="rId2"/>
              </a:rPr>
              <a:t>https://www.ref-n-write.com/trial/research-paper-example-writing-results-discussion-section-academic-phrasebank-vocabulary/</a:t>
            </a:r>
            <a:endParaRPr lang="fr-FR" dirty="0" smtClean="0"/>
          </a:p>
          <a:p>
            <a:pPr>
              <a:buNone/>
            </a:pPr>
            <a:endParaRPr lang="fr-FR" dirty="0" smtClean="0"/>
          </a:p>
          <a:p>
            <a:pPr>
              <a:buNone/>
            </a:pPr>
            <a:r>
              <a:rPr lang="en-US" b="1" dirty="0" smtClean="0"/>
              <a:t>Consider the discussion of the following academic paper:</a:t>
            </a:r>
          </a:p>
          <a:p>
            <a:pPr lvl="0">
              <a:buNone/>
            </a:pPr>
            <a:r>
              <a:rPr lang="en-US" dirty="0" err="1" smtClean="0"/>
              <a:t>Boumediene</a:t>
            </a:r>
            <a:r>
              <a:rPr lang="en-US" dirty="0" smtClean="0"/>
              <a:t>, A. &amp; </a:t>
            </a:r>
            <a:r>
              <a:rPr lang="en-US" dirty="0" err="1" smtClean="0"/>
              <a:t>Hamzaoui</a:t>
            </a:r>
            <a:r>
              <a:rPr lang="en-US" dirty="0" smtClean="0"/>
              <a:t>-</a:t>
            </a:r>
            <a:r>
              <a:rPr lang="en-US" dirty="0" err="1" smtClean="0"/>
              <a:t>Elachachi</a:t>
            </a:r>
            <a:r>
              <a:rPr lang="en-US" dirty="0" smtClean="0"/>
              <a:t>, H. (2017).The effects of formative assessment on Algerian secondary school pupils’ text comprehension. </a:t>
            </a:r>
            <a:r>
              <a:rPr lang="en-US" i="1" dirty="0" smtClean="0"/>
              <a:t>Arab World English Journal (AWEJ), 8</a:t>
            </a:r>
            <a:r>
              <a:rPr lang="en-US" dirty="0" smtClean="0"/>
              <a:t> (3), 172-190. DOI: </a:t>
            </a:r>
            <a:r>
              <a:rPr lang="en-US" dirty="0" smtClean="0">
                <a:hlinkClick r:id="rId3"/>
              </a:rPr>
              <a:t>https://dx.doi.org/10.24093/awej/vol8no3.12</a:t>
            </a:r>
            <a:endParaRPr lang="fr-FR" dirty="0" smtClean="0"/>
          </a:p>
          <a:p>
            <a:endParaRPr lang="en-US" b="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Situation analysis/ Contextual analysis</a:t>
            </a:r>
            <a:endParaRPr lang="fr-FR" dirty="0"/>
          </a:p>
        </p:txBody>
      </p:sp>
      <p:sp>
        <p:nvSpPr>
          <p:cNvPr id="3" name="Espace réservé du contenu 2"/>
          <p:cNvSpPr>
            <a:spLocks noGrp="1"/>
          </p:cNvSpPr>
          <p:nvPr>
            <p:ph idx="1"/>
          </p:nvPr>
        </p:nvSpPr>
        <p:spPr/>
        <p:txBody>
          <a:bodyPr>
            <a:normAutofit fontScale="55000" lnSpcReduction="20000"/>
          </a:bodyPr>
          <a:lstStyle/>
          <a:p>
            <a:pPr marL="0" indent="0">
              <a:buNone/>
            </a:pPr>
            <a:r>
              <a:rPr lang="en-US" b="1" dirty="0" smtClean="0"/>
              <a:t>It is the process of examining and presenting the context in which the research is conducted, providing a comprehensive understanding of the environment, challenges, and factors relevant to the study.</a:t>
            </a:r>
          </a:p>
          <a:p>
            <a:pPr>
              <a:buNone/>
            </a:pPr>
            <a:r>
              <a:rPr lang="en-US" dirty="0" smtClean="0"/>
              <a:t>In </a:t>
            </a:r>
            <a:r>
              <a:rPr lang="en-US" b="1" u="sng" dirty="0" smtClean="0"/>
              <a:t>didactics</a:t>
            </a:r>
            <a:r>
              <a:rPr lang="en-US" dirty="0" smtClean="0"/>
              <a:t> ,for example,  this may include:</a:t>
            </a:r>
          </a:p>
          <a:p>
            <a:pPr marL="514350" indent="-514350">
              <a:buFont typeface="+mj-lt"/>
              <a:buAutoNum type="arabicPeriod"/>
            </a:pPr>
            <a:r>
              <a:rPr lang="en-US" dirty="0" smtClean="0"/>
              <a:t>Educational Setting Description: A description of the educational setting where the research is taking place. This includes details about the institution (e.g., school, university), its location, size, demographic composition (students, teachers, administrators), facilities, and resources available.</a:t>
            </a:r>
          </a:p>
          <a:p>
            <a:pPr marL="514350" indent="-514350">
              <a:buFont typeface="+mj-lt"/>
              <a:buAutoNum type="arabicPeriod"/>
            </a:pPr>
            <a:r>
              <a:rPr lang="en-US" dirty="0" smtClean="0"/>
              <a:t>Educational System Overview: A description of the curriculum, educational policies, pedagogical approaches, assessment methods, and any recent reforms or changes that may impact teaching and learning.</a:t>
            </a:r>
          </a:p>
          <a:p>
            <a:pPr marL="514350" indent="-514350">
              <a:buFont typeface="+mj-lt"/>
              <a:buAutoNum type="arabicPeriod"/>
            </a:pPr>
            <a:r>
              <a:rPr lang="en-US" dirty="0" smtClean="0"/>
              <a:t>Teaching and Learning Approaches: Description of teaching methodologies, pedagogical strategies, and language instruction practices used in the educational setting.</a:t>
            </a:r>
          </a:p>
          <a:p>
            <a:pPr marL="514350" indent="-514350">
              <a:buFont typeface="+mj-lt"/>
              <a:buAutoNum type="arabicPeriod"/>
            </a:pPr>
            <a:r>
              <a:rPr lang="en-US" dirty="0" smtClean="0"/>
              <a:t>Pedagogical Challenges or Issues: Identification of the issues faced within the educational setting relevant to the research focus .This could include factors such as student diversity, learning disparities, curriculum gaps, teaching methodologies, technology integration.</a:t>
            </a:r>
          </a:p>
          <a:p>
            <a:endParaRPr lang="en-US" dirty="0" smtClean="0"/>
          </a:p>
          <a:p>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Situation analysis/ Contextual analysis</a:t>
            </a:r>
            <a:endParaRPr lang="fr-FR" dirty="0"/>
          </a:p>
        </p:txBody>
      </p:sp>
      <p:sp>
        <p:nvSpPr>
          <p:cNvPr id="3" name="Espace réservé du contenu 2"/>
          <p:cNvSpPr>
            <a:spLocks noGrp="1"/>
          </p:cNvSpPr>
          <p:nvPr>
            <p:ph idx="1"/>
          </p:nvPr>
        </p:nvSpPr>
        <p:spPr>
          <a:xfrm>
            <a:off x="457200" y="1357298"/>
            <a:ext cx="8229600" cy="4768865"/>
          </a:xfrm>
        </p:spPr>
        <p:txBody>
          <a:bodyPr>
            <a:normAutofit fontScale="55000" lnSpcReduction="20000"/>
          </a:bodyPr>
          <a:lstStyle/>
          <a:p>
            <a:pPr marL="0" indent="0">
              <a:buNone/>
            </a:pPr>
            <a:r>
              <a:rPr lang="en-US" dirty="0" smtClean="0"/>
              <a:t>When conducting research in </a:t>
            </a:r>
            <a:r>
              <a:rPr lang="en-US" b="1" u="sng" dirty="0" smtClean="0"/>
              <a:t>sociolinguistics</a:t>
            </a:r>
            <a:r>
              <a:rPr lang="en-US" dirty="0" smtClean="0"/>
              <a:t>, for example, the situation analysis section includes </a:t>
            </a:r>
            <a:r>
              <a:rPr lang="en-US" dirty="0" err="1" smtClean="0"/>
              <a:t>thefollowing</a:t>
            </a:r>
            <a:r>
              <a:rPr lang="en-US" dirty="0" smtClean="0"/>
              <a:t> information to understand the environment in which the research is situated:</a:t>
            </a:r>
          </a:p>
          <a:p>
            <a:pPr>
              <a:buNone/>
            </a:pPr>
            <a:endParaRPr lang="en-US" dirty="0" smtClean="0"/>
          </a:p>
          <a:p>
            <a:pPr marL="514350" indent="-514350">
              <a:buFont typeface="+mj-lt"/>
              <a:buAutoNum type="arabicPeriod"/>
            </a:pPr>
            <a:r>
              <a:rPr lang="en-US" dirty="0" smtClean="0"/>
              <a:t>Sociolinguistic Context Description: Description of the sociolinguistic setting, including the specific linguistic community or communities under study, details about the languages spoken, dialects, variations, and language use patterns within the community.</a:t>
            </a:r>
          </a:p>
          <a:p>
            <a:pPr marL="514350" indent="-514350">
              <a:buFont typeface="+mj-lt"/>
              <a:buAutoNum type="arabicPeriod"/>
            </a:pPr>
            <a:endParaRPr lang="en-US" dirty="0" smtClean="0"/>
          </a:p>
          <a:p>
            <a:pPr marL="514350" indent="-514350">
              <a:buFont typeface="+mj-lt"/>
              <a:buAutoNum type="arabicPeriod"/>
            </a:pPr>
            <a:r>
              <a:rPr lang="en-US" dirty="0" smtClean="0"/>
              <a:t>Demographic and Social Factors: Information about the demographics of the community, including population size, ethnic composition, socio-economic status, age distribution, and cultural diversity.</a:t>
            </a:r>
          </a:p>
          <a:p>
            <a:pPr marL="514350" indent="-514350">
              <a:buFont typeface="+mj-lt"/>
              <a:buAutoNum type="arabicPeriod"/>
            </a:pPr>
            <a:endParaRPr lang="en-US" dirty="0" smtClean="0"/>
          </a:p>
          <a:p>
            <a:pPr marL="514350" indent="-514350">
              <a:buFont typeface="+mj-lt"/>
              <a:buAutoNum type="arabicPeriod"/>
            </a:pPr>
            <a:r>
              <a:rPr lang="en-US" dirty="0" smtClean="0"/>
              <a:t>The following elements may also be included if needed to understand the undertaken research: Language Contact and Multilingualism, Language Policy and Planning, and Historical overview of relevant events such as , migration patterns, colonial influences, or socio-political changes that have shaped the linguistic landscape and language dynamics within the community.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Presenting</a:t>
            </a:r>
            <a:r>
              <a:rPr lang="fr-FR" dirty="0" smtClean="0"/>
              <a:t> </a:t>
            </a:r>
            <a:r>
              <a:rPr lang="fr-FR" dirty="0" err="1" smtClean="0"/>
              <a:t>results</a:t>
            </a:r>
            <a:r>
              <a:rPr lang="fr-FR" dirty="0" smtClean="0"/>
              <a:t> (report)</a:t>
            </a:r>
            <a:endParaRPr lang="fr-FR" dirty="0"/>
          </a:p>
        </p:txBody>
      </p:sp>
      <p:sp>
        <p:nvSpPr>
          <p:cNvPr id="3" name="Espace réservé du contenu 2"/>
          <p:cNvSpPr>
            <a:spLocks noGrp="1"/>
          </p:cNvSpPr>
          <p:nvPr>
            <p:ph idx="1"/>
          </p:nvPr>
        </p:nvSpPr>
        <p:spPr/>
        <p:txBody>
          <a:bodyPr/>
          <a:lstStyle/>
          <a:p>
            <a:r>
              <a:rPr lang="fr-FR" dirty="0" smtClean="0"/>
              <a:t>The </a:t>
            </a:r>
            <a:r>
              <a:rPr lang="fr-FR" dirty="0" err="1" smtClean="0"/>
              <a:t>results</a:t>
            </a:r>
            <a:r>
              <a:rPr lang="fr-FR" dirty="0" smtClean="0"/>
              <a:t> for </a:t>
            </a:r>
            <a:r>
              <a:rPr lang="fr-FR" dirty="0" err="1" smtClean="0"/>
              <a:t>each</a:t>
            </a:r>
            <a:r>
              <a:rPr lang="fr-FR" dirty="0" smtClean="0"/>
              <a:t> instrument </a:t>
            </a:r>
            <a:r>
              <a:rPr lang="fr-FR" dirty="0" err="1" smtClean="0"/>
              <a:t>will</a:t>
            </a:r>
            <a:r>
              <a:rPr lang="fr-FR" dirty="0" smtClean="0"/>
              <a:t> </a:t>
            </a:r>
            <a:r>
              <a:rPr lang="fr-FR" dirty="0" err="1" smtClean="0"/>
              <a:t>be</a:t>
            </a:r>
            <a:r>
              <a:rPr lang="fr-FR" dirty="0" smtClean="0"/>
              <a:t> </a:t>
            </a:r>
            <a:r>
              <a:rPr lang="fr-FR" dirty="0" err="1" smtClean="0"/>
              <a:t>presented</a:t>
            </a:r>
            <a:r>
              <a:rPr lang="fr-FR" dirty="0" smtClean="0"/>
              <a:t> in simple narrative descriptions or </a:t>
            </a:r>
            <a:r>
              <a:rPr lang="fr-FR" dirty="0" err="1" smtClean="0"/>
              <a:t>counts</a:t>
            </a:r>
            <a:r>
              <a:rPr lang="fr-FR" dirty="0" smtClean="0"/>
              <a:t> of </a:t>
            </a:r>
            <a:r>
              <a:rPr lang="fr-FR" dirty="0" err="1" smtClean="0"/>
              <a:t>frequency</a:t>
            </a:r>
            <a:r>
              <a:rPr lang="fr-FR" dirty="0" smtClean="0"/>
              <a:t>,i.e., </a:t>
            </a:r>
            <a:r>
              <a:rPr lang="en-US" dirty="0" smtClean="0"/>
              <a:t>the data will be presented </a:t>
            </a:r>
            <a:r>
              <a:rPr lang="en-US" dirty="0"/>
              <a:t>in words with the help of </a:t>
            </a:r>
            <a:r>
              <a:rPr lang="en-US" dirty="0" smtClean="0"/>
              <a:t>tables</a:t>
            </a:r>
            <a:r>
              <a:rPr lang="en-US" dirty="0"/>
              <a:t>, charts and graphs to make </a:t>
            </a:r>
            <a:r>
              <a:rPr lang="en-US" dirty="0" smtClean="0"/>
              <a:t>them </a:t>
            </a:r>
            <a:r>
              <a:rPr lang="en-US" dirty="0"/>
              <a:t>clear and easy to understand. </a:t>
            </a:r>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Reporting</a:t>
            </a:r>
            <a:r>
              <a:rPr lang="fr-FR" dirty="0" smtClean="0"/>
              <a:t> questionnaire </a:t>
            </a:r>
            <a:r>
              <a:rPr lang="fr-FR" dirty="0" err="1" smtClean="0"/>
              <a:t>results</a:t>
            </a:r>
            <a:endParaRPr lang="fr-FR" dirty="0"/>
          </a:p>
        </p:txBody>
      </p:sp>
      <p:sp>
        <p:nvSpPr>
          <p:cNvPr id="3" name="Espace réservé du contenu 2"/>
          <p:cNvSpPr>
            <a:spLocks noGrp="1"/>
          </p:cNvSpPr>
          <p:nvPr>
            <p:ph idx="1"/>
          </p:nvPr>
        </p:nvSpPr>
        <p:spPr/>
        <p:txBody>
          <a:bodyPr/>
          <a:lstStyle/>
          <a:p>
            <a:r>
              <a:rPr lang="fr-FR" dirty="0" smtClean="0"/>
              <a:t>The questionnaire </a:t>
            </a:r>
            <a:r>
              <a:rPr lang="fr-FR" dirty="0" err="1" smtClean="0"/>
              <a:t>results</a:t>
            </a:r>
            <a:r>
              <a:rPr lang="fr-FR" dirty="0" smtClean="0"/>
              <a:t> </a:t>
            </a:r>
            <a:r>
              <a:rPr lang="fr-FR" dirty="0" err="1" smtClean="0"/>
              <a:t>should</a:t>
            </a:r>
            <a:r>
              <a:rPr lang="fr-FR" dirty="0" smtClean="0"/>
              <a:t> </a:t>
            </a:r>
            <a:r>
              <a:rPr lang="fr-FR" dirty="0" err="1" smtClean="0"/>
              <a:t>be</a:t>
            </a:r>
            <a:r>
              <a:rPr lang="fr-FR" dirty="0" smtClean="0"/>
              <a:t> </a:t>
            </a:r>
            <a:r>
              <a:rPr lang="fr-FR" dirty="0" err="1" smtClean="0"/>
              <a:t>reported</a:t>
            </a:r>
            <a:r>
              <a:rPr lang="fr-FR" dirty="0" smtClean="0"/>
              <a:t> </a:t>
            </a:r>
            <a:r>
              <a:rPr lang="fr-FR" dirty="0" err="1" smtClean="0"/>
              <a:t>under</a:t>
            </a:r>
            <a:r>
              <a:rPr lang="fr-FR" dirty="0" smtClean="0"/>
              <a:t> </a:t>
            </a:r>
            <a:r>
              <a:rPr lang="fr-FR" dirty="0" err="1" smtClean="0"/>
              <a:t>rubrics</a:t>
            </a:r>
            <a:r>
              <a:rPr lang="fr-FR" dirty="0" smtClean="0"/>
              <a:t>. </a:t>
            </a:r>
            <a:r>
              <a:rPr lang="fr-FR" dirty="0" err="1" smtClean="0"/>
              <a:t>Either</a:t>
            </a:r>
            <a:r>
              <a:rPr lang="fr-FR" dirty="0" smtClean="0"/>
              <a:t> one </a:t>
            </a:r>
            <a:r>
              <a:rPr lang="fr-FR" dirty="0" err="1" smtClean="0"/>
              <a:t>rubric</a:t>
            </a:r>
            <a:r>
              <a:rPr lang="fr-FR" dirty="0" smtClean="0"/>
              <a:t> for a group of questions or questions </a:t>
            </a:r>
            <a:r>
              <a:rPr lang="fr-FR" dirty="0" err="1" smtClean="0"/>
              <a:t>dealt</a:t>
            </a:r>
            <a:r>
              <a:rPr lang="fr-FR" dirty="0" smtClean="0"/>
              <a:t> </a:t>
            </a:r>
            <a:r>
              <a:rPr lang="fr-FR" dirty="0" err="1" smtClean="0"/>
              <a:t>with</a:t>
            </a:r>
            <a:r>
              <a:rPr lang="fr-FR" dirty="0" smtClean="0"/>
              <a:t> </a:t>
            </a:r>
            <a:r>
              <a:rPr lang="fr-FR" dirty="0" err="1" smtClean="0"/>
              <a:t>separately</a:t>
            </a:r>
            <a:r>
              <a:rPr lang="fr-FR" dirty="0" smtClean="0"/>
              <a:t> if </a:t>
            </a:r>
            <a:r>
              <a:rPr lang="fr-FR" dirty="0" err="1" smtClean="0"/>
              <a:t>they</a:t>
            </a:r>
            <a:r>
              <a:rPr lang="fr-FR" dirty="0" smtClean="0"/>
              <a:t> do not </a:t>
            </a:r>
            <a:r>
              <a:rPr lang="fr-FR" dirty="0" err="1" smtClean="0"/>
              <a:t>share</a:t>
            </a:r>
            <a:r>
              <a:rPr lang="fr-FR" dirty="0" smtClean="0"/>
              <a:t> the </a:t>
            </a:r>
            <a:r>
              <a:rPr lang="fr-FR" dirty="0" err="1" smtClean="0"/>
              <a:t>same</a:t>
            </a:r>
            <a:r>
              <a:rPr lang="fr-FR" dirty="0" smtClean="0"/>
              <a:t> </a:t>
            </a:r>
            <a:r>
              <a:rPr lang="fr-FR" dirty="0" err="1" smtClean="0"/>
              <a:t>purpose</a:t>
            </a:r>
            <a:r>
              <a:rPr lang="fr-FR" dirty="0" smtClean="0"/>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To </a:t>
            </a:r>
            <a:r>
              <a:rPr lang="fr-FR" dirty="0" err="1" smtClean="0"/>
              <a:t>understand</a:t>
            </a:r>
            <a:r>
              <a:rPr lang="fr-FR" dirty="0" smtClean="0"/>
              <a:t> the report of the questionnaire </a:t>
            </a:r>
            <a:r>
              <a:rPr lang="fr-FR" dirty="0" err="1" smtClean="0"/>
              <a:t>results</a:t>
            </a:r>
            <a:r>
              <a:rPr lang="fr-FR" dirty="0" smtClean="0"/>
              <a:t> the </a:t>
            </a:r>
            <a:r>
              <a:rPr lang="fr-FR" dirty="0" err="1" smtClean="0"/>
              <a:t>following</a:t>
            </a:r>
            <a:r>
              <a:rPr lang="fr-FR" dirty="0" smtClean="0"/>
              <a:t> </a:t>
            </a:r>
            <a:r>
              <a:rPr lang="fr-FR" dirty="0" err="1" smtClean="0"/>
              <a:t>example</a:t>
            </a:r>
            <a:r>
              <a:rPr lang="fr-FR" dirty="0" smtClean="0"/>
              <a:t> of a </a:t>
            </a:r>
            <a:r>
              <a:rPr lang="fr-FR" dirty="0" err="1" smtClean="0"/>
              <a:t>master’s</a:t>
            </a:r>
            <a:r>
              <a:rPr lang="fr-FR" dirty="0" smtClean="0"/>
              <a:t> dissertation </a:t>
            </a:r>
            <a:r>
              <a:rPr lang="fr-FR" dirty="0" err="1" smtClean="0"/>
              <a:t>is</a:t>
            </a:r>
            <a:r>
              <a:rPr lang="fr-FR" dirty="0" smtClean="0"/>
              <a:t> </a:t>
            </a:r>
            <a:r>
              <a:rPr lang="fr-FR" dirty="0" err="1" smtClean="0"/>
              <a:t>provided</a:t>
            </a:r>
            <a:r>
              <a:rPr lang="fr-FR" dirty="0" smtClean="0"/>
              <a:t> </a:t>
            </a:r>
            <a:r>
              <a:rPr lang="fr-FR" dirty="0" err="1" smtClean="0"/>
              <a:t>with</a:t>
            </a:r>
            <a:r>
              <a:rPr lang="fr-FR" dirty="0" smtClean="0"/>
              <a:t> the </a:t>
            </a:r>
            <a:r>
              <a:rPr lang="fr-FR" dirty="0" err="1" smtClean="0"/>
              <a:t>research</a:t>
            </a:r>
            <a:r>
              <a:rPr lang="fr-FR" dirty="0" smtClean="0"/>
              <a:t> questions, the </a:t>
            </a:r>
            <a:r>
              <a:rPr lang="fr-FR" dirty="0" err="1" smtClean="0"/>
              <a:t>hypotheses</a:t>
            </a:r>
            <a:r>
              <a:rPr lang="fr-FR" dirty="0" smtClean="0"/>
              <a:t> and the </a:t>
            </a:r>
            <a:r>
              <a:rPr lang="fr-FR" dirty="0" err="1" smtClean="0"/>
              <a:t>designed</a:t>
            </a:r>
            <a:r>
              <a:rPr lang="fr-FR" dirty="0" smtClean="0"/>
              <a:t> questionnaire.</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en-GB" sz="3200" b="1" dirty="0" smtClean="0"/>
              <a:t>An exploration of Master One EFL Students’ Anxiety in Post COVID-19 period at the University of </a:t>
            </a:r>
            <a:r>
              <a:rPr lang="en-GB" sz="3200" b="1" dirty="0" err="1" smtClean="0"/>
              <a:t>Tlemcen</a:t>
            </a:r>
            <a:endParaRPr lang="fr-FR" sz="3200" dirty="0"/>
          </a:p>
        </p:txBody>
      </p:sp>
      <p:sp>
        <p:nvSpPr>
          <p:cNvPr id="3" name="Espace réservé du contenu 2"/>
          <p:cNvSpPr>
            <a:spLocks noGrp="1"/>
          </p:cNvSpPr>
          <p:nvPr>
            <p:ph idx="1"/>
          </p:nvPr>
        </p:nvSpPr>
        <p:spPr/>
        <p:txBody>
          <a:bodyPr>
            <a:normAutofit fontScale="85000" lnSpcReduction="10000"/>
          </a:bodyPr>
          <a:lstStyle/>
          <a:p>
            <a:r>
              <a:rPr lang="en-US" dirty="0" smtClean="0"/>
              <a:t>1-What are the causes of EFL students’ anxiety in the post-COVID-19 period?</a:t>
            </a:r>
            <a:endParaRPr lang="fr-FR" dirty="0" smtClean="0"/>
          </a:p>
          <a:p>
            <a:r>
              <a:rPr lang="en-US" dirty="0" smtClean="0"/>
              <a:t>2 How to overcome EFL students’ anxiety in the post-COVID-19 period?</a:t>
            </a:r>
            <a:endParaRPr lang="fr-FR" dirty="0" smtClean="0"/>
          </a:p>
          <a:p>
            <a:endParaRPr lang="en-US" dirty="0" smtClean="0"/>
          </a:p>
          <a:p>
            <a:r>
              <a:rPr lang="en-US" dirty="0" smtClean="0"/>
              <a:t>H1- Students’ anxiety in the post-COVID-19 period is due to low self-esteem, poor time management, and difficulty to make social interactions again.</a:t>
            </a:r>
            <a:endParaRPr lang="fr-FR" dirty="0" smtClean="0"/>
          </a:p>
          <a:p>
            <a:r>
              <a:rPr lang="en-US" dirty="0" smtClean="0"/>
              <a:t>H2- Three aspects help to overcome students’ anxiety: personal diligence, improvement of study skills, and social and pedagogical support.</a:t>
            </a:r>
            <a:endParaRPr lang="fr-FR" dirty="0" smtClean="0"/>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2389</TotalTime>
  <Words>3554</Words>
  <Application>Microsoft Office PowerPoint</Application>
  <PresentationFormat>Affichage à l'écran (4:3)</PresentationFormat>
  <Paragraphs>276</Paragraphs>
  <Slides>34</Slides>
  <Notes>0</Notes>
  <HiddenSlides>0</HiddenSlides>
  <MMClips>0</MMClips>
  <ScaleCrop>false</ScaleCrop>
  <HeadingPairs>
    <vt:vector size="4" baseType="variant">
      <vt:variant>
        <vt:lpstr>Thème</vt:lpstr>
      </vt:variant>
      <vt:variant>
        <vt:i4>1</vt:i4>
      </vt:variant>
      <vt:variant>
        <vt:lpstr>Titres des diapositives</vt:lpstr>
      </vt:variant>
      <vt:variant>
        <vt:i4>34</vt:i4>
      </vt:variant>
    </vt:vector>
  </HeadingPairs>
  <TitlesOfParts>
    <vt:vector size="35" baseType="lpstr">
      <vt:lpstr>Thème Office</vt:lpstr>
      <vt:lpstr>Reporting research findings</vt:lpstr>
      <vt:lpstr>Research design, data analysis and results</vt:lpstr>
      <vt:lpstr>Introduction</vt:lpstr>
      <vt:lpstr>Situation analysis/ Contextual analysis</vt:lpstr>
      <vt:lpstr>Situation analysis/ Contextual analysis</vt:lpstr>
      <vt:lpstr>Presenting results (report)</vt:lpstr>
      <vt:lpstr>Reporting questionnaire results</vt:lpstr>
      <vt:lpstr>Diapositive 8</vt:lpstr>
      <vt:lpstr>An exploration of Master One EFL Students’ Anxiety in Post COVID-19 period at the University of Tlemcen</vt:lpstr>
      <vt:lpstr>Diapositive 10</vt:lpstr>
      <vt:lpstr>Diapositive 11</vt:lpstr>
      <vt:lpstr>Diapositive 12</vt:lpstr>
      <vt:lpstr>Diapositive 13</vt:lpstr>
      <vt:lpstr>1/ Do you think your pupils are ready to handle their learning process (be autonomous)? Yes                          No  If no, Why?……………………………………………………………………...</vt:lpstr>
      <vt:lpstr>It is inappropriate to use RF and AF at the same time </vt:lpstr>
      <vt:lpstr>Diapositive 16</vt:lpstr>
      <vt:lpstr>Diapositive 17</vt:lpstr>
      <vt:lpstr> Inappropriate way of reporting findings </vt:lpstr>
      <vt:lpstr>Diapositive 19</vt:lpstr>
      <vt:lpstr>Diapositive 20</vt:lpstr>
      <vt:lpstr>Diapositive 21</vt:lpstr>
      <vt:lpstr>Use either the present simple or the past simple to report findings </vt:lpstr>
      <vt:lpstr>Diapositive 23</vt:lpstr>
      <vt:lpstr>Semi-structured interview</vt:lpstr>
      <vt:lpstr>Research Topic: Assessing the Impact of CBA on EFL Learning  </vt:lpstr>
      <vt:lpstr>Reporting semi-structured interview results </vt:lpstr>
      <vt:lpstr>  Interpreting results: the difference between reporting and interpreting data.  </vt:lpstr>
      <vt:lpstr>Appropriate use of language to report</vt:lpstr>
      <vt:lpstr>Tables are ideal for presenting detailed numerical or textual information, while charts (graphs, diagrams) are useful for visually representing trends, comparisons, or distribution patterns in the data. The choice between tables and charts should be based on the nature of the data </vt:lpstr>
      <vt:lpstr>Discussion</vt:lpstr>
      <vt:lpstr>Diapositive 31</vt:lpstr>
      <vt:lpstr>Research questions &amp; hypotheses</vt:lpstr>
      <vt:lpstr>Discussion of the main results: relating results to hypoteses</vt:lpstr>
      <vt:lpstr>Diapositive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Reporting research findings</dc:title>
  <dc:creator>GHOST</dc:creator>
  <cp:lastModifiedBy>GHOST</cp:lastModifiedBy>
  <cp:revision>28</cp:revision>
  <dcterms:created xsi:type="dcterms:W3CDTF">2015-11-23T18:29:47Z</dcterms:created>
  <dcterms:modified xsi:type="dcterms:W3CDTF">2024-05-02T08:57:41Z</dcterms:modified>
</cp:coreProperties>
</file>