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70" r:id="rId3"/>
    <p:sldId id="271" r:id="rId4"/>
    <p:sldId id="272" r:id="rId5"/>
    <p:sldId id="273" r:id="rId6"/>
    <p:sldId id="274" r:id="rId7"/>
    <p:sldId id="275" r:id="rId8"/>
    <p:sldId id="276" r:id="rId9"/>
    <p:sldId id="277" r:id="rId10"/>
    <p:sldId id="279" r:id="rId11"/>
    <p:sldId id="258" r:id="rId12"/>
    <p:sldId id="259" r:id="rId13"/>
    <p:sldId id="260" r:id="rId14"/>
    <p:sldId id="261" r:id="rId15"/>
    <p:sldId id="262" r:id="rId16"/>
    <p:sldId id="263" r:id="rId17"/>
    <p:sldId id="264" r:id="rId18"/>
    <p:sldId id="265" r:id="rId19"/>
    <p:sldId id="266" r:id="rId20"/>
    <p:sldId id="267" r:id="rId21"/>
    <p:sldId id="268" r:id="rId22"/>
    <p:sldId id="280"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8221A4-1145-484F-9419-1CC05DB45FB7}" type="datetimeFigureOut">
              <a:rPr lang="fr-FR" smtClean="0"/>
              <a:pPr/>
              <a:t>21/03/2020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C3EE45-6D36-4806-BA56-2966643F1F69}" type="slidenum">
              <a:rPr lang="fr-FR" smtClean="0"/>
              <a:pPr/>
              <a:t>‹N°›</a:t>
            </a:fld>
            <a:endParaRPr lang="fr-FR"/>
          </a:p>
        </p:txBody>
      </p:sp>
    </p:spTree>
    <p:extLst>
      <p:ext uri="{BB962C8B-B14F-4D97-AF65-F5344CB8AC3E}">
        <p14:creationId xmlns:p14="http://schemas.microsoft.com/office/powerpoint/2010/main" xmlns="" val="622534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plaques de Peyer sont les sites primaires d’induction des réponses immunitaires</a:t>
            </a:r>
          </a:p>
          <a:p>
            <a:r>
              <a:rPr lang="fr-FR" dirty="0" smtClean="0"/>
              <a:t>vis-à-vis des antigènes </a:t>
            </a:r>
            <a:r>
              <a:rPr lang="fr-FR" dirty="0" err="1" smtClean="0"/>
              <a:t>luminaux</a:t>
            </a:r>
            <a:r>
              <a:rPr lang="fr-FR" dirty="0" smtClean="0"/>
              <a:t>. Les cellules dendritiques des plaques de Peyer ou</a:t>
            </a:r>
          </a:p>
          <a:p>
            <a:r>
              <a:rPr lang="fr-FR" dirty="0" smtClean="0"/>
              <a:t>des </a:t>
            </a:r>
            <a:r>
              <a:rPr lang="fr-FR" dirty="0" err="1" smtClean="0"/>
              <a:t>noeuds</a:t>
            </a:r>
            <a:r>
              <a:rPr lang="fr-FR" dirty="0" smtClean="0"/>
              <a:t> lymphatiques mésentériques n’expriment normalement pas les molécules</a:t>
            </a:r>
          </a:p>
          <a:p>
            <a:r>
              <a:rPr lang="fr-FR" dirty="0" smtClean="0"/>
              <a:t>de </a:t>
            </a:r>
            <a:r>
              <a:rPr lang="fr-FR" dirty="0" err="1" smtClean="0"/>
              <a:t>costimulation</a:t>
            </a:r>
            <a:r>
              <a:rPr lang="fr-FR" dirty="0" smtClean="0"/>
              <a:t> (comme CD80 ou CD86) et induisent chez les cellules T : apoptose,</a:t>
            </a:r>
          </a:p>
          <a:p>
            <a:r>
              <a:rPr lang="fr-FR" dirty="0" smtClean="0"/>
              <a:t>anergie ou fonction suppressive. Les lymphocytes activés dans la muqueuse</a:t>
            </a:r>
          </a:p>
          <a:p>
            <a:r>
              <a:rPr lang="fr-FR" dirty="0" smtClean="0"/>
              <a:t>expriment une molécule d’adhésion unique (aeb7) qui se lie à MadCAM-1 exprimé</a:t>
            </a:r>
          </a:p>
          <a:p>
            <a:r>
              <a:rPr lang="fr-FR" dirty="0" smtClean="0"/>
              <a:t>par les veinules dans les muqueuses. Les lymphocytes activés au sein des muqueuses</a:t>
            </a:r>
          </a:p>
          <a:p>
            <a:r>
              <a:rPr lang="fr-FR" dirty="0" smtClean="0"/>
              <a:t>circulent puis deviennent des cellules effectrices dans ces tissus</a:t>
            </a:r>
            <a:endParaRPr lang="fr-FR" dirty="0"/>
          </a:p>
        </p:txBody>
      </p:sp>
      <p:sp>
        <p:nvSpPr>
          <p:cNvPr id="4" name="Espace réservé du numéro de diapositive 3"/>
          <p:cNvSpPr>
            <a:spLocks noGrp="1"/>
          </p:cNvSpPr>
          <p:nvPr>
            <p:ph type="sldNum" sz="quarter" idx="10"/>
          </p:nvPr>
        </p:nvSpPr>
        <p:spPr/>
        <p:txBody>
          <a:bodyPr/>
          <a:lstStyle/>
          <a:p>
            <a:fld id="{BBC3EE45-6D36-4806-BA56-2966643F1F69}" type="slidenum">
              <a:rPr lang="fr-FR" smtClean="0"/>
              <a:pPr/>
              <a:t>15</a:t>
            </a:fld>
            <a:endParaRPr lang="fr-FR"/>
          </a:p>
        </p:txBody>
      </p:sp>
    </p:spTree>
    <p:extLst>
      <p:ext uri="{BB962C8B-B14F-4D97-AF65-F5344CB8AC3E}">
        <p14:creationId xmlns:p14="http://schemas.microsoft.com/office/powerpoint/2010/main" xmlns="" val="4038328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334B885B-DD66-48F1-A70E-4769D697176E}"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34B885B-DD66-48F1-A70E-4769D697176E}"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334B885B-DD66-48F1-A70E-4769D697176E}"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334B885B-DD66-48F1-A70E-4769D697176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AFBC8F01-0A4C-429F-9747-FDE1A83D5F6E}" type="datetimeFigureOut">
              <a:rPr lang="fr-FR" smtClean="0"/>
              <a:pPr/>
              <a:t>21/03/2020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334B885B-DD66-48F1-A70E-4769D697176E}"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FBC8F01-0A4C-429F-9747-FDE1A83D5F6E}" type="datetimeFigureOut">
              <a:rPr lang="fr-FR" smtClean="0"/>
              <a:pPr/>
              <a:t>21/03/2020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34B885B-DD66-48F1-A70E-4769D697176E}"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03648" y="1124744"/>
            <a:ext cx="7406640" cy="1472184"/>
          </a:xfrm>
        </p:spPr>
        <p:txBody>
          <a:bodyPr>
            <a:noAutofit/>
          </a:bodyPr>
          <a:lstStyle/>
          <a:p>
            <a:pPr algn="ctr"/>
            <a:r>
              <a:rPr lang="fr-FR" sz="4000" dirty="0"/>
              <a:t>Réponse immunitaire aux </a:t>
            </a:r>
            <a:r>
              <a:rPr lang="fr-FR" sz="4000" dirty="0" smtClean="0"/>
              <a:t>antigènes alimentaires </a:t>
            </a:r>
            <a:br>
              <a:rPr lang="fr-FR" sz="4000" dirty="0" smtClean="0"/>
            </a:br>
            <a:r>
              <a:rPr lang="fr-FR" sz="4000" dirty="0" smtClean="0"/>
              <a:t>(</a:t>
            </a:r>
            <a:r>
              <a:rPr lang="fr-FR" sz="4000" dirty="0"/>
              <a:t>tolérance orale)</a:t>
            </a:r>
          </a:p>
        </p:txBody>
      </p:sp>
      <p:sp>
        <p:nvSpPr>
          <p:cNvPr id="3" name="Sous-titre 2"/>
          <p:cNvSpPr>
            <a:spLocks noGrp="1"/>
          </p:cNvSpPr>
          <p:nvPr>
            <p:ph type="subTitle" idx="1"/>
          </p:nvPr>
        </p:nvSpPr>
        <p:spPr>
          <a:xfrm>
            <a:off x="1702336" y="3212976"/>
            <a:ext cx="7406640" cy="1752600"/>
          </a:xfrm>
        </p:spPr>
        <p:txBody>
          <a:bodyPr/>
          <a:lstStyle/>
          <a:p>
            <a:pPr algn="ctr"/>
            <a:r>
              <a:rPr lang="fr-FR" dirty="0" smtClean="0"/>
              <a:t>Dr GHALEM MERIEM</a:t>
            </a:r>
            <a:endParaRPr lang="fr-FR" dirty="0"/>
          </a:p>
        </p:txBody>
      </p:sp>
    </p:spTree>
    <p:extLst>
      <p:ext uri="{BB962C8B-B14F-4D97-AF65-F5344CB8AC3E}">
        <p14:creationId xmlns:p14="http://schemas.microsoft.com/office/powerpoint/2010/main" xmlns="" val="962044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1028342"/>
            <a:ext cx="7286676" cy="4539191"/>
          </a:xfrm>
          <a:prstGeom prst="rect">
            <a:avLst/>
          </a:prstGeom>
        </p:spPr>
        <p:txBody>
          <a:bodyPr wrap="square">
            <a:spAutoFit/>
          </a:bodyPr>
          <a:lstStyle/>
          <a:p>
            <a:pPr algn="just">
              <a:lnSpc>
                <a:spcPct val="150000"/>
              </a:lnSpc>
            </a:pPr>
            <a:r>
              <a:rPr lang="fr-FR" sz="2800" dirty="0" smtClean="0">
                <a:latin typeface="Times New Roman" pitchFamily="18" charset="0"/>
                <a:cs typeface="Times New Roman" pitchFamily="18" charset="0"/>
              </a:rPr>
              <a:t>La </a:t>
            </a:r>
            <a:r>
              <a:rPr lang="fr-FR" sz="2800" b="1" dirty="0" smtClean="0">
                <a:latin typeface="Times New Roman" pitchFamily="18" charset="0"/>
                <a:cs typeface="Times New Roman" pitchFamily="18" charset="0"/>
              </a:rPr>
              <a:t>microflore intestinale</a:t>
            </a:r>
            <a:r>
              <a:rPr lang="fr-FR" sz="2800" dirty="0" smtClean="0">
                <a:latin typeface="Times New Roman" pitchFamily="18" charset="0"/>
                <a:cs typeface="Times New Roman" pitchFamily="18" charset="0"/>
              </a:rPr>
              <a:t> acquise au cours de la petite enfance est impliquée dans cette tolérance. Elle permet la maturation du système immunitaire avec une tolérance vis-à-vis de notre propre microflore, qui joue un rôle important pour la tolérance des protéines alimentaires (évite les allergies alimentaires).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23728" y="188640"/>
            <a:ext cx="5900974" cy="461665"/>
          </a:xfrm>
          <a:prstGeom prst="rect">
            <a:avLst/>
          </a:prstGeom>
        </p:spPr>
        <p:txBody>
          <a:bodyPr wrap="none">
            <a:spAutoFit/>
          </a:bodyPr>
          <a:lstStyle/>
          <a:p>
            <a:r>
              <a:rPr lang="fr-FR" sz="2400" b="1" dirty="0" smtClean="0">
                <a:solidFill>
                  <a:srgbClr val="FF0000"/>
                </a:solidFill>
                <a:latin typeface="Times New Roman" pitchFamily="18" charset="0"/>
                <a:cs typeface="Times New Roman" pitchFamily="18" charset="0"/>
              </a:rPr>
              <a:t>Bases immunologiques de la tolérance orale</a:t>
            </a:r>
            <a:endParaRPr lang="fr-FR" sz="2400" b="1" dirty="0">
              <a:solidFill>
                <a:srgbClr val="FF0000"/>
              </a:solidFill>
              <a:latin typeface="Times New Roman" pitchFamily="18" charset="0"/>
              <a:cs typeface="Times New Roman" pitchFamily="18" charset="0"/>
            </a:endParaRPr>
          </a:p>
        </p:txBody>
      </p:sp>
      <p:sp>
        <p:nvSpPr>
          <p:cNvPr id="3" name="Rectangle 2"/>
          <p:cNvSpPr/>
          <p:nvPr/>
        </p:nvSpPr>
        <p:spPr>
          <a:xfrm>
            <a:off x="1185783" y="764704"/>
            <a:ext cx="7776864" cy="5632311"/>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Les antigènes alimentaires étrangers interagissent avec le système immunitaire intestinal afin d’empêcher des réactions immunitaires inutiles.</a:t>
            </a:r>
          </a:p>
          <a:p>
            <a:pPr algn="just">
              <a:lnSpc>
                <a:spcPct val="150000"/>
              </a:lnSpc>
            </a:pPr>
            <a:r>
              <a:rPr lang="fr-FR" sz="2400" dirty="0" smtClean="0">
                <a:latin typeface="Times New Roman" pitchFamily="18" charset="0"/>
                <a:cs typeface="Times New Roman" pitchFamily="18" charset="0"/>
              </a:rPr>
              <a:t> En conséquence, l’immunité systémique ne réagit pas lors du passage de ce même antigène dans la circulation générale. Cette absence de réactivité vis-à-vis d’antigènes absorbés par voie orale est appelée la </a:t>
            </a:r>
            <a:r>
              <a:rPr lang="fr-FR" sz="2400" dirty="0" smtClean="0">
                <a:solidFill>
                  <a:srgbClr val="7030A0"/>
                </a:solidFill>
                <a:latin typeface="Times New Roman" pitchFamily="18" charset="0"/>
                <a:cs typeface="Times New Roman" pitchFamily="18" charset="0"/>
              </a:rPr>
              <a:t>tolérance orale</a:t>
            </a:r>
            <a:r>
              <a:rPr lang="fr-FR" sz="2400" dirty="0" smtClean="0">
                <a:latin typeface="Times New Roman" pitchFamily="18" charset="0"/>
                <a:cs typeface="Times New Roman" pitchFamily="18" charset="0"/>
              </a:rPr>
              <a:t>. Elle est générée d’une manière active, spécifiquement vis-à-vis d’un antigène donné, et implique l’induction d’une réponse immunitaire atypique.</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31326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7194" y="476672"/>
            <a:ext cx="7733278" cy="6186309"/>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Les plaques de Peyer sont les zones primaires d’induction du système immunitaire intestinal.</a:t>
            </a:r>
          </a:p>
          <a:p>
            <a:pPr algn="just">
              <a:lnSpc>
                <a:spcPct val="150000"/>
              </a:lnSpc>
            </a:pPr>
            <a:r>
              <a:rPr lang="fr-FR" sz="2400" dirty="0" smtClean="0">
                <a:latin typeface="Times New Roman" pitchFamily="18" charset="0"/>
                <a:cs typeface="Times New Roman" pitchFamily="18" charset="0"/>
              </a:rPr>
              <a:t> De manière non spécifique ou par l’intermédiaire de récepteurs, les cellules M présentes dans l’épithélium à la surface des follicules lymphoïdes capturent des antigènes insolubles, particulaires, ainsi que des  microorganismes entiers (</a:t>
            </a:r>
            <a:r>
              <a:rPr lang="fr-FR" sz="2400" dirty="0" err="1" smtClean="0">
                <a:latin typeface="Times New Roman" pitchFamily="18" charset="0"/>
                <a:cs typeface="Times New Roman" pitchFamily="18" charset="0"/>
              </a:rPr>
              <a:t>Brandtzaeg</a:t>
            </a:r>
            <a:r>
              <a:rPr lang="fr-FR" sz="2400" dirty="0" smtClean="0">
                <a:latin typeface="Times New Roman" pitchFamily="18" charset="0"/>
                <a:cs typeface="Times New Roman" pitchFamily="18" charset="0"/>
              </a:rPr>
              <a:t>, 2001).</a:t>
            </a:r>
          </a:p>
          <a:p>
            <a:pPr algn="just">
              <a:lnSpc>
                <a:spcPct val="150000"/>
              </a:lnSpc>
            </a:pPr>
            <a:r>
              <a:rPr lang="fr-FR" sz="2400" dirty="0" smtClean="0">
                <a:latin typeface="Times New Roman" pitchFamily="18" charset="0"/>
                <a:cs typeface="Times New Roman" pitchFamily="18" charset="0"/>
              </a:rPr>
              <a:t>Les antigènes et les organismes sont ensuite transportés vers les leucocytes présents dans les invaginations de la membrane basale, représentés par les cellules B, les</a:t>
            </a:r>
          </a:p>
          <a:p>
            <a:pPr algn="just">
              <a:lnSpc>
                <a:spcPct val="150000"/>
              </a:lnSpc>
            </a:pPr>
            <a:r>
              <a:rPr lang="fr-FR" sz="2400" dirty="0" smtClean="0">
                <a:latin typeface="Times New Roman" pitchFamily="18" charset="0"/>
                <a:cs typeface="Times New Roman" pitchFamily="18" charset="0"/>
              </a:rPr>
              <a:t>macrophages et les cellules dendritiques.</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317391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620688"/>
            <a:ext cx="7920880" cy="5078313"/>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Dans l’intestin normal, les cellules présentatrices d’antigènes (CPA) sont dépourvues de molécules de </a:t>
            </a:r>
            <a:r>
              <a:rPr lang="fr-FR" sz="2400" dirty="0" err="1" smtClean="0">
                <a:latin typeface="Times New Roman" pitchFamily="18" charset="0"/>
                <a:cs typeface="Times New Roman" pitchFamily="18" charset="0"/>
              </a:rPr>
              <a:t>costimulation</a:t>
            </a:r>
            <a:r>
              <a:rPr lang="fr-FR" sz="2400" dirty="0" smtClean="0">
                <a:latin typeface="Times New Roman" pitchFamily="18" charset="0"/>
                <a:cs typeface="Times New Roman" pitchFamily="18" charset="0"/>
              </a:rPr>
              <a:t> comme le CD80 et le CD86. Les antigènes transformés par ces CPA “non activées” sont ensuite présentés aux cellules B et T naïves du follicule, qui ne prolifèrent ensuite que faiblement. Ces phénomènes surviennent dans un microenvironnement local</a:t>
            </a:r>
          </a:p>
          <a:p>
            <a:pPr algn="just">
              <a:lnSpc>
                <a:spcPct val="150000"/>
              </a:lnSpc>
            </a:pPr>
            <a:r>
              <a:rPr lang="fr-FR" sz="2400" dirty="0" smtClean="0">
                <a:latin typeface="Times New Roman" pitchFamily="18" charset="0"/>
                <a:cs typeface="Times New Roman" pitchFamily="18" charset="0"/>
              </a:rPr>
              <a:t>différent de celui des autres zones de l’organisme; il en résulte l’induction de cellules </a:t>
            </a:r>
            <a:r>
              <a:rPr lang="fr-FR" sz="2400" dirty="0" err="1" smtClean="0">
                <a:latin typeface="Times New Roman" pitchFamily="18" charset="0"/>
                <a:cs typeface="Times New Roman" pitchFamily="18" charset="0"/>
              </a:rPr>
              <a:t>hyporéactives</a:t>
            </a:r>
            <a:r>
              <a:rPr lang="fr-FR" sz="2400" dirty="0" smtClean="0">
                <a:latin typeface="Times New Roman" pitchFamily="18" charset="0"/>
                <a:cs typeface="Times New Roman" pitchFamily="18" charset="0"/>
              </a:rPr>
              <a:t> T, de type Th2 ou Th3.</a:t>
            </a:r>
          </a:p>
          <a:p>
            <a:pPr algn="just">
              <a:lnSpc>
                <a:spcPct val="150000"/>
              </a:lnSpc>
            </a:pP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596393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2080" y="476672"/>
            <a:ext cx="7848872" cy="5078313"/>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Les cellules activées progressent par le système lymphatique et arrivent dans la circulation générale après passage préalable par les nœuds lymphatiques mésentériques. Elles se fixent ensuite sur les muqueuses à l’aide des molécules d’adhésion cellulaire (</a:t>
            </a:r>
            <a:r>
              <a:rPr lang="fr-FR" sz="2400" dirty="0" err="1" smtClean="0">
                <a:latin typeface="Times New Roman" pitchFamily="18" charset="0"/>
                <a:cs typeface="Times New Roman" pitchFamily="18" charset="0"/>
              </a:rPr>
              <a:t>CAMs</a:t>
            </a:r>
            <a:r>
              <a:rPr lang="fr-FR" sz="2400" dirty="0" smtClean="0">
                <a:latin typeface="Times New Roman" pitchFamily="18" charset="0"/>
                <a:cs typeface="Times New Roman" pitchFamily="18" charset="0"/>
              </a:rPr>
              <a:t>) exprimées spécifiquement par les veinules endothéliales des tissus muqueux. Les lymphocytes B et T activés s’intègrent ainsi dans la lamina </a:t>
            </a:r>
            <a:r>
              <a:rPr lang="fr-FR" sz="2400" dirty="0" err="1" smtClean="0">
                <a:latin typeface="Times New Roman" pitchFamily="18" charset="0"/>
                <a:cs typeface="Times New Roman" pitchFamily="18" charset="0"/>
              </a:rPr>
              <a:t>propria</a:t>
            </a:r>
            <a:r>
              <a:rPr lang="fr-FR" sz="2400" dirty="0" smtClean="0">
                <a:latin typeface="Times New Roman" pitchFamily="18" charset="0"/>
                <a:cs typeface="Times New Roman" pitchFamily="18" charset="0"/>
              </a:rPr>
              <a:t> et attendent ainsi une deuxième rencontre avec leur antigène spécifique (Figure ).</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898321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14563" y="300038"/>
            <a:ext cx="4714875" cy="62579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835696" y="295275"/>
            <a:ext cx="6120680" cy="6267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Rectangle 1"/>
          <p:cNvSpPr/>
          <p:nvPr/>
        </p:nvSpPr>
        <p:spPr>
          <a:xfrm>
            <a:off x="2915816" y="334070"/>
            <a:ext cx="288032" cy="3254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221218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476672"/>
            <a:ext cx="7920880" cy="5078313"/>
          </a:xfrm>
          <a:prstGeom prst="rect">
            <a:avLst/>
          </a:prstGeom>
        </p:spPr>
        <p:txBody>
          <a:bodyPr wrap="square">
            <a:spAutoFit/>
          </a:bodyPr>
          <a:lstStyle/>
          <a:p>
            <a:pPr algn="just">
              <a:lnSpc>
                <a:spcPct val="150000"/>
              </a:lnSpc>
            </a:pPr>
            <a:r>
              <a:rPr lang="fr-FR" sz="2400" dirty="0" smtClean="0">
                <a:latin typeface="Times New Roman" pitchFamily="18" charset="0"/>
                <a:cs typeface="Times New Roman" pitchFamily="18" charset="0"/>
              </a:rPr>
              <a:t>Les cellules activées sont capables de secréter des cytokines, mais la différenciation complète en cellules T effectrices ou en plasmocytes peut ne pas avoir lieu sans une deuxième exposition. Pour que ces deux types de cellules puissent être réexposés à des antigènes, des antigènes intacts doivent atteindre la lamina </a:t>
            </a:r>
            <a:r>
              <a:rPr lang="fr-FR" sz="2400" dirty="0" err="1" smtClean="0">
                <a:latin typeface="Times New Roman" pitchFamily="18" charset="0"/>
                <a:cs typeface="Times New Roman" pitchFamily="18" charset="0"/>
              </a:rPr>
              <a:t>propria</a:t>
            </a:r>
            <a:r>
              <a:rPr lang="fr-FR" sz="2400" dirty="0" smtClean="0">
                <a:latin typeface="Times New Roman" pitchFamily="18" charset="0"/>
                <a:cs typeface="Times New Roman" pitchFamily="18" charset="0"/>
              </a:rPr>
              <a:t>. Les cellules intestinales épithéliales sont responsables de l’absorption des antigènes, de leur libération vers les </a:t>
            </a:r>
            <a:r>
              <a:rPr lang="fr-FR" sz="2400" dirty="0" err="1" smtClean="0">
                <a:latin typeface="Times New Roman" pitchFamily="18" charset="0"/>
                <a:cs typeface="Times New Roman" pitchFamily="18" charset="0"/>
              </a:rPr>
              <a:t>CPAs</a:t>
            </a:r>
            <a:r>
              <a:rPr lang="fr-FR" sz="2400" dirty="0" smtClean="0">
                <a:latin typeface="Times New Roman" pitchFamily="18" charset="0"/>
                <a:cs typeface="Times New Roman" pitchFamily="18" charset="0"/>
              </a:rPr>
              <a:t> professionnelles, et d’une présentation limitée aux cellules CMH de classe II dans la muqueuse.</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38984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4604" y="379816"/>
            <a:ext cx="8064896" cy="6478184"/>
          </a:xfrm>
          <a:prstGeom prst="rect">
            <a:avLst/>
          </a:prstGeom>
        </p:spPr>
        <p:txBody>
          <a:bodyPr wrap="square">
            <a:spAutoFit/>
          </a:bodyPr>
          <a:lstStyle/>
          <a:p>
            <a:pPr algn="just">
              <a:lnSpc>
                <a:spcPct val="150000"/>
              </a:lnSpc>
            </a:pPr>
            <a:r>
              <a:rPr lang="fr-FR" sz="2800" dirty="0" smtClean="0">
                <a:latin typeface="Times New Roman" pitchFamily="18" charset="0"/>
                <a:cs typeface="Times New Roman" pitchFamily="18" charset="0"/>
              </a:rPr>
              <a:t>Dans l’intestin normal, ces cellules </a:t>
            </a:r>
            <a:r>
              <a:rPr lang="fr-FR" sz="2800" dirty="0" err="1" smtClean="0">
                <a:latin typeface="Times New Roman" pitchFamily="18" charset="0"/>
                <a:cs typeface="Times New Roman" pitchFamily="18" charset="0"/>
              </a:rPr>
              <a:t>CPAs</a:t>
            </a:r>
            <a:r>
              <a:rPr lang="fr-FR" sz="2800" dirty="0" smtClean="0">
                <a:latin typeface="Times New Roman" pitchFamily="18" charset="0"/>
                <a:cs typeface="Times New Roman" pitchFamily="18" charset="0"/>
              </a:rPr>
              <a:t> secondaires, comme leurs prédécesseurs, sont dépourvues de molécule de </a:t>
            </a:r>
            <a:r>
              <a:rPr lang="fr-FR" sz="2800" dirty="0" err="1" smtClean="0">
                <a:latin typeface="Times New Roman" pitchFamily="18" charset="0"/>
                <a:cs typeface="Times New Roman" pitchFamily="18" charset="0"/>
              </a:rPr>
              <a:t>costimulation</a:t>
            </a:r>
            <a:r>
              <a:rPr lang="fr-FR" sz="2800" dirty="0" smtClean="0">
                <a:latin typeface="Times New Roman" pitchFamily="18" charset="0"/>
                <a:cs typeface="Times New Roman" pitchFamily="18" charset="0"/>
              </a:rPr>
              <a:t>, ce qui contribue à un environnement tolérogène. Les clones de cellules T effecteurs résidant dans l’intestin normal produisent des cytokines Th2 et Th3, en particulier IL-10 et TGF-b, qui orientent les cellules B vers la synthèse de plasmocytes  sécrétrices </a:t>
            </a:r>
            <a:r>
              <a:rPr lang="fr-FR" sz="2800" dirty="0" err="1" smtClean="0">
                <a:latin typeface="Times New Roman" pitchFamily="18" charset="0"/>
                <a:cs typeface="Times New Roman" pitchFamily="18" charset="0"/>
              </a:rPr>
              <a:t>d’IgA</a:t>
            </a:r>
            <a:r>
              <a:rPr lang="fr-FR" sz="2800" dirty="0" smtClean="0">
                <a:latin typeface="Times New Roman" pitchFamily="18" charset="0"/>
                <a:cs typeface="Times New Roman" pitchFamily="18" charset="0"/>
              </a:rPr>
              <a:t>, tout en inhibant le développement de lymphocytes Th1 et la production </a:t>
            </a:r>
            <a:r>
              <a:rPr lang="fr-FR" sz="2800" dirty="0" err="1" smtClean="0">
                <a:latin typeface="Times New Roman" pitchFamily="18" charset="0"/>
                <a:cs typeface="Times New Roman" pitchFamily="18" charset="0"/>
              </a:rPr>
              <a:t>d’IgG</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818914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476672"/>
            <a:ext cx="7704856" cy="6125523"/>
          </a:xfrm>
          <a:prstGeom prst="rect">
            <a:avLst/>
          </a:prstGeom>
        </p:spPr>
        <p:txBody>
          <a:bodyPr wrap="square">
            <a:spAutoFit/>
          </a:bodyPr>
          <a:lstStyle/>
          <a:p>
            <a:pPr algn="just">
              <a:lnSpc>
                <a:spcPct val="150000"/>
              </a:lnSpc>
            </a:pPr>
            <a:r>
              <a:rPr lang="fr-FR" sz="2200" dirty="0" smtClean="0">
                <a:latin typeface="Times New Roman" pitchFamily="18" charset="0"/>
                <a:cs typeface="Times New Roman" pitchFamily="18" charset="0"/>
              </a:rPr>
              <a:t>Il est important que le système immunitaire se réserve la possibilité de réagir rapidement à des agents pathogènes. Cette capacité à reconnaître la pathogénicité est basée sur la production de “signaux de danger” par les récepteurs </a:t>
            </a:r>
            <a:r>
              <a:rPr lang="fr-FR" sz="2200" dirty="0" err="1" smtClean="0">
                <a:latin typeface="Times New Roman" pitchFamily="18" charset="0"/>
                <a:cs typeface="Times New Roman" pitchFamily="18" charset="0"/>
              </a:rPr>
              <a:t>PAMPs</a:t>
            </a:r>
            <a:r>
              <a:rPr lang="fr-FR" sz="2200" dirty="0" smtClean="0">
                <a:latin typeface="Times New Roman" pitchFamily="18" charset="0"/>
                <a:cs typeface="Times New Roman" pitchFamily="18" charset="0"/>
              </a:rPr>
              <a:t>, comme les </a:t>
            </a:r>
            <a:r>
              <a:rPr lang="fr-FR" sz="2200" dirty="0" err="1" smtClean="0">
                <a:latin typeface="Times New Roman" pitchFamily="18" charset="0"/>
                <a:cs typeface="Times New Roman" pitchFamily="18" charset="0"/>
              </a:rPr>
              <a:t>TLRs</a:t>
            </a:r>
            <a:r>
              <a:rPr lang="fr-FR" sz="2200" dirty="0" smtClean="0">
                <a:latin typeface="Times New Roman" pitchFamily="18" charset="0"/>
                <a:cs typeface="Times New Roman" pitchFamily="18" charset="0"/>
              </a:rPr>
              <a:t>.</a:t>
            </a:r>
          </a:p>
          <a:p>
            <a:pPr algn="just">
              <a:lnSpc>
                <a:spcPct val="150000"/>
              </a:lnSpc>
            </a:pPr>
            <a:r>
              <a:rPr lang="fr-FR" sz="2200" dirty="0" smtClean="0">
                <a:latin typeface="Times New Roman" pitchFamily="18" charset="0"/>
                <a:cs typeface="Times New Roman" pitchFamily="18" charset="0"/>
              </a:rPr>
              <a:t>La tolérance orale repose donc sur un équilibre délicat entre l’induction </a:t>
            </a:r>
            <a:r>
              <a:rPr lang="fr-FR" sz="2200" dirty="0" err="1" smtClean="0">
                <a:latin typeface="Times New Roman" pitchFamily="18" charset="0"/>
                <a:cs typeface="Times New Roman" pitchFamily="18" charset="0"/>
              </a:rPr>
              <a:t>d’IgA</a:t>
            </a:r>
            <a:r>
              <a:rPr lang="fr-FR" sz="2200" dirty="0" smtClean="0">
                <a:latin typeface="Times New Roman" pitchFamily="18" charset="0"/>
                <a:cs typeface="Times New Roman" pitchFamily="18" charset="0"/>
              </a:rPr>
              <a:t>, la délétion des cellules T, l’anergie et l’immunosuppression et la présence de lymphocytes spécifiques d’antigènes capables de répondre à des agents pathogènes invasifs par un changement d’</a:t>
            </a:r>
            <a:r>
              <a:rPr lang="fr-FR" sz="2200" dirty="0" err="1" smtClean="0">
                <a:latin typeface="Times New Roman" pitchFamily="18" charset="0"/>
                <a:cs typeface="Times New Roman" pitchFamily="18" charset="0"/>
              </a:rPr>
              <a:t>isotype</a:t>
            </a:r>
            <a:r>
              <a:rPr lang="fr-FR" sz="2200" dirty="0" smtClean="0">
                <a:latin typeface="Times New Roman" pitchFamily="18" charset="0"/>
                <a:cs typeface="Times New Roman" pitchFamily="18" charset="0"/>
              </a:rPr>
              <a:t> des anticorps vers la production </a:t>
            </a:r>
            <a:r>
              <a:rPr lang="fr-FR" sz="2200" dirty="0" err="1" smtClean="0">
                <a:latin typeface="Times New Roman" pitchFamily="18" charset="0"/>
                <a:cs typeface="Times New Roman" pitchFamily="18" charset="0"/>
              </a:rPr>
              <a:t>d’IgM</a:t>
            </a:r>
            <a:r>
              <a:rPr lang="fr-FR" sz="2200" dirty="0" smtClean="0">
                <a:latin typeface="Times New Roman" pitchFamily="18" charset="0"/>
                <a:cs typeface="Times New Roman" pitchFamily="18" charset="0"/>
              </a:rPr>
              <a:t>, </a:t>
            </a:r>
            <a:r>
              <a:rPr lang="fr-FR" sz="2200" dirty="0" err="1" smtClean="0">
                <a:latin typeface="Times New Roman" pitchFamily="18" charset="0"/>
                <a:cs typeface="Times New Roman" pitchFamily="18" charset="0"/>
              </a:rPr>
              <a:t>IgE</a:t>
            </a:r>
            <a:r>
              <a:rPr lang="fr-FR" sz="2200" dirty="0" smtClean="0">
                <a:latin typeface="Times New Roman" pitchFamily="18" charset="0"/>
                <a:cs typeface="Times New Roman" pitchFamily="18" charset="0"/>
              </a:rPr>
              <a:t> ou </a:t>
            </a:r>
            <a:r>
              <a:rPr lang="fr-FR" sz="2200" dirty="0" err="1" smtClean="0">
                <a:latin typeface="Times New Roman" pitchFamily="18" charset="0"/>
                <a:cs typeface="Times New Roman" pitchFamily="18" charset="0"/>
              </a:rPr>
              <a:t>IgG</a:t>
            </a:r>
            <a:r>
              <a:rPr lang="fr-FR" sz="2200" dirty="0" smtClean="0">
                <a:latin typeface="Times New Roman" pitchFamily="18" charset="0"/>
                <a:cs typeface="Times New Roman" pitchFamily="18" charset="0"/>
              </a:rPr>
              <a:t>, et la production de cytokines inflammatoires comme l’IFN-g, l’IL-12, et l’IL-6.</a:t>
            </a:r>
            <a:endParaRPr lang="fr-FR"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13639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43608" y="620688"/>
            <a:ext cx="7900936" cy="52943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1379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71538" y="500042"/>
            <a:ext cx="7286676" cy="5909310"/>
          </a:xfrm>
          <a:prstGeom prst="rect">
            <a:avLst/>
          </a:prstGeom>
          <a:noFill/>
        </p:spPr>
        <p:txBody>
          <a:bodyPr wrap="square" rtlCol="0">
            <a:spAutoFit/>
          </a:bodyPr>
          <a:lstStyle/>
          <a:p>
            <a:pPr algn="just">
              <a:lnSpc>
                <a:spcPct val="150000"/>
              </a:lnSpc>
            </a:pPr>
            <a:r>
              <a:rPr lang="fr-FR" sz="2800" dirty="0">
                <a:latin typeface="Times New Roman" pitchFamily="18" charset="0"/>
                <a:cs typeface="Times New Roman" pitchFamily="18" charset="0"/>
              </a:rPr>
              <a:t>Dans la lumière du tube digestif les aliments sont en cours de fragmentation moléculaire. Les protéines qui pourraient constituer des antigènes identifiables par notre système immunitaire sont dégradées en acides aminés qui ne sont pas allergéniques. </a:t>
            </a:r>
            <a:endParaRPr lang="fr-FR" sz="2800" dirty="0" smtClean="0">
              <a:latin typeface="Times New Roman" pitchFamily="18" charset="0"/>
              <a:cs typeface="Times New Roman" pitchFamily="18" charset="0"/>
            </a:endParaRPr>
          </a:p>
          <a:p>
            <a:pPr algn="just">
              <a:lnSpc>
                <a:spcPct val="150000"/>
              </a:lnSpc>
            </a:pPr>
            <a:r>
              <a:rPr lang="fr-FR" sz="2800" dirty="0" smtClean="0">
                <a:latin typeface="Times New Roman" pitchFamily="18" charset="0"/>
                <a:cs typeface="Times New Roman" pitchFamily="18" charset="0"/>
              </a:rPr>
              <a:t>Cependant </a:t>
            </a:r>
            <a:r>
              <a:rPr lang="fr-FR" sz="2800" dirty="0">
                <a:latin typeface="Times New Roman" pitchFamily="18" charset="0"/>
                <a:cs typeface="Times New Roman" pitchFamily="18" charset="0"/>
              </a:rPr>
              <a:t>des </a:t>
            </a:r>
            <a:r>
              <a:rPr lang="fr-FR" sz="2800" b="1" dirty="0">
                <a:latin typeface="Times New Roman" pitchFamily="18" charset="0"/>
                <a:cs typeface="Times New Roman" pitchFamily="18" charset="0"/>
              </a:rPr>
              <a:t>protéines alimentaires</a:t>
            </a:r>
            <a:r>
              <a:rPr lang="fr-FR" sz="2800" dirty="0">
                <a:latin typeface="Times New Roman" pitchFamily="18" charset="0"/>
                <a:cs typeface="Times New Roman" pitchFamily="18" charset="0"/>
              </a:rPr>
              <a:t> peu ou pas dégradées peuvent  traverser l'épithélium et devenir alors des sources d'allergènes potentiels.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3952" y="332656"/>
            <a:ext cx="5742384" cy="830997"/>
          </a:xfrm>
          <a:prstGeom prst="rect">
            <a:avLst/>
          </a:prstGeom>
        </p:spPr>
        <p:txBody>
          <a:bodyPr wrap="square">
            <a:spAutoFit/>
          </a:bodyPr>
          <a:lstStyle/>
          <a:p>
            <a:pPr algn="ctr"/>
            <a:r>
              <a:rPr lang="fr-FR" sz="2400" b="1" dirty="0">
                <a:solidFill>
                  <a:srgbClr val="FF0000"/>
                </a:solidFill>
                <a:latin typeface="Times New Roman" pitchFamily="18" charset="0"/>
                <a:ea typeface="Segoe UI" pitchFamily="34" charset="0"/>
                <a:cs typeface="Times New Roman" pitchFamily="18" charset="0"/>
              </a:rPr>
              <a:t>Perte de la tolérance aux antigènes alimentaires</a:t>
            </a:r>
            <a:endParaRPr lang="fr-FR" sz="2400" dirty="0">
              <a:solidFill>
                <a:srgbClr val="FF0000"/>
              </a:solidFill>
              <a:latin typeface="Times New Roman" pitchFamily="18" charset="0"/>
              <a:ea typeface="Segoe UI" pitchFamily="34" charset="0"/>
              <a:cs typeface="Times New Roman" pitchFamily="18" charset="0"/>
            </a:endParaRPr>
          </a:p>
        </p:txBody>
      </p:sp>
      <p:sp>
        <p:nvSpPr>
          <p:cNvPr id="3" name="Rectangle 2"/>
          <p:cNvSpPr/>
          <p:nvPr/>
        </p:nvSpPr>
        <p:spPr>
          <a:xfrm>
            <a:off x="1115616" y="1124744"/>
            <a:ext cx="7920880" cy="3246530"/>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La perte de la tolérance envers un antigène alimentaire produit une réponse immunitaire </a:t>
            </a:r>
            <a:r>
              <a:rPr lang="fr-FR" sz="2800" dirty="0" smtClean="0">
                <a:latin typeface="Times New Roman" pitchFamily="18" charset="0"/>
                <a:cs typeface="Times New Roman" pitchFamily="18" charset="0"/>
              </a:rPr>
              <a:t>conventionnelle mais </a:t>
            </a:r>
            <a:r>
              <a:rPr lang="fr-FR" sz="2800" dirty="0">
                <a:latin typeface="Times New Roman" pitchFamily="18" charset="0"/>
                <a:cs typeface="Times New Roman" pitchFamily="18" charset="0"/>
              </a:rPr>
              <a:t>génératrice d’effets secondaires indésirables comme une inflammation locale ou </a:t>
            </a:r>
            <a:r>
              <a:rPr lang="fr-FR" sz="2800" dirty="0" smtClean="0">
                <a:latin typeface="Times New Roman" pitchFamily="18" charset="0"/>
                <a:cs typeface="Times New Roman" pitchFamily="18" charset="0"/>
              </a:rPr>
              <a:t>à d’autres </a:t>
            </a:r>
            <a:r>
              <a:rPr lang="fr-FR" sz="2800" dirty="0">
                <a:latin typeface="Times New Roman" pitchFamily="18" charset="0"/>
                <a:cs typeface="Times New Roman" pitchFamily="18" charset="0"/>
              </a:rPr>
              <a:t>sites anatomiques</a:t>
            </a:r>
          </a:p>
        </p:txBody>
      </p:sp>
    </p:spTree>
    <p:extLst>
      <p:ext uri="{BB962C8B-B14F-4D97-AF65-F5344CB8AC3E}">
        <p14:creationId xmlns:p14="http://schemas.microsoft.com/office/powerpoint/2010/main" xmlns="" val="3738892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0567" y="332656"/>
            <a:ext cx="7848872" cy="830997"/>
          </a:xfrm>
          <a:prstGeom prst="rect">
            <a:avLst/>
          </a:prstGeom>
        </p:spPr>
        <p:txBody>
          <a:bodyPr wrap="square">
            <a:spAutoFit/>
          </a:bodyPr>
          <a:lstStyle/>
          <a:p>
            <a:r>
              <a:rPr lang="fr-FR" sz="2400" dirty="0">
                <a:latin typeface="Times New Roman" pitchFamily="18" charset="0"/>
                <a:cs typeface="Times New Roman" pitchFamily="18" charset="0"/>
              </a:rPr>
              <a:t>Cette réponse est caractérisée par un ou plusieurs des faits suivants :</a:t>
            </a:r>
          </a:p>
        </p:txBody>
      </p:sp>
      <p:sp>
        <p:nvSpPr>
          <p:cNvPr id="3" name="Rectangle 2"/>
          <p:cNvSpPr/>
          <p:nvPr/>
        </p:nvSpPr>
        <p:spPr>
          <a:xfrm>
            <a:off x="1071538" y="1214422"/>
            <a:ext cx="7786742" cy="5170646"/>
          </a:xfrm>
          <a:prstGeom prst="rect">
            <a:avLst/>
          </a:prstGeom>
        </p:spPr>
        <p:txBody>
          <a:bodyPr wrap="square">
            <a:spAutoFit/>
          </a:bodyPr>
          <a:lstStyle/>
          <a:p>
            <a:pPr algn="just">
              <a:lnSpc>
                <a:spcPct val="150000"/>
              </a:lnSpc>
            </a:pPr>
            <a:r>
              <a:rPr lang="fr-FR" sz="2000" dirty="0">
                <a:latin typeface="Times New Roman" pitchFamily="18" charset="0"/>
                <a:cs typeface="Times New Roman" pitchFamily="18" charset="0"/>
              </a:rPr>
              <a:t>inflammation locale à médiation cellulaire : le stimulus chronique qui en résulte peut conduire </a:t>
            </a:r>
            <a:r>
              <a:rPr lang="fr-FR" sz="2000">
                <a:latin typeface="Times New Roman" pitchFamily="18" charset="0"/>
                <a:cs typeface="Times New Roman" pitchFamily="18" charset="0"/>
              </a:rPr>
              <a:t>à </a:t>
            </a:r>
            <a:r>
              <a:rPr lang="fr-FR" sz="2000" smtClean="0">
                <a:latin typeface="Times New Roman" pitchFamily="18" charset="0"/>
                <a:cs typeface="Times New Roman" pitchFamily="18" charset="0"/>
              </a:rPr>
              <a:t>des infiltrats </a:t>
            </a:r>
            <a:r>
              <a:rPr lang="fr-FR" sz="2000" dirty="0">
                <a:latin typeface="Times New Roman" pitchFamily="18" charset="0"/>
                <a:cs typeface="Times New Roman" pitchFamily="18" charset="0"/>
              </a:rPr>
              <a:t>lymphocytaires intestinaux caractéristiques des maladies inflammatoires chroniques de l’intestin;</a:t>
            </a:r>
          </a:p>
          <a:p>
            <a:pPr>
              <a:lnSpc>
                <a:spcPct val="150000"/>
              </a:lnSpc>
            </a:pPr>
            <a:r>
              <a:rPr lang="fr-FR" sz="2000" dirty="0">
                <a:latin typeface="Times New Roman" pitchFamily="18" charset="0"/>
                <a:cs typeface="Times New Roman" pitchFamily="18" charset="0"/>
              </a:rPr>
              <a:t>- production locale d’anticorps autre que les </a:t>
            </a:r>
            <a:r>
              <a:rPr lang="fr-FR" sz="2000" dirty="0" err="1">
                <a:latin typeface="Times New Roman" pitchFamily="18" charset="0"/>
                <a:cs typeface="Times New Roman" pitchFamily="18" charset="0"/>
              </a:rPr>
              <a:t>IgA</a:t>
            </a:r>
            <a:r>
              <a:rPr lang="fr-FR" sz="2000" dirty="0">
                <a:latin typeface="Times New Roman" pitchFamily="18" charset="0"/>
                <a:cs typeface="Times New Roman" pitchFamily="18" charset="0"/>
              </a:rPr>
              <a:t> : la production d’</a:t>
            </a:r>
            <a:r>
              <a:rPr lang="fr-FR" sz="2000" dirty="0" err="1">
                <a:latin typeface="Times New Roman" pitchFamily="18" charset="0"/>
                <a:cs typeface="Times New Roman" pitchFamily="18" charset="0"/>
              </a:rPr>
              <a:t>IgE</a:t>
            </a:r>
            <a:r>
              <a:rPr lang="fr-FR" sz="2000" dirty="0">
                <a:latin typeface="Times New Roman" pitchFamily="18" charset="0"/>
                <a:cs typeface="Times New Roman" pitchFamily="18" charset="0"/>
              </a:rPr>
              <a:t> conduit à l’activation des </a:t>
            </a:r>
            <a:r>
              <a:rPr lang="fr-FR" sz="2000" dirty="0" smtClean="0">
                <a:latin typeface="Times New Roman" pitchFamily="18" charset="0"/>
                <a:cs typeface="Times New Roman" pitchFamily="18" charset="0"/>
              </a:rPr>
              <a:t>mastocytes et </a:t>
            </a:r>
            <a:r>
              <a:rPr lang="fr-FR" sz="2000" dirty="0">
                <a:latin typeface="Times New Roman" pitchFamily="18" charset="0"/>
                <a:cs typeface="Times New Roman" pitchFamily="18" charset="0"/>
              </a:rPr>
              <a:t>à l’hypersensibilité intestinale, c’est-à-dire à l’allergie alimentaire avec signes </a:t>
            </a:r>
            <a:r>
              <a:rPr lang="fr-FR" sz="2000" dirty="0" err="1">
                <a:latin typeface="Times New Roman" pitchFamily="18" charset="0"/>
                <a:cs typeface="Times New Roman" pitchFamily="18" charset="0"/>
              </a:rPr>
              <a:t>gastrointestinaux</a:t>
            </a:r>
            <a:endParaRPr lang="fr-FR" sz="2000" dirty="0">
              <a:latin typeface="Times New Roman" pitchFamily="18" charset="0"/>
              <a:cs typeface="Times New Roman" pitchFamily="18" charset="0"/>
            </a:endParaRPr>
          </a:p>
          <a:p>
            <a:pPr>
              <a:lnSpc>
                <a:spcPct val="150000"/>
              </a:lnSpc>
            </a:pPr>
            <a:r>
              <a:rPr lang="fr-FR" sz="2000" dirty="0">
                <a:latin typeface="Times New Roman" pitchFamily="18" charset="0"/>
                <a:cs typeface="Times New Roman" pitchFamily="18" charset="0"/>
              </a:rPr>
              <a:t>(vomissement et/ou diarrhée</a:t>
            </a:r>
            <a:r>
              <a:rPr lang="fr-FR" sz="2000" dirty="0" smtClean="0">
                <a:latin typeface="Times New Roman" pitchFamily="18" charset="0"/>
                <a:cs typeface="Times New Roman" pitchFamily="18" charset="0"/>
              </a:rPr>
              <a:t>); </a:t>
            </a:r>
          </a:p>
          <a:p>
            <a:pPr>
              <a:lnSpc>
                <a:spcPct val="150000"/>
              </a:lnSpc>
            </a:pP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la production systémique d’anticorps : les </a:t>
            </a:r>
            <a:r>
              <a:rPr lang="fr-FR" sz="2000" dirty="0" err="1">
                <a:latin typeface="Times New Roman" pitchFamily="18" charset="0"/>
                <a:cs typeface="Times New Roman" pitchFamily="18" charset="0"/>
              </a:rPr>
              <a:t>IgE</a:t>
            </a:r>
            <a:r>
              <a:rPr lang="fr-FR" sz="2000" dirty="0">
                <a:latin typeface="Times New Roman" pitchFamily="18" charset="0"/>
                <a:cs typeface="Times New Roman" pitchFamily="18" charset="0"/>
              </a:rPr>
              <a:t> circulants sont à l’origine de la </a:t>
            </a:r>
            <a:r>
              <a:rPr lang="fr-FR" sz="2000" dirty="0" err="1">
                <a:latin typeface="Times New Roman" pitchFamily="18" charset="0"/>
                <a:cs typeface="Times New Roman" pitchFamily="18" charset="0"/>
              </a:rPr>
              <a:t>dégranulation</a:t>
            </a:r>
            <a:r>
              <a:rPr lang="fr-FR" sz="2000" dirty="0">
                <a:latin typeface="Times New Roman" pitchFamily="18" charset="0"/>
                <a:cs typeface="Times New Roman" pitchFamily="18" charset="0"/>
              </a:rPr>
              <a:t> des </a:t>
            </a:r>
            <a:r>
              <a:rPr lang="fr-FR" sz="2000" dirty="0" smtClean="0">
                <a:latin typeface="Times New Roman" pitchFamily="18" charset="0"/>
                <a:cs typeface="Times New Roman" pitchFamily="18" charset="0"/>
              </a:rPr>
              <a:t>mastocytes dans </a:t>
            </a:r>
            <a:r>
              <a:rPr lang="fr-FR" sz="2000" dirty="0">
                <a:latin typeface="Times New Roman" pitchFamily="18" charset="0"/>
                <a:cs typeface="Times New Roman" pitchFamily="18" charset="0"/>
              </a:rPr>
              <a:t>des sites extra-intestinaux, à l’origine de réactions d’hypersensibilité dermique, </a:t>
            </a:r>
            <a:r>
              <a:rPr lang="fr-FR" sz="2000" dirty="0" smtClean="0">
                <a:latin typeface="Times New Roman" pitchFamily="18" charset="0"/>
                <a:cs typeface="Times New Roman" pitchFamily="18" charset="0"/>
              </a:rPr>
              <a:t>c’est-à dire à </a:t>
            </a:r>
            <a:r>
              <a:rPr lang="fr-FR" sz="2000" dirty="0">
                <a:latin typeface="Times New Roman" pitchFamily="18" charset="0"/>
                <a:cs typeface="Times New Roman" pitchFamily="18" charset="0"/>
              </a:rPr>
              <a:t>une allergie </a:t>
            </a:r>
            <a:r>
              <a:rPr lang="fr-FR" sz="2000" dirty="0" smtClean="0">
                <a:latin typeface="Times New Roman" pitchFamily="18" charset="0"/>
                <a:cs typeface="Times New Roman" pitchFamily="18" charset="0"/>
              </a:rPr>
              <a:t>alimentaire</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00115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Image result for réponse immunitaire aux antigène alimentaire"/>
          <p:cNvPicPr>
            <a:picLocks noChangeAspect="1" noChangeArrowheads="1"/>
          </p:cNvPicPr>
          <p:nvPr/>
        </p:nvPicPr>
        <p:blipFill>
          <a:blip r:embed="rId2"/>
          <a:srcRect/>
          <a:stretch>
            <a:fillRect/>
          </a:stretch>
        </p:blipFill>
        <p:spPr bwMode="auto">
          <a:xfrm>
            <a:off x="1214414" y="642918"/>
            <a:ext cx="6286544" cy="575009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285728"/>
            <a:ext cx="7858180" cy="6555641"/>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On connait deux fonctions importantes au système immunitaire intestinal.</a:t>
            </a:r>
          </a:p>
          <a:p>
            <a:pPr algn="just">
              <a:lnSpc>
                <a:spcPct val="150000"/>
              </a:lnSpc>
            </a:pPr>
            <a:r>
              <a:rPr lang="fr-FR" sz="2800" dirty="0">
                <a:latin typeface="Times New Roman" pitchFamily="18" charset="0"/>
                <a:cs typeface="Times New Roman" pitchFamily="18" charset="0"/>
              </a:rPr>
              <a:t>La première concerne la fabrication d’anticorps qui se déclenche lorsque notre tube digestif est en contact avec des bactéries, virus ou parasites dangereux, souvent responsables de diarrhées.</a:t>
            </a:r>
          </a:p>
          <a:p>
            <a:pPr algn="just">
              <a:lnSpc>
                <a:spcPct val="150000"/>
              </a:lnSpc>
            </a:pPr>
            <a:r>
              <a:rPr lang="fr-FR" sz="2800" dirty="0">
                <a:latin typeface="Times New Roman" pitchFamily="18" charset="0"/>
                <a:cs typeface="Times New Roman" pitchFamily="18" charset="0"/>
              </a:rPr>
              <a:t>La deuxième fonction concerne, au contraire, le blocage de la quasi-totalité des réactions immunitaires envers les protéines alimentaires, phénomène essentiel pour la nutrition</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285860"/>
            <a:ext cx="7715304" cy="3323987"/>
          </a:xfrm>
          <a:prstGeom prst="rect">
            <a:avLst/>
          </a:prstGeom>
        </p:spPr>
        <p:txBody>
          <a:bodyPr wrap="square">
            <a:spAutoFit/>
          </a:bodyPr>
          <a:lstStyle/>
          <a:p>
            <a:pPr algn="just">
              <a:lnSpc>
                <a:spcPct val="150000"/>
              </a:lnSpc>
            </a:pPr>
            <a:r>
              <a:rPr lang="fr-FR" sz="2800" dirty="0" smtClean="0">
                <a:latin typeface="Times New Roman" pitchFamily="18" charset="0"/>
                <a:cs typeface="Times New Roman" pitchFamily="18" charset="0"/>
              </a:rPr>
              <a:t>Cette deuxième fonction exercée par le système immunitaire intestinal, qui est donc d’empêcher les réactions immunitaires de se produire vis-à-vis des aliments, s’appelle </a:t>
            </a:r>
            <a:r>
              <a:rPr lang="fr-FR" sz="2800" dirty="0" smtClean="0">
                <a:solidFill>
                  <a:srgbClr val="FF0000"/>
                </a:solidFill>
                <a:latin typeface="Times New Roman" pitchFamily="18" charset="0"/>
                <a:cs typeface="Times New Roman" pitchFamily="18" charset="0"/>
              </a:rPr>
              <a:t>« la tolérance orale » (tolérance aux aliments).</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714356"/>
            <a:ext cx="8001056" cy="3246530"/>
          </a:xfrm>
          <a:prstGeom prst="rect">
            <a:avLst/>
          </a:prstGeom>
        </p:spPr>
        <p:txBody>
          <a:bodyPr wrap="square">
            <a:spAutoFit/>
          </a:bodyPr>
          <a:lstStyle/>
          <a:p>
            <a:pPr algn="just">
              <a:lnSpc>
                <a:spcPct val="150000"/>
              </a:lnSpc>
            </a:pPr>
            <a:r>
              <a:rPr lang="fr-FR" sz="2800" dirty="0">
                <a:latin typeface="Times New Roman" pitchFamily="18" charset="0"/>
                <a:cs typeface="Times New Roman" pitchFamily="18" charset="0"/>
              </a:rPr>
              <a:t>Dès les premières années de vie, le système immunitaire protège contre les allergies alimentaires. Ces dernières se manifestent chez les personnes génétiquement prédisposées et chez le nourrisson où le système immunitaire intestinal est immature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7290" y="1443841"/>
            <a:ext cx="7215238" cy="3785652"/>
          </a:xfrm>
          <a:prstGeom prst="rect">
            <a:avLst/>
          </a:prstGeom>
        </p:spPr>
        <p:txBody>
          <a:bodyPr wrap="square">
            <a:spAutoFit/>
          </a:bodyPr>
          <a:lstStyle/>
          <a:p>
            <a:pPr algn="just">
              <a:lnSpc>
                <a:spcPct val="150000"/>
              </a:lnSpc>
            </a:pPr>
            <a:r>
              <a:rPr lang="fr-FR" sz="3200" dirty="0">
                <a:solidFill>
                  <a:srgbClr val="FF0000"/>
                </a:solidFill>
                <a:latin typeface="Times New Roman" pitchFamily="18" charset="0"/>
                <a:cs typeface="Times New Roman" pitchFamily="18" charset="0"/>
              </a:rPr>
              <a:t>Pour comprendre comment s'installe la tolérance aux protéines alimentaires </a:t>
            </a:r>
            <a:r>
              <a:rPr lang="fr-FR" sz="3200" dirty="0" smtClean="0">
                <a:solidFill>
                  <a:srgbClr val="FF0000"/>
                </a:solidFill>
                <a:latin typeface="Times New Roman" pitchFamily="18" charset="0"/>
                <a:cs typeface="Times New Roman" pitchFamily="18" charset="0"/>
              </a:rPr>
              <a:t>? </a:t>
            </a:r>
            <a:r>
              <a:rPr lang="fr-FR" sz="3200" dirty="0">
                <a:solidFill>
                  <a:srgbClr val="FF0000"/>
                </a:solidFill>
                <a:latin typeface="Times New Roman" pitchFamily="18" charset="0"/>
                <a:cs typeface="Times New Roman" pitchFamily="18" charset="0"/>
              </a:rPr>
              <a:t>et pourquoi, parfois, elle est inefficace </a:t>
            </a:r>
            <a:r>
              <a:rPr lang="fr-FR" sz="3200" dirty="0" smtClean="0">
                <a:solidFill>
                  <a:srgbClr val="FF0000"/>
                </a:solidFill>
                <a:latin typeface="Times New Roman" pitchFamily="18" charset="0"/>
                <a:cs typeface="Times New Roman" pitchFamily="18" charset="0"/>
              </a:rPr>
              <a:t>?, </a:t>
            </a:r>
            <a:r>
              <a:rPr lang="fr-FR" sz="3200" dirty="0">
                <a:solidFill>
                  <a:srgbClr val="FF0000"/>
                </a:solidFill>
                <a:latin typeface="Times New Roman" pitchFamily="18" charset="0"/>
                <a:cs typeface="Times New Roman" pitchFamily="18" charset="0"/>
              </a:rPr>
              <a:t>nous évoquerons le rôle du </a:t>
            </a:r>
            <a:r>
              <a:rPr lang="fr-FR" sz="3200" dirty="0" err="1">
                <a:solidFill>
                  <a:srgbClr val="FF0000"/>
                </a:solidFill>
                <a:latin typeface="Times New Roman" pitchFamily="18" charset="0"/>
                <a:cs typeface="Times New Roman" pitchFamily="18" charset="0"/>
              </a:rPr>
              <a:t>microbiote</a:t>
            </a:r>
            <a:r>
              <a:rPr lang="fr-FR" sz="3200" dirty="0">
                <a:solidFill>
                  <a:srgbClr val="FF0000"/>
                </a:solidFill>
                <a:latin typeface="Times New Roman" pitchFamily="18" charset="0"/>
                <a:cs typeface="Times New Roman" pitchFamily="18" charset="0"/>
              </a:rPr>
              <a:t> intestinal.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000108"/>
            <a:ext cx="7715304" cy="4539191"/>
          </a:xfrm>
          <a:prstGeom prst="rect">
            <a:avLst/>
          </a:prstGeom>
        </p:spPr>
        <p:txBody>
          <a:bodyPr wrap="square">
            <a:spAutoFit/>
          </a:bodyPr>
          <a:lstStyle/>
          <a:p>
            <a:pPr algn="just">
              <a:lnSpc>
                <a:spcPct val="150000"/>
              </a:lnSpc>
            </a:pPr>
            <a:r>
              <a:rPr lang="fr-FR" sz="2800" dirty="0" smtClean="0">
                <a:latin typeface="Times New Roman" pitchFamily="18" charset="0"/>
                <a:cs typeface="Times New Roman" pitchFamily="18" charset="0"/>
              </a:rPr>
              <a:t>Cette flore commensale joue un rôle central dans la maturation du système immunitaire intestinal, c'est-à-dire dans les transformations progressives qui lui permettent d'acquérir toutes ses fonctions et durant lesquelles le tube digestif du nouveau-né ne tolérant que le lait évolue vers celui de l'enfant de 2 ans qui a une flore mature et tolère tous les aliments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5852" y="2143116"/>
            <a:ext cx="7143800" cy="1077218"/>
          </a:xfrm>
          <a:prstGeom prst="rect">
            <a:avLst/>
          </a:prstGeom>
        </p:spPr>
        <p:txBody>
          <a:bodyPr wrap="square">
            <a:spAutoFit/>
          </a:bodyPr>
          <a:lstStyle/>
          <a:p>
            <a:pPr algn="ctr"/>
            <a:r>
              <a:rPr lang="fr-FR" sz="3200" b="1" dirty="0">
                <a:solidFill>
                  <a:srgbClr val="FF0000"/>
                </a:solidFill>
              </a:rPr>
              <a:t>Comment cette tolérance se met-elle en place </a:t>
            </a:r>
            <a:r>
              <a:rPr lang="fr-FR" sz="3200" b="1" dirty="0" smtClean="0">
                <a:solidFill>
                  <a:srgbClr val="FF0000"/>
                </a:solidFill>
              </a:rPr>
              <a:t>?</a:t>
            </a:r>
            <a:endParaRPr lang="fr-FR" sz="3200" b="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857232"/>
            <a:ext cx="7643866" cy="3892861"/>
          </a:xfrm>
          <a:prstGeom prst="rect">
            <a:avLst/>
          </a:prstGeom>
        </p:spPr>
        <p:txBody>
          <a:bodyPr wrap="square">
            <a:spAutoFit/>
          </a:bodyPr>
          <a:lstStyle/>
          <a:p>
            <a:pPr algn="just">
              <a:lnSpc>
                <a:spcPct val="150000"/>
              </a:lnSpc>
            </a:pPr>
            <a:r>
              <a:rPr lang="fr-FR" sz="2800" dirty="0" smtClean="0">
                <a:latin typeface="Times New Roman" pitchFamily="18" charset="0"/>
                <a:cs typeface="Times New Roman" pitchFamily="18" charset="0"/>
              </a:rPr>
              <a:t>En cas de prise répétée d’antibiotiques on détruit cette </a:t>
            </a:r>
            <a:r>
              <a:rPr lang="fr-FR" sz="2800" dirty="0" err="1" smtClean="0">
                <a:latin typeface="Times New Roman" pitchFamily="18" charset="0"/>
                <a:cs typeface="Times New Roman" pitchFamily="18" charset="0"/>
              </a:rPr>
              <a:t>micro-flore</a:t>
            </a:r>
            <a:r>
              <a:rPr lang="fr-FR" sz="2800" dirty="0" smtClean="0">
                <a:latin typeface="Times New Roman" pitchFamily="18" charset="0"/>
                <a:cs typeface="Times New Roman" pitchFamily="18" charset="0"/>
              </a:rPr>
              <a:t>. Par contre l’ingestion de </a:t>
            </a:r>
            <a:r>
              <a:rPr lang="fr-FR" sz="2800" b="1" dirty="0" err="1" smtClean="0">
                <a:latin typeface="Times New Roman" pitchFamily="18" charset="0"/>
                <a:cs typeface="Times New Roman" pitchFamily="18" charset="0"/>
              </a:rPr>
              <a:t>probiotiques</a:t>
            </a:r>
            <a:r>
              <a:rPr lang="fr-FR" sz="2800" dirty="0" smtClean="0">
                <a:latin typeface="Times New Roman" pitchFamily="18" charset="0"/>
                <a:cs typeface="Times New Roman" pitchFamily="18" charset="0"/>
              </a:rPr>
              <a:t> permet de l’enrichir de bactéries non pathogènes qui vont entrer en compétition avec d’éventuelles bactéries pathogènes, et augmenter la tolérance du système immunitaire intestinal.</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Personnalisé 3">
      <a:dk1>
        <a:sysClr val="windowText" lastClr="000000"/>
      </a:dk1>
      <a:lt1>
        <a:sysClr val="window" lastClr="FFFFFF"/>
      </a:lt1>
      <a:dk2>
        <a:srgbClr val="3E3D2D"/>
      </a:dk2>
      <a:lt2>
        <a:srgbClr val="CAF278"/>
      </a:lt2>
      <a:accent1>
        <a:srgbClr val="94C600"/>
      </a:accent1>
      <a:accent2>
        <a:srgbClr val="F68100"/>
      </a:accent2>
      <a:accent3>
        <a:srgbClr val="FF6700"/>
      </a:accent3>
      <a:accent4>
        <a:srgbClr val="909465"/>
      </a:accent4>
      <a:accent5>
        <a:srgbClr val="956B43"/>
      </a:accent5>
      <a:accent6>
        <a:srgbClr val="FEA022"/>
      </a:accent6>
      <a:hlink>
        <a:srgbClr val="E68200"/>
      </a:hlink>
      <a:folHlink>
        <a:srgbClr val="FFA94A"/>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176</TotalTime>
  <Words>1065</Words>
  <Application>Microsoft Office PowerPoint</Application>
  <PresentationFormat>Affichage à l'écran (4:3)</PresentationFormat>
  <Paragraphs>44</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Solstice</vt:lpstr>
      <vt:lpstr>Réponse immunitaire aux antigènes alimentaires  (tolérance orale)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Réponse immunitaire aux antigènes alimentaires  (tolérance orale)</dc:title>
  <dc:creator>Mes Documents</dc:creator>
  <cp:lastModifiedBy>Toshiba</cp:lastModifiedBy>
  <cp:revision>13</cp:revision>
  <dcterms:created xsi:type="dcterms:W3CDTF">2016-11-20T21:19:04Z</dcterms:created>
  <dcterms:modified xsi:type="dcterms:W3CDTF">2020-03-21T16:55:38Z</dcterms:modified>
</cp:coreProperties>
</file>