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15" autoAdjust="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EDE6BE22-CF42-4627-9855-6C9251271B85}" type="datetimeFigureOut">
              <a:rPr lang="fr-FR" smtClean="0"/>
              <a:pPr/>
              <a:t>11/12/2020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55EA22C-A883-4049-80C8-1572CE9051B8}"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DE6BE22-CF42-4627-9855-6C9251271B85}" type="datetimeFigureOut">
              <a:rPr lang="fr-FR" smtClean="0"/>
              <a:pPr/>
              <a:t>11/12/2020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55EA22C-A883-4049-80C8-1572CE9051B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DE6BE22-CF42-4627-9855-6C9251271B85}" type="datetimeFigureOut">
              <a:rPr lang="fr-FR" smtClean="0"/>
              <a:pPr/>
              <a:t>11/12/2020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55EA22C-A883-4049-80C8-1572CE9051B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DE6BE22-CF42-4627-9855-6C9251271B85}" type="datetimeFigureOut">
              <a:rPr lang="fr-FR" smtClean="0"/>
              <a:pPr/>
              <a:t>11/12/2020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55EA22C-A883-4049-80C8-1572CE9051B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EDE6BE22-CF42-4627-9855-6C9251271B85}" type="datetimeFigureOut">
              <a:rPr lang="fr-FR" smtClean="0"/>
              <a:pPr/>
              <a:t>11/12/2020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55EA22C-A883-4049-80C8-1572CE9051B8}"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EDE6BE22-CF42-4627-9855-6C9251271B85}" type="datetimeFigureOut">
              <a:rPr lang="fr-FR" smtClean="0"/>
              <a:pPr/>
              <a:t>11/12/2020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55EA22C-A883-4049-80C8-1572CE9051B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EDE6BE22-CF42-4627-9855-6C9251271B85}" type="datetimeFigureOut">
              <a:rPr lang="fr-FR" smtClean="0"/>
              <a:pPr/>
              <a:t>11/12/2020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55EA22C-A883-4049-80C8-1572CE9051B8}"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EDE6BE22-CF42-4627-9855-6C9251271B85}" type="datetimeFigureOut">
              <a:rPr lang="fr-FR" smtClean="0"/>
              <a:pPr/>
              <a:t>11/12/2020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55EA22C-A883-4049-80C8-1572CE9051B8}"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DE6BE22-CF42-4627-9855-6C9251271B85}" type="datetimeFigureOut">
              <a:rPr lang="fr-FR" smtClean="0"/>
              <a:pPr/>
              <a:t>11/12/2020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55EA22C-A883-4049-80C8-1572CE9051B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EDE6BE22-CF42-4627-9855-6C9251271B85}" type="datetimeFigureOut">
              <a:rPr lang="fr-FR" smtClean="0"/>
              <a:pPr/>
              <a:t>11/12/2020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55EA22C-A883-4049-80C8-1572CE9051B8}"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EDE6BE22-CF42-4627-9855-6C9251271B85}" type="datetimeFigureOut">
              <a:rPr lang="fr-FR" smtClean="0"/>
              <a:pPr/>
              <a:t>11/12/2020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55EA22C-A883-4049-80C8-1572CE9051B8}"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E6BE22-CF42-4627-9855-6C9251271B85}" type="datetimeFigureOut">
              <a:rPr lang="fr-FR" smtClean="0"/>
              <a:pPr/>
              <a:t>11/12/2020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5EA22C-A883-4049-80C8-1572CE9051B8}"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371600" y="2428868"/>
            <a:ext cx="6400800" cy="4286280"/>
          </a:xfrm>
        </p:spPr>
        <p:style>
          <a:lnRef idx="1">
            <a:schemeClr val="accent6"/>
          </a:lnRef>
          <a:fillRef idx="2">
            <a:schemeClr val="accent6"/>
          </a:fillRef>
          <a:effectRef idx="1">
            <a:schemeClr val="accent6"/>
          </a:effectRef>
          <a:fontRef idx="minor">
            <a:schemeClr val="dk1"/>
          </a:fontRef>
        </p:style>
        <p:txBody>
          <a:bodyPr>
            <a:noAutofit/>
          </a:bodyPr>
          <a:lstStyle/>
          <a:p>
            <a:pPr rtl="1"/>
            <a:r>
              <a:rPr lang="ar-SA" sz="1600" dirty="0">
                <a:latin typeface="Simplified Arabic" pitchFamily="18" charset="-78"/>
                <a:cs typeface="Simplified Arabic" pitchFamily="18" charset="-78"/>
              </a:rPr>
              <a:t> </a:t>
            </a:r>
            <a:r>
              <a:rPr lang="ar-SA" sz="1600" dirty="0" smtClean="0"/>
              <a:t> </a:t>
            </a:r>
            <a:r>
              <a:rPr lang="ar-SA" sz="2400" dirty="0" smtClean="0">
                <a:latin typeface="Simplified Arabic" pitchFamily="18" charset="-78"/>
                <a:cs typeface="Simplified Arabic" pitchFamily="18" charset="-78"/>
              </a:rPr>
              <a:t>لقد ظهر مفهوم الحكم المحلي في أواخر القرن التاسع عشر وأوائل القرن العشرين، نتيجة للتوسع الكمي في وظائف الدولة الحديثة وواجباتها من ناحية، والتوسع الكيفي في حقوق ومطالب المواطنين من ناحية أخرى، كما ساعد على ظهوره تباين الحاجات والمطالب والخدمات المحلية وتنوعها، في مقابل عدم قدرة الحكومات المركزية على التخطيط الدقيق للمجتمعات المحلية. </a:t>
            </a:r>
            <a:endParaRPr lang="fr-FR" sz="2400" dirty="0" smtClean="0">
              <a:latin typeface="Simplified Arabic" pitchFamily="18" charset="-78"/>
              <a:cs typeface="Simplified Arabic" pitchFamily="18" charset="-78"/>
            </a:endParaRPr>
          </a:p>
          <a:p>
            <a:pPr rtl="1"/>
            <a:r>
              <a:rPr lang="ar-SA" sz="2400" dirty="0" smtClean="0">
                <a:latin typeface="Simplified Arabic" pitchFamily="18" charset="-78"/>
                <a:cs typeface="Simplified Arabic" pitchFamily="18" charset="-78"/>
              </a:rPr>
              <a:t>   فالحكم المحلي يمثل اللامركزية الإقليمية، وهو كيفية توزيع وتقاسم السلطات والمسئوليات بين الحكومة المركزية وبين الهيئات المحلية في المناطق الجغرافية المختلفة</a:t>
            </a: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على أن تتوافر في كل منها مجموعة من العناصر والمقومات من أهمها</a:t>
            </a:r>
            <a:r>
              <a:rPr lang="fr-FR" sz="2400" dirty="0" smtClean="0">
                <a:latin typeface="Simplified Arabic" pitchFamily="18" charset="-78"/>
                <a:cs typeface="Simplified Arabic" pitchFamily="18" charset="-78"/>
              </a:rPr>
              <a:t>:</a:t>
            </a:r>
            <a:r>
              <a:rPr lang="ar-SA" sz="2400" dirty="0" smtClean="0">
                <a:latin typeface="Simplified Arabic" pitchFamily="18" charset="-78"/>
                <a:cs typeface="Simplified Arabic" pitchFamily="18" charset="-78"/>
              </a:rPr>
              <a:t> الاعتراف بشخصيتها القانونية، ولديها المقدرة على تكوين وحشد موارد </a:t>
            </a:r>
            <a:endParaRPr lang="fr-FR" sz="2400" dirty="0" smtClean="0">
              <a:latin typeface="Simplified Arabic" pitchFamily="18" charset="-78"/>
              <a:cs typeface="Simplified Arabic" pitchFamily="18" charset="-78"/>
            </a:endParaRPr>
          </a:p>
        </p:txBody>
      </p:sp>
      <p:sp>
        <p:nvSpPr>
          <p:cNvPr id="8" name="Ellipse 7"/>
          <p:cNvSpPr/>
          <p:nvPr/>
        </p:nvSpPr>
        <p:spPr>
          <a:xfrm>
            <a:off x="1857356" y="500042"/>
            <a:ext cx="5286412" cy="150019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400" b="1" dirty="0" smtClean="0">
                <a:latin typeface="Simplified Arabic" pitchFamily="18" charset="-78"/>
                <a:cs typeface="Simplified Arabic" pitchFamily="18" charset="-78"/>
              </a:rPr>
              <a:t>المحاضرة الثانية:</a:t>
            </a:r>
            <a:r>
              <a:rPr lang="fr-FR" sz="2400" dirty="0" smtClean="0">
                <a:latin typeface="Simplified Arabic" pitchFamily="18" charset="-78"/>
                <a:cs typeface="Simplified Arabic" pitchFamily="18" charset="-78"/>
              </a:rPr>
              <a:t/>
            </a:r>
            <a:br>
              <a:rPr lang="fr-FR" sz="2400" dirty="0" smtClean="0">
                <a:latin typeface="Simplified Arabic" pitchFamily="18" charset="-78"/>
                <a:cs typeface="Simplified Arabic" pitchFamily="18" charset="-78"/>
              </a:rPr>
            </a:br>
            <a:r>
              <a:rPr lang="ar-SA" sz="2400" b="1" dirty="0" smtClean="0">
                <a:latin typeface="Simplified Arabic" pitchFamily="18" charset="-78"/>
                <a:cs typeface="Simplified Arabic" pitchFamily="18" charset="-78"/>
              </a:rPr>
              <a:t>مفهوم الحكم المحلي والإدارة المحلية</a:t>
            </a:r>
            <a:r>
              <a:rPr lang="fr-FR" sz="2400" dirty="0" smtClean="0">
                <a:latin typeface="Simplified Arabic" pitchFamily="18" charset="-78"/>
                <a:cs typeface="Simplified Arabic" pitchFamily="18" charset="-78"/>
              </a:rPr>
              <a:t/>
            </a:r>
            <a:br>
              <a:rPr lang="fr-FR" sz="2400" dirty="0" smtClean="0">
                <a:latin typeface="Simplified Arabic" pitchFamily="18" charset="-78"/>
                <a:cs typeface="Simplified Arabic" pitchFamily="18" charset="-78"/>
              </a:rPr>
            </a:br>
            <a:r>
              <a:rPr lang="ar-SA" sz="2400" b="1" u="sng" dirty="0" smtClean="0">
                <a:latin typeface="Simplified Arabic" pitchFamily="18" charset="-78"/>
                <a:cs typeface="Simplified Arabic" pitchFamily="18" charset="-78"/>
              </a:rPr>
              <a:t>دراسة مقارنة</a:t>
            </a:r>
            <a:endParaRPr lang="ar-DZ" sz="2400" b="1" u="sng" dirty="0" smtClean="0">
              <a:latin typeface="Simplified Arabic" pitchFamily="18" charset="-78"/>
              <a:cs typeface="Simplified Arabic" pitchFamily="18" charset="-78"/>
            </a:endParaRPr>
          </a:p>
          <a:p>
            <a:r>
              <a:rPr lang="ar-DZ" sz="2400" b="1" dirty="0" smtClean="0">
                <a:latin typeface="Simplified Arabic" pitchFamily="18" charset="-78"/>
                <a:cs typeface="Simplified Arabic" pitchFamily="18" charset="-78"/>
              </a:rPr>
              <a:t>أ.د. بومدين </a:t>
            </a:r>
            <a:r>
              <a:rPr lang="ar-DZ" sz="2400" b="1" dirty="0" err="1" smtClean="0">
                <a:latin typeface="Simplified Arabic" pitchFamily="18" charset="-78"/>
                <a:cs typeface="Simplified Arabic" pitchFamily="18" charset="-78"/>
              </a:rPr>
              <a:t>طاشمة</a:t>
            </a:r>
            <a:r>
              <a:rPr lang="ar-DZ" sz="2400" b="1" dirty="0" smtClean="0">
                <a:latin typeface="Simplified Arabic" pitchFamily="18" charset="-78"/>
                <a:cs typeface="Simplified Arabic" pitchFamily="18" charset="-78"/>
              </a:rPr>
              <a:t>        </a:t>
            </a:r>
            <a:endParaRPr lang="fr-FR"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14356"/>
            <a:ext cx="8229600" cy="6143644"/>
          </a:xfrm>
        </p:spPr>
        <p:style>
          <a:lnRef idx="1">
            <a:schemeClr val="accent6"/>
          </a:lnRef>
          <a:fillRef idx="2">
            <a:schemeClr val="accent6"/>
          </a:fillRef>
          <a:effectRef idx="1">
            <a:schemeClr val="accent6"/>
          </a:effectRef>
          <a:fontRef idx="minor">
            <a:schemeClr val="dk1"/>
          </a:fontRef>
        </p:style>
        <p:txBody>
          <a:bodyPr>
            <a:noAutofit/>
          </a:bodyPr>
          <a:lstStyle/>
          <a:p>
            <a:pPr algn="ctr" rtl="1">
              <a:buNone/>
            </a:pPr>
            <a:r>
              <a:rPr lang="ar-SA" sz="2400" dirty="0" smtClean="0">
                <a:latin typeface="Simplified Arabic" pitchFamily="18" charset="-78"/>
                <a:cs typeface="Simplified Arabic" pitchFamily="18" charset="-78"/>
              </a:rPr>
              <a:t>مالية خاصة بها، في إطار من الرقابة تمارسه الحكومة المركزية على أعمال المجالس المحلية لتحقيق المصلحة العامة. </a:t>
            </a:r>
            <a:endParaRPr lang="fr-FR" sz="2400" dirty="0" smtClean="0">
              <a:latin typeface="Simplified Arabic" pitchFamily="18" charset="-78"/>
              <a:cs typeface="Simplified Arabic" pitchFamily="18" charset="-78"/>
            </a:endParaRPr>
          </a:p>
          <a:p>
            <a:pPr algn="ctr" rtl="1">
              <a:buNone/>
            </a:pPr>
            <a:r>
              <a:rPr lang="ar-DZ" sz="2400" dirty="0" smtClean="0">
                <a:latin typeface="Simplified Arabic" pitchFamily="18" charset="-78"/>
                <a:cs typeface="Simplified Arabic" pitchFamily="18" charset="-78"/>
              </a:rPr>
              <a:t>و</a:t>
            </a:r>
            <a:r>
              <a:rPr lang="ar-SA" sz="2400" dirty="0" smtClean="0">
                <a:latin typeface="Simplified Arabic" pitchFamily="18" charset="-78"/>
                <a:cs typeface="Simplified Arabic" pitchFamily="18" charset="-78"/>
              </a:rPr>
              <a:t>تُجمع الدراسات والأبحاث على</a:t>
            </a:r>
            <a:r>
              <a:rPr lang="ar-DZ" sz="2400" dirty="0" smtClean="0">
                <a:latin typeface="Simplified Arabic" pitchFamily="18" charset="-78"/>
                <a:cs typeface="Simplified Arabic" pitchFamily="18" charset="-78"/>
              </a:rPr>
              <a:t> أن</a:t>
            </a:r>
            <a:r>
              <a:rPr lang="ar-SA" sz="2400" dirty="0" smtClean="0">
                <a:latin typeface="Simplified Arabic" pitchFamily="18" charset="-78"/>
                <a:cs typeface="Simplified Arabic" pitchFamily="18" charset="-78"/>
              </a:rPr>
              <a:t> للحكم المحلي أربع وظائف رئيسة </a:t>
            </a:r>
            <a:r>
              <a:rPr lang="fr-FR" sz="2400" dirty="0" smtClean="0">
                <a:latin typeface="Simplified Arabic" pitchFamily="18" charset="-78"/>
                <a:cs typeface="Simplified Arabic" pitchFamily="18" charset="-78"/>
              </a:rPr>
              <a:t>:</a:t>
            </a:r>
          </a:p>
          <a:p>
            <a:pPr algn="ctr" rtl="1">
              <a:buNone/>
            </a:pPr>
            <a:r>
              <a:rPr lang="ar-SA" sz="2400" b="1" dirty="0" smtClean="0">
                <a:latin typeface="Simplified Arabic" pitchFamily="18" charset="-78"/>
                <a:cs typeface="Simplified Arabic" pitchFamily="18" charset="-78"/>
              </a:rPr>
              <a:t>ـ وظيفة سياسية </a:t>
            </a:r>
            <a:r>
              <a:rPr lang="ar-SA" sz="2400" dirty="0" smtClean="0">
                <a:latin typeface="Simplified Arabic" pitchFamily="18" charset="-78"/>
                <a:cs typeface="Simplified Arabic" pitchFamily="18" charset="-78"/>
              </a:rPr>
              <a:t>وتشمل التمثيل الديمقراطي والمشاركة الشعبية في العملية الانتخابية المحلية وهي أساس التنمية السياسية للمجتمع، وغيابها يعتبر أهم مشاكل الحكم المحلي</a:t>
            </a:r>
            <a:r>
              <a:rPr lang="fr-FR" sz="2400" dirty="0" smtClean="0">
                <a:latin typeface="Simplified Arabic" pitchFamily="18" charset="-78"/>
                <a:cs typeface="Simplified Arabic" pitchFamily="18" charset="-78"/>
              </a:rPr>
              <a:t>.</a:t>
            </a:r>
          </a:p>
          <a:p>
            <a:pPr algn="ctr" rtl="1">
              <a:buNone/>
            </a:pPr>
            <a:r>
              <a:rPr lang="ar-SA" sz="2400" b="1" dirty="0" smtClean="0">
                <a:latin typeface="Simplified Arabic" pitchFamily="18" charset="-78"/>
                <a:cs typeface="Simplified Arabic" pitchFamily="18" charset="-78"/>
              </a:rPr>
              <a:t>ـ وظيفية خدمات</a:t>
            </a:r>
            <a:r>
              <a:rPr lang="ar-DZ" sz="2400" b="1" dirty="0" smtClean="0">
                <a:latin typeface="Simplified Arabic" pitchFamily="18" charset="-78"/>
                <a:cs typeface="Simplified Arabic" pitchFamily="18" charset="-78"/>
              </a:rPr>
              <a:t>ي</a:t>
            </a:r>
            <a:r>
              <a:rPr lang="ar-SA" sz="2400" b="1" dirty="0" smtClean="0">
                <a:latin typeface="Simplified Arabic" pitchFamily="18" charset="-78"/>
                <a:cs typeface="Simplified Arabic" pitchFamily="18" charset="-78"/>
              </a:rPr>
              <a:t>ة </a:t>
            </a:r>
            <a:r>
              <a:rPr lang="ar-SA" sz="2400" dirty="0" smtClean="0">
                <a:latin typeface="Simplified Arabic" pitchFamily="18" charset="-78"/>
                <a:cs typeface="Simplified Arabic" pitchFamily="18" charset="-78"/>
              </a:rPr>
              <a:t>وتشمل تأمين وتقديم وتوفير الخدمات والبرامج البلدية لعموم المواطنين في مناطق سكناهم، ومشاركتهم في توزيع السلطة ما بينهم وبين الحكومة</a:t>
            </a:r>
            <a:r>
              <a:rPr lang="fr-FR" sz="2400" dirty="0" smtClean="0">
                <a:latin typeface="Simplified Arabic" pitchFamily="18" charset="-78"/>
                <a:cs typeface="Simplified Arabic" pitchFamily="18" charset="-78"/>
              </a:rPr>
              <a:t>.</a:t>
            </a:r>
          </a:p>
          <a:p>
            <a:pPr algn="ctr" rtl="1">
              <a:buNone/>
            </a:pPr>
            <a:r>
              <a:rPr lang="ar-SA" sz="2400" b="1" dirty="0" smtClean="0">
                <a:latin typeface="Simplified Arabic" pitchFamily="18" charset="-78"/>
                <a:cs typeface="Simplified Arabic" pitchFamily="18" charset="-78"/>
              </a:rPr>
              <a:t>ـ وظيفة تنموية </a:t>
            </a:r>
            <a:r>
              <a:rPr lang="ar-SA" sz="2400" dirty="0" smtClean="0">
                <a:latin typeface="Simplified Arabic" pitchFamily="18" charset="-78"/>
                <a:cs typeface="Simplified Arabic" pitchFamily="18" charset="-78"/>
              </a:rPr>
              <a:t>وتشمل الدور التنموي المحلي في إطار الرؤية التنموية العامة على </a:t>
            </a:r>
            <a:r>
              <a:rPr lang="ar-SA" sz="2400" dirty="0" err="1" smtClean="0">
                <a:latin typeface="Simplified Arabic" pitchFamily="18" charset="-78"/>
                <a:cs typeface="Simplified Arabic" pitchFamily="18" charset="-78"/>
              </a:rPr>
              <a:t>ال</a:t>
            </a:r>
            <a:r>
              <a:rPr lang="ar-SA" sz="2400" dirty="0" smtClean="0">
                <a:latin typeface="Simplified Arabic" pitchFamily="18" charset="-78"/>
                <a:cs typeface="Simplified Arabic" pitchFamily="18" charset="-78"/>
              </a:rPr>
              <a:t> صعد المحلية والإقليمية والوطنية</a:t>
            </a:r>
            <a:r>
              <a:rPr lang="fr-FR" sz="2400" dirty="0" smtClean="0">
                <a:latin typeface="Simplified Arabic" pitchFamily="18" charset="-78"/>
                <a:cs typeface="Simplified Arabic" pitchFamily="18" charset="-78"/>
              </a:rPr>
              <a:t>.</a:t>
            </a:r>
          </a:p>
          <a:p>
            <a:pPr algn="ctr" rtl="1">
              <a:buNone/>
            </a:pPr>
            <a:r>
              <a:rPr lang="ar-SA" sz="2400" b="1" dirty="0" smtClean="0">
                <a:latin typeface="Simplified Arabic" pitchFamily="18" charset="-78"/>
                <a:cs typeface="Simplified Arabic" pitchFamily="18" charset="-78"/>
              </a:rPr>
              <a:t>ـ وظيفة تشريعية: </a:t>
            </a:r>
            <a:r>
              <a:rPr lang="ar-SA" sz="2400" dirty="0" smtClean="0">
                <a:latin typeface="Simplified Arabic" pitchFamily="18" charset="-78"/>
                <a:cs typeface="Simplified Arabic" pitchFamily="18" charset="-78"/>
              </a:rPr>
              <a:t>من خلال تطوير قدرات محلية، ليصبح الحكم المحلي قادراً على صياغة التشريعات اللازمة بما يحقق ديمقراطية حقيقية، ويكون بذلك القرار نابعاً من المواطن نفسه، لأن الهيئات المحلية هي الأقدر على ترجمة رغبات المواطنين</a:t>
            </a:r>
            <a:r>
              <a:rPr lang="fr-FR" sz="2400" dirty="0" smtClean="0">
                <a:latin typeface="Simplified Arabic" pitchFamily="18" charset="-78"/>
                <a:cs typeface="Simplified Arabic" pitchFamily="18" charset="-78"/>
              </a:rPr>
              <a:t>.</a:t>
            </a:r>
            <a:endParaRPr lang="fr-FR" sz="2400" dirty="0">
              <a:latin typeface="Simplified Arabic" pitchFamily="18" charset="-78"/>
              <a:cs typeface="Simplified Arabic" pitchFamily="18" charset="-7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142984"/>
            <a:ext cx="8229600" cy="5357850"/>
          </a:xfrm>
        </p:spPr>
        <p:style>
          <a:lnRef idx="1">
            <a:schemeClr val="accent6"/>
          </a:lnRef>
          <a:fillRef idx="2">
            <a:schemeClr val="accent6"/>
          </a:fillRef>
          <a:effectRef idx="1">
            <a:schemeClr val="accent6"/>
          </a:effectRef>
          <a:fontRef idx="minor">
            <a:schemeClr val="dk1"/>
          </a:fontRef>
        </p:style>
        <p:txBody>
          <a:bodyPr>
            <a:normAutofit/>
          </a:bodyPr>
          <a:lstStyle/>
          <a:p>
            <a:pPr algn="ctr" rtl="1">
              <a:buNone/>
            </a:pPr>
            <a:endParaRPr lang="ar-DZ" dirty="0" smtClean="0"/>
          </a:p>
          <a:p>
            <a:pPr algn="ctr" rtl="1">
              <a:buNone/>
            </a:pPr>
            <a:r>
              <a:rPr lang="ar-SA" sz="2400" dirty="0" smtClean="0">
                <a:latin typeface="Simplified Arabic" pitchFamily="18" charset="-78"/>
                <a:cs typeface="Simplified Arabic" pitchFamily="18" charset="-78"/>
              </a:rPr>
              <a:t>وفي إطار التمييز بين الإدارة المحلية والحكم المحلي، نجد بعض الدارسين والممارسين للإدارة يخلطون بين المفهومين، الأمر الذي أدى إلى الوقوع في مشكلة اللبس </a:t>
            </a:r>
            <a:r>
              <a:rPr lang="ar-SA" sz="2400" dirty="0" err="1" smtClean="0">
                <a:latin typeface="Simplified Arabic" pitchFamily="18" charset="-78"/>
                <a:cs typeface="Simplified Arabic" pitchFamily="18" charset="-78"/>
              </a:rPr>
              <a:t>المفاهيمي</a:t>
            </a:r>
            <a:r>
              <a:rPr lang="ar-SA" sz="2400" dirty="0" smtClean="0">
                <a:latin typeface="Simplified Arabic" pitchFamily="18" charset="-78"/>
                <a:cs typeface="Simplified Arabic" pitchFamily="18" charset="-78"/>
              </a:rPr>
              <a:t> والخلط المصطلحي في التعبير عن الهيئات والسلطات ذات البُعد المحلي. ومن هنا نحاول عقد مقارنة بين المفهومين لتوضيح الفرق بينهما، وذلك </a:t>
            </a:r>
            <a:r>
              <a:rPr lang="ar-DZ" sz="2400" dirty="0" smtClean="0">
                <a:latin typeface="Simplified Arabic" pitchFamily="18" charset="-78"/>
                <a:cs typeface="Simplified Arabic" pitchFamily="18" charset="-78"/>
              </a:rPr>
              <a:t>كما نوضحه في الجدول </a:t>
            </a:r>
            <a:r>
              <a:rPr lang="ar-SA" sz="2400" dirty="0" smtClean="0">
                <a:latin typeface="Simplified Arabic" pitchFamily="18" charset="-78"/>
                <a:cs typeface="Simplified Arabic" pitchFamily="18" charset="-78"/>
              </a:rPr>
              <a:t>التالي:</a:t>
            </a:r>
            <a:endParaRPr lang="ar-DZ" sz="2400" dirty="0" smtClean="0">
              <a:latin typeface="Simplified Arabic" pitchFamily="18" charset="-78"/>
              <a:cs typeface="Simplified Arabic" pitchFamily="18" charset="-78"/>
            </a:endParaRPr>
          </a:p>
          <a:p>
            <a:pPr algn="ctr" rtl="1">
              <a:buNone/>
            </a:pPr>
            <a:endParaRPr lang="ar-DZ" dirty="0" smtClean="0"/>
          </a:p>
          <a:p>
            <a:pPr algn="ctr" rtl="1">
              <a:buNone/>
            </a:pP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nvPr>
        </p:nvGraphicFramePr>
        <p:xfrm>
          <a:off x="457200" y="428604"/>
          <a:ext cx="8229600" cy="5357848"/>
        </p:xfrm>
        <a:graphic>
          <a:graphicData uri="http://schemas.openxmlformats.org/drawingml/2006/table">
            <a:tbl>
              <a:tblPr firstRow="1" bandRow="1">
                <a:tableStyleId>{5C22544A-7EE6-4342-B048-85BDC9FD1C3A}</a:tableStyleId>
              </a:tblPr>
              <a:tblGrid>
                <a:gridCol w="2743200"/>
                <a:gridCol w="2743200"/>
                <a:gridCol w="2743200"/>
              </a:tblGrid>
              <a:tr h="527427">
                <a:tc>
                  <a:txBody>
                    <a:bodyPr/>
                    <a:lstStyle/>
                    <a:p>
                      <a:pPr algn="r" rtl="1">
                        <a:lnSpc>
                          <a:spcPct val="115000"/>
                        </a:lnSpc>
                        <a:spcAft>
                          <a:spcPts val="0"/>
                        </a:spcAft>
                      </a:pPr>
                      <a:r>
                        <a:rPr lang="ar-SA" sz="1600" b="1" dirty="0">
                          <a:latin typeface="Calibri"/>
                          <a:ea typeface="Calibri"/>
                          <a:cs typeface="Simplified Arabic"/>
                        </a:rPr>
                        <a:t>وجه الاختلاف</a:t>
                      </a:r>
                      <a:endParaRPr lang="fr-FR" sz="1100" dirty="0">
                        <a:latin typeface="Calibri"/>
                        <a:ea typeface="Calibri"/>
                        <a:cs typeface="Arial"/>
                      </a:endParaRPr>
                    </a:p>
                  </a:txBody>
                  <a:tcPr marL="68580" marR="68580" marT="0" marB="0"/>
                </a:tc>
                <a:tc>
                  <a:txBody>
                    <a:bodyPr/>
                    <a:lstStyle/>
                    <a:p>
                      <a:pPr algn="r" rtl="1">
                        <a:lnSpc>
                          <a:spcPct val="115000"/>
                        </a:lnSpc>
                        <a:spcAft>
                          <a:spcPts val="0"/>
                        </a:spcAft>
                      </a:pPr>
                      <a:r>
                        <a:rPr lang="ar-SA" sz="1600" b="1">
                          <a:latin typeface="Calibri"/>
                          <a:ea typeface="Calibri"/>
                          <a:cs typeface="Simplified Arabic"/>
                        </a:rPr>
                        <a:t>الإدارة المحلية</a:t>
                      </a:r>
                      <a:endParaRPr lang="fr-FR" sz="1100">
                        <a:latin typeface="Calibri"/>
                        <a:ea typeface="Calibri"/>
                        <a:cs typeface="Arial"/>
                      </a:endParaRPr>
                    </a:p>
                  </a:txBody>
                  <a:tcPr marL="68580" marR="68580" marT="0" marB="0"/>
                </a:tc>
                <a:tc>
                  <a:txBody>
                    <a:bodyPr/>
                    <a:lstStyle/>
                    <a:p>
                      <a:pPr algn="r" rtl="1">
                        <a:lnSpc>
                          <a:spcPct val="115000"/>
                        </a:lnSpc>
                        <a:spcAft>
                          <a:spcPts val="0"/>
                        </a:spcAft>
                      </a:pPr>
                      <a:r>
                        <a:rPr lang="ar-SA" sz="1600" b="1" dirty="0">
                          <a:latin typeface="Calibri"/>
                          <a:ea typeface="Calibri"/>
                          <a:cs typeface="Simplified Arabic"/>
                        </a:rPr>
                        <a:t>الحكم المحلي</a:t>
                      </a:r>
                      <a:endParaRPr lang="fr-FR" sz="1100" dirty="0">
                        <a:latin typeface="Calibri"/>
                        <a:ea typeface="Calibri"/>
                        <a:cs typeface="Arial"/>
                      </a:endParaRPr>
                    </a:p>
                  </a:txBody>
                  <a:tcPr marL="68580" marR="68580" marT="0" marB="0"/>
                </a:tc>
              </a:tr>
              <a:tr h="456319">
                <a:tc>
                  <a:txBody>
                    <a:bodyPr/>
                    <a:lstStyle/>
                    <a:p>
                      <a:pPr algn="r" rtl="1">
                        <a:lnSpc>
                          <a:spcPct val="115000"/>
                        </a:lnSpc>
                        <a:spcAft>
                          <a:spcPts val="0"/>
                        </a:spcAft>
                      </a:pPr>
                      <a:r>
                        <a:rPr lang="ar-SA" sz="1600" b="1">
                          <a:latin typeface="Calibri"/>
                          <a:ea typeface="Calibri"/>
                          <a:cs typeface="Simplified Arabic"/>
                        </a:rPr>
                        <a:t>النشأة</a:t>
                      </a:r>
                      <a:endParaRPr lang="fr-FR" sz="1100">
                        <a:latin typeface="Calibri"/>
                        <a:ea typeface="Calibri"/>
                        <a:cs typeface="Arial"/>
                      </a:endParaRPr>
                    </a:p>
                  </a:txBody>
                  <a:tcPr marL="68580" marR="68580" marT="0" marB="0"/>
                </a:tc>
                <a:tc>
                  <a:txBody>
                    <a:bodyPr/>
                    <a:lstStyle/>
                    <a:p>
                      <a:pPr algn="r" rtl="1">
                        <a:lnSpc>
                          <a:spcPct val="115000"/>
                        </a:lnSpc>
                        <a:spcAft>
                          <a:spcPts val="0"/>
                        </a:spcAft>
                      </a:pPr>
                      <a:r>
                        <a:rPr lang="ar-SA" sz="1600">
                          <a:latin typeface="Calibri"/>
                          <a:ea typeface="Calibri"/>
                          <a:cs typeface="Simplified Arabic"/>
                        </a:rPr>
                        <a:t>تنشأ بموجب القانون واللوائح</a:t>
                      </a:r>
                      <a:r>
                        <a:rPr lang="fr-FR" sz="1600">
                          <a:latin typeface="Simplified Arabic"/>
                          <a:ea typeface="Calibri"/>
                          <a:cs typeface="Arial"/>
                        </a:rPr>
                        <a:t>.</a:t>
                      </a:r>
                      <a:endParaRPr lang="fr-FR" sz="1100">
                        <a:latin typeface="Calibri"/>
                        <a:ea typeface="Calibri"/>
                        <a:cs typeface="Arial"/>
                      </a:endParaRPr>
                    </a:p>
                  </a:txBody>
                  <a:tcPr marL="68580" marR="68580" marT="0" marB="0"/>
                </a:tc>
                <a:tc>
                  <a:txBody>
                    <a:bodyPr/>
                    <a:lstStyle/>
                    <a:p>
                      <a:pPr algn="r" rtl="1">
                        <a:lnSpc>
                          <a:spcPct val="115000"/>
                        </a:lnSpc>
                        <a:spcAft>
                          <a:spcPts val="0"/>
                        </a:spcAft>
                      </a:pPr>
                      <a:r>
                        <a:rPr lang="ar-SA" sz="1600" dirty="0">
                          <a:latin typeface="Calibri"/>
                          <a:ea typeface="Calibri"/>
                          <a:cs typeface="Simplified Arabic"/>
                        </a:rPr>
                        <a:t>ينشأ بموجب الدستور</a:t>
                      </a:r>
                      <a:r>
                        <a:rPr lang="fr-FR" sz="1600" dirty="0">
                          <a:latin typeface="Simplified Arabic"/>
                          <a:ea typeface="Calibri"/>
                          <a:cs typeface="Arial"/>
                        </a:rPr>
                        <a:t>/</a:t>
                      </a:r>
                      <a:r>
                        <a:rPr lang="ar-SA" sz="1600" dirty="0">
                          <a:latin typeface="Calibri"/>
                          <a:ea typeface="Calibri"/>
                          <a:cs typeface="Simplified Arabic"/>
                        </a:rPr>
                        <a:t>النظام الأساسي</a:t>
                      </a:r>
                      <a:endParaRPr lang="fr-FR" sz="1100" dirty="0">
                        <a:latin typeface="Calibri"/>
                        <a:ea typeface="Calibri"/>
                        <a:cs typeface="Arial"/>
                      </a:endParaRPr>
                    </a:p>
                  </a:txBody>
                  <a:tcPr marL="68580" marR="68580" marT="0" marB="0"/>
                </a:tc>
              </a:tr>
              <a:tr h="1023905">
                <a:tc>
                  <a:txBody>
                    <a:bodyPr/>
                    <a:lstStyle/>
                    <a:p>
                      <a:pPr algn="r" rtl="1">
                        <a:lnSpc>
                          <a:spcPct val="115000"/>
                        </a:lnSpc>
                        <a:spcAft>
                          <a:spcPts val="0"/>
                        </a:spcAft>
                      </a:pPr>
                      <a:r>
                        <a:rPr lang="ar-SA" sz="1600" b="1">
                          <a:latin typeface="Calibri"/>
                          <a:ea typeface="Calibri"/>
                          <a:cs typeface="Simplified Arabic"/>
                        </a:rPr>
                        <a:t>الاختصاص</a:t>
                      </a:r>
                      <a:endParaRPr lang="fr-FR" sz="1100">
                        <a:latin typeface="Calibri"/>
                        <a:ea typeface="Calibri"/>
                        <a:cs typeface="Arial"/>
                      </a:endParaRPr>
                    </a:p>
                  </a:txBody>
                  <a:tcPr marL="68580" marR="68580" marT="0" marB="0"/>
                </a:tc>
                <a:tc>
                  <a:txBody>
                    <a:bodyPr/>
                    <a:lstStyle/>
                    <a:p>
                      <a:pPr algn="r" rtl="1">
                        <a:lnSpc>
                          <a:spcPct val="115000"/>
                        </a:lnSpc>
                        <a:spcAft>
                          <a:spcPts val="0"/>
                        </a:spcAft>
                      </a:pPr>
                      <a:r>
                        <a:rPr lang="ar-SA" sz="1600">
                          <a:latin typeface="Calibri"/>
                          <a:ea typeface="Calibri"/>
                          <a:cs typeface="Simplified Arabic"/>
                        </a:rPr>
                        <a:t>تنفيذي فقط، تختص بأقاليم ذات خصائص سكانية واقتصادية محددة متجانسة</a:t>
                      </a:r>
                      <a:r>
                        <a:rPr lang="fr-FR" sz="1600">
                          <a:latin typeface="Simplified Arabic"/>
                          <a:ea typeface="Calibri"/>
                          <a:cs typeface="Arial"/>
                        </a:rPr>
                        <a:t>.</a:t>
                      </a:r>
                      <a:endParaRPr lang="fr-FR" sz="1100">
                        <a:latin typeface="Calibri"/>
                        <a:ea typeface="Calibri"/>
                        <a:cs typeface="Arial"/>
                      </a:endParaRPr>
                    </a:p>
                  </a:txBody>
                  <a:tcPr marL="68580" marR="68580" marT="0" marB="0"/>
                </a:tc>
                <a:tc>
                  <a:txBody>
                    <a:bodyPr/>
                    <a:lstStyle/>
                    <a:p>
                      <a:pPr algn="r" rtl="1">
                        <a:lnSpc>
                          <a:spcPct val="115000"/>
                        </a:lnSpc>
                        <a:spcAft>
                          <a:spcPts val="0"/>
                        </a:spcAft>
                      </a:pPr>
                      <a:r>
                        <a:rPr lang="ar-SA" sz="1600" dirty="0">
                          <a:latin typeface="Calibri"/>
                          <a:ea typeface="Calibri"/>
                          <a:cs typeface="Simplified Arabic"/>
                        </a:rPr>
                        <a:t>قضائي، تشريعي، تنفيذي، وتمثل في الحكومات الفيدرالية والاتحادية</a:t>
                      </a:r>
                      <a:r>
                        <a:rPr lang="fr-FR" sz="1600" dirty="0">
                          <a:latin typeface="Simplified Arabic"/>
                          <a:ea typeface="Calibri"/>
                          <a:cs typeface="Arial"/>
                        </a:rPr>
                        <a:t>.</a:t>
                      </a:r>
                      <a:endParaRPr lang="fr-FR" sz="1100" dirty="0">
                        <a:latin typeface="Calibri"/>
                        <a:ea typeface="Calibri"/>
                        <a:cs typeface="Arial"/>
                      </a:endParaRPr>
                    </a:p>
                  </a:txBody>
                  <a:tcPr marL="68580" marR="68580" marT="0" marB="0"/>
                </a:tc>
              </a:tr>
              <a:tr h="678853">
                <a:tc>
                  <a:txBody>
                    <a:bodyPr/>
                    <a:lstStyle/>
                    <a:p>
                      <a:pPr algn="r" rtl="1">
                        <a:lnSpc>
                          <a:spcPct val="115000"/>
                        </a:lnSpc>
                        <a:spcAft>
                          <a:spcPts val="0"/>
                        </a:spcAft>
                      </a:pPr>
                      <a:r>
                        <a:rPr lang="ar-SA" sz="1600" b="1">
                          <a:latin typeface="Calibri"/>
                          <a:ea typeface="Calibri"/>
                          <a:cs typeface="Simplified Arabic"/>
                        </a:rPr>
                        <a:t>الارتباط</a:t>
                      </a:r>
                      <a:endParaRPr lang="fr-FR" sz="1100">
                        <a:latin typeface="Calibri"/>
                        <a:ea typeface="Calibri"/>
                        <a:cs typeface="Arial"/>
                      </a:endParaRPr>
                    </a:p>
                  </a:txBody>
                  <a:tcPr marL="68580" marR="68580" marT="0" marB="0"/>
                </a:tc>
                <a:tc>
                  <a:txBody>
                    <a:bodyPr/>
                    <a:lstStyle/>
                    <a:p>
                      <a:pPr algn="r" rtl="1">
                        <a:lnSpc>
                          <a:spcPct val="115000"/>
                        </a:lnSpc>
                        <a:spcAft>
                          <a:spcPts val="0"/>
                        </a:spcAft>
                      </a:pPr>
                      <a:r>
                        <a:rPr lang="ar-SA" sz="1600">
                          <a:latin typeface="Calibri"/>
                          <a:ea typeface="Calibri"/>
                          <a:cs typeface="Simplified Arabic"/>
                        </a:rPr>
                        <a:t>ترتبط بالتنظيم الإداري للدولة وتعتبر من أساليب التنظيم الإداري</a:t>
                      </a:r>
                      <a:r>
                        <a:rPr lang="fr-FR" sz="1600">
                          <a:latin typeface="Simplified Arabic"/>
                          <a:ea typeface="Calibri"/>
                          <a:cs typeface="Arial"/>
                        </a:rPr>
                        <a:t>.</a:t>
                      </a:r>
                      <a:endParaRPr lang="fr-FR" sz="1100">
                        <a:latin typeface="Calibri"/>
                        <a:ea typeface="Calibri"/>
                        <a:cs typeface="Arial"/>
                      </a:endParaRPr>
                    </a:p>
                  </a:txBody>
                  <a:tcPr marL="68580" marR="68580" marT="0" marB="0"/>
                </a:tc>
                <a:tc>
                  <a:txBody>
                    <a:bodyPr/>
                    <a:lstStyle/>
                    <a:p>
                      <a:pPr algn="r" rtl="1">
                        <a:lnSpc>
                          <a:spcPct val="115000"/>
                        </a:lnSpc>
                        <a:spcAft>
                          <a:spcPts val="0"/>
                        </a:spcAft>
                      </a:pPr>
                      <a:r>
                        <a:rPr lang="ar-SA" sz="1600">
                          <a:latin typeface="Calibri"/>
                          <a:ea typeface="Calibri"/>
                          <a:cs typeface="Simplified Arabic"/>
                        </a:rPr>
                        <a:t>يرتبط بشكل الدولة ويعتبر أسلوب من أساليب التنظيم السياسي</a:t>
                      </a:r>
                      <a:r>
                        <a:rPr lang="fr-FR" sz="1600">
                          <a:latin typeface="Simplified Arabic"/>
                          <a:ea typeface="Calibri"/>
                          <a:cs typeface="Arial"/>
                        </a:rPr>
                        <a:t>.</a:t>
                      </a:r>
                      <a:endParaRPr lang="fr-FR" sz="1100">
                        <a:latin typeface="Calibri"/>
                        <a:ea typeface="Calibri"/>
                        <a:cs typeface="Arial"/>
                      </a:endParaRPr>
                    </a:p>
                  </a:txBody>
                  <a:tcPr marL="68580" marR="68580" marT="0" marB="0"/>
                </a:tc>
              </a:tr>
              <a:tr h="667836">
                <a:tc>
                  <a:txBody>
                    <a:bodyPr/>
                    <a:lstStyle/>
                    <a:p>
                      <a:pPr algn="r" rtl="1">
                        <a:lnSpc>
                          <a:spcPct val="115000"/>
                        </a:lnSpc>
                        <a:spcAft>
                          <a:spcPts val="0"/>
                        </a:spcAft>
                      </a:pPr>
                      <a:r>
                        <a:rPr lang="ar-SA" sz="1600" b="1">
                          <a:latin typeface="Calibri"/>
                          <a:ea typeface="Calibri"/>
                          <a:cs typeface="Simplified Arabic"/>
                        </a:rPr>
                        <a:t>مدى ثبات الاختصاص</a:t>
                      </a:r>
                      <a:endParaRPr lang="fr-FR" sz="1100">
                        <a:latin typeface="Calibri"/>
                        <a:ea typeface="Calibri"/>
                        <a:cs typeface="Arial"/>
                      </a:endParaRPr>
                    </a:p>
                  </a:txBody>
                  <a:tcPr marL="68580" marR="68580" marT="0" marB="0"/>
                </a:tc>
                <a:tc>
                  <a:txBody>
                    <a:bodyPr/>
                    <a:lstStyle/>
                    <a:p>
                      <a:pPr algn="r" rtl="1">
                        <a:lnSpc>
                          <a:spcPct val="115000"/>
                        </a:lnSpc>
                        <a:spcAft>
                          <a:spcPts val="0"/>
                        </a:spcAft>
                      </a:pPr>
                      <a:r>
                        <a:rPr lang="ar-SA" sz="1600">
                          <a:latin typeface="SimplifiedArabic"/>
                          <a:ea typeface="Calibri"/>
                          <a:cs typeface="SimplifiedArabic"/>
                        </a:rPr>
                        <a:t>اختصاصاتها قابلة للتغيير زيادة أو نقصان</a:t>
                      </a:r>
                      <a:r>
                        <a:rPr lang="fr-FR" sz="1600">
                          <a:latin typeface="SimplifiedArabic"/>
                          <a:ea typeface="Calibri"/>
                          <a:cs typeface="Arial"/>
                        </a:rPr>
                        <a:t>.</a:t>
                      </a:r>
                      <a:endParaRPr lang="fr-FR" sz="1100">
                        <a:latin typeface="Calibri"/>
                        <a:ea typeface="Calibri"/>
                        <a:cs typeface="Arial"/>
                      </a:endParaRPr>
                    </a:p>
                  </a:txBody>
                  <a:tcPr marL="68580" marR="68580" marT="0" marB="0"/>
                </a:tc>
                <a:tc>
                  <a:txBody>
                    <a:bodyPr/>
                    <a:lstStyle/>
                    <a:p>
                      <a:pPr algn="r" rtl="1">
                        <a:lnSpc>
                          <a:spcPct val="115000"/>
                        </a:lnSpc>
                        <a:spcAft>
                          <a:spcPts val="0"/>
                        </a:spcAft>
                      </a:pPr>
                      <a:r>
                        <a:rPr lang="ar-SA" sz="1600">
                          <a:latin typeface="SimplifiedArabic"/>
                          <a:ea typeface="Calibri"/>
                          <a:cs typeface="SimplifiedArabic"/>
                        </a:rPr>
                        <a:t>يتمتع اختصاصها بدرجة ثبات عالية نسبياً</a:t>
                      </a:r>
                      <a:r>
                        <a:rPr lang="fr-FR" sz="1600">
                          <a:latin typeface="SimplifiedArabic"/>
                          <a:ea typeface="Calibri"/>
                          <a:cs typeface="Arial"/>
                        </a:rPr>
                        <a:t>.</a:t>
                      </a:r>
                      <a:endParaRPr lang="fr-FR" sz="1100">
                        <a:latin typeface="Calibri"/>
                        <a:ea typeface="Calibri"/>
                        <a:cs typeface="Arial"/>
                      </a:endParaRPr>
                    </a:p>
                  </a:txBody>
                  <a:tcPr marL="68580" marR="68580" marT="0" marB="0"/>
                </a:tc>
              </a:tr>
              <a:tr h="667836">
                <a:tc>
                  <a:txBody>
                    <a:bodyPr/>
                    <a:lstStyle/>
                    <a:p>
                      <a:pPr algn="r" rtl="1">
                        <a:lnSpc>
                          <a:spcPct val="115000"/>
                        </a:lnSpc>
                        <a:spcAft>
                          <a:spcPts val="0"/>
                        </a:spcAft>
                      </a:pPr>
                      <a:r>
                        <a:rPr lang="ar-SA" sz="1600" b="1">
                          <a:latin typeface="Calibri"/>
                          <a:ea typeface="Calibri"/>
                          <a:cs typeface="Simplified Arabic"/>
                        </a:rPr>
                        <a:t>الاستقلالية</a:t>
                      </a:r>
                      <a:endParaRPr lang="fr-FR" sz="1100">
                        <a:latin typeface="Calibri"/>
                        <a:ea typeface="Calibri"/>
                        <a:cs typeface="Arial"/>
                      </a:endParaRPr>
                    </a:p>
                  </a:txBody>
                  <a:tcPr marL="68580" marR="68580" marT="0" marB="0"/>
                </a:tc>
                <a:tc>
                  <a:txBody>
                    <a:bodyPr/>
                    <a:lstStyle/>
                    <a:p>
                      <a:pPr algn="r" rtl="1">
                        <a:lnSpc>
                          <a:spcPct val="115000"/>
                        </a:lnSpc>
                        <a:spcAft>
                          <a:spcPts val="0"/>
                        </a:spcAft>
                      </a:pPr>
                      <a:r>
                        <a:rPr lang="ar-SA" sz="1600">
                          <a:latin typeface="SimplifiedArabic"/>
                          <a:ea typeface="Calibri"/>
                          <a:cs typeface="SimplifiedArabic"/>
                        </a:rPr>
                        <a:t>أجهزة إدارية تنفيذية مستقلة نسبياً عن الحكم المركزي</a:t>
                      </a:r>
                      <a:r>
                        <a:rPr lang="fr-FR" sz="1600">
                          <a:latin typeface="SimplifiedArabic"/>
                          <a:ea typeface="Calibri"/>
                          <a:cs typeface="Arial"/>
                        </a:rPr>
                        <a:t>.</a:t>
                      </a:r>
                      <a:endParaRPr lang="fr-FR" sz="1100">
                        <a:latin typeface="Calibri"/>
                        <a:ea typeface="Calibri"/>
                        <a:cs typeface="Arial"/>
                      </a:endParaRPr>
                    </a:p>
                  </a:txBody>
                  <a:tcPr marL="68580" marR="68580" marT="0" marB="0"/>
                </a:tc>
                <a:tc>
                  <a:txBody>
                    <a:bodyPr/>
                    <a:lstStyle/>
                    <a:p>
                      <a:pPr algn="r" rtl="1">
                        <a:lnSpc>
                          <a:spcPct val="115000"/>
                        </a:lnSpc>
                        <a:spcAft>
                          <a:spcPts val="0"/>
                        </a:spcAft>
                      </a:pPr>
                      <a:r>
                        <a:rPr lang="ar-SA" sz="1600">
                          <a:latin typeface="SimplifiedArabic"/>
                          <a:ea typeface="Calibri"/>
                          <a:cs typeface="SimplifiedArabic"/>
                        </a:rPr>
                        <a:t>أجهزة تنفيذية مستقلة نسبياً عن الحكم المركزي</a:t>
                      </a:r>
                      <a:r>
                        <a:rPr lang="fr-FR" sz="1600">
                          <a:latin typeface="SimplifiedArabic"/>
                          <a:ea typeface="Calibri"/>
                          <a:cs typeface="Arial"/>
                        </a:rPr>
                        <a:t>.</a:t>
                      </a:r>
                      <a:endParaRPr lang="fr-FR" sz="1100">
                        <a:latin typeface="Calibri"/>
                        <a:ea typeface="Calibri"/>
                        <a:cs typeface="Arial"/>
                      </a:endParaRPr>
                    </a:p>
                  </a:txBody>
                  <a:tcPr marL="68580" marR="68580" marT="0" marB="0"/>
                </a:tc>
              </a:tr>
              <a:tr h="667836">
                <a:tc>
                  <a:txBody>
                    <a:bodyPr/>
                    <a:lstStyle/>
                    <a:p>
                      <a:pPr algn="r" rtl="1">
                        <a:lnSpc>
                          <a:spcPct val="115000"/>
                        </a:lnSpc>
                        <a:spcAft>
                          <a:spcPts val="0"/>
                        </a:spcAft>
                      </a:pPr>
                      <a:r>
                        <a:rPr lang="ar-SA" sz="1600" b="1">
                          <a:latin typeface="Calibri"/>
                          <a:ea typeface="Calibri"/>
                          <a:cs typeface="Simplified Arabic"/>
                        </a:rPr>
                        <a:t>الصلاحيات</a:t>
                      </a:r>
                      <a:endParaRPr lang="fr-FR" sz="1100">
                        <a:latin typeface="Calibri"/>
                        <a:ea typeface="Calibri"/>
                        <a:cs typeface="Arial"/>
                      </a:endParaRPr>
                    </a:p>
                  </a:txBody>
                  <a:tcPr marL="68580" marR="68580" marT="0" marB="0"/>
                </a:tc>
                <a:tc>
                  <a:txBody>
                    <a:bodyPr/>
                    <a:lstStyle/>
                    <a:p>
                      <a:pPr algn="r" rtl="1">
                        <a:lnSpc>
                          <a:spcPct val="115000"/>
                        </a:lnSpc>
                        <a:spcAft>
                          <a:spcPts val="0"/>
                        </a:spcAft>
                      </a:pPr>
                      <a:r>
                        <a:rPr lang="ar-SA" sz="1600">
                          <a:latin typeface="SimplifiedArabic"/>
                          <a:ea typeface="Calibri"/>
                          <a:cs typeface="SimplifiedArabic"/>
                        </a:rPr>
                        <a:t>ممنوحة بموجب التشريع القانوني</a:t>
                      </a:r>
                      <a:r>
                        <a:rPr lang="fr-FR" sz="1600">
                          <a:latin typeface="SimplifiedArabic"/>
                          <a:ea typeface="Calibri"/>
                          <a:cs typeface="Arial"/>
                        </a:rPr>
                        <a:t>.</a:t>
                      </a:r>
                      <a:endParaRPr lang="fr-FR" sz="1100">
                        <a:latin typeface="Calibri"/>
                        <a:ea typeface="Calibri"/>
                        <a:cs typeface="Arial"/>
                      </a:endParaRPr>
                    </a:p>
                  </a:txBody>
                  <a:tcPr marL="68580" marR="68580" marT="0" marB="0"/>
                </a:tc>
                <a:tc>
                  <a:txBody>
                    <a:bodyPr/>
                    <a:lstStyle/>
                    <a:p>
                      <a:pPr algn="r" rtl="1">
                        <a:lnSpc>
                          <a:spcPct val="115000"/>
                        </a:lnSpc>
                        <a:spcAft>
                          <a:spcPts val="0"/>
                        </a:spcAft>
                      </a:pPr>
                      <a:r>
                        <a:rPr lang="ar-SA" sz="1600">
                          <a:latin typeface="SimplifiedArabic"/>
                          <a:ea typeface="Calibri"/>
                          <a:cs typeface="SimplifiedArabic"/>
                        </a:rPr>
                        <a:t>ممنوحة بموجب التشريع ولا تُنزع إلا بقرار الهيئة التشريعية</a:t>
                      </a:r>
                      <a:r>
                        <a:rPr lang="fr-FR" sz="1600">
                          <a:latin typeface="SimplifiedArabic"/>
                          <a:ea typeface="Calibri"/>
                          <a:cs typeface="Arial"/>
                        </a:rPr>
                        <a:t>.</a:t>
                      </a:r>
                      <a:endParaRPr lang="fr-FR" sz="1100">
                        <a:latin typeface="Calibri"/>
                        <a:ea typeface="Calibri"/>
                        <a:cs typeface="Arial"/>
                      </a:endParaRPr>
                    </a:p>
                  </a:txBody>
                  <a:tcPr marL="68580" marR="68580" marT="0" marB="0"/>
                </a:tc>
              </a:tr>
              <a:tr h="667836">
                <a:tc>
                  <a:txBody>
                    <a:bodyPr/>
                    <a:lstStyle/>
                    <a:p>
                      <a:pPr algn="r" rtl="1">
                        <a:lnSpc>
                          <a:spcPct val="115000"/>
                        </a:lnSpc>
                        <a:spcAft>
                          <a:spcPts val="0"/>
                        </a:spcAft>
                      </a:pPr>
                      <a:r>
                        <a:rPr lang="ar-SA" sz="1600" b="1">
                          <a:latin typeface="Calibri"/>
                          <a:ea typeface="Calibri"/>
                          <a:cs typeface="Simplified Arabic"/>
                        </a:rPr>
                        <a:t>الرقابة</a:t>
                      </a:r>
                      <a:endParaRPr lang="fr-FR" sz="1100">
                        <a:latin typeface="Calibri"/>
                        <a:ea typeface="Calibri"/>
                        <a:cs typeface="Arial"/>
                      </a:endParaRPr>
                    </a:p>
                  </a:txBody>
                  <a:tcPr marL="68580" marR="68580" marT="0" marB="0"/>
                </a:tc>
                <a:tc>
                  <a:txBody>
                    <a:bodyPr/>
                    <a:lstStyle/>
                    <a:p>
                      <a:pPr algn="r" rtl="1">
                        <a:lnSpc>
                          <a:spcPct val="115000"/>
                        </a:lnSpc>
                        <a:spcAft>
                          <a:spcPts val="0"/>
                        </a:spcAft>
                      </a:pPr>
                      <a:r>
                        <a:rPr lang="ar-SA" sz="1600">
                          <a:latin typeface="SimplifiedArabic"/>
                          <a:ea typeface="Calibri"/>
                          <a:cs typeface="SimplifiedArabic"/>
                        </a:rPr>
                        <a:t>تخضع لرقابة وإشراف السلطة المركزية</a:t>
                      </a:r>
                      <a:r>
                        <a:rPr lang="fr-FR" sz="1600">
                          <a:latin typeface="SimplifiedArabic"/>
                          <a:ea typeface="Calibri"/>
                          <a:cs typeface="Arial"/>
                        </a:rPr>
                        <a:t>.</a:t>
                      </a:r>
                      <a:endParaRPr lang="fr-FR" sz="1100">
                        <a:latin typeface="Calibri"/>
                        <a:ea typeface="Calibri"/>
                        <a:cs typeface="Arial"/>
                      </a:endParaRPr>
                    </a:p>
                  </a:txBody>
                  <a:tcPr marL="68580" marR="68580" marT="0" marB="0"/>
                </a:tc>
                <a:tc>
                  <a:txBody>
                    <a:bodyPr/>
                    <a:lstStyle/>
                    <a:p>
                      <a:pPr algn="r" rtl="1">
                        <a:lnSpc>
                          <a:spcPct val="115000"/>
                        </a:lnSpc>
                        <a:spcAft>
                          <a:spcPts val="0"/>
                        </a:spcAft>
                      </a:pPr>
                      <a:r>
                        <a:rPr lang="ar-SA" sz="1600" dirty="0">
                          <a:latin typeface="SimplifiedArabic"/>
                          <a:ea typeface="Calibri"/>
                          <a:cs typeface="SimplifiedArabic"/>
                        </a:rPr>
                        <a:t>تمارس عليه رقابة غير مباشرة من السلطة المركزية</a:t>
                      </a:r>
                      <a:endParaRPr lang="fr-FR" sz="1100" dirty="0">
                        <a:latin typeface="Calibri"/>
                        <a:ea typeface="Calibri"/>
                        <a:cs typeface="Arial"/>
                      </a:endParaRPr>
                    </a:p>
                  </a:txBody>
                  <a:tcPr marL="68580" marR="68580" marT="0" marB="0"/>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857916"/>
          </a:xfrm>
        </p:spPr>
        <p:style>
          <a:lnRef idx="1">
            <a:schemeClr val="accent6"/>
          </a:lnRef>
          <a:fillRef idx="2">
            <a:schemeClr val="accent6"/>
          </a:fillRef>
          <a:effectRef idx="1">
            <a:schemeClr val="accent6"/>
          </a:effectRef>
          <a:fontRef idx="minor">
            <a:schemeClr val="dk1"/>
          </a:fontRef>
        </p:style>
        <p:txBody>
          <a:bodyPr>
            <a:normAutofit fontScale="92500" lnSpcReduction="20000"/>
          </a:bodyPr>
          <a:lstStyle/>
          <a:p>
            <a:pPr algn="ctr" rtl="1">
              <a:buNone/>
            </a:pPr>
            <a:r>
              <a:rPr lang="ar-SA" dirty="0" smtClean="0"/>
              <a:t> وفي سياق التمييز بين المفهومين، سوف نفرق بين ثلاثة اتجاهات نظرية نستعرضها كما يلي</a:t>
            </a:r>
            <a:r>
              <a:rPr lang="fr-FR" dirty="0" smtClean="0"/>
              <a:t>:</a:t>
            </a:r>
          </a:p>
          <a:p>
            <a:pPr algn="ctr" rtl="1">
              <a:buNone/>
            </a:pPr>
            <a:r>
              <a:rPr lang="ar-SA" b="1" dirty="0" smtClean="0"/>
              <a:t> الاتجاه الأول</a:t>
            </a:r>
            <a:r>
              <a:rPr lang="fr-FR" dirty="0" smtClean="0"/>
              <a:t>: </a:t>
            </a:r>
            <a:r>
              <a:rPr lang="ar-SA" dirty="0" smtClean="0"/>
              <a:t>يعتبر الإدارة المحلية هي لامركزية إدارية لتوزيع الوظائف الإدارية ما بين الحكومة المركزية والهيئة المحلية، في حين أن الحكم المحلي هو لامركزية سياسية لتوزيع الوظائف السياسية بينهما، فضلا عن حصر الإدارة المحلية بالجوانب التنفيذية فقط، واتساع نطاق الحكم المحلي ليشمل صلاحيات سياسية وتوجيهية</a:t>
            </a:r>
            <a:r>
              <a:rPr lang="fr-FR" dirty="0" smtClean="0"/>
              <a:t>.</a:t>
            </a:r>
          </a:p>
          <a:p>
            <a:pPr algn="ctr" rtl="1">
              <a:buNone/>
            </a:pPr>
            <a:r>
              <a:rPr lang="ar-SA" b="1" dirty="0" smtClean="0"/>
              <a:t>    أما الاتجاه الثاني</a:t>
            </a:r>
            <a:r>
              <a:rPr lang="fr-FR" dirty="0" smtClean="0"/>
              <a:t>: </a:t>
            </a:r>
            <a:r>
              <a:rPr lang="ar-SA" dirty="0" smtClean="0"/>
              <a:t>فيعتبر أن الإدارة المحلية ما هي إلا خطوة باتجاه الحكم المحلي، بدءاً من تفويض الصلاحيات الإدارية للمستوى المحلي وصولاً للاستقلالية التامة</a:t>
            </a:r>
            <a:r>
              <a:rPr lang="fr-FR" dirty="0" smtClean="0"/>
              <a:t>.</a:t>
            </a:r>
          </a:p>
          <a:p>
            <a:pPr algn="ctr" rtl="1">
              <a:buNone/>
            </a:pPr>
            <a:r>
              <a:rPr lang="ar-SA" b="1" dirty="0" smtClean="0"/>
              <a:t>   في حين أن الاتجاه الثالث </a:t>
            </a:r>
            <a:r>
              <a:rPr lang="ar-SA" dirty="0" smtClean="0"/>
              <a:t>يرى أنه لا يوجد فرقاً بين كلا المصطلحين، وأن كل منهما يعبر عن نفس المفهوم من خلال الممارسة الفعلية رغم الاختلاف الظاهري بينهما</a:t>
            </a:r>
            <a:r>
              <a:rPr lang="fr-FR" dirty="0" smtClean="0"/>
              <a:t>.</a:t>
            </a: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6357982"/>
          </a:xfrm>
        </p:spPr>
        <p:style>
          <a:lnRef idx="1">
            <a:schemeClr val="accent6"/>
          </a:lnRef>
          <a:fillRef idx="2">
            <a:schemeClr val="accent6"/>
          </a:fillRef>
          <a:effectRef idx="1">
            <a:schemeClr val="accent6"/>
          </a:effectRef>
          <a:fontRef idx="minor">
            <a:schemeClr val="dk1"/>
          </a:fontRef>
        </p:style>
        <p:txBody>
          <a:bodyPr>
            <a:normAutofit/>
          </a:bodyPr>
          <a:lstStyle/>
          <a:p>
            <a:pPr algn="ctr" rtl="1">
              <a:buNone/>
            </a:pPr>
            <a:r>
              <a:rPr lang="ar-SA" sz="18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وبرغم اختلاف وجهات النظر الواردة في الاتجاهات الثلاثة سابقة الذكر، فإن تلك الاتجاهات وإن اختلفت فإنها تنطلق من رؤية ثلاثية الأبعاد لعناصر الهيئات المحلية والتي تقوم على ثلاثة مبادئ أساسية وهي الاستقلالية والتمثيلية </a:t>
            </a:r>
            <a:r>
              <a:rPr lang="ar-SA" sz="2400" dirty="0" err="1" smtClean="0">
                <a:latin typeface="Simplified Arabic" pitchFamily="18" charset="-78"/>
                <a:cs typeface="Simplified Arabic" pitchFamily="18" charset="-78"/>
              </a:rPr>
              <a:t>والتمايزية</a:t>
            </a:r>
            <a:r>
              <a:rPr lang="fr-FR" sz="2400" dirty="0" smtClean="0">
                <a:latin typeface="Simplified Arabic" pitchFamily="18" charset="-78"/>
                <a:cs typeface="Simplified Arabic" pitchFamily="18" charset="-78"/>
              </a:rPr>
              <a:t>.</a:t>
            </a:r>
          </a:p>
          <a:p>
            <a:pPr algn="ctr" rtl="1">
              <a:buNone/>
            </a:pPr>
            <a:r>
              <a:rPr lang="ar-SA" sz="2400" dirty="0" smtClean="0">
                <a:latin typeface="Simplified Arabic" pitchFamily="18" charset="-78"/>
                <a:cs typeface="Simplified Arabic" pitchFamily="18" charset="-78"/>
              </a:rPr>
              <a:t>   فمن ناحية </a:t>
            </a:r>
            <a:r>
              <a:rPr lang="ar-SA" sz="2400" b="1" dirty="0" smtClean="0">
                <a:latin typeface="Simplified Arabic" pitchFamily="18" charset="-78"/>
                <a:cs typeface="Simplified Arabic" pitchFamily="18" charset="-78"/>
              </a:rPr>
              <a:t>الاستقلالية </a:t>
            </a:r>
            <a:r>
              <a:rPr lang="ar-SA" sz="2400" dirty="0" smtClean="0">
                <a:latin typeface="Simplified Arabic" pitchFamily="18" charset="-78"/>
                <a:cs typeface="Simplified Arabic" pitchFamily="18" charset="-78"/>
              </a:rPr>
              <a:t>فهي تعني</a:t>
            </a:r>
            <a:r>
              <a:rPr lang="fr-FR"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تمتع الوحدة المحلية</a:t>
            </a:r>
            <a:r>
              <a:rPr lang="fr-FR"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الهيئة المحلية، بقدر من الاستقلالية ضمن حدود إقليمية معترف </a:t>
            </a:r>
            <a:r>
              <a:rPr lang="ar-SA" sz="2400" dirty="0" err="1" smtClean="0">
                <a:latin typeface="Simplified Arabic" pitchFamily="18" charset="-78"/>
                <a:cs typeface="Simplified Arabic" pitchFamily="18" charset="-78"/>
              </a:rPr>
              <a:t>بها</a:t>
            </a:r>
            <a:r>
              <a:rPr lang="ar-SA" sz="2400" dirty="0" smtClean="0">
                <a:latin typeface="Simplified Arabic" pitchFamily="18" charset="-78"/>
                <a:cs typeface="Simplified Arabic" pitchFamily="18" charset="-78"/>
              </a:rPr>
              <a:t>، ولها شخصيتها الاعتبارية، وتحدد علاقتها بالسلطة المركزية عبر نظام لا مركزي، يشمل النواحي الإدارية والمالية ضمن ضوابط قانونية ورقابية معينة</a:t>
            </a:r>
            <a:r>
              <a:rPr lang="fr-FR" sz="2400" dirty="0" smtClean="0">
                <a:latin typeface="Simplified Arabic" pitchFamily="18" charset="-78"/>
                <a:cs typeface="Simplified Arabic" pitchFamily="18" charset="-78"/>
              </a:rPr>
              <a:t>.</a:t>
            </a:r>
          </a:p>
          <a:p>
            <a:pPr algn="ctr" rtl="1">
              <a:buNone/>
            </a:pPr>
            <a:r>
              <a:rPr lang="ar-SA" sz="2400" dirty="0" smtClean="0">
                <a:latin typeface="Simplified Arabic" pitchFamily="18" charset="-78"/>
                <a:cs typeface="Simplified Arabic" pitchFamily="18" charset="-78"/>
              </a:rPr>
              <a:t>   أما فيما يخص </a:t>
            </a:r>
            <a:r>
              <a:rPr lang="ar-SA" sz="2400" b="1" dirty="0" smtClean="0">
                <a:latin typeface="Simplified Arabic" pitchFamily="18" charset="-78"/>
                <a:cs typeface="Simplified Arabic" pitchFamily="18" charset="-78"/>
              </a:rPr>
              <a:t>التمثيلية </a:t>
            </a:r>
            <a:r>
              <a:rPr lang="ar-SA" sz="2400" dirty="0" smtClean="0">
                <a:latin typeface="Simplified Arabic" pitchFamily="18" charset="-78"/>
                <a:cs typeface="Simplified Arabic" pitchFamily="18" charset="-78"/>
              </a:rPr>
              <a:t>فهي أن مجالس تلك الوحدات والهيئات المحلية، إنما تأتي عبر صناديق الانتخابات من خلال الاختيار الحر للمواطنين لممثليهم تعبيراً عن مصالحهم وخياراتهم</a:t>
            </a:r>
            <a:r>
              <a:rPr lang="fr-FR" sz="2400" dirty="0" smtClean="0">
                <a:latin typeface="Simplified Arabic" pitchFamily="18" charset="-78"/>
                <a:cs typeface="Simplified Arabic" pitchFamily="18" charset="-78"/>
              </a:rPr>
              <a:t>.</a:t>
            </a:r>
          </a:p>
          <a:p>
            <a:pPr algn="ctr" rtl="1">
              <a:buNone/>
            </a:pPr>
            <a:r>
              <a:rPr lang="ar-SA" sz="2400" b="1" dirty="0" smtClean="0">
                <a:latin typeface="Simplified Arabic" pitchFamily="18" charset="-78"/>
                <a:cs typeface="Simplified Arabic" pitchFamily="18" charset="-78"/>
              </a:rPr>
              <a:t>   </a:t>
            </a:r>
            <a:r>
              <a:rPr lang="ar-SA" sz="2400" b="1" dirty="0" err="1" smtClean="0">
                <a:latin typeface="Simplified Arabic" pitchFamily="18" charset="-78"/>
                <a:cs typeface="Simplified Arabic" pitchFamily="18" charset="-78"/>
              </a:rPr>
              <a:t>وتمايزية</a:t>
            </a:r>
            <a:r>
              <a:rPr lang="ar-SA" sz="2400" b="1"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هذه الوحدات تنطلق من كلا المبدأين السابقين، كحصيلة مكملة  لاستقلالها وتمثيلها، وتقوم على أساس الاعتراف بوجود مصالح محلية متمايزة عن غيرها من المجتمعات</a:t>
            </a:r>
            <a:r>
              <a:rPr lang="fr-FR" sz="2400" dirty="0" smtClean="0">
                <a:latin typeface="Simplified Arabic" pitchFamily="18" charset="-78"/>
                <a:cs typeface="Simplified Arabic" pitchFamily="18" charset="-78"/>
              </a:rPr>
              <a:t>.</a:t>
            </a:r>
          </a:p>
          <a:p>
            <a:pPr algn="ctr" rtl="1">
              <a:buNone/>
            </a:pPr>
            <a:r>
              <a:rPr lang="ar-SA" sz="2400" dirty="0" smtClean="0">
                <a:latin typeface="Simplified Arabic" pitchFamily="18" charset="-78"/>
                <a:cs typeface="Simplified Arabic" pitchFamily="18" charset="-78"/>
              </a:rPr>
              <a:t>  وإجمالاً لكل ما قيل فيما يتعلق بالفروق بين الإدارة المحلية والحكم المحلي، نجد أن</a:t>
            </a:r>
            <a:r>
              <a:rPr lang="ar-DZ"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الإدارة المحلية</a:t>
            </a:r>
            <a:r>
              <a:rPr lang="fr-FR" sz="2400" dirty="0" smtClean="0">
                <a:latin typeface="Simplified Arabic" pitchFamily="18" charset="-78"/>
                <a:cs typeface="Simplified Arabic" pitchFamily="18" charset="-78"/>
              </a:rPr>
              <a:t>" </a:t>
            </a:r>
            <a:r>
              <a:rPr lang="ar-SA" sz="2400" dirty="0" smtClean="0">
                <a:latin typeface="Simplified Arabic" pitchFamily="18" charset="-78"/>
                <a:cs typeface="Simplified Arabic" pitchFamily="18" charset="-78"/>
              </a:rPr>
              <a:t>هي الاصطلاح العلمي والعملي الأكثر تعبيراً عن أسلوب الإدارة المحلية.</a:t>
            </a:r>
            <a:endParaRPr lang="fr-FR" sz="2400" dirty="0">
              <a:latin typeface="Simplified Arabic" pitchFamily="18" charset="-78"/>
              <a:cs typeface="Simplified Arabic" pitchFamily="18" charset="-78"/>
            </a:endParaRP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TotalTime>
  <Words>736</Words>
  <Application>Microsoft Office PowerPoint</Application>
  <PresentationFormat>Affichage à l'écran (4:3)</PresentationFormat>
  <Paragraphs>45</Paragraphs>
  <Slides>6</Slides>
  <Notes>0</Notes>
  <HiddenSlides>0</HiddenSlides>
  <MMClips>0</MMClips>
  <ScaleCrop>false</ScaleCrop>
  <HeadingPairs>
    <vt:vector size="4" baseType="variant">
      <vt:variant>
        <vt:lpstr>Thème</vt:lpstr>
      </vt:variant>
      <vt:variant>
        <vt:i4>1</vt:i4>
      </vt:variant>
      <vt:variant>
        <vt:lpstr>Titres des diapositives</vt:lpstr>
      </vt:variant>
      <vt:variant>
        <vt:i4>6</vt:i4>
      </vt:variant>
    </vt:vector>
  </HeadingPairs>
  <TitlesOfParts>
    <vt:vector size="7" baseType="lpstr">
      <vt:lpstr>Thème Office</vt:lpstr>
      <vt:lpstr>Diapositive 1</vt:lpstr>
      <vt:lpstr>Diapositive 2</vt:lpstr>
      <vt:lpstr>Diapositive 3</vt:lpstr>
      <vt:lpstr>Diapositive 4</vt:lpstr>
      <vt:lpstr>Diapositive 5</vt:lpstr>
      <vt:lpstr>Diapositive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الثانية: مفهوم الحكم المحلي(Local Government) والإدارة المحلية دراسة مقارنة</dc:title>
  <dc:creator>TACHEMA</dc:creator>
  <cp:lastModifiedBy>dell</cp:lastModifiedBy>
  <cp:revision>9</cp:revision>
  <dcterms:created xsi:type="dcterms:W3CDTF">2020-11-29T18:36:03Z</dcterms:created>
  <dcterms:modified xsi:type="dcterms:W3CDTF">2020-12-11T18:38:23Z</dcterms:modified>
</cp:coreProperties>
</file>