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424" r:id="rId3"/>
    <p:sldId id="393" r:id="rId4"/>
    <p:sldId id="434" r:id="rId5"/>
    <p:sldId id="433" r:id="rId6"/>
    <p:sldId id="413" r:id="rId7"/>
    <p:sldId id="422" r:id="rId8"/>
    <p:sldId id="420" r:id="rId9"/>
    <p:sldId id="421" r:id="rId10"/>
    <p:sldId id="425" r:id="rId11"/>
    <p:sldId id="426" r:id="rId12"/>
    <p:sldId id="509" r:id="rId13"/>
    <p:sldId id="427" r:id="rId14"/>
    <p:sldId id="428" r:id="rId15"/>
    <p:sldId id="429" r:id="rId16"/>
    <p:sldId id="430" r:id="rId17"/>
    <p:sldId id="431" r:id="rId18"/>
    <p:sldId id="442" r:id="rId19"/>
    <p:sldId id="443" r:id="rId20"/>
    <p:sldId id="444"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4660"/>
  </p:normalViewPr>
  <p:slideViewPr>
    <p:cSldViewPr snapToGrid="0">
      <p:cViewPr varScale="1">
        <p:scale>
          <a:sx n="75" d="100"/>
          <a:sy n="75" d="100"/>
        </p:scale>
        <p:origin x="27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1CFBB4-FACF-4D18-8BBF-A52D52BD6DF7}" type="datetimeFigureOut">
              <a:rPr lang="fr-FR" smtClean="0"/>
              <a:t>10/12/2024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D6A09C-35D0-460D-9C6A-2FCA08A1DDE3}" type="slidenum">
              <a:rPr lang="fr-FR" smtClean="0"/>
              <a:t>‹N°›</a:t>
            </a:fld>
            <a:endParaRPr lang="fr-FR"/>
          </a:p>
        </p:txBody>
      </p:sp>
    </p:spTree>
    <p:extLst>
      <p:ext uri="{BB962C8B-B14F-4D97-AF65-F5344CB8AC3E}">
        <p14:creationId xmlns:p14="http://schemas.microsoft.com/office/powerpoint/2010/main" val="1587341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2</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2</a:t>
            </a:fld>
            <a:endParaRPr lang="en-GB" sz="1300" dirty="0"/>
          </a:p>
        </p:txBody>
      </p:sp>
      <p:sp>
        <p:nvSpPr>
          <p:cNvPr id="97284" name="Rectangle 2"/>
          <p:cNvSpPr>
            <a:spLocks noGrp="1" noRot="1" noChangeAspect="1" noChangeArrowheads="1" noTextEdit="1"/>
          </p:cNvSpPr>
          <p:nvPr>
            <p:ph type="sldImg"/>
          </p:nvPr>
        </p:nvSpPr>
        <p:spPr>
          <a:xfrm>
            <a:off x="381000" y="685800"/>
            <a:ext cx="6097588"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22007365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19</a:t>
            </a:fld>
            <a:endParaRPr lang="ru-RU" altLang="ru-RU"/>
          </a:p>
        </p:txBody>
      </p:sp>
    </p:spTree>
    <p:extLst>
      <p:ext uri="{BB962C8B-B14F-4D97-AF65-F5344CB8AC3E}">
        <p14:creationId xmlns:p14="http://schemas.microsoft.com/office/powerpoint/2010/main" val="33280957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20</a:t>
            </a:fld>
            <a:endParaRPr lang="ru-RU" altLang="ru-RU"/>
          </a:p>
        </p:txBody>
      </p:sp>
    </p:spTree>
    <p:extLst>
      <p:ext uri="{BB962C8B-B14F-4D97-AF65-F5344CB8AC3E}">
        <p14:creationId xmlns:p14="http://schemas.microsoft.com/office/powerpoint/2010/main" val="2646359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5</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5</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2566398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11</a:t>
            </a:fld>
            <a:endParaRPr lang="ru-RU" altLang="ru-RU"/>
          </a:p>
        </p:txBody>
      </p:sp>
    </p:spTree>
    <p:extLst>
      <p:ext uri="{BB962C8B-B14F-4D97-AF65-F5344CB8AC3E}">
        <p14:creationId xmlns:p14="http://schemas.microsoft.com/office/powerpoint/2010/main" val="3878989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fr-FR" dirty="0"/>
          </a:p>
        </p:txBody>
      </p:sp>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13</a:t>
            </a:fld>
            <a:endParaRPr lang="ru-RU" altLang="ru-RU"/>
          </a:p>
        </p:txBody>
      </p:sp>
    </p:spTree>
    <p:extLst>
      <p:ext uri="{BB962C8B-B14F-4D97-AF65-F5344CB8AC3E}">
        <p14:creationId xmlns:p14="http://schemas.microsoft.com/office/powerpoint/2010/main" val="30494492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14</a:t>
            </a:fld>
            <a:endParaRPr lang="ru-RU" altLang="ru-RU"/>
          </a:p>
        </p:txBody>
      </p:sp>
    </p:spTree>
    <p:extLst>
      <p:ext uri="{BB962C8B-B14F-4D97-AF65-F5344CB8AC3E}">
        <p14:creationId xmlns:p14="http://schemas.microsoft.com/office/powerpoint/2010/main" val="10204059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15</a:t>
            </a:fld>
            <a:endParaRPr lang="ru-RU" altLang="ru-RU"/>
          </a:p>
        </p:txBody>
      </p:sp>
    </p:spTree>
    <p:extLst>
      <p:ext uri="{BB962C8B-B14F-4D97-AF65-F5344CB8AC3E}">
        <p14:creationId xmlns:p14="http://schemas.microsoft.com/office/powerpoint/2010/main" val="1585112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16</a:t>
            </a:fld>
            <a:endParaRPr lang="ru-RU" altLang="ru-RU"/>
          </a:p>
        </p:txBody>
      </p:sp>
    </p:spTree>
    <p:extLst>
      <p:ext uri="{BB962C8B-B14F-4D97-AF65-F5344CB8AC3E}">
        <p14:creationId xmlns:p14="http://schemas.microsoft.com/office/powerpoint/2010/main" val="23841212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Espace réservé des notes 2"/>
              <p:cNvSpPr>
                <a:spLocks noGrp="1"/>
              </p:cNvSpPr>
              <p:nvPr>
                <p:ph type="body" idx="1"/>
              </p:nvPr>
            </p:nvSpPr>
            <p:spPr/>
            <p:txBody>
              <a:bodyPr/>
              <a:lstStyle/>
              <a:p>
                <a:endParaRPr lang="fr-FR" dirty="0"/>
              </a:p>
            </p:txBody>
          </p:sp>
        </mc:Choice>
        <mc:Fallback xmlns="">
          <p:sp>
            <p:nvSpPr>
              <p:cNvPr id="3" name="Espace réservé des notes 2"/>
              <p:cNvSpPr>
                <a:spLocks noGrp="1"/>
              </p:cNvSpPr>
              <p:nvPr>
                <p:ph type="body" idx="1"/>
              </p:nvPr>
            </p:nvSpPr>
            <p:spPr/>
            <p:txBody>
              <a:bodyPr/>
              <a:lstStyle/>
              <a:p>
                <a:r>
                  <a:rPr lang="fr-FR" dirty="0" smtClean="0"/>
                  <a:t>var (e) = </a:t>
                </a:r>
                <a:r>
                  <a:rPr lang="el-GR" dirty="0" smtClean="0">
                    <a:latin typeface="Verdana" panose="020B0604030504040204" pitchFamily="34" charset="0"/>
                    <a:ea typeface="Verdana" panose="020B0604030504040204" pitchFamily="34" charset="0"/>
                  </a:rPr>
                  <a:t>δ</a:t>
                </a:r>
                <a:r>
                  <a:rPr lang="fr-FR" dirty="0" smtClean="0">
                    <a:latin typeface="Verdana" panose="020B0604030504040204" pitchFamily="34" charset="0"/>
                    <a:ea typeface="Verdana" panose="020B0604030504040204" pitchFamily="34" charset="0"/>
                  </a:rPr>
                  <a:t>r2</a:t>
                </a:r>
              </a:p>
              <a:p>
                <a:r>
                  <a:rPr lang="fr-FR" dirty="0" smtClean="0"/>
                  <a:t>l’écart-type de répétabilité: </a:t>
                </a:r>
                <a:r>
                  <a:rPr lang="el-GR" dirty="0" smtClean="0">
                    <a:latin typeface="Verdana" panose="020B0604030504040204" pitchFamily="34" charset="0"/>
                    <a:ea typeface="Verdana" panose="020B0604030504040204" pitchFamily="34" charset="0"/>
                  </a:rPr>
                  <a:t>δ</a:t>
                </a:r>
                <a:r>
                  <a:rPr lang="fr-FR" dirty="0" smtClean="0">
                    <a:latin typeface="Verdana" panose="020B0604030504040204" pitchFamily="34" charset="0"/>
                    <a:ea typeface="Verdana" panose="020B0604030504040204" pitchFamily="34" charset="0"/>
                  </a:rPr>
                  <a:t>r=</a:t>
                </a:r>
                <a:r>
                  <a:rPr lang="fr-FR" i="0" baseline="0" smtClean="0">
                    <a:latin typeface="Cambria Math" panose="02040503050406030204" pitchFamily="18" charset="0"/>
                  </a:rPr>
                  <a:t>√</a:t>
                </a:r>
                <a:r>
                  <a:rPr lang="fr-FR" dirty="0" smtClean="0">
                    <a:latin typeface="Verdana" panose="020B0604030504040204" pitchFamily="34" charset="0"/>
                    <a:ea typeface="Verdana" panose="020B0604030504040204" pitchFamily="34" charset="0"/>
                  </a:rPr>
                  <a:t>var </a:t>
                </a:r>
                <a:endParaRPr lang="fr-FR" dirty="0" smtClean="0">
                  <a:latin typeface="Verdana" panose="020B0604030504040204" pitchFamily="34" charset="0"/>
                  <a:ea typeface="Verdana" panose="020B0604030504040204" pitchFamily="34" charset="0"/>
                </a:endParaRPr>
              </a:p>
              <a:p>
                <a:r>
                  <a:rPr lang="fr-FR" dirty="0" smtClean="0"/>
                  <a:t>l’écart-type de reproductibilité:  </a:t>
                </a:r>
                <a:r>
                  <a:rPr lang="el-GR" dirty="0" smtClean="0">
                    <a:latin typeface="Verdana" panose="020B0604030504040204" pitchFamily="34" charset="0"/>
                    <a:ea typeface="Verdana" panose="020B0604030504040204" pitchFamily="34" charset="0"/>
                  </a:rPr>
                  <a:t>δ</a:t>
                </a:r>
                <a:r>
                  <a:rPr lang="fr-FR" dirty="0" smtClean="0">
                    <a:latin typeface="Verdana" panose="020B0604030504040204" pitchFamily="34" charset="0"/>
                    <a:ea typeface="Verdana" panose="020B0604030504040204" pitchFamily="34" charset="0"/>
                  </a:rPr>
                  <a:t>R</a:t>
                </a:r>
                <a:r>
                  <a:rPr lang="fr-FR" dirty="0" smtClean="0"/>
                  <a:t>=</a:t>
                </a:r>
                <a:r>
                  <a:rPr lang="fr-FR" baseline="0" dirty="0" smtClean="0"/>
                  <a:t> </a:t>
                </a:r>
                <a:r>
                  <a:rPr lang="fr-FR" i="0" baseline="0" smtClean="0">
                    <a:latin typeface="Cambria Math" panose="02040503050406030204" pitchFamily="18" charset="0"/>
                  </a:rPr>
                  <a:t>√</a:t>
                </a:r>
                <a:r>
                  <a:rPr lang="el-GR" dirty="0" smtClean="0">
                    <a:latin typeface="Verdana" panose="020B0604030504040204" pitchFamily="34" charset="0"/>
                    <a:ea typeface="Verdana" panose="020B0604030504040204" pitchFamily="34" charset="0"/>
                  </a:rPr>
                  <a:t>δ</a:t>
                </a:r>
                <a:r>
                  <a:rPr lang="fr-FR" dirty="0" smtClean="0">
                    <a:latin typeface="Verdana" panose="020B0604030504040204" pitchFamily="34" charset="0"/>
                    <a:ea typeface="Verdana" panose="020B0604030504040204" pitchFamily="34" charset="0"/>
                  </a:rPr>
                  <a:t>2+</a:t>
                </a:r>
                <a:r>
                  <a:rPr lang="el-GR" dirty="0" smtClean="0">
                    <a:latin typeface="Verdana" panose="020B0604030504040204" pitchFamily="34" charset="0"/>
                    <a:ea typeface="Verdana" panose="020B0604030504040204" pitchFamily="34" charset="0"/>
                  </a:rPr>
                  <a:t>δ</a:t>
                </a:r>
                <a:r>
                  <a:rPr lang="fr-FR" dirty="0" smtClean="0">
                    <a:latin typeface="Verdana" panose="020B0604030504040204" pitchFamily="34" charset="0"/>
                    <a:ea typeface="Verdana" panose="020B0604030504040204" pitchFamily="34" charset="0"/>
                  </a:rPr>
                  <a:t>2</a:t>
                </a:r>
                <a:endParaRPr lang="fr-FR" dirty="0" smtClean="0">
                  <a:latin typeface="Verdana" panose="020B0604030504040204" pitchFamily="34" charset="0"/>
                  <a:ea typeface="Verdana" panose="020B0604030504040204" pitchFamily="34" charset="0"/>
                </a:endParaRPr>
              </a:p>
              <a:p>
                <a:endParaRPr lang="fr-FR" dirty="0"/>
              </a:p>
            </p:txBody>
          </p:sp>
        </mc:Fallback>
      </mc:AlternateContent>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17</a:t>
            </a:fld>
            <a:endParaRPr lang="ru-RU" altLang="ru-RU"/>
          </a:p>
        </p:txBody>
      </p:sp>
    </p:spTree>
    <p:extLst>
      <p:ext uri="{BB962C8B-B14F-4D97-AF65-F5344CB8AC3E}">
        <p14:creationId xmlns:p14="http://schemas.microsoft.com/office/powerpoint/2010/main" val="22978045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18</a:t>
            </a:fld>
            <a:endParaRPr lang="ru-RU" altLang="ru-RU"/>
          </a:p>
        </p:txBody>
      </p:sp>
    </p:spTree>
    <p:extLst>
      <p:ext uri="{BB962C8B-B14F-4D97-AF65-F5344CB8AC3E}">
        <p14:creationId xmlns:p14="http://schemas.microsoft.com/office/powerpoint/2010/main" val="206068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A177C3-F420-3DF4-1E11-FA1ADA4E07E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6782F63B-0CA1-E529-FCF3-C72CF96386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C95A916-C3AB-3B96-065B-B93FA4B90D58}"/>
              </a:ext>
            </a:extLst>
          </p:cNvPr>
          <p:cNvSpPr>
            <a:spLocks noGrp="1"/>
          </p:cNvSpPr>
          <p:nvPr>
            <p:ph type="dt" sz="half" idx="10"/>
          </p:nvPr>
        </p:nvSpPr>
        <p:spPr/>
        <p:txBody>
          <a:bodyPr/>
          <a:lstStyle/>
          <a:p>
            <a:fld id="{FAEDB684-8C46-4245-AEC7-610EC1C85F10}"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BC74304B-B514-3D93-DD6F-64F9B0F7E64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1008BF6-A201-E35F-7896-C547792B7378}"/>
              </a:ext>
            </a:extLst>
          </p:cNvPr>
          <p:cNvSpPr>
            <a:spLocks noGrp="1"/>
          </p:cNvSpPr>
          <p:nvPr>
            <p:ph type="sldNum" sz="quarter" idx="12"/>
          </p:nvPr>
        </p:nvSpPr>
        <p:spPr/>
        <p:txBody>
          <a:bodyPr/>
          <a:lstStyle/>
          <a:p>
            <a:fld id="{8FA8EC39-1D9C-46C5-A79E-96C7366EA8E7}" type="slidenum">
              <a:rPr lang="fr-FR" smtClean="0"/>
              <a:t>‹N°›</a:t>
            </a:fld>
            <a:endParaRPr lang="fr-FR"/>
          </a:p>
        </p:txBody>
      </p:sp>
    </p:spTree>
    <p:extLst>
      <p:ext uri="{BB962C8B-B14F-4D97-AF65-F5344CB8AC3E}">
        <p14:creationId xmlns:p14="http://schemas.microsoft.com/office/powerpoint/2010/main" val="1442500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6B6615-DF6A-BBC0-AD07-1108F647F5D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D23B763-CEA1-BD03-EF4E-71B3BE250DCE}"/>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4CF1C91-5D89-D89A-5E7A-EC05F8D00165}"/>
              </a:ext>
            </a:extLst>
          </p:cNvPr>
          <p:cNvSpPr>
            <a:spLocks noGrp="1"/>
          </p:cNvSpPr>
          <p:nvPr>
            <p:ph type="dt" sz="half" idx="10"/>
          </p:nvPr>
        </p:nvSpPr>
        <p:spPr/>
        <p:txBody>
          <a:bodyPr/>
          <a:lstStyle/>
          <a:p>
            <a:fld id="{FAEDB684-8C46-4245-AEC7-610EC1C85F10}"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D96F4F58-8230-AE19-FB67-0309DD07E23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1134015-693C-CD37-8699-2301FF04B987}"/>
              </a:ext>
            </a:extLst>
          </p:cNvPr>
          <p:cNvSpPr>
            <a:spLocks noGrp="1"/>
          </p:cNvSpPr>
          <p:nvPr>
            <p:ph type="sldNum" sz="quarter" idx="12"/>
          </p:nvPr>
        </p:nvSpPr>
        <p:spPr/>
        <p:txBody>
          <a:bodyPr/>
          <a:lstStyle/>
          <a:p>
            <a:fld id="{8FA8EC39-1D9C-46C5-A79E-96C7366EA8E7}" type="slidenum">
              <a:rPr lang="fr-FR" smtClean="0"/>
              <a:t>‹N°›</a:t>
            </a:fld>
            <a:endParaRPr lang="fr-FR"/>
          </a:p>
        </p:txBody>
      </p:sp>
    </p:spTree>
    <p:extLst>
      <p:ext uri="{BB962C8B-B14F-4D97-AF65-F5344CB8AC3E}">
        <p14:creationId xmlns:p14="http://schemas.microsoft.com/office/powerpoint/2010/main" val="2942440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006B035-FDDF-76A8-8AEA-550442A235B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A848DDE-07DE-2EDA-2D89-896F7058EA8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52F4781-92BF-0017-1A50-5A4D7FFB581A}"/>
              </a:ext>
            </a:extLst>
          </p:cNvPr>
          <p:cNvSpPr>
            <a:spLocks noGrp="1"/>
          </p:cNvSpPr>
          <p:nvPr>
            <p:ph type="dt" sz="half" idx="10"/>
          </p:nvPr>
        </p:nvSpPr>
        <p:spPr/>
        <p:txBody>
          <a:bodyPr/>
          <a:lstStyle/>
          <a:p>
            <a:fld id="{FAEDB684-8C46-4245-AEC7-610EC1C85F10}"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91DFE172-E036-82B3-F3D7-9FC9672E3B3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2241151-929A-988C-75B5-61332F49869B}"/>
              </a:ext>
            </a:extLst>
          </p:cNvPr>
          <p:cNvSpPr>
            <a:spLocks noGrp="1"/>
          </p:cNvSpPr>
          <p:nvPr>
            <p:ph type="sldNum" sz="quarter" idx="12"/>
          </p:nvPr>
        </p:nvSpPr>
        <p:spPr/>
        <p:txBody>
          <a:bodyPr/>
          <a:lstStyle/>
          <a:p>
            <a:fld id="{8FA8EC39-1D9C-46C5-A79E-96C7366EA8E7}" type="slidenum">
              <a:rPr lang="fr-FR" smtClean="0"/>
              <a:t>‹N°›</a:t>
            </a:fld>
            <a:endParaRPr lang="fr-FR"/>
          </a:p>
        </p:txBody>
      </p:sp>
    </p:spTree>
    <p:extLst>
      <p:ext uri="{BB962C8B-B14F-4D97-AF65-F5344CB8AC3E}">
        <p14:creationId xmlns:p14="http://schemas.microsoft.com/office/powerpoint/2010/main" val="314120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31800" y="238540"/>
            <a:ext cx="11329456" cy="616455"/>
          </a:xfrm>
        </p:spPr>
        <p:txBody>
          <a:bodyPr anchor="ctr" anchorCtr="0">
            <a:noAutofit/>
          </a:bodyPr>
          <a:lstStyle>
            <a:lvl1pPr>
              <a:lnSpc>
                <a:spcPct val="100000"/>
              </a:lnSpc>
              <a:defRPr/>
            </a:lvl1pPr>
          </a:lstStyle>
          <a:p>
            <a:r>
              <a:rPr lang="de-DE" dirty="0"/>
              <a:t>Titelmasterformat durch Klicken bearbeiten</a:t>
            </a:r>
          </a:p>
        </p:txBody>
      </p:sp>
      <p:sp>
        <p:nvSpPr>
          <p:cNvPr id="3" name="Datumsplatzhalter 2"/>
          <p:cNvSpPr>
            <a:spLocks noGrp="1"/>
          </p:cNvSpPr>
          <p:nvPr>
            <p:ph type="dt" sz="half" idx="10"/>
          </p:nvPr>
        </p:nvSpPr>
        <p:spPr/>
        <p:txBody>
          <a:bodyPr/>
          <a:lstStyle/>
          <a:p>
            <a:fld id="{E373F149-83C4-4179-9681-702531CCFDAC}" type="datetimeFigureOut">
              <a:rPr lang="de-DE" smtClean="0"/>
              <a:pPr/>
              <a:t>10.12.2024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9DC1E638-3F78-4E0D-883A-B278700C48C0}" type="slidenum">
              <a:rPr lang="de-DE" smtClean="0"/>
              <a:pPr/>
              <a:t>‹N°›</a:t>
            </a:fld>
            <a:endParaRPr lang="de-DE"/>
          </a:p>
        </p:txBody>
      </p:sp>
      <p:sp>
        <p:nvSpPr>
          <p:cNvPr id="9" name="Textplatzhalter 7"/>
          <p:cNvSpPr>
            <a:spLocks noGrp="1"/>
          </p:cNvSpPr>
          <p:nvPr>
            <p:ph type="body" sz="quarter" idx="13"/>
          </p:nvPr>
        </p:nvSpPr>
        <p:spPr>
          <a:xfrm>
            <a:off x="431800" y="854994"/>
            <a:ext cx="11328400" cy="336244"/>
          </a:xfrm>
        </p:spPr>
        <p:txBody>
          <a:bodyPr lIns="0" tIns="0" rIns="0" bIns="0" anchor="t" anchorCtr="0">
            <a:noAutofit/>
          </a:bodyPr>
          <a:lstStyle>
            <a:lvl1pPr>
              <a:buNone/>
              <a:defRPr sz="1999"/>
            </a:lvl1pPr>
          </a:lstStyle>
          <a:p>
            <a:pPr lvl="0"/>
            <a:r>
              <a:rPr lang="de-DE" dirty="0"/>
              <a:t>Textmasterformate durch Klicken bearbeiten</a:t>
            </a:r>
          </a:p>
        </p:txBody>
      </p:sp>
    </p:spTree>
    <p:extLst>
      <p:ext uri="{BB962C8B-B14F-4D97-AF65-F5344CB8AC3E}">
        <p14:creationId xmlns:p14="http://schemas.microsoft.com/office/powerpoint/2010/main" val="630512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6FFD3A-A9F3-A863-4831-44F3CF57854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8B1D962-F57B-5CE3-D4DF-0471751FB935}"/>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79AA29D-6970-8E58-2BF6-0A01F4BAD0A4}"/>
              </a:ext>
            </a:extLst>
          </p:cNvPr>
          <p:cNvSpPr>
            <a:spLocks noGrp="1"/>
          </p:cNvSpPr>
          <p:nvPr>
            <p:ph type="dt" sz="half" idx="10"/>
          </p:nvPr>
        </p:nvSpPr>
        <p:spPr/>
        <p:txBody>
          <a:bodyPr/>
          <a:lstStyle/>
          <a:p>
            <a:fld id="{FAEDB684-8C46-4245-AEC7-610EC1C85F10}"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21056B8C-FE11-03E1-18ED-9E0378F3F47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E6F6350-A21B-D2FC-86EB-1A1359B03639}"/>
              </a:ext>
            </a:extLst>
          </p:cNvPr>
          <p:cNvSpPr>
            <a:spLocks noGrp="1"/>
          </p:cNvSpPr>
          <p:nvPr>
            <p:ph type="sldNum" sz="quarter" idx="12"/>
          </p:nvPr>
        </p:nvSpPr>
        <p:spPr/>
        <p:txBody>
          <a:bodyPr/>
          <a:lstStyle/>
          <a:p>
            <a:fld id="{8FA8EC39-1D9C-46C5-A79E-96C7366EA8E7}" type="slidenum">
              <a:rPr lang="fr-FR" smtClean="0"/>
              <a:t>‹N°›</a:t>
            </a:fld>
            <a:endParaRPr lang="fr-FR"/>
          </a:p>
        </p:txBody>
      </p:sp>
    </p:spTree>
    <p:extLst>
      <p:ext uri="{BB962C8B-B14F-4D97-AF65-F5344CB8AC3E}">
        <p14:creationId xmlns:p14="http://schemas.microsoft.com/office/powerpoint/2010/main" val="748455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2BC03C-36AA-1696-DDEC-7E61C548BB6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59B7758-F938-485B-B368-F6FC04F3A3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19F4DB89-D39C-C178-AD61-3A079C6669CA}"/>
              </a:ext>
            </a:extLst>
          </p:cNvPr>
          <p:cNvSpPr>
            <a:spLocks noGrp="1"/>
          </p:cNvSpPr>
          <p:nvPr>
            <p:ph type="dt" sz="half" idx="10"/>
          </p:nvPr>
        </p:nvSpPr>
        <p:spPr/>
        <p:txBody>
          <a:bodyPr/>
          <a:lstStyle/>
          <a:p>
            <a:fld id="{FAEDB684-8C46-4245-AEC7-610EC1C85F10}"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10284A2C-D591-EC10-0E02-5F7D1C793BE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40AF624-7361-9DCB-84C8-A4A6EDADF18F}"/>
              </a:ext>
            </a:extLst>
          </p:cNvPr>
          <p:cNvSpPr>
            <a:spLocks noGrp="1"/>
          </p:cNvSpPr>
          <p:nvPr>
            <p:ph type="sldNum" sz="quarter" idx="12"/>
          </p:nvPr>
        </p:nvSpPr>
        <p:spPr/>
        <p:txBody>
          <a:bodyPr/>
          <a:lstStyle/>
          <a:p>
            <a:fld id="{8FA8EC39-1D9C-46C5-A79E-96C7366EA8E7}" type="slidenum">
              <a:rPr lang="fr-FR" smtClean="0"/>
              <a:t>‹N°›</a:t>
            </a:fld>
            <a:endParaRPr lang="fr-FR"/>
          </a:p>
        </p:txBody>
      </p:sp>
    </p:spTree>
    <p:extLst>
      <p:ext uri="{BB962C8B-B14F-4D97-AF65-F5344CB8AC3E}">
        <p14:creationId xmlns:p14="http://schemas.microsoft.com/office/powerpoint/2010/main" val="3026233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8EA0AA-D15B-8016-D757-71594ED17F9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60E094C-2D30-128D-57EE-80D52403C5F2}"/>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B9D8BD1-E16C-B6FA-D8D9-AC3B30C1C01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915222CC-1B54-0E0B-7185-0A6FDC47AB38}"/>
              </a:ext>
            </a:extLst>
          </p:cNvPr>
          <p:cNvSpPr>
            <a:spLocks noGrp="1"/>
          </p:cNvSpPr>
          <p:nvPr>
            <p:ph type="dt" sz="half" idx="10"/>
          </p:nvPr>
        </p:nvSpPr>
        <p:spPr/>
        <p:txBody>
          <a:bodyPr/>
          <a:lstStyle/>
          <a:p>
            <a:fld id="{FAEDB684-8C46-4245-AEC7-610EC1C85F10}" type="datetimeFigureOut">
              <a:rPr lang="fr-FR" smtClean="0"/>
              <a:t>10/12/2024</a:t>
            </a:fld>
            <a:endParaRPr lang="fr-FR"/>
          </a:p>
        </p:txBody>
      </p:sp>
      <p:sp>
        <p:nvSpPr>
          <p:cNvPr id="6" name="Espace réservé du pied de page 5">
            <a:extLst>
              <a:ext uri="{FF2B5EF4-FFF2-40B4-BE49-F238E27FC236}">
                <a16:creationId xmlns:a16="http://schemas.microsoft.com/office/drawing/2014/main" id="{94B3A9FD-04F5-FB9F-708F-83F4685FA05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FBBE56B-3922-E9FA-F84E-A261A5713DB5}"/>
              </a:ext>
            </a:extLst>
          </p:cNvPr>
          <p:cNvSpPr>
            <a:spLocks noGrp="1"/>
          </p:cNvSpPr>
          <p:nvPr>
            <p:ph type="sldNum" sz="quarter" idx="12"/>
          </p:nvPr>
        </p:nvSpPr>
        <p:spPr/>
        <p:txBody>
          <a:bodyPr/>
          <a:lstStyle/>
          <a:p>
            <a:fld id="{8FA8EC39-1D9C-46C5-A79E-96C7366EA8E7}" type="slidenum">
              <a:rPr lang="fr-FR" smtClean="0"/>
              <a:t>‹N°›</a:t>
            </a:fld>
            <a:endParaRPr lang="fr-FR"/>
          </a:p>
        </p:txBody>
      </p:sp>
    </p:spTree>
    <p:extLst>
      <p:ext uri="{BB962C8B-B14F-4D97-AF65-F5344CB8AC3E}">
        <p14:creationId xmlns:p14="http://schemas.microsoft.com/office/powerpoint/2010/main" val="4103780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DD4177-8729-572D-58C7-B93F5717BFB9}"/>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34F1E29-1FB2-4C83-25E3-957EAA9797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FDF22CF-229B-2596-BBFD-5A03CE2CBD8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92DC969F-EF3C-24D9-C525-D3CB187F09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F96F0C6-90E8-B2AE-4AD2-45E73ED6113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6B0BFF93-86D4-2EB0-2585-F2AA181E3F32}"/>
              </a:ext>
            </a:extLst>
          </p:cNvPr>
          <p:cNvSpPr>
            <a:spLocks noGrp="1"/>
          </p:cNvSpPr>
          <p:nvPr>
            <p:ph type="dt" sz="half" idx="10"/>
          </p:nvPr>
        </p:nvSpPr>
        <p:spPr/>
        <p:txBody>
          <a:bodyPr/>
          <a:lstStyle/>
          <a:p>
            <a:fld id="{FAEDB684-8C46-4245-AEC7-610EC1C85F10}" type="datetimeFigureOut">
              <a:rPr lang="fr-FR" smtClean="0"/>
              <a:t>10/12/2024</a:t>
            </a:fld>
            <a:endParaRPr lang="fr-FR"/>
          </a:p>
        </p:txBody>
      </p:sp>
      <p:sp>
        <p:nvSpPr>
          <p:cNvPr id="8" name="Espace réservé du pied de page 7">
            <a:extLst>
              <a:ext uri="{FF2B5EF4-FFF2-40B4-BE49-F238E27FC236}">
                <a16:creationId xmlns:a16="http://schemas.microsoft.com/office/drawing/2014/main" id="{7885CBA1-A804-B4AB-F3E0-8B5F3C92AAAD}"/>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E5B04FD-3D96-63B4-05E3-1B96AD7FCDA3}"/>
              </a:ext>
            </a:extLst>
          </p:cNvPr>
          <p:cNvSpPr>
            <a:spLocks noGrp="1"/>
          </p:cNvSpPr>
          <p:nvPr>
            <p:ph type="sldNum" sz="quarter" idx="12"/>
          </p:nvPr>
        </p:nvSpPr>
        <p:spPr/>
        <p:txBody>
          <a:bodyPr/>
          <a:lstStyle/>
          <a:p>
            <a:fld id="{8FA8EC39-1D9C-46C5-A79E-96C7366EA8E7}" type="slidenum">
              <a:rPr lang="fr-FR" smtClean="0"/>
              <a:t>‹N°›</a:t>
            </a:fld>
            <a:endParaRPr lang="fr-FR"/>
          </a:p>
        </p:txBody>
      </p:sp>
    </p:spTree>
    <p:extLst>
      <p:ext uri="{BB962C8B-B14F-4D97-AF65-F5344CB8AC3E}">
        <p14:creationId xmlns:p14="http://schemas.microsoft.com/office/powerpoint/2010/main" val="3207847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22EFAE-82F5-E634-5F1E-23DE2DF7FBA1}"/>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DBB096EC-C906-6624-BCE0-2B1E490653BE}"/>
              </a:ext>
            </a:extLst>
          </p:cNvPr>
          <p:cNvSpPr>
            <a:spLocks noGrp="1"/>
          </p:cNvSpPr>
          <p:nvPr>
            <p:ph type="dt" sz="half" idx="10"/>
          </p:nvPr>
        </p:nvSpPr>
        <p:spPr/>
        <p:txBody>
          <a:bodyPr/>
          <a:lstStyle/>
          <a:p>
            <a:fld id="{FAEDB684-8C46-4245-AEC7-610EC1C85F10}" type="datetimeFigureOut">
              <a:rPr lang="fr-FR" smtClean="0"/>
              <a:t>10/12/2024</a:t>
            </a:fld>
            <a:endParaRPr lang="fr-FR"/>
          </a:p>
        </p:txBody>
      </p:sp>
      <p:sp>
        <p:nvSpPr>
          <p:cNvPr id="4" name="Espace réservé du pied de page 3">
            <a:extLst>
              <a:ext uri="{FF2B5EF4-FFF2-40B4-BE49-F238E27FC236}">
                <a16:creationId xmlns:a16="http://schemas.microsoft.com/office/drawing/2014/main" id="{486C8FD1-CC51-31FD-BFC7-0DE7FF890768}"/>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DEE5BC86-F703-2D35-ECC6-0A4B8CC9822D}"/>
              </a:ext>
            </a:extLst>
          </p:cNvPr>
          <p:cNvSpPr>
            <a:spLocks noGrp="1"/>
          </p:cNvSpPr>
          <p:nvPr>
            <p:ph type="sldNum" sz="quarter" idx="12"/>
          </p:nvPr>
        </p:nvSpPr>
        <p:spPr/>
        <p:txBody>
          <a:bodyPr/>
          <a:lstStyle/>
          <a:p>
            <a:fld id="{8FA8EC39-1D9C-46C5-A79E-96C7366EA8E7}" type="slidenum">
              <a:rPr lang="fr-FR" smtClean="0"/>
              <a:t>‹N°›</a:t>
            </a:fld>
            <a:endParaRPr lang="fr-FR"/>
          </a:p>
        </p:txBody>
      </p:sp>
    </p:spTree>
    <p:extLst>
      <p:ext uri="{BB962C8B-B14F-4D97-AF65-F5344CB8AC3E}">
        <p14:creationId xmlns:p14="http://schemas.microsoft.com/office/powerpoint/2010/main" val="1919603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96CA414-C184-18E2-45B4-32A1D412A7CC}"/>
              </a:ext>
            </a:extLst>
          </p:cNvPr>
          <p:cNvSpPr>
            <a:spLocks noGrp="1"/>
          </p:cNvSpPr>
          <p:nvPr>
            <p:ph type="dt" sz="half" idx="10"/>
          </p:nvPr>
        </p:nvSpPr>
        <p:spPr/>
        <p:txBody>
          <a:bodyPr/>
          <a:lstStyle/>
          <a:p>
            <a:fld id="{FAEDB684-8C46-4245-AEC7-610EC1C85F10}" type="datetimeFigureOut">
              <a:rPr lang="fr-FR" smtClean="0"/>
              <a:t>10/12/2024</a:t>
            </a:fld>
            <a:endParaRPr lang="fr-FR"/>
          </a:p>
        </p:txBody>
      </p:sp>
      <p:sp>
        <p:nvSpPr>
          <p:cNvPr id="3" name="Espace réservé du pied de page 2">
            <a:extLst>
              <a:ext uri="{FF2B5EF4-FFF2-40B4-BE49-F238E27FC236}">
                <a16:creationId xmlns:a16="http://schemas.microsoft.com/office/drawing/2014/main" id="{C6D92909-7339-8948-C88D-3F7F575513F6}"/>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26A25267-589F-1DB9-B9CC-F78D21BA422B}"/>
              </a:ext>
            </a:extLst>
          </p:cNvPr>
          <p:cNvSpPr>
            <a:spLocks noGrp="1"/>
          </p:cNvSpPr>
          <p:nvPr>
            <p:ph type="sldNum" sz="quarter" idx="12"/>
          </p:nvPr>
        </p:nvSpPr>
        <p:spPr/>
        <p:txBody>
          <a:bodyPr/>
          <a:lstStyle/>
          <a:p>
            <a:fld id="{8FA8EC39-1D9C-46C5-A79E-96C7366EA8E7}" type="slidenum">
              <a:rPr lang="fr-FR" smtClean="0"/>
              <a:t>‹N°›</a:t>
            </a:fld>
            <a:endParaRPr lang="fr-FR"/>
          </a:p>
        </p:txBody>
      </p:sp>
    </p:spTree>
    <p:extLst>
      <p:ext uri="{BB962C8B-B14F-4D97-AF65-F5344CB8AC3E}">
        <p14:creationId xmlns:p14="http://schemas.microsoft.com/office/powerpoint/2010/main" val="544222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EBD576-7A89-080D-3A5F-62292546C0C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49C8686-3379-C784-87D2-F1BA81C169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9CB3334-A4AF-C065-CF90-316C24FBFE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66D5C0F-8D77-FABA-F28C-D9574AAB8A2B}"/>
              </a:ext>
            </a:extLst>
          </p:cNvPr>
          <p:cNvSpPr>
            <a:spLocks noGrp="1"/>
          </p:cNvSpPr>
          <p:nvPr>
            <p:ph type="dt" sz="half" idx="10"/>
          </p:nvPr>
        </p:nvSpPr>
        <p:spPr/>
        <p:txBody>
          <a:bodyPr/>
          <a:lstStyle/>
          <a:p>
            <a:fld id="{FAEDB684-8C46-4245-AEC7-610EC1C85F10}" type="datetimeFigureOut">
              <a:rPr lang="fr-FR" smtClean="0"/>
              <a:t>10/12/2024</a:t>
            </a:fld>
            <a:endParaRPr lang="fr-FR"/>
          </a:p>
        </p:txBody>
      </p:sp>
      <p:sp>
        <p:nvSpPr>
          <p:cNvPr id="6" name="Espace réservé du pied de page 5">
            <a:extLst>
              <a:ext uri="{FF2B5EF4-FFF2-40B4-BE49-F238E27FC236}">
                <a16:creationId xmlns:a16="http://schemas.microsoft.com/office/drawing/2014/main" id="{48DED165-201D-C027-8A51-321A732DBB8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75CBEC0-2E5F-F181-BC55-1A7466BDACC9}"/>
              </a:ext>
            </a:extLst>
          </p:cNvPr>
          <p:cNvSpPr>
            <a:spLocks noGrp="1"/>
          </p:cNvSpPr>
          <p:nvPr>
            <p:ph type="sldNum" sz="quarter" idx="12"/>
          </p:nvPr>
        </p:nvSpPr>
        <p:spPr/>
        <p:txBody>
          <a:bodyPr/>
          <a:lstStyle/>
          <a:p>
            <a:fld id="{8FA8EC39-1D9C-46C5-A79E-96C7366EA8E7}" type="slidenum">
              <a:rPr lang="fr-FR" smtClean="0"/>
              <a:t>‹N°›</a:t>
            </a:fld>
            <a:endParaRPr lang="fr-FR"/>
          </a:p>
        </p:txBody>
      </p:sp>
    </p:spTree>
    <p:extLst>
      <p:ext uri="{BB962C8B-B14F-4D97-AF65-F5344CB8AC3E}">
        <p14:creationId xmlns:p14="http://schemas.microsoft.com/office/powerpoint/2010/main" val="2677290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25D973-281E-4269-54BF-E135CBF6FCD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42B97161-2BCF-E050-EDBE-CD3ECB5922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A14CB6E9-F64C-9090-B1CE-00ACEEB7C3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0E2C7C6-2B31-CD02-4708-AAE8A2A4AB48}"/>
              </a:ext>
            </a:extLst>
          </p:cNvPr>
          <p:cNvSpPr>
            <a:spLocks noGrp="1"/>
          </p:cNvSpPr>
          <p:nvPr>
            <p:ph type="dt" sz="half" idx="10"/>
          </p:nvPr>
        </p:nvSpPr>
        <p:spPr/>
        <p:txBody>
          <a:bodyPr/>
          <a:lstStyle/>
          <a:p>
            <a:fld id="{FAEDB684-8C46-4245-AEC7-610EC1C85F10}" type="datetimeFigureOut">
              <a:rPr lang="fr-FR" smtClean="0"/>
              <a:t>10/12/2024</a:t>
            </a:fld>
            <a:endParaRPr lang="fr-FR"/>
          </a:p>
        </p:txBody>
      </p:sp>
      <p:sp>
        <p:nvSpPr>
          <p:cNvPr id="6" name="Espace réservé du pied de page 5">
            <a:extLst>
              <a:ext uri="{FF2B5EF4-FFF2-40B4-BE49-F238E27FC236}">
                <a16:creationId xmlns:a16="http://schemas.microsoft.com/office/drawing/2014/main" id="{E2E1DDE4-8036-BB7B-A88E-7B8EA077EED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991BA4F-D7E7-D765-2FDB-CB04FDA2B7B8}"/>
              </a:ext>
            </a:extLst>
          </p:cNvPr>
          <p:cNvSpPr>
            <a:spLocks noGrp="1"/>
          </p:cNvSpPr>
          <p:nvPr>
            <p:ph type="sldNum" sz="quarter" idx="12"/>
          </p:nvPr>
        </p:nvSpPr>
        <p:spPr/>
        <p:txBody>
          <a:bodyPr/>
          <a:lstStyle/>
          <a:p>
            <a:fld id="{8FA8EC39-1D9C-46C5-A79E-96C7366EA8E7}" type="slidenum">
              <a:rPr lang="fr-FR" smtClean="0"/>
              <a:t>‹N°›</a:t>
            </a:fld>
            <a:endParaRPr lang="fr-FR"/>
          </a:p>
        </p:txBody>
      </p:sp>
    </p:spTree>
    <p:extLst>
      <p:ext uri="{BB962C8B-B14F-4D97-AF65-F5344CB8AC3E}">
        <p14:creationId xmlns:p14="http://schemas.microsoft.com/office/powerpoint/2010/main" val="3644173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B5307C8-75A5-144A-43D2-3E10485F32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141E0DB-2C7B-06E1-18AF-2FF38E4489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571100E-552C-2EF4-9A19-C119A5D5DA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EDB684-8C46-4245-AEC7-610EC1C85F10}"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DA81AFA6-1AD3-4BC2-5311-DABF5F4DB9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C876ABE8-A4EF-711B-2A09-C9F333CBF5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8EC39-1D9C-46C5-A79E-96C7366EA8E7}" type="slidenum">
              <a:rPr lang="fr-FR" smtClean="0"/>
              <a:t>‹N°›</a:t>
            </a:fld>
            <a:endParaRPr lang="fr-FR"/>
          </a:p>
        </p:txBody>
      </p:sp>
    </p:spTree>
    <p:extLst>
      <p:ext uri="{BB962C8B-B14F-4D97-AF65-F5344CB8AC3E}">
        <p14:creationId xmlns:p14="http://schemas.microsoft.com/office/powerpoint/2010/main" val="21800031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0048F2-BC09-896B-D8EF-0536D33A90AA}"/>
              </a:ext>
            </a:extLst>
          </p:cNvPr>
          <p:cNvSpPr>
            <a:spLocks noGrp="1"/>
          </p:cNvSpPr>
          <p:nvPr>
            <p:ph type="ctrTitle"/>
          </p:nvPr>
        </p:nvSpPr>
        <p:spPr/>
        <p:txBody>
          <a:bodyPr/>
          <a:lstStyle/>
          <a:p>
            <a:endParaRPr lang="fr-FR"/>
          </a:p>
        </p:txBody>
      </p:sp>
      <p:sp>
        <p:nvSpPr>
          <p:cNvPr id="3" name="Sous-titre 2">
            <a:extLst>
              <a:ext uri="{FF2B5EF4-FFF2-40B4-BE49-F238E27FC236}">
                <a16:creationId xmlns:a16="http://schemas.microsoft.com/office/drawing/2014/main" id="{03806F29-921D-1E72-B5D3-E204E5A06EF6}"/>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1019309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PRINCIPES</a:t>
            </a:r>
          </a:p>
        </p:txBody>
      </p:sp>
      <p:sp>
        <p:nvSpPr>
          <p:cNvPr id="6" name="Espace réservé du texte 5"/>
          <p:cNvSpPr>
            <a:spLocks noGrp="1"/>
          </p:cNvSpPr>
          <p:nvPr>
            <p:ph type="body" sz="quarter" idx="13"/>
          </p:nvPr>
        </p:nvSpPr>
        <p:spPr>
          <a:xfrm>
            <a:off x="3168578" y="741532"/>
            <a:ext cx="7246569" cy="750367"/>
          </a:xfrm>
        </p:spPr>
        <p:txBody>
          <a:bodyPr/>
          <a:lstStyle/>
          <a:p>
            <a:pPr algn="ctr"/>
            <a:r>
              <a:rPr lang="fr-FR" sz="3999" dirty="0"/>
              <a:t>La méthode de mesure doit être normalisée</a:t>
            </a:r>
          </a:p>
        </p:txBody>
      </p:sp>
      <p:sp>
        <p:nvSpPr>
          <p:cNvPr id="7" name="ZoneTexte 6"/>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3" name="Rectangle 2"/>
          <p:cNvSpPr/>
          <p:nvPr/>
        </p:nvSpPr>
        <p:spPr>
          <a:xfrm>
            <a:off x="1584891" y="2197272"/>
            <a:ext cx="10461934" cy="2307555"/>
          </a:xfrm>
          <a:prstGeom prst="rect">
            <a:avLst/>
          </a:prstGeom>
        </p:spPr>
        <p:txBody>
          <a:bodyPr wrap="square">
            <a:spAutoFit/>
          </a:bodyPr>
          <a:lstStyle/>
          <a:p>
            <a:r>
              <a:rPr lang="fr-FR" sz="2399" dirty="0"/>
              <a:t>Afin que les mesures soient faites de la même façon, il est nécessaire que la méthode de mesure ait été normalisée. Toutes les mesures devront alors avoir été effectuées selon la norme correspondante. Cela signifie qu’il doit exister un </a:t>
            </a:r>
            <a:r>
              <a:rPr lang="fr-FR" sz="2399" u="sng" dirty="0"/>
              <a:t>document écrit </a:t>
            </a:r>
            <a:r>
              <a:rPr lang="fr-FR" sz="2399" dirty="0"/>
              <a:t>décrivant en détail comment la mesure doit être effectuée, comportant de préférence une description de la façon dont il convient d’obtenir et de préparer le spécimen de mesure. </a:t>
            </a:r>
          </a:p>
        </p:txBody>
      </p:sp>
    </p:spTree>
    <p:extLst>
      <p:ext uri="{BB962C8B-B14F-4D97-AF65-F5344CB8AC3E}">
        <p14:creationId xmlns:p14="http://schemas.microsoft.com/office/powerpoint/2010/main" val="3396120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PRINCIPES</a:t>
            </a:r>
          </a:p>
        </p:txBody>
      </p:sp>
      <p:sp>
        <p:nvSpPr>
          <p:cNvPr id="6" name="Espace réservé du texte 5"/>
          <p:cNvSpPr>
            <a:spLocks noGrp="1"/>
          </p:cNvSpPr>
          <p:nvPr>
            <p:ph type="body" sz="quarter" idx="13"/>
          </p:nvPr>
        </p:nvSpPr>
        <p:spPr>
          <a:xfrm>
            <a:off x="2448720" y="862737"/>
            <a:ext cx="8925808" cy="750367"/>
          </a:xfrm>
        </p:spPr>
        <p:txBody>
          <a:bodyPr/>
          <a:lstStyle/>
          <a:p>
            <a:pPr algn="ctr"/>
            <a:r>
              <a:rPr lang="fr-FR" sz="3999" dirty="0"/>
              <a:t>La normalisation de la méthode implique une expérience d’exactitude</a:t>
            </a:r>
          </a:p>
        </p:txBody>
      </p:sp>
      <p:sp>
        <p:nvSpPr>
          <p:cNvPr id="7" name="ZoneTexte 6"/>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3" name="Rectangle 2"/>
          <p:cNvSpPr/>
          <p:nvPr/>
        </p:nvSpPr>
        <p:spPr>
          <a:xfrm>
            <a:off x="1680872" y="2523227"/>
            <a:ext cx="10078010" cy="1569148"/>
          </a:xfrm>
          <a:prstGeom prst="rect">
            <a:avLst/>
          </a:prstGeom>
        </p:spPr>
        <p:txBody>
          <a:bodyPr wrap="square">
            <a:spAutoFit/>
          </a:bodyPr>
          <a:lstStyle/>
          <a:p>
            <a:r>
              <a:rPr lang="fr-FR" sz="2399" dirty="0"/>
              <a:t>II convient de déterminer les mesures de </a:t>
            </a:r>
            <a:r>
              <a:rPr lang="fr-FR" sz="2399" u="sng" dirty="0"/>
              <a:t>l’exactitude (justesse et fidélité) </a:t>
            </a:r>
            <a:r>
              <a:rPr lang="fr-FR" sz="2399" dirty="0"/>
              <a:t>à partir d’une série de résultats d’essai, reportés par les laboratoires participants, organisés sous la direction </a:t>
            </a:r>
            <a:r>
              <a:rPr lang="fr-FR" sz="2399" dirty="0">
                <a:effectLst>
                  <a:outerShdw blurRad="38100" dist="38100" dir="2700000" algn="tl">
                    <a:srgbClr val="000000">
                      <a:alpha val="43137"/>
                    </a:srgbClr>
                  </a:outerShdw>
                </a:effectLst>
              </a:rPr>
              <a:t>d’une commission d’experts établie spécifiquement dans ce but.</a:t>
            </a:r>
            <a:r>
              <a:rPr lang="fr-FR" sz="2399" dirty="0"/>
              <a:t> </a:t>
            </a:r>
          </a:p>
        </p:txBody>
      </p:sp>
    </p:spTree>
    <p:extLst>
      <p:ext uri="{BB962C8B-B14F-4D97-AF65-F5344CB8AC3E}">
        <p14:creationId xmlns:p14="http://schemas.microsoft.com/office/powerpoint/2010/main" val="38227315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DEFINITIONS</a:t>
            </a:r>
          </a:p>
        </p:txBody>
      </p:sp>
      <p:sp>
        <p:nvSpPr>
          <p:cNvPr id="6" name="Espace réservé du texte 5"/>
          <p:cNvSpPr>
            <a:spLocks noGrp="1"/>
          </p:cNvSpPr>
          <p:nvPr>
            <p:ph type="body" sz="quarter" idx="13"/>
          </p:nvPr>
        </p:nvSpPr>
        <p:spPr>
          <a:xfrm>
            <a:off x="3168578" y="741532"/>
            <a:ext cx="6622263" cy="750367"/>
          </a:xfrm>
        </p:spPr>
        <p:txBody>
          <a:bodyPr/>
          <a:lstStyle/>
          <a:p>
            <a:pPr algn="ctr"/>
            <a:r>
              <a:rPr lang="fr-FR" sz="3999" dirty="0"/>
              <a:t>Exactitude</a:t>
            </a:r>
          </a:p>
        </p:txBody>
      </p:sp>
      <p:sp>
        <p:nvSpPr>
          <p:cNvPr id="7" name="ZoneTexte 6"/>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3" name="Rectangle 2"/>
          <p:cNvSpPr/>
          <p:nvPr/>
        </p:nvSpPr>
        <p:spPr>
          <a:xfrm>
            <a:off x="1540454" y="1797322"/>
            <a:ext cx="10506371" cy="2307555"/>
          </a:xfrm>
          <a:prstGeom prst="rect">
            <a:avLst/>
          </a:prstGeom>
        </p:spPr>
        <p:txBody>
          <a:bodyPr wrap="square">
            <a:spAutoFit/>
          </a:bodyPr>
          <a:lstStyle/>
          <a:p>
            <a:r>
              <a:rPr lang="fr-FR" sz="2399" dirty="0"/>
              <a:t>Étroitesse de l’accord entre le résultat d’essai et la valeur de référence acceptée. </a:t>
            </a:r>
          </a:p>
          <a:p>
            <a:endParaRPr lang="fr-FR" sz="2399" dirty="0"/>
          </a:p>
          <a:p>
            <a:endParaRPr lang="fr-FR" sz="2399" dirty="0"/>
          </a:p>
          <a:p>
            <a:r>
              <a:rPr lang="fr-FR" sz="2399" dirty="0"/>
              <a:t>NOTE: Le terme «exactitude», appliqué à un ensemble de résultats d’essai, implique une combinaison de composantes aléatoires et d’une erreur systématique commune </a:t>
            </a:r>
            <a:r>
              <a:rPr lang="fr-FR" sz="2399" dirty="0">
                <a:effectLst>
                  <a:outerShdw blurRad="38100" dist="38100" dir="2700000" algn="tl">
                    <a:srgbClr val="000000">
                      <a:alpha val="43137"/>
                    </a:srgbClr>
                  </a:outerShdw>
                </a:effectLst>
              </a:rPr>
              <a:t>ou</a:t>
            </a:r>
            <a:r>
              <a:rPr lang="fr-FR" sz="2399" dirty="0"/>
              <a:t> d’une composante de biais. </a:t>
            </a:r>
          </a:p>
        </p:txBody>
      </p:sp>
    </p:spTree>
    <p:extLst>
      <p:ext uri="{BB962C8B-B14F-4D97-AF65-F5344CB8AC3E}">
        <p14:creationId xmlns:p14="http://schemas.microsoft.com/office/powerpoint/2010/main" val="253970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PRINCIPES</a:t>
            </a:r>
          </a:p>
        </p:txBody>
      </p:sp>
      <p:sp>
        <p:nvSpPr>
          <p:cNvPr id="6" name="Espace réservé du texte 5"/>
          <p:cNvSpPr>
            <a:spLocks noGrp="1"/>
          </p:cNvSpPr>
          <p:nvPr>
            <p:ph type="body" sz="quarter" idx="13"/>
          </p:nvPr>
        </p:nvSpPr>
        <p:spPr>
          <a:xfrm>
            <a:off x="3168578" y="741532"/>
            <a:ext cx="7246569" cy="750367"/>
          </a:xfrm>
        </p:spPr>
        <p:txBody>
          <a:bodyPr/>
          <a:lstStyle/>
          <a:p>
            <a:pPr algn="ctr"/>
            <a:r>
              <a:rPr lang="fr-FR" sz="3999" dirty="0"/>
              <a:t>Les Individus d’essai doivent être identiques</a:t>
            </a:r>
          </a:p>
        </p:txBody>
      </p:sp>
      <p:sp>
        <p:nvSpPr>
          <p:cNvPr id="7" name="ZoneTexte 6"/>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3" name="Rectangle 2"/>
          <p:cNvSpPr/>
          <p:nvPr/>
        </p:nvSpPr>
        <p:spPr>
          <a:xfrm>
            <a:off x="1584891" y="2181246"/>
            <a:ext cx="10461934" cy="2676758"/>
          </a:xfrm>
          <a:prstGeom prst="rect">
            <a:avLst/>
          </a:prstGeom>
        </p:spPr>
        <p:txBody>
          <a:bodyPr wrap="square">
            <a:spAutoFit/>
          </a:bodyPr>
          <a:lstStyle/>
          <a:p>
            <a:r>
              <a:rPr lang="fr-FR" sz="2399" dirty="0"/>
              <a:t>Dans une expérience d’exactitude, des échantillons d’un matériau spécifique ou d’un produit spécifique sont envoyés à partir d’un point central à un certain nombre de laboratoires dans différents lieux, différents pays ou même différents continents. </a:t>
            </a:r>
          </a:p>
          <a:p>
            <a:endParaRPr lang="fr-FR" sz="2399" dirty="0"/>
          </a:p>
          <a:p>
            <a:r>
              <a:rPr lang="fr-FR" sz="2399" dirty="0"/>
              <a:t>La définition des conditions de répétabilité stipulant que les mesures dans ces laboratoires doivent être effectuées sur des individus d’essai identiques</a:t>
            </a:r>
          </a:p>
        </p:txBody>
      </p:sp>
    </p:spTree>
    <p:extLst>
      <p:ext uri="{BB962C8B-B14F-4D97-AF65-F5344CB8AC3E}">
        <p14:creationId xmlns:p14="http://schemas.microsoft.com/office/powerpoint/2010/main" val="3140462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PRINCIPES</a:t>
            </a:r>
          </a:p>
        </p:txBody>
      </p:sp>
      <p:sp>
        <p:nvSpPr>
          <p:cNvPr id="6" name="Espace réservé du texte 5"/>
          <p:cNvSpPr>
            <a:spLocks noGrp="1"/>
          </p:cNvSpPr>
          <p:nvPr>
            <p:ph type="body" sz="quarter" idx="13"/>
          </p:nvPr>
        </p:nvSpPr>
        <p:spPr>
          <a:xfrm>
            <a:off x="1776853" y="741532"/>
            <a:ext cx="9694085" cy="750367"/>
          </a:xfrm>
        </p:spPr>
        <p:txBody>
          <a:bodyPr/>
          <a:lstStyle/>
          <a:p>
            <a:pPr algn="ctr"/>
            <a:r>
              <a:rPr lang="fr-FR" sz="3999" dirty="0"/>
              <a:t>Les essais de validation doivent être réalisés dans un intervalles de temps court</a:t>
            </a:r>
          </a:p>
        </p:txBody>
      </p:sp>
      <p:sp>
        <p:nvSpPr>
          <p:cNvPr id="7" name="ZoneTexte 6"/>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3" name="Rectangle 2"/>
          <p:cNvSpPr/>
          <p:nvPr/>
        </p:nvSpPr>
        <p:spPr>
          <a:xfrm>
            <a:off x="1584891" y="2128768"/>
            <a:ext cx="10605228" cy="2307555"/>
          </a:xfrm>
          <a:prstGeom prst="rect">
            <a:avLst/>
          </a:prstGeom>
        </p:spPr>
        <p:txBody>
          <a:bodyPr wrap="square">
            <a:spAutoFit/>
          </a:bodyPr>
          <a:lstStyle/>
          <a:p>
            <a:r>
              <a:rPr lang="fr-FR" sz="2399" dirty="0"/>
              <a:t>Il convient de conduire des essais sous des conditions de répétabilité dans un temps aussi court que possible, afin de minimiser les variations de ces facteurs, tels que l’environnement que l’on ne peut pas toujours garantir constant. </a:t>
            </a:r>
          </a:p>
          <a:p>
            <a:endParaRPr lang="fr-FR" sz="2399" dirty="0"/>
          </a:p>
          <a:p>
            <a:r>
              <a:rPr lang="fr-FR" sz="2399" dirty="0"/>
              <a:t>En particulier, il convient de ne pas ré-étalonner l’équipement entre les mesures, à moins que ce ne soit une partie essentielle de chaque mesure individuelle</a:t>
            </a:r>
          </a:p>
        </p:txBody>
      </p:sp>
    </p:spTree>
    <p:extLst>
      <p:ext uri="{BB962C8B-B14F-4D97-AF65-F5344CB8AC3E}">
        <p14:creationId xmlns:p14="http://schemas.microsoft.com/office/powerpoint/2010/main" val="3455962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PRINCIPES</a:t>
            </a:r>
          </a:p>
        </p:txBody>
      </p:sp>
      <p:sp>
        <p:nvSpPr>
          <p:cNvPr id="6" name="Espace réservé du texte 5"/>
          <p:cNvSpPr>
            <a:spLocks noGrp="1"/>
          </p:cNvSpPr>
          <p:nvPr>
            <p:ph type="body" sz="quarter" idx="13"/>
          </p:nvPr>
        </p:nvSpPr>
        <p:spPr>
          <a:xfrm>
            <a:off x="1680872" y="741532"/>
            <a:ext cx="10365953" cy="750367"/>
          </a:xfrm>
        </p:spPr>
        <p:txBody>
          <a:bodyPr/>
          <a:lstStyle/>
          <a:p>
            <a:pPr algn="ctr"/>
            <a:r>
              <a:rPr lang="fr-FR" sz="3999" dirty="0"/>
              <a:t>Les exigences relatives aux laboratoires participants doivent être définies et respectées </a:t>
            </a:r>
          </a:p>
        </p:txBody>
      </p:sp>
      <p:sp>
        <p:nvSpPr>
          <p:cNvPr id="7" name="ZoneTexte 6"/>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3" name="Rectangle 2"/>
          <p:cNvSpPr/>
          <p:nvPr/>
        </p:nvSpPr>
        <p:spPr>
          <a:xfrm>
            <a:off x="1584891" y="2902647"/>
            <a:ext cx="10461934" cy="2307555"/>
          </a:xfrm>
          <a:prstGeom prst="rect">
            <a:avLst/>
          </a:prstGeom>
        </p:spPr>
        <p:txBody>
          <a:bodyPr wrap="square">
            <a:spAutoFit/>
          </a:bodyPr>
          <a:lstStyle/>
          <a:p>
            <a:r>
              <a:rPr lang="fr-FR" sz="2399" dirty="0"/>
              <a:t>Pour une méthode de mesure normalisée, la répétabilité sera, au moins approximativement, la même pour tous les laboratoires appliquant la procédure normalisée, de sorte qu’il sera possible d’établir un écart-type de répétabilité moyen commun qui sera applicable à tout laboratoire. </a:t>
            </a:r>
          </a:p>
          <a:p>
            <a:endParaRPr lang="fr-FR" sz="2399" dirty="0"/>
          </a:p>
          <a:p>
            <a:r>
              <a:rPr lang="fr-FR" sz="2399" dirty="0"/>
              <a:t>. </a:t>
            </a:r>
          </a:p>
        </p:txBody>
      </p:sp>
    </p:spTree>
    <p:extLst>
      <p:ext uri="{BB962C8B-B14F-4D97-AF65-F5344CB8AC3E}">
        <p14:creationId xmlns:p14="http://schemas.microsoft.com/office/powerpoint/2010/main" val="6077270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PRINCIPES</a:t>
            </a:r>
          </a:p>
        </p:txBody>
      </p:sp>
      <p:sp>
        <p:nvSpPr>
          <p:cNvPr id="6" name="Espace réservé du texte 5"/>
          <p:cNvSpPr>
            <a:spLocks noGrp="1"/>
          </p:cNvSpPr>
          <p:nvPr>
            <p:ph type="body" sz="quarter" idx="13"/>
          </p:nvPr>
        </p:nvSpPr>
        <p:spPr>
          <a:xfrm>
            <a:off x="1489249" y="741532"/>
            <a:ext cx="10605228" cy="750367"/>
          </a:xfrm>
        </p:spPr>
        <p:txBody>
          <a:bodyPr/>
          <a:lstStyle/>
          <a:p>
            <a:pPr algn="ctr"/>
            <a:r>
              <a:rPr lang="fr-FR" sz="3999" dirty="0"/>
              <a:t>Les conditions ambiantes doivent être maitrisées </a:t>
            </a:r>
          </a:p>
        </p:txBody>
      </p:sp>
      <p:sp>
        <p:nvSpPr>
          <p:cNvPr id="7" name="ZoneTexte 6"/>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3" name="Rectangle 2"/>
          <p:cNvSpPr/>
          <p:nvPr/>
        </p:nvSpPr>
        <p:spPr>
          <a:xfrm>
            <a:off x="1505901" y="1616975"/>
            <a:ext cx="10605228" cy="4522777"/>
          </a:xfrm>
          <a:prstGeom prst="rect">
            <a:avLst/>
          </a:prstGeom>
        </p:spPr>
        <p:txBody>
          <a:bodyPr wrap="square">
            <a:spAutoFit/>
          </a:bodyPr>
          <a:lstStyle/>
          <a:p>
            <a:r>
              <a:rPr lang="fr-FR" sz="2399" dirty="0"/>
              <a:t>Les facteurs qui contribuent à la variabilité des valeurs observées obtenues au sein d’un laboratoire peuvent être donnés en tant que </a:t>
            </a:r>
            <a:r>
              <a:rPr lang="fr-FR" sz="2399" u="sng" dirty="0"/>
              <a:t>temps, opérateur et équipement</a:t>
            </a:r>
            <a:r>
              <a:rPr lang="fr-FR" sz="2399" dirty="0"/>
              <a:t>, lorsque des observations à différents moments incluent les effets dus aux modifications des conditions d’environnement et au réétalonnage de l’équipement entre les observations. </a:t>
            </a:r>
          </a:p>
          <a:p>
            <a:endParaRPr lang="fr-FR" sz="2399" dirty="0"/>
          </a:p>
          <a:p>
            <a:r>
              <a:rPr lang="fr-FR" sz="2399" dirty="0"/>
              <a:t>Sous des conditions de répétabilité, les observations sont effectuées avec les trois facteurs constants, et sous des conditions de reproductibilité, les observations sont effectuées par des laboratoires différents, c’est-à-dire, non seulement avec les trois facteurs variant, mais aussi avec des effets supplémentaires dus à la différence entre les laboratoires dans la gestion et la maintenance du laboratoire, la stabilité du contrôle de l’observation, etc. </a:t>
            </a:r>
          </a:p>
        </p:txBody>
      </p:sp>
    </p:spTree>
    <p:extLst>
      <p:ext uri="{BB962C8B-B14F-4D97-AF65-F5344CB8AC3E}">
        <p14:creationId xmlns:p14="http://schemas.microsoft.com/office/powerpoint/2010/main" val="16539627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PRINCIPES</a:t>
            </a:r>
          </a:p>
        </p:txBody>
      </p:sp>
      <p:sp>
        <p:nvSpPr>
          <p:cNvPr id="6" name="Espace réservé du texte 5"/>
          <p:cNvSpPr>
            <a:spLocks noGrp="1"/>
          </p:cNvSpPr>
          <p:nvPr>
            <p:ph type="body" sz="quarter" idx="13"/>
          </p:nvPr>
        </p:nvSpPr>
        <p:spPr>
          <a:xfrm>
            <a:off x="3168578" y="741532"/>
            <a:ext cx="7246569" cy="750367"/>
          </a:xfrm>
        </p:spPr>
        <p:txBody>
          <a:bodyPr/>
          <a:lstStyle/>
          <a:p>
            <a:pPr algn="ctr"/>
            <a:r>
              <a:rPr lang="fr-FR" sz="3999" dirty="0"/>
              <a:t>Utilité des modèle statistique </a:t>
            </a:r>
          </a:p>
        </p:txBody>
      </p:sp>
      <p:sp>
        <p:nvSpPr>
          <p:cNvPr id="7" name="ZoneTexte 6"/>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3" name="Rectangle 2"/>
          <p:cNvSpPr/>
          <p:nvPr/>
        </p:nvSpPr>
        <p:spPr>
          <a:xfrm>
            <a:off x="1704867" y="1701341"/>
            <a:ext cx="10173991" cy="4522777"/>
          </a:xfrm>
          <a:prstGeom prst="rect">
            <a:avLst/>
          </a:prstGeom>
        </p:spPr>
        <p:txBody>
          <a:bodyPr wrap="square">
            <a:spAutoFit/>
          </a:bodyPr>
          <a:lstStyle/>
          <a:p>
            <a:r>
              <a:rPr lang="fr-FR" sz="2399" dirty="0"/>
              <a:t>Pour l’estimation de l’exactitude (justesse et fidélité) d’une méthode de mesure, il est utile de supposer que chaque résultat d’essai, y, est la somme de trois composantes: </a:t>
            </a:r>
          </a:p>
          <a:p>
            <a:endParaRPr lang="fr-FR" sz="2399" dirty="0"/>
          </a:p>
          <a:p>
            <a:pPr algn="ctr"/>
            <a:r>
              <a:rPr lang="fr-FR" sz="2399" dirty="0"/>
              <a:t>Y = m + B + e </a:t>
            </a:r>
          </a:p>
          <a:p>
            <a:endParaRPr lang="fr-FR" sz="2399" dirty="0"/>
          </a:p>
          <a:p>
            <a:r>
              <a:rPr lang="fr-FR" sz="2399" dirty="0"/>
              <a:t>où, pour le matériau particulier soumis à essai, </a:t>
            </a:r>
          </a:p>
          <a:p>
            <a:endParaRPr lang="fr-FR" sz="2399" dirty="0"/>
          </a:p>
          <a:p>
            <a:r>
              <a:rPr lang="fr-FR" sz="2399" dirty="0"/>
              <a:t>m: est la moyenne générale</a:t>
            </a:r>
          </a:p>
          <a:p>
            <a:r>
              <a:rPr lang="fr-FR" sz="2399" dirty="0"/>
              <a:t>B: est la composante laboratoire du biais sous des conditions de répétabilité; </a:t>
            </a:r>
          </a:p>
          <a:p>
            <a:r>
              <a:rPr lang="fr-FR" sz="2399" dirty="0"/>
              <a:t>e: est l’erreur aléatoire survenant dans chaque mesure sous des conditions de répétabilité. </a:t>
            </a:r>
          </a:p>
        </p:txBody>
      </p:sp>
    </p:spTree>
    <p:extLst>
      <p:ext uri="{BB962C8B-B14F-4D97-AF65-F5344CB8AC3E}">
        <p14:creationId xmlns:p14="http://schemas.microsoft.com/office/powerpoint/2010/main" val="573241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PRINCIPES</a:t>
            </a:r>
          </a:p>
        </p:txBody>
      </p:sp>
      <p:sp>
        <p:nvSpPr>
          <p:cNvPr id="6" name="Espace réservé du texte 5"/>
          <p:cNvSpPr>
            <a:spLocks noGrp="1"/>
          </p:cNvSpPr>
          <p:nvPr>
            <p:ph type="body" sz="quarter" idx="13"/>
          </p:nvPr>
        </p:nvSpPr>
        <p:spPr>
          <a:xfrm>
            <a:off x="1776853" y="647003"/>
            <a:ext cx="9405713" cy="750367"/>
          </a:xfrm>
        </p:spPr>
        <p:txBody>
          <a:bodyPr/>
          <a:lstStyle/>
          <a:p>
            <a:pPr algn="ctr"/>
            <a:r>
              <a:rPr lang="fr-FR" sz="3999" dirty="0"/>
              <a:t>Elaboration du plan d’expérience pour l’estimation de l’exactitude </a:t>
            </a:r>
          </a:p>
        </p:txBody>
      </p:sp>
      <p:sp>
        <p:nvSpPr>
          <p:cNvPr id="7" name="ZoneTexte 6"/>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3" name="Rectangle 2"/>
          <p:cNvSpPr/>
          <p:nvPr/>
        </p:nvSpPr>
        <p:spPr>
          <a:xfrm>
            <a:off x="3129950" y="1841872"/>
            <a:ext cx="7774464" cy="461537"/>
          </a:xfrm>
          <a:prstGeom prst="rect">
            <a:avLst/>
          </a:prstGeom>
        </p:spPr>
        <p:txBody>
          <a:bodyPr wrap="square">
            <a:spAutoFit/>
          </a:bodyPr>
          <a:lstStyle/>
          <a:p>
            <a:pPr algn="ctr"/>
            <a:r>
              <a:rPr lang="fr-FR" sz="2399" u="sng" dirty="0"/>
              <a:t>Organisation d’une expérience d’exactitude </a:t>
            </a:r>
          </a:p>
        </p:txBody>
      </p:sp>
      <p:sp>
        <p:nvSpPr>
          <p:cNvPr id="4" name="Rectangle 3"/>
          <p:cNvSpPr/>
          <p:nvPr/>
        </p:nvSpPr>
        <p:spPr>
          <a:xfrm>
            <a:off x="1608885" y="2971851"/>
            <a:ext cx="10365953" cy="2307555"/>
          </a:xfrm>
          <a:prstGeom prst="rect">
            <a:avLst/>
          </a:prstGeom>
        </p:spPr>
        <p:txBody>
          <a:bodyPr wrap="square">
            <a:spAutoFit/>
          </a:bodyPr>
          <a:lstStyle/>
          <a:p>
            <a:r>
              <a:rPr lang="fr-FR" sz="2399" dirty="0"/>
              <a:t>L’organisation d’une expérience destinée à estimer la fidélité et/ou la justesse d’une méthode de mesure normalisée confiée à une commission d’experts familiarisés avec la méthode de mesure et ses applications. </a:t>
            </a:r>
          </a:p>
          <a:p>
            <a:endParaRPr lang="fr-FR" sz="2399" dirty="0"/>
          </a:p>
          <a:p>
            <a:r>
              <a:rPr lang="fr-FR" sz="2399" dirty="0"/>
              <a:t>II convient qu’au moins un des membres ait de l’expérience dans la construction et l’analyse statistique des expériences. </a:t>
            </a:r>
          </a:p>
        </p:txBody>
      </p:sp>
    </p:spTree>
    <p:extLst>
      <p:ext uri="{BB962C8B-B14F-4D97-AF65-F5344CB8AC3E}">
        <p14:creationId xmlns:p14="http://schemas.microsoft.com/office/powerpoint/2010/main" val="41897063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PRINCIPES</a:t>
            </a:r>
          </a:p>
        </p:txBody>
      </p:sp>
      <p:sp>
        <p:nvSpPr>
          <p:cNvPr id="6" name="Espace réservé du texte 5"/>
          <p:cNvSpPr>
            <a:spLocks noGrp="1"/>
          </p:cNvSpPr>
          <p:nvPr>
            <p:ph type="body" sz="quarter" idx="13"/>
          </p:nvPr>
        </p:nvSpPr>
        <p:spPr>
          <a:xfrm>
            <a:off x="3168577" y="453816"/>
            <a:ext cx="7246569" cy="750367"/>
          </a:xfrm>
        </p:spPr>
        <p:txBody>
          <a:bodyPr/>
          <a:lstStyle/>
          <a:p>
            <a:pPr algn="ctr"/>
            <a:r>
              <a:rPr lang="fr-FR" sz="3999" dirty="0"/>
              <a:t>Elaboration du plan d’expérience pour l’estimation de l’exactitude </a:t>
            </a:r>
          </a:p>
        </p:txBody>
      </p:sp>
      <p:sp>
        <p:nvSpPr>
          <p:cNvPr id="7" name="ZoneTexte 6"/>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3" name="Rectangle 2"/>
          <p:cNvSpPr/>
          <p:nvPr/>
        </p:nvSpPr>
        <p:spPr>
          <a:xfrm>
            <a:off x="3129950" y="1841872"/>
            <a:ext cx="7774464" cy="461537"/>
          </a:xfrm>
          <a:prstGeom prst="rect">
            <a:avLst/>
          </a:prstGeom>
        </p:spPr>
        <p:txBody>
          <a:bodyPr wrap="square">
            <a:spAutoFit/>
          </a:bodyPr>
          <a:lstStyle/>
          <a:p>
            <a:pPr algn="ctr"/>
            <a:r>
              <a:rPr lang="fr-FR" sz="2399" u="sng" dirty="0"/>
              <a:t>Organisation d’une expérience d’exactitude </a:t>
            </a:r>
          </a:p>
        </p:txBody>
      </p:sp>
      <p:sp>
        <p:nvSpPr>
          <p:cNvPr id="4" name="Rectangle 3"/>
          <p:cNvSpPr/>
          <p:nvPr/>
        </p:nvSpPr>
        <p:spPr>
          <a:xfrm>
            <a:off x="1584891" y="2430459"/>
            <a:ext cx="10365953" cy="3045962"/>
          </a:xfrm>
          <a:prstGeom prst="rect">
            <a:avLst/>
          </a:prstGeom>
        </p:spPr>
        <p:txBody>
          <a:bodyPr wrap="square">
            <a:spAutoFit/>
          </a:bodyPr>
          <a:lstStyle/>
          <a:p>
            <a:r>
              <a:rPr lang="fr-FR" sz="2399" dirty="0"/>
              <a:t>Lors de l’organisation de l’expérience examiner les questions suivantes :</a:t>
            </a:r>
          </a:p>
          <a:p>
            <a:endParaRPr lang="fr-FR" sz="2399" dirty="0"/>
          </a:p>
          <a:p>
            <a:pPr marL="457051" indent="-457051">
              <a:buAutoNum type="alphaLcParenR"/>
            </a:pPr>
            <a:r>
              <a:rPr lang="fr-FR" sz="2399" dirty="0"/>
              <a:t>Une norme satisfaisante existe-t-elle pour la méthode de mesure? </a:t>
            </a:r>
          </a:p>
          <a:p>
            <a:pPr marL="457051" indent="-457051">
              <a:buAutoNum type="alphaLcParenR"/>
            </a:pPr>
            <a:r>
              <a:rPr lang="fr-FR" sz="2399" dirty="0"/>
              <a:t>Combien de laboratoires convient-il de recruter pour coopérer à l’expérience? </a:t>
            </a:r>
          </a:p>
          <a:p>
            <a:pPr marL="457051" indent="-457051">
              <a:buAutoNum type="alphaLcParenR"/>
            </a:pPr>
            <a:r>
              <a:rPr lang="fr-FR" sz="2399" dirty="0"/>
              <a:t>Comment convient-il de recruter les laboratoires et à quelles conditions devraient-ils satisfaire? </a:t>
            </a:r>
          </a:p>
          <a:p>
            <a:pPr marL="457051" indent="-457051">
              <a:buAutoNum type="alphaLcParenR"/>
            </a:pPr>
            <a:r>
              <a:rPr lang="fr-FR" sz="2399" dirty="0"/>
              <a:t>Quelle est l’étendue des niveaux rencontrés dans la pratique? </a:t>
            </a:r>
          </a:p>
          <a:p>
            <a:pPr marL="457051" indent="-457051">
              <a:buAutoNum type="alphaLcParenR"/>
            </a:pPr>
            <a:r>
              <a:rPr lang="fr-FR" sz="2399" dirty="0"/>
              <a:t>Combien de niveaux convient-il d’utiliser dans l’expérience? </a:t>
            </a:r>
          </a:p>
        </p:txBody>
      </p:sp>
    </p:spTree>
    <p:extLst>
      <p:ext uri="{BB962C8B-B14F-4D97-AF65-F5344CB8AC3E}">
        <p14:creationId xmlns:p14="http://schemas.microsoft.com/office/powerpoint/2010/main" val="2000882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3" name="Titre 2">
            <a:extLst>
              <a:ext uri="{FF2B5EF4-FFF2-40B4-BE49-F238E27FC236}">
                <a16:creationId xmlns:a16="http://schemas.microsoft.com/office/drawing/2014/main" id="{5BC52802-6B87-F9E6-DC13-E7364EF47314}"/>
              </a:ext>
            </a:extLst>
          </p:cNvPr>
          <p:cNvSpPr>
            <a:spLocks noGrp="1"/>
          </p:cNvSpPr>
          <p:nvPr>
            <p:ph type="title"/>
          </p:nvPr>
        </p:nvSpPr>
        <p:spPr/>
        <p:txBody>
          <a:bodyPr/>
          <a:lstStyle/>
          <a:p>
            <a:endParaRPr lang="fr-FR"/>
          </a:p>
        </p:txBody>
      </p:sp>
    </p:spTree>
    <p:extLst>
      <p:ext uri="{BB962C8B-B14F-4D97-AF65-F5344CB8AC3E}">
        <p14:creationId xmlns:p14="http://schemas.microsoft.com/office/powerpoint/2010/main" val="1284909092"/>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PRINCIPES</a:t>
            </a:r>
          </a:p>
        </p:txBody>
      </p:sp>
      <p:sp>
        <p:nvSpPr>
          <p:cNvPr id="6" name="Espace réservé du texte 5"/>
          <p:cNvSpPr>
            <a:spLocks noGrp="1"/>
          </p:cNvSpPr>
          <p:nvPr>
            <p:ph type="body" sz="quarter" idx="13"/>
          </p:nvPr>
        </p:nvSpPr>
        <p:spPr>
          <a:xfrm>
            <a:off x="3168577" y="453816"/>
            <a:ext cx="7246569" cy="750367"/>
          </a:xfrm>
        </p:spPr>
        <p:txBody>
          <a:bodyPr/>
          <a:lstStyle/>
          <a:p>
            <a:pPr algn="ctr"/>
            <a:r>
              <a:rPr lang="fr-FR" sz="3999" dirty="0"/>
              <a:t>Elaboration du plan d’expérience pour l’estimation de l’exactitude </a:t>
            </a:r>
          </a:p>
        </p:txBody>
      </p:sp>
      <p:sp>
        <p:nvSpPr>
          <p:cNvPr id="7" name="ZoneTexte 6"/>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3" name="Rectangle 2"/>
          <p:cNvSpPr/>
          <p:nvPr/>
        </p:nvSpPr>
        <p:spPr>
          <a:xfrm>
            <a:off x="3129950" y="1841872"/>
            <a:ext cx="7774464" cy="461537"/>
          </a:xfrm>
          <a:prstGeom prst="rect">
            <a:avLst/>
          </a:prstGeom>
        </p:spPr>
        <p:txBody>
          <a:bodyPr wrap="square">
            <a:spAutoFit/>
          </a:bodyPr>
          <a:lstStyle/>
          <a:p>
            <a:pPr algn="ctr"/>
            <a:r>
              <a:rPr lang="fr-FR" sz="2399" u="sng" dirty="0"/>
              <a:t>Organisation d’une expérience d’exactitude </a:t>
            </a:r>
          </a:p>
        </p:txBody>
      </p:sp>
      <p:sp>
        <p:nvSpPr>
          <p:cNvPr id="4" name="Rectangle 3"/>
          <p:cNvSpPr/>
          <p:nvPr/>
        </p:nvSpPr>
        <p:spPr>
          <a:xfrm>
            <a:off x="1584891" y="2430460"/>
            <a:ext cx="10365953" cy="3415166"/>
          </a:xfrm>
          <a:prstGeom prst="rect">
            <a:avLst/>
          </a:prstGeom>
        </p:spPr>
        <p:txBody>
          <a:bodyPr wrap="square">
            <a:spAutoFit/>
          </a:bodyPr>
          <a:lstStyle/>
          <a:p>
            <a:pPr marL="457051" indent="-457051">
              <a:buFont typeface="+mj-lt"/>
              <a:buAutoNum type="alphaLcParenR" startAt="6"/>
            </a:pPr>
            <a:r>
              <a:rPr lang="fr-FR" sz="2399" dirty="0"/>
              <a:t>Quels sont les matériaux susceptibles de représenter ces niveaux et comment convient-il de les préparer? </a:t>
            </a:r>
          </a:p>
          <a:p>
            <a:pPr marL="457051" indent="-457051">
              <a:buAutoNum type="alphaLcParenR" startAt="6"/>
            </a:pPr>
            <a:r>
              <a:rPr lang="fr-FR" sz="2399" dirty="0"/>
              <a:t>Quel nombre de répliques convient-il de spécifier? </a:t>
            </a:r>
          </a:p>
          <a:p>
            <a:pPr marL="457051" indent="-457051">
              <a:buAutoNum type="alphaLcParenR" startAt="6"/>
            </a:pPr>
            <a:r>
              <a:rPr lang="fr-FR" sz="2399" dirty="0"/>
              <a:t>Quelle durée convient-il de spécifier pour terminer toutes les mesures? </a:t>
            </a:r>
          </a:p>
          <a:p>
            <a:pPr marL="457051" indent="-457051">
              <a:buAutoNum type="alphaLcParenR" startAt="6"/>
            </a:pPr>
            <a:r>
              <a:rPr lang="fr-FR" sz="2399" dirty="0"/>
              <a:t>Le modèle de base (modèle statistique) est-il approprié, ou convient-il d’en considérer un modifié? </a:t>
            </a:r>
          </a:p>
          <a:p>
            <a:pPr marL="457051" indent="-457051">
              <a:buAutoNum type="alphaLcParenR" startAt="6"/>
            </a:pPr>
            <a:r>
              <a:rPr lang="fr-FR" sz="2399" dirty="0"/>
              <a:t>Des précautions spéciales sont-elles nécessaires pour assurer que des matériaux identiques sont mesurés dans le même état dans tous les laboratoires? </a:t>
            </a:r>
          </a:p>
        </p:txBody>
      </p:sp>
    </p:spTree>
    <p:extLst>
      <p:ext uri="{BB962C8B-B14F-4D97-AF65-F5344CB8AC3E}">
        <p14:creationId xmlns:p14="http://schemas.microsoft.com/office/powerpoint/2010/main" val="3122423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36901" y="17209"/>
            <a:ext cx="9118199" cy="616455"/>
          </a:xfrm>
        </p:spPr>
        <p:txBody>
          <a:bodyPr/>
          <a:lstStyle/>
          <a:p>
            <a:r>
              <a:rPr lang="en-GB" dirty="0"/>
              <a:t>LES REFERENTIELS</a:t>
            </a:r>
            <a:endParaRPr lang="fr-FR" dirty="0"/>
          </a:p>
        </p:txBody>
      </p:sp>
      <p:sp>
        <p:nvSpPr>
          <p:cNvPr id="6" name="Espace réservé du texte 5"/>
          <p:cNvSpPr>
            <a:spLocks noGrp="1"/>
          </p:cNvSpPr>
          <p:nvPr>
            <p:ph type="body" sz="quarter" idx="13"/>
          </p:nvPr>
        </p:nvSpPr>
        <p:spPr>
          <a:xfrm>
            <a:off x="1533249" y="933493"/>
            <a:ext cx="10495327" cy="2783450"/>
          </a:xfrm>
        </p:spPr>
        <p:txBody>
          <a:bodyPr/>
          <a:lstStyle/>
          <a:p>
            <a:r>
              <a:rPr lang="fr-FR" sz="2666" dirty="0"/>
              <a:t>ISO / CEI 17025 V 2017: Exigences générales concernant la compétence des laboratoires d'étalonnages et d'essais</a:t>
            </a:r>
          </a:p>
          <a:p>
            <a:endParaRPr lang="fr-FR" sz="2666" dirty="0"/>
          </a:p>
          <a:p>
            <a:r>
              <a:rPr lang="fr-FR" sz="2666" dirty="0"/>
              <a:t>ISO / CEI 17043 V 2010: Evaluation de la conformité Exigences générales concernant les essais d'aptitude</a:t>
            </a:r>
          </a:p>
          <a:p>
            <a:endParaRPr lang="fr-FR" sz="2666" dirty="0"/>
          </a:p>
          <a:p>
            <a:r>
              <a:rPr lang="fr-FR" sz="2666" dirty="0"/>
              <a:t>ISO 10012 / 2003: Système de management de la mesure – exigences pour les processus et les équipements de mesure </a:t>
            </a:r>
          </a:p>
          <a:p>
            <a:endParaRPr lang="fr-FR" sz="2666" dirty="0"/>
          </a:p>
          <a:p>
            <a:r>
              <a:rPr lang="fr-FR" sz="2666" dirty="0"/>
              <a:t>FD X07-007 / 2005: Guide d’application de la norme ISO 10012  - système de management de la mesure – exigences pour les processus et les équipements de mesure – conception, développement, maitrise et amélioration</a:t>
            </a:r>
          </a:p>
          <a:p>
            <a:endParaRPr lang="fr-FR" sz="2666" dirty="0"/>
          </a:p>
        </p:txBody>
      </p:sp>
    </p:spTree>
    <p:extLst>
      <p:ext uri="{BB962C8B-B14F-4D97-AF65-F5344CB8AC3E}">
        <p14:creationId xmlns:p14="http://schemas.microsoft.com/office/powerpoint/2010/main" val="422188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36901" y="17209"/>
            <a:ext cx="9118199" cy="616455"/>
          </a:xfrm>
        </p:spPr>
        <p:txBody>
          <a:bodyPr/>
          <a:lstStyle/>
          <a:p>
            <a:r>
              <a:rPr lang="en-GB" dirty="0"/>
              <a:t>LES REFERENTIELS - SUITE</a:t>
            </a:r>
            <a:endParaRPr lang="fr-FR" dirty="0"/>
          </a:p>
        </p:txBody>
      </p:sp>
      <p:sp>
        <p:nvSpPr>
          <p:cNvPr id="6" name="Espace réservé du texte 5"/>
          <p:cNvSpPr>
            <a:spLocks noGrp="1"/>
          </p:cNvSpPr>
          <p:nvPr>
            <p:ph type="body" sz="quarter" idx="13"/>
          </p:nvPr>
        </p:nvSpPr>
        <p:spPr>
          <a:xfrm>
            <a:off x="1680873" y="1090355"/>
            <a:ext cx="10298284" cy="5662882"/>
          </a:xfrm>
        </p:spPr>
        <p:txBody>
          <a:bodyPr/>
          <a:lstStyle/>
          <a:p>
            <a:r>
              <a:rPr lang="fr-FR" sz="2399" b="1" dirty="0"/>
              <a:t>5725: Exactitude (justesse et fidélité) des résultats et méthodes de mesure </a:t>
            </a:r>
          </a:p>
          <a:p>
            <a:r>
              <a:rPr lang="fr-FR" sz="2399" dirty="0"/>
              <a:t>– Partie 1: Principes généraux et définitions</a:t>
            </a:r>
          </a:p>
          <a:p>
            <a:r>
              <a:rPr lang="fr-FR" sz="2399" dirty="0"/>
              <a:t>– Partie 2: Méthode de base pour la détermination de la répétabilité et de la reproductibilité d’une méthode de mesure normalisée</a:t>
            </a:r>
          </a:p>
          <a:p>
            <a:r>
              <a:rPr lang="fr-FR" sz="2399" dirty="0"/>
              <a:t>– Partie 3: Mesure intermédiaire de la fidélité d’une méthode de mesure normalisée</a:t>
            </a:r>
          </a:p>
          <a:p>
            <a:r>
              <a:rPr lang="fr-FR" sz="2399" dirty="0"/>
              <a:t>– Partie 4: Méthode de base pour la détermination de la justesse d’une méthode de mesure normalisée</a:t>
            </a:r>
          </a:p>
          <a:p>
            <a:r>
              <a:rPr lang="fr-FR" sz="2399" dirty="0"/>
              <a:t>– Partie 5: Méthodes alternatives pour la détermination de la fidélité d'une méthode de mesure normalisée</a:t>
            </a:r>
          </a:p>
          <a:p>
            <a:r>
              <a:rPr lang="fr-FR" sz="2399" dirty="0"/>
              <a:t>– Partie 6: Utilisation dans la pratique des valeurs d’exactitude   </a:t>
            </a:r>
          </a:p>
          <a:p>
            <a:endParaRPr lang="fr-FR" sz="2399" dirty="0"/>
          </a:p>
          <a:p>
            <a:r>
              <a:rPr lang="fr-FR" sz="2399" b="1" dirty="0"/>
              <a:t>NF 148 : Validation des méthodes d’analyse – application à la microbiologie des eaux </a:t>
            </a:r>
          </a:p>
          <a:p>
            <a:endParaRPr lang="fr-FR" sz="2399" dirty="0">
              <a:solidFill>
                <a:srgbClr val="FF0000"/>
              </a:solidFill>
            </a:endParaRPr>
          </a:p>
        </p:txBody>
      </p:sp>
    </p:spTree>
    <p:extLst>
      <p:ext uri="{BB962C8B-B14F-4D97-AF65-F5344CB8AC3E}">
        <p14:creationId xmlns:p14="http://schemas.microsoft.com/office/powerpoint/2010/main" val="3114611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847851" y="2757464"/>
            <a:ext cx="10102992" cy="1211865"/>
          </a:xfrm>
        </p:spPr>
        <p:txBody>
          <a:bodyPr/>
          <a:lstStyle/>
          <a:p>
            <a:pPr algn="ctr"/>
            <a:r>
              <a:rPr lang="en-US" b="1" dirty="0">
                <a:solidFill>
                  <a:schemeClr val="tx1"/>
                </a:solidFill>
              </a:rPr>
              <a:t>PRINCIPES GENERAUX ET DEFINITIONS</a:t>
            </a:r>
            <a:endParaRPr lang="en-US" b="1" noProof="1">
              <a:solidFill>
                <a:schemeClr val="tx1"/>
              </a:solidFill>
            </a:endParaRPr>
          </a:p>
        </p:txBody>
      </p:sp>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Tree>
    <p:extLst>
      <p:ext uri="{BB962C8B-B14F-4D97-AF65-F5344CB8AC3E}">
        <p14:creationId xmlns:p14="http://schemas.microsoft.com/office/powerpoint/2010/main" val="393787249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DEFINITIONS</a:t>
            </a:r>
          </a:p>
        </p:txBody>
      </p:sp>
      <p:sp>
        <p:nvSpPr>
          <p:cNvPr id="6" name="Espace réservé du texte 5"/>
          <p:cNvSpPr>
            <a:spLocks noGrp="1"/>
          </p:cNvSpPr>
          <p:nvPr>
            <p:ph type="body" sz="quarter" idx="13"/>
          </p:nvPr>
        </p:nvSpPr>
        <p:spPr>
          <a:xfrm>
            <a:off x="3168578" y="741532"/>
            <a:ext cx="6622263" cy="750367"/>
          </a:xfrm>
        </p:spPr>
        <p:txBody>
          <a:bodyPr/>
          <a:lstStyle/>
          <a:p>
            <a:pPr algn="ctr"/>
            <a:r>
              <a:rPr lang="fr-FR" sz="3999" dirty="0"/>
              <a:t>Validation </a:t>
            </a:r>
          </a:p>
        </p:txBody>
      </p:sp>
      <p:sp>
        <p:nvSpPr>
          <p:cNvPr id="7" name="ZoneTexte 6"/>
          <p:cNvSpPr txBox="1"/>
          <p:nvPr/>
        </p:nvSpPr>
        <p:spPr>
          <a:xfrm>
            <a:off x="9790841" y="6116470"/>
            <a:ext cx="1968041" cy="338426"/>
          </a:xfrm>
          <a:prstGeom prst="rect">
            <a:avLst/>
          </a:prstGeom>
          <a:noFill/>
        </p:spPr>
        <p:txBody>
          <a:bodyPr wrap="square" rtlCol="0">
            <a:spAutoFit/>
          </a:bodyPr>
          <a:lstStyle/>
          <a:p>
            <a:r>
              <a:rPr lang="fr-FR" sz="1599" dirty="0"/>
              <a:t>ISO 9000 - 2015</a:t>
            </a:r>
          </a:p>
        </p:txBody>
      </p:sp>
      <p:sp>
        <p:nvSpPr>
          <p:cNvPr id="8" name="Rectangle 7"/>
          <p:cNvSpPr/>
          <p:nvPr/>
        </p:nvSpPr>
        <p:spPr>
          <a:xfrm>
            <a:off x="1584891" y="2277228"/>
            <a:ext cx="10365953" cy="3045962"/>
          </a:xfrm>
          <a:prstGeom prst="rect">
            <a:avLst/>
          </a:prstGeom>
        </p:spPr>
        <p:txBody>
          <a:bodyPr wrap="square">
            <a:spAutoFit/>
          </a:bodyPr>
          <a:lstStyle/>
          <a:p>
            <a:r>
              <a:rPr lang="fr-FR" sz="2399" dirty="0"/>
              <a:t>Confirmation par des preuves objectives que les exigences pour une utilisation spécifique ou une application prévues ont été satisfaites </a:t>
            </a:r>
          </a:p>
          <a:p>
            <a:endParaRPr lang="fr-FR" sz="2399" dirty="0"/>
          </a:p>
          <a:p>
            <a:endParaRPr lang="fr-FR" sz="2399" dirty="0"/>
          </a:p>
          <a:p>
            <a:r>
              <a:rPr lang="fr-FR" sz="2399" dirty="0"/>
              <a:t>Note : Les preuves objectives requises pour la validation peuvent être le résultat d’un essai ou d’une autre forme de détermination, telle que la réalisation de calculs ou la revue de documents. </a:t>
            </a:r>
          </a:p>
          <a:p>
            <a:endParaRPr lang="fr-FR" sz="2399" dirty="0"/>
          </a:p>
        </p:txBody>
      </p:sp>
    </p:spTree>
    <p:extLst>
      <p:ext uri="{BB962C8B-B14F-4D97-AF65-F5344CB8AC3E}">
        <p14:creationId xmlns:p14="http://schemas.microsoft.com/office/powerpoint/2010/main" val="239870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DEFINITIONS</a:t>
            </a:r>
          </a:p>
        </p:txBody>
      </p:sp>
      <p:sp>
        <p:nvSpPr>
          <p:cNvPr id="6" name="Espace réservé du texte 5"/>
          <p:cNvSpPr>
            <a:spLocks noGrp="1"/>
          </p:cNvSpPr>
          <p:nvPr>
            <p:ph type="body" sz="quarter" idx="13"/>
          </p:nvPr>
        </p:nvSpPr>
        <p:spPr>
          <a:xfrm>
            <a:off x="3168578" y="741532"/>
            <a:ext cx="6622263" cy="750367"/>
          </a:xfrm>
        </p:spPr>
        <p:txBody>
          <a:bodyPr/>
          <a:lstStyle/>
          <a:p>
            <a:pPr algn="ctr"/>
            <a:r>
              <a:rPr lang="fr-FR" sz="3999" dirty="0"/>
              <a:t>Validation </a:t>
            </a:r>
          </a:p>
        </p:txBody>
      </p:sp>
      <p:sp>
        <p:nvSpPr>
          <p:cNvPr id="7" name="ZoneTexte 6"/>
          <p:cNvSpPr txBox="1"/>
          <p:nvPr/>
        </p:nvSpPr>
        <p:spPr>
          <a:xfrm>
            <a:off x="8495526" y="6116470"/>
            <a:ext cx="3263355" cy="584519"/>
          </a:xfrm>
          <a:prstGeom prst="rect">
            <a:avLst/>
          </a:prstGeom>
          <a:noFill/>
        </p:spPr>
        <p:txBody>
          <a:bodyPr wrap="square" rtlCol="0">
            <a:spAutoFit/>
          </a:bodyPr>
          <a:lstStyle/>
          <a:p>
            <a:r>
              <a:rPr lang="fr-FR" sz="1599" dirty="0"/>
              <a:t>ISO /CEI 17025 – 2017</a:t>
            </a:r>
          </a:p>
          <a:p>
            <a:r>
              <a:rPr lang="fr-FR" sz="1599" dirty="0"/>
              <a:t>VIM 2012</a:t>
            </a:r>
          </a:p>
        </p:txBody>
      </p:sp>
      <p:sp>
        <p:nvSpPr>
          <p:cNvPr id="3" name="Rectangle 2"/>
          <p:cNvSpPr/>
          <p:nvPr/>
        </p:nvSpPr>
        <p:spPr>
          <a:xfrm>
            <a:off x="1584891" y="1889534"/>
            <a:ext cx="10365953" cy="1938351"/>
          </a:xfrm>
          <a:prstGeom prst="rect">
            <a:avLst/>
          </a:prstGeom>
        </p:spPr>
        <p:txBody>
          <a:bodyPr wrap="square">
            <a:spAutoFit/>
          </a:bodyPr>
          <a:lstStyle/>
          <a:p>
            <a:r>
              <a:rPr lang="fr-FR" sz="2399" dirty="0">
                <a:effectLst>
                  <a:outerShdw blurRad="38100" dist="38100" dir="2700000" algn="tl">
                    <a:srgbClr val="000000">
                      <a:alpha val="43137"/>
                    </a:srgbClr>
                  </a:outerShdw>
                </a:effectLst>
              </a:rPr>
              <a:t>Vérification,</a:t>
            </a:r>
            <a:r>
              <a:rPr lang="fr-FR" sz="2399" dirty="0"/>
              <a:t> où les exigences spécifiées sont adéquates pour un usage déterminé </a:t>
            </a:r>
          </a:p>
          <a:p>
            <a:endParaRPr lang="fr-FR" sz="2399" dirty="0"/>
          </a:p>
          <a:p>
            <a:r>
              <a:rPr lang="fr-FR" sz="2399" dirty="0"/>
              <a:t>EXEMPLE: Une procédure de mesure, habituellement utilisée pour la mesure de la concentration en masse d'azote dans l'eau, peut aussi être validée pour la mesure dans le sérum humain.</a:t>
            </a:r>
          </a:p>
        </p:txBody>
      </p:sp>
    </p:spTree>
    <p:extLst>
      <p:ext uri="{BB962C8B-B14F-4D97-AF65-F5344CB8AC3E}">
        <p14:creationId xmlns:p14="http://schemas.microsoft.com/office/powerpoint/2010/main" val="1111400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DEFINITIONS</a:t>
            </a:r>
          </a:p>
        </p:txBody>
      </p:sp>
      <p:sp>
        <p:nvSpPr>
          <p:cNvPr id="6" name="Espace réservé du texte 5"/>
          <p:cNvSpPr>
            <a:spLocks noGrp="1"/>
          </p:cNvSpPr>
          <p:nvPr>
            <p:ph type="body" sz="quarter" idx="13"/>
          </p:nvPr>
        </p:nvSpPr>
        <p:spPr>
          <a:xfrm>
            <a:off x="3168578" y="741532"/>
            <a:ext cx="6622263" cy="750367"/>
          </a:xfrm>
        </p:spPr>
        <p:txBody>
          <a:bodyPr/>
          <a:lstStyle/>
          <a:p>
            <a:pPr algn="ctr"/>
            <a:r>
              <a:rPr lang="fr-FR" sz="3999" dirty="0"/>
              <a:t>Valeur aberrante</a:t>
            </a:r>
          </a:p>
        </p:txBody>
      </p:sp>
      <p:sp>
        <p:nvSpPr>
          <p:cNvPr id="7" name="ZoneTexte 6"/>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3" name="Rectangle 2"/>
          <p:cNvSpPr/>
          <p:nvPr/>
        </p:nvSpPr>
        <p:spPr>
          <a:xfrm>
            <a:off x="1776853" y="2469189"/>
            <a:ext cx="9982028" cy="830740"/>
          </a:xfrm>
          <a:prstGeom prst="rect">
            <a:avLst/>
          </a:prstGeom>
        </p:spPr>
        <p:txBody>
          <a:bodyPr wrap="square">
            <a:spAutoFit/>
          </a:bodyPr>
          <a:lstStyle/>
          <a:p>
            <a:r>
              <a:rPr lang="fr-FR" sz="2399" dirty="0"/>
              <a:t>Elément d’un ensemble de valeurs qui est incohérent avec les autres éléments de cet ensemble. </a:t>
            </a:r>
          </a:p>
        </p:txBody>
      </p:sp>
    </p:spTree>
    <p:extLst>
      <p:ext uri="{BB962C8B-B14F-4D97-AF65-F5344CB8AC3E}">
        <p14:creationId xmlns:p14="http://schemas.microsoft.com/office/powerpoint/2010/main" val="400166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DEFINITIONS</a:t>
            </a:r>
          </a:p>
        </p:txBody>
      </p:sp>
      <p:sp>
        <p:nvSpPr>
          <p:cNvPr id="6" name="Espace réservé du texte 5"/>
          <p:cNvSpPr>
            <a:spLocks noGrp="1"/>
          </p:cNvSpPr>
          <p:nvPr>
            <p:ph type="body" sz="quarter" idx="13"/>
          </p:nvPr>
        </p:nvSpPr>
        <p:spPr>
          <a:xfrm>
            <a:off x="3168578" y="741532"/>
            <a:ext cx="6622263" cy="750367"/>
          </a:xfrm>
        </p:spPr>
        <p:txBody>
          <a:bodyPr/>
          <a:lstStyle/>
          <a:p>
            <a:pPr algn="ctr"/>
            <a:r>
              <a:rPr lang="fr-FR" sz="3999" dirty="0"/>
              <a:t>Valeur de référence acceptée </a:t>
            </a:r>
          </a:p>
        </p:txBody>
      </p:sp>
      <p:sp>
        <p:nvSpPr>
          <p:cNvPr id="7" name="ZoneTexte 6"/>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3" name="Rectangle 2"/>
          <p:cNvSpPr/>
          <p:nvPr/>
        </p:nvSpPr>
        <p:spPr>
          <a:xfrm>
            <a:off x="1584891" y="1797322"/>
            <a:ext cx="10653896" cy="3415166"/>
          </a:xfrm>
          <a:prstGeom prst="rect">
            <a:avLst/>
          </a:prstGeom>
        </p:spPr>
        <p:txBody>
          <a:bodyPr wrap="square">
            <a:spAutoFit/>
          </a:bodyPr>
          <a:lstStyle/>
          <a:p>
            <a:r>
              <a:rPr lang="fr-FR" sz="2399" dirty="0"/>
              <a:t>Valeur qui sert de référence, agréée pour une comparaison, et qui résulte:</a:t>
            </a:r>
          </a:p>
          <a:p>
            <a:r>
              <a:rPr lang="fr-FR" sz="2399" dirty="0"/>
              <a:t> </a:t>
            </a:r>
          </a:p>
          <a:p>
            <a:pPr marL="457051" indent="-457051">
              <a:buAutoNum type="alphaLcParenR"/>
            </a:pPr>
            <a:r>
              <a:rPr lang="fr-FR" sz="2399" dirty="0"/>
              <a:t>d’une valeur théorique ou établie, fondée sur des principes scientifiques; </a:t>
            </a:r>
          </a:p>
          <a:p>
            <a:pPr marL="457051" indent="-457051">
              <a:buAutoNum type="alphaLcParenR"/>
            </a:pPr>
            <a:r>
              <a:rPr lang="fr-FR" sz="2399" dirty="0"/>
              <a:t>d’une valeur assignée ou certifiée, fondée sur les travaux expérimentaux d’une organisation nationale ou internationale; </a:t>
            </a:r>
          </a:p>
          <a:p>
            <a:pPr marL="457051" indent="-457051">
              <a:buAutoNum type="alphaLcParenR"/>
            </a:pPr>
            <a:r>
              <a:rPr lang="fr-FR" sz="2399" dirty="0"/>
              <a:t>d’une valeur de consensus ou certifiée, fondée sur un travail expérimental en collaboration et placé sous les auspices d’un groupe scientifique ou technique; </a:t>
            </a:r>
          </a:p>
          <a:p>
            <a:pPr marL="457051" indent="-457051">
              <a:buAutoNum type="alphaLcParenR"/>
            </a:pPr>
            <a:r>
              <a:rPr lang="fr-FR" sz="2399" dirty="0"/>
              <a:t>dans les cas où a), b) et c) ne sont pas applicables, de l’espérance de la quantité (mesurable), c’est à dire la moyenne d’une population spécifiée de mesures. </a:t>
            </a:r>
          </a:p>
        </p:txBody>
      </p:sp>
    </p:spTree>
    <p:extLst>
      <p:ext uri="{BB962C8B-B14F-4D97-AF65-F5344CB8AC3E}">
        <p14:creationId xmlns:p14="http://schemas.microsoft.com/office/powerpoint/2010/main" val="254056106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1362</Words>
  <Application>Microsoft Office PowerPoint</Application>
  <PresentationFormat>Grand écran</PresentationFormat>
  <Paragraphs>137</Paragraphs>
  <Slides>20</Slides>
  <Notes>11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20</vt:i4>
      </vt:variant>
    </vt:vector>
  </HeadingPairs>
  <TitlesOfParts>
    <vt:vector size="25" baseType="lpstr">
      <vt:lpstr>Arial</vt:lpstr>
      <vt:lpstr>Calibri</vt:lpstr>
      <vt:lpstr>Calibri Light</vt:lpstr>
      <vt:lpstr>Wingdings</vt:lpstr>
      <vt:lpstr>Thème Office</vt:lpstr>
      <vt:lpstr>Présentation PowerPoint</vt:lpstr>
      <vt:lpstr>Présentation PowerPoint</vt:lpstr>
      <vt:lpstr>LES REFERENTIELS</vt:lpstr>
      <vt:lpstr>LES REFERENTIELS - SUITE</vt:lpstr>
      <vt:lpstr>PRINCIPES GENERAUX ET DEFINITIONS</vt:lpstr>
      <vt:lpstr>DEFINITIONS</vt:lpstr>
      <vt:lpstr>DEFINITIONS</vt:lpstr>
      <vt:lpstr>DEFINITIONS</vt:lpstr>
      <vt:lpstr>DEFINITIONS</vt:lpstr>
      <vt:lpstr>PRINCIPES</vt:lpstr>
      <vt:lpstr>PRINCIPES</vt:lpstr>
      <vt:lpstr>DEFINITIONS</vt:lpstr>
      <vt:lpstr>PRINCIPES</vt:lpstr>
      <vt:lpstr>PRINCIPES</vt:lpstr>
      <vt:lpstr>PRINCIPES</vt:lpstr>
      <vt:lpstr>PRINCIPES</vt:lpstr>
      <vt:lpstr>PRINCIPES</vt:lpstr>
      <vt:lpstr>PRINCIPES</vt:lpstr>
      <vt:lpstr>PRINCIPES</vt:lpstr>
      <vt:lpstr>PRINCIPES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KHAOUANI FATIMA</dc:creator>
  <cp:lastModifiedBy>KHAOUANI FATIMA</cp:lastModifiedBy>
  <cp:revision>1</cp:revision>
  <dcterms:created xsi:type="dcterms:W3CDTF">2024-12-10T13:29:38Z</dcterms:created>
  <dcterms:modified xsi:type="dcterms:W3CDTF">2024-12-10T13:30:08Z</dcterms:modified>
</cp:coreProperties>
</file>