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77" r:id="rId8"/>
    <p:sldId id="261" r:id="rId9"/>
    <p:sldId id="262" r:id="rId10"/>
    <p:sldId id="286" r:id="rId11"/>
    <p:sldId id="268" r:id="rId12"/>
    <p:sldId id="269" r:id="rId13"/>
    <p:sldId id="270" r:id="rId14"/>
    <p:sldId id="272" r:id="rId15"/>
    <p:sldId id="273" r:id="rId16"/>
    <p:sldId id="274" r:id="rId17"/>
    <p:sldId id="275" r:id="rId18"/>
    <p:sldId id="278" r:id="rId19"/>
    <p:sldId id="279" r:id="rId20"/>
    <p:sldId id="287" r:id="rId21"/>
    <p:sldId id="282" r:id="rId22"/>
    <p:sldId id="283" r:id="rId23"/>
    <p:sldId id="284" r:id="rId24"/>
    <p:sldId id="285" r:id="rId25"/>
    <p:sldId id="288" r:id="rId26"/>
    <p:sldId id="289"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69" d="100"/>
          <a:sy n="69" d="100"/>
        </p:scale>
        <p:origin x="5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97336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85282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668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46033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41771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5243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1209D6E-AF4C-4AD3-87D3-CDC6E0CA6B66}" type="datetimeFigureOut">
              <a:rPr lang="fr-FR" smtClean="0"/>
              <a:t>03/05/2025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2049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1209D6E-AF4C-4AD3-87D3-CDC6E0CA6B66}" type="datetimeFigureOut">
              <a:rPr lang="fr-FR" smtClean="0"/>
              <a:t>03/05/2025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2299497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209D6E-AF4C-4AD3-87D3-CDC6E0CA6B66}" type="datetimeFigureOut">
              <a:rPr lang="fr-FR" smtClean="0"/>
              <a:t>03/05/2025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97370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326419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1209D6E-AF4C-4AD3-87D3-CDC6E0CA6B66}"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616BE-A5A0-49D2-958E-39C0D465F86A}" type="slidenum">
              <a:rPr lang="fr-FR" smtClean="0"/>
              <a:t>‹N°›</a:t>
            </a:fld>
            <a:endParaRPr lang="fr-FR"/>
          </a:p>
        </p:txBody>
      </p:sp>
    </p:spTree>
    <p:extLst>
      <p:ext uri="{BB962C8B-B14F-4D97-AF65-F5344CB8AC3E}">
        <p14:creationId xmlns:p14="http://schemas.microsoft.com/office/powerpoint/2010/main" val="14293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09D6E-AF4C-4AD3-87D3-CDC6E0CA6B66}" type="datetimeFigureOut">
              <a:rPr lang="fr-FR" smtClean="0"/>
              <a:t>03/05/2025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616BE-A5A0-49D2-958E-39C0D465F86A}" type="slidenum">
              <a:rPr lang="fr-FR" smtClean="0"/>
              <a:t>‹N°›</a:t>
            </a:fld>
            <a:endParaRPr lang="fr-FR"/>
          </a:p>
        </p:txBody>
      </p:sp>
    </p:spTree>
    <p:extLst>
      <p:ext uri="{BB962C8B-B14F-4D97-AF65-F5344CB8AC3E}">
        <p14:creationId xmlns:p14="http://schemas.microsoft.com/office/powerpoint/2010/main" val="211248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url=https://studylibfr.com/doc/7459457/les-unites&amp;psig=AOvVaw2nLWVV0h6B5234PTyw-5qg&amp;ust=1573419154549000&amp;source=images&amp;cd=vfe&amp;ved=2ahUKEwj7nMufgd7lAhXFIBQKHaX3B_cQr4kDegUIARDbAQ"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5" name="ZoneTexte 4"/>
          <p:cNvSpPr txBox="1"/>
          <p:nvPr/>
        </p:nvSpPr>
        <p:spPr>
          <a:xfrm>
            <a:off x="3006661" y="2683741"/>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t>Adduction d’Eau Potable</a:t>
            </a:r>
            <a:endParaRPr lang="fr-FR" sz="13800" b="1" cap="small" dirty="0">
              <a:solidFill>
                <a:schemeClr val="tx1"/>
              </a:solidFill>
            </a:endParaRPr>
          </a:p>
        </p:txBody>
      </p:sp>
      <p:sp>
        <p:nvSpPr>
          <p:cNvPr id="6" name="Rectangle 3"/>
          <p:cNvSpPr txBox="1">
            <a:spLocks noChangeArrowheads="1"/>
          </p:cNvSpPr>
          <p:nvPr/>
        </p:nvSpPr>
        <p:spPr>
          <a:xfrm>
            <a:off x="8256896" y="6288201"/>
            <a:ext cx="3589362" cy="338554"/>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sz="1600" dirty="0"/>
              <a:t>Chargé du module  </a:t>
            </a:r>
            <a:r>
              <a:rPr lang="fr-FR" sz="1600" b="1" dirty="0"/>
              <a:t>BOUNACEUR Sofiane</a:t>
            </a:r>
          </a:p>
        </p:txBody>
      </p:sp>
      <p:sp>
        <p:nvSpPr>
          <p:cNvPr id="7" name="Rectangle 6"/>
          <p:cNvSpPr/>
          <p:nvPr/>
        </p:nvSpPr>
        <p:spPr>
          <a:xfrm>
            <a:off x="207916" y="5872702"/>
            <a:ext cx="3643306" cy="584775"/>
          </a:xfrm>
          <a:prstGeom prst="rect">
            <a:avLst/>
          </a:prstGeom>
          <a:solidFill>
            <a:schemeClr val="accent3">
              <a:lumMod val="60000"/>
              <a:lumOff val="40000"/>
            </a:schemeClr>
          </a:solidFill>
          <a:ln w="28575">
            <a:solidFill>
              <a:schemeClr val="tx1"/>
            </a:solidFill>
          </a:ln>
        </p:spPr>
        <p:txBody>
          <a:bodyPr wrap="square">
            <a:spAutoFit/>
          </a:bodyPr>
          <a:lstStyle/>
          <a:p>
            <a:r>
              <a:rPr lang="fr-FR" sz="1600" b="1" dirty="0"/>
              <a:t>ISTA</a:t>
            </a:r>
            <a:br>
              <a:rPr lang="fr-FR" sz="1600" b="1" dirty="0"/>
            </a:br>
            <a:r>
              <a:rPr lang="fr-FR" sz="1600" b="1" dirty="0"/>
              <a:t>Année </a:t>
            </a:r>
            <a:r>
              <a:rPr lang="fr-FR" sz="1600" b="1"/>
              <a:t>Universitaire 2024/2025</a:t>
            </a:r>
            <a:endParaRPr lang="fr-FR" sz="1600" b="1" dirty="0"/>
          </a:p>
        </p:txBody>
      </p:sp>
    </p:spTree>
    <p:extLst>
      <p:ext uri="{BB962C8B-B14F-4D97-AF65-F5344CB8AC3E}">
        <p14:creationId xmlns:p14="http://schemas.microsoft.com/office/powerpoint/2010/main" val="4360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0866" y="131606"/>
            <a:ext cx="1992572" cy="646331"/>
          </a:xfrm>
          <a:prstGeom prst="rect">
            <a:avLst/>
          </a:prstGeom>
          <a:solidFill>
            <a:srgbClr val="FFFF00"/>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latin typeface="Sylfaen" panose="010A0502050306030303" pitchFamily="18" charset="0"/>
              </a:rPr>
              <a:t>A.E.P</a:t>
            </a:r>
          </a:p>
        </p:txBody>
      </p:sp>
      <p:sp>
        <p:nvSpPr>
          <p:cNvPr id="5" name="Rectangle 4"/>
          <p:cNvSpPr/>
          <p:nvPr/>
        </p:nvSpPr>
        <p:spPr>
          <a:xfrm rot="19700246">
            <a:off x="-180679" y="1003932"/>
            <a:ext cx="3947299" cy="430887"/>
          </a:xfrm>
          <a:prstGeom prst="rect">
            <a:avLst/>
          </a:prstGeom>
          <a:ln>
            <a:solidFill>
              <a:schemeClr val="accent3"/>
            </a:solidFill>
          </a:ln>
        </p:spPr>
        <p:txBody>
          <a:bodyPr wrap="none">
            <a:spAutoFit/>
          </a:bodyPr>
          <a:lstStyle/>
          <a:p>
            <a:r>
              <a:rPr lang="fr-FR" sz="2200" b="1" dirty="0">
                <a:solidFill>
                  <a:srgbClr val="002060"/>
                </a:solidFill>
                <a:effectLst>
                  <a:outerShdw blurRad="38100" dist="38100" dir="2700000" algn="tl">
                    <a:srgbClr val="000000">
                      <a:alpha val="43137"/>
                    </a:srgbClr>
                  </a:outerShdw>
                </a:effectLst>
                <a:latin typeface="Times New Roman" panose="02020603050405020304" pitchFamily="18" charset="0"/>
              </a:rPr>
              <a:t>EVALUATION DES BESOINS</a:t>
            </a:r>
            <a:endParaRPr lang="fr-FR" sz="22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1017742" y="1837605"/>
            <a:ext cx="8032968" cy="461665"/>
          </a:xfrm>
          <a:prstGeom prst="rect">
            <a:avLst/>
          </a:prstGeom>
        </p:spPr>
        <p:txBody>
          <a:bodyPr wrap="none">
            <a:spAutoFit/>
          </a:bodyPr>
          <a:lstStyle/>
          <a:p>
            <a:r>
              <a:rPr lang="fr-FR" sz="2400" dirty="0">
                <a:latin typeface="Times New Roman" panose="02020603050405020304" pitchFamily="18" charset="0"/>
                <a:cs typeface="Times New Roman" panose="02020603050405020304" pitchFamily="18" charset="0"/>
              </a:rPr>
              <a:t>La première formule d’évaluation du débit s'écrit sous la forme :</a:t>
            </a:r>
          </a:p>
        </p:txBody>
      </p:sp>
      <mc:AlternateContent xmlns:mc="http://schemas.openxmlformats.org/markup-compatibility/2006" xmlns:a14="http://schemas.microsoft.com/office/drawing/2010/main">
        <mc:Choice Requires="a14">
          <p:sp>
            <p:nvSpPr>
              <p:cNvPr id="7" name="Rectangle 6"/>
              <p:cNvSpPr/>
              <p:nvPr/>
            </p:nvSpPr>
            <p:spPr>
              <a:xfrm>
                <a:off x="1240807" y="2621454"/>
                <a:ext cx="10292689" cy="4093428"/>
              </a:xfrm>
              <a:prstGeom prst="rect">
                <a:avLst/>
              </a:prstGeom>
            </p:spPr>
            <p:txBody>
              <a:bodyPr wrap="square">
                <a:spAutoFit/>
              </a:bodyPr>
              <a:lstStyle/>
              <a:p>
                <a:pPr>
                  <a:lnSpc>
                    <a:spcPct val="200000"/>
                  </a:lnSpc>
                </a:pPr>
                <a:r>
                  <a:rPr lang="fr-FR" sz="2000" b="1" dirty="0">
                    <a:latin typeface="Times New Roman" panose="02020603050405020304" pitchFamily="18" charset="0"/>
                  </a:rPr>
                  <a:t>                                                   </a:t>
                </a:r>
                <a:r>
                  <a:rPr lang="fr-FR" sz="2000" b="1" dirty="0" err="1">
                    <a:latin typeface="Times New Roman" panose="02020603050405020304" pitchFamily="18" charset="0"/>
                  </a:rPr>
                  <a:t>Qtot</a:t>
                </a:r>
                <a:r>
                  <a:rPr lang="fr-FR" sz="2000" b="1" dirty="0">
                    <a:latin typeface="Times New Roman" panose="02020603050405020304" pitchFamily="18" charset="0"/>
                  </a:rPr>
                  <a:t> =Qmax * Nf * d </a:t>
                </a:r>
                <a14:m>
                  <m:oMath xmlns:m="http://schemas.openxmlformats.org/officeDocument/2006/math">
                    <m:r>
                      <a:rPr lang="fr-FR" sz="2000" b="1" i="1">
                        <a:latin typeface="Cambria Math" panose="02040503050406030204" pitchFamily="18" charset="0"/>
                      </a:rPr>
                      <m:t> </m:t>
                    </m:r>
                  </m:oMath>
                </a14:m>
                <a:r>
                  <a:rPr lang="fr-FR" sz="2000" b="1" dirty="0">
                    <a:latin typeface="Times New Roman" panose="02020603050405020304" pitchFamily="18" charset="0"/>
                  </a:rPr>
                  <a:t>/ 24x 3600</a:t>
                </a:r>
              </a:p>
              <a:p>
                <a:pPr>
                  <a:lnSpc>
                    <a:spcPct val="200000"/>
                  </a:lnSpc>
                </a:pPr>
                <a:r>
                  <a:rPr lang="fr-FR" sz="2000" b="1" dirty="0">
                    <a:latin typeface="Times New Roman" panose="02020603050405020304" pitchFamily="18" charset="0"/>
                  </a:rPr>
                  <a:t>Densité (d) : </a:t>
                </a:r>
                <a:r>
                  <a:rPr lang="fr-FR" sz="2000" dirty="0">
                    <a:latin typeface="TimesNewRomanPSMT"/>
                  </a:rPr>
                  <a:t>05 hab/foyer.</a:t>
                </a:r>
              </a:p>
              <a:p>
                <a:pPr>
                  <a:lnSpc>
                    <a:spcPct val="200000"/>
                  </a:lnSpc>
                </a:pPr>
                <a:r>
                  <a:rPr lang="fr-FR" sz="2000" b="1" dirty="0">
                    <a:latin typeface="Times New Roman" panose="02020603050405020304" pitchFamily="18" charset="0"/>
                  </a:rPr>
                  <a:t>Nf :</a:t>
                </a:r>
                <a:r>
                  <a:rPr lang="fr-FR" sz="2000" dirty="0">
                    <a:latin typeface="TimesNewRomanPSMT"/>
                  </a:rPr>
                  <a:t> nombre de foyers,</a:t>
                </a:r>
              </a:p>
              <a:p>
                <a:pPr>
                  <a:lnSpc>
                    <a:spcPct val="200000"/>
                  </a:lnSpc>
                </a:pPr>
                <a:r>
                  <a:rPr lang="fr-FR" sz="2000" b="1" dirty="0">
                    <a:latin typeface="Times New Roman" panose="02020603050405020304" pitchFamily="18" charset="0"/>
                  </a:rPr>
                  <a:t>Qmax </a:t>
                </a:r>
                <a:r>
                  <a:rPr lang="fr-FR" sz="2000" dirty="0">
                    <a:latin typeface="TimesNewRomanPSMT"/>
                  </a:rPr>
                  <a:t>: débit consommé pendant la journée de la plus forte consommation durant l'année.</a:t>
                </a:r>
              </a:p>
              <a:p>
                <a:pPr>
                  <a:lnSpc>
                    <a:spcPct val="200000"/>
                  </a:lnSpc>
                </a:pPr>
                <a:r>
                  <a:rPr lang="fr-FR" sz="2000" dirty="0">
                    <a:latin typeface="TimesNewRomanPSMT"/>
                  </a:rPr>
                  <a:t>             égale a 250 l/Hab/jour</a:t>
                </a:r>
                <a:endParaRPr lang="fr-FR" sz="2000" dirty="0"/>
              </a:p>
              <a:p>
                <a:pPr>
                  <a:lnSpc>
                    <a:spcPct val="200000"/>
                  </a:lnSpc>
                </a:pPr>
                <a:r>
                  <a:rPr lang="fr-FR" sz="2000" b="1" dirty="0">
                    <a:latin typeface="Times New Roman" panose="02020603050405020304" pitchFamily="18" charset="0"/>
                  </a:rPr>
                  <a:t>Qtot : </a:t>
                </a:r>
                <a:r>
                  <a:rPr lang="fr-FR" sz="2000" dirty="0">
                    <a:latin typeface="TimesNewRomanPSMT"/>
                  </a:rPr>
                  <a:t>débit total consommé  l/s.</a:t>
                </a:r>
              </a:p>
              <a:p>
                <a:endParaRPr lang="fr-FR" sz="2000" b="1" dirty="0">
                  <a:latin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40807" y="2621454"/>
                <a:ext cx="10292689" cy="4093428"/>
              </a:xfrm>
              <a:prstGeom prst="rect">
                <a:avLst/>
              </a:prstGeom>
              <a:blipFill>
                <a:blip r:embed="rId2"/>
                <a:stretch>
                  <a:fillRect l="-652" r="-474"/>
                </a:stretch>
              </a:blipFill>
            </p:spPr>
            <p:txBody>
              <a:bodyPr/>
              <a:lstStyle/>
              <a:p>
                <a:r>
                  <a:rPr lang="fr-FR">
                    <a:noFill/>
                  </a:rPr>
                  <a:t> </a:t>
                </a:r>
              </a:p>
            </p:txBody>
          </p:sp>
        </mc:Fallback>
      </mc:AlternateContent>
    </p:spTree>
    <p:extLst>
      <p:ext uri="{BB962C8B-B14F-4D97-AF65-F5344CB8AC3E}">
        <p14:creationId xmlns:p14="http://schemas.microsoft.com/office/powerpoint/2010/main" val="159399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38735" y="199845"/>
            <a:ext cx="6605516" cy="584775"/>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solidFill>
                  <a:srgbClr val="7030A0"/>
                </a:solidFill>
                <a:latin typeface="Sylfaen" panose="010A0502050306030303" pitchFamily="18" charset="0"/>
              </a:rPr>
              <a:t>BESOINS NON DOMESTIQUE A.E.P</a:t>
            </a:r>
          </a:p>
        </p:txBody>
      </p:sp>
      <p:sp>
        <p:nvSpPr>
          <p:cNvPr id="4" name="Rectangle 3"/>
          <p:cNvSpPr/>
          <p:nvPr/>
        </p:nvSpPr>
        <p:spPr>
          <a:xfrm>
            <a:off x="324135" y="1354034"/>
            <a:ext cx="5029200" cy="5016758"/>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Les besoins industrielles et agricoles :</a:t>
            </a:r>
          </a:p>
          <a:p>
            <a:pPr marL="342900" indent="-342900">
              <a:lnSpc>
                <a:spcPct val="200000"/>
              </a:lnSpc>
              <a:buFontTx/>
              <a:buChar char="−"/>
            </a:pPr>
            <a:r>
              <a:rPr lang="fr-FR" sz="2000" dirty="0" err="1">
                <a:solidFill>
                  <a:srgbClr val="000000"/>
                </a:solidFill>
                <a:latin typeface="Sylfaen" panose="010A0502050306030303" pitchFamily="18" charset="0"/>
              </a:rPr>
              <a:t>Sirurgie</a:t>
            </a:r>
            <a:r>
              <a:rPr lang="fr-FR" sz="2000" dirty="0">
                <a:solidFill>
                  <a:srgbClr val="000000"/>
                </a:solidFill>
                <a:latin typeface="Sylfaen" panose="010A0502050306030303" pitchFamily="18" charset="0"/>
              </a:rPr>
              <a:t> : 150 m</a:t>
            </a:r>
            <a:r>
              <a:rPr lang="fr-FR" sz="2000" dirty="0">
                <a:solidFill>
                  <a:srgbClr val="000000"/>
                </a:solidFill>
                <a:latin typeface="Calibri" panose="020F0502020204030204" pitchFamily="34" charset="0"/>
                <a:cs typeface="Calibri" panose="020F0502020204030204" pitchFamily="34" charset="0"/>
              </a:rPr>
              <a:t>³/tonne.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err="1">
                <a:solidFill>
                  <a:srgbClr val="000000"/>
                </a:solidFill>
                <a:latin typeface="Sylfaen" panose="010A0502050306030303" pitchFamily="18" charset="0"/>
              </a:rPr>
              <a:t>Textyle</a:t>
            </a:r>
            <a:r>
              <a:rPr lang="fr-FR" sz="2000" dirty="0">
                <a:solidFill>
                  <a:srgbClr val="000000"/>
                </a:solidFill>
                <a:latin typeface="Sylfaen" panose="010A0502050306030303" pitchFamily="18" charset="0"/>
              </a:rPr>
              <a:t>:  800 m</a:t>
            </a:r>
            <a:r>
              <a:rPr lang="fr-FR" sz="2000" dirty="0">
                <a:solidFill>
                  <a:srgbClr val="000000"/>
                </a:solidFill>
                <a:latin typeface="Calibri" panose="020F0502020204030204" pitchFamily="34" charset="0"/>
                <a:cs typeface="Calibri" panose="020F0502020204030204" pitchFamily="34" charset="0"/>
              </a:rPr>
              <a:t>³/tonne.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err="1">
                <a:solidFill>
                  <a:srgbClr val="000000"/>
                </a:solidFill>
                <a:latin typeface="Sylfaen" panose="010A0502050306030303" pitchFamily="18" charset="0"/>
              </a:rPr>
              <a:t>grobétaille</a:t>
            </a:r>
            <a:r>
              <a:rPr lang="fr-FR" sz="2000" dirty="0">
                <a:solidFill>
                  <a:srgbClr val="000000"/>
                </a:solidFill>
                <a:latin typeface="Sylfaen" panose="010A0502050306030303" pitchFamily="18" charset="0"/>
              </a:rPr>
              <a:t>: 50 L et 10 L par jour par </a:t>
            </a:r>
            <a:r>
              <a:rPr lang="fr-FR" sz="2000" dirty="0" err="1">
                <a:solidFill>
                  <a:srgbClr val="000000"/>
                </a:solidFill>
                <a:latin typeface="Sylfaen" panose="010A0502050306030303" pitchFamily="18" charset="0"/>
              </a:rPr>
              <a:t>tete</a:t>
            </a:r>
            <a:r>
              <a:rPr lang="fr-FR" sz="2000" dirty="0">
                <a:solidFill>
                  <a:srgbClr val="000000"/>
                </a:solidFill>
                <a:latin typeface="Calibri" panose="020F0502020204030204" pitchFamily="34" charset="0"/>
                <a:cs typeface="Calibri" panose="020F0502020204030204" pitchFamily="34" charset="0"/>
              </a:rPr>
              <a:t>.</a:t>
            </a:r>
          </a:p>
          <a:p>
            <a:pPr marL="342900" indent="-342900">
              <a:lnSpc>
                <a:spcPct val="200000"/>
              </a:lnSpc>
              <a:buFontTx/>
              <a:buChar char="−"/>
            </a:pPr>
            <a:r>
              <a:rPr lang="fr-FR" sz="2000" dirty="0" err="1">
                <a:solidFill>
                  <a:srgbClr val="000000"/>
                </a:solidFill>
                <a:latin typeface="Calibri" panose="020F0502020204030204" pitchFamily="34" charset="0"/>
                <a:cs typeface="Calibri" panose="020F0502020204030204" pitchFamily="34" charset="0"/>
              </a:rPr>
              <a:t>Arosage</a:t>
            </a:r>
            <a:r>
              <a:rPr lang="fr-FR" sz="2000" dirty="0">
                <a:solidFill>
                  <a:srgbClr val="000000"/>
                </a:solidFill>
                <a:latin typeface="Calibri" panose="020F0502020204030204" pitchFamily="34" charset="0"/>
                <a:cs typeface="Calibri" panose="020F0502020204030204" pitchFamily="34" charset="0"/>
              </a:rPr>
              <a:t> : </a:t>
            </a:r>
            <a:r>
              <a:rPr lang="fr-FR" sz="2000" dirty="0">
                <a:solidFill>
                  <a:srgbClr val="000000"/>
                </a:solidFill>
                <a:latin typeface="Sylfaen" panose="010A0502050306030303" pitchFamily="18" charset="0"/>
              </a:rPr>
              <a:t>05 a 10 L par jour par m².</a:t>
            </a:r>
          </a:p>
          <a:p>
            <a:pPr marL="342900" indent="-342900">
              <a:lnSpc>
                <a:spcPct val="200000"/>
              </a:lnSpc>
              <a:buFontTx/>
              <a:buChar char="−"/>
            </a:pPr>
            <a:r>
              <a:rPr lang="fr-FR" sz="2000" dirty="0">
                <a:solidFill>
                  <a:srgbClr val="000000"/>
                </a:solidFill>
                <a:latin typeface="Sylfaen" panose="010A0502050306030303" pitchFamily="18" charset="0"/>
              </a:rPr>
              <a:t>Bain:  200 l par poste.</a:t>
            </a:r>
          </a:p>
          <a:p>
            <a:pPr marL="342900" indent="-342900">
              <a:lnSpc>
                <a:spcPct val="200000"/>
              </a:lnSpc>
              <a:buFontTx/>
              <a:buChar char="−"/>
            </a:pPr>
            <a:r>
              <a:rPr lang="fr-FR" sz="2000" dirty="0">
                <a:solidFill>
                  <a:srgbClr val="000000"/>
                </a:solidFill>
                <a:latin typeface="Sylfaen" panose="010A0502050306030303" pitchFamily="18" charset="0"/>
              </a:rPr>
              <a:t>Douche:  20 l par poste.</a:t>
            </a:r>
          </a:p>
          <a:p>
            <a:pPr marL="342900" indent="-342900">
              <a:lnSpc>
                <a:spcPct val="200000"/>
              </a:lnSpc>
              <a:buFontTx/>
              <a:buChar char="−"/>
            </a:pPr>
            <a:r>
              <a:rPr lang="fr-FR" sz="2000" dirty="0">
                <a:solidFill>
                  <a:srgbClr val="000000"/>
                </a:solidFill>
                <a:latin typeface="Sylfaen" panose="010A0502050306030303" pitchFamily="18" charset="0"/>
              </a:rPr>
              <a:t>Chasse d’eau:  10 a 12 l par chasse.</a:t>
            </a:r>
            <a:endParaRPr lang="fr-FR" sz="2000" dirty="0">
              <a:latin typeface="Sylfaen" panose="010A0502050306030303" pitchFamily="18" charset="0"/>
            </a:endParaRPr>
          </a:p>
        </p:txBody>
      </p:sp>
      <p:sp>
        <p:nvSpPr>
          <p:cNvPr id="5" name="Rectangle 4"/>
          <p:cNvSpPr/>
          <p:nvPr/>
        </p:nvSpPr>
        <p:spPr>
          <a:xfrm>
            <a:off x="6246124" y="1388030"/>
            <a:ext cx="5563736" cy="5016758"/>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Besoin Public:</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École : 100 l/jour/</a:t>
            </a:r>
            <a:r>
              <a:rPr lang="fr-FR" sz="2000" dirty="0" err="1">
                <a:solidFill>
                  <a:srgbClr val="000000"/>
                </a:solidFill>
                <a:latin typeface="Sylfaen" panose="010A0502050306030303" pitchFamily="18" charset="0"/>
              </a:rPr>
              <a:t>eleve</a:t>
            </a:r>
            <a:r>
              <a:rPr lang="fr-FR" sz="2000" dirty="0">
                <a:solidFill>
                  <a:srgbClr val="000000"/>
                </a:solidFill>
                <a:latin typeface="Sylfaen" panose="010A0502050306030303" pitchFamily="18" charset="0"/>
              </a:rPr>
              <a:t>.</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Nettoyage des rues:  1l/jour/m² de chaussé.</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Place: 05 L par jour par m².</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Caniveaux:  25 l / jour.</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Établissement bain - Douche:  200 l par poste.</a:t>
            </a:r>
          </a:p>
          <a:p>
            <a:pPr marL="342900" indent="-342900">
              <a:lnSpc>
                <a:spcPct val="200000"/>
              </a:lnSpc>
              <a:buFont typeface="Sylfaen" panose="010A0502050306030303" pitchFamily="18" charset="0"/>
              <a:buChar char="–"/>
            </a:pPr>
            <a:r>
              <a:rPr lang="fr-FR" sz="2000" dirty="0">
                <a:solidFill>
                  <a:srgbClr val="000000"/>
                </a:solidFill>
                <a:latin typeface="Sylfaen" panose="010A0502050306030303" pitchFamily="18" charset="0"/>
              </a:rPr>
              <a:t>Urinoir: 400 l par jour /poste.</a:t>
            </a:r>
          </a:p>
          <a:p>
            <a:pPr marL="342900" indent="-342900">
              <a:lnSpc>
                <a:spcPct val="200000"/>
              </a:lnSpc>
              <a:buFont typeface="Sylfaen" panose="010A0502050306030303" pitchFamily="18" charset="0"/>
              <a:buChar char="–"/>
            </a:pPr>
            <a:r>
              <a:rPr lang="fr-FR" sz="2000" dirty="0" err="1">
                <a:solidFill>
                  <a:srgbClr val="000000"/>
                </a:solidFill>
                <a:latin typeface="Sylfaen" panose="010A0502050306030303" pitchFamily="18" charset="0"/>
              </a:rPr>
              <a:t>Batoine</a:t>
            </a:r>
            <a:r>
              <a:rPr lang="fr-FR" sz="2000" dirty="0">
                <a:solidFill>
                  <a:srgbClr val="000000"/>
                </a:solidFill>
                <a:latin typeface="Sylfaen" panose="010A0502050306030303" pitchFamily="18" charset="0"/>
              </a:rPr>
              <a:t> : 500 l / tête de </a:t>
            </a:r>
            <a:r>
              <a:rPr lang="fr-FR" sz="2000" dirty="0" err="1">
                <a:solidFill>
                  <a:srgbClr val="000000"/>
                </a:solidFill>
                <a:latin typeface="Sylfaen" panose="010A0502050306030303" pitchFamily="18" charset="0"/>
              </a:rPr>
              <a:t>bétaille</a:t>
            </a:r>
            <a:r>
              <a:rPr lang="fr-FR" sz="2000" dirty="0">
                <a:solidFill>
                  <a:srgbClr val="000000"/>
                </a:solidFill>
                <a:latin typeface="Sylfaen" panose="010A0502050306030303" pitchFamily="18" charset="0"/>
              </a:rPr>
              <a:t> abattus.</a:t>
            </a:r>
          </a:p>
        </p:txBody>
      </p:sp>
    </p:spTree>
    <p:extLst>
      <p:ext uri="{BB962C8B-B14F-4D97-AF65-F5344CB8AC3E}">
        <p14:creationId xmlns:p14="http://schemas.microsoft.com/office/powerpoint/2010/main" val="251437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38735" y="199845"/>
            <a:ext cx="6605516" cy="584775"/>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solidFill>
                  <a:srgbClr val="7030A0"/>
                </a:solidFill>
                <a:latin typeface="Sylfaen" panose="010A0502050306030303" pitchFamily="18" charset="0"/>
              </a:rPr>
              <a:t>BESOINS NON DOMESTIQUE A.E.P</a:t>
            </a:r>
          </a:p>
        </p:txBody>
      </p:sp>
      <p:sp>
        <p:nvSpPr>
          <p:cNvPr id="3" name="Rectangle 2"/>
          <p:cNvSpPr/>
          <p:nvPr/>
        </p:nvSpPr>
        <p:spPr>
          <a:xfrm>
            <a:off x="2016457" y="784620"/>
            <a:ext cx="7427794" cy="5632311"/>
          </a:xfrm>
          <a:prstGeom prst="rect">
            <a:avLst/>
          </a:prstGeom>
        </p:spPr>
        <p:txBody>
          <a:bodyPr wrap="square">
            <a:spAutoFit/>
          </a:bodyPr>
          <a:lstStyle/>
          <a:p>
            <a:pPr>
              <a:lnSpc>
                <a:spcPct val="200000"/>
              </a:lnSpc>
            </a:pPr>
            <a:r>
              <a:rPr lang="fr-FR" sz="2000" b="1" dirty="0">
                <a:solidFill>
                  <a:srgbClr val="000000"/>
                </a:solidFill>
                <a:latin typeface="Sylfaen" panose="010A0502050306030303" pitchFamily="18" charset="0"/>
              </a:rPr>
              <a:t>Les besoins professionnelle :</a:t>
            </a:r>
          </a:p>
          <a:p>
            <a:pPr marL="342900" indent="-342900">
              <a:lnSpc>
                <a:spcPct val="200000"/>
              </a:lnSpc>
              <a:buFontTx/>
              <a:buChar char="−"/>
            </a:pPr>
            <a:r>
              <a:rPr lang="fr-FR" sz="2000" dirty="0">
                <a:solidFill>
                  <a:srgbClr val="000000"/>
                </a:solidFill>
                <a:latin typeface="Sylfaen" panose="010A0502050306030303" pitchFamily="18" charset="0"/>
              </a:rPr>
              <a:t>Laiterie / Fromagerie : 05 l / 01 l  de lait.</a:t>
            </a:r>
          </a:p>
          <a:p>
            <a:pPr marL="342900" indent="-342900">
              <a:lnSpc>
                <a:spcPct val="200000"/>
              </a:lnSpc>
              <a:buFontTx/>
              <a:buChar char="−"/>
            </a:pPr>
            <a:r>
              <a:rPr lang="fr-FR" sz="2000" dirty="0">
                <a:solidFill>
                  <a:srgbClr val="000000"/>
                </a:solidFill>
                <a:latin typeface="Sylfaen" panose="010A0502050306030303" pitchFamily="18" charset="0"/>
              </a:rPr>
              <a:t>Sidrerie :  04 l / 01 l de </a:t>
            </a:r>
            <a:r>
              <a:rPr lang="fr-FR" sz="2000" dirty="0" err="1">
                <a:solidFill>
                  <a:srgbClr val="000000"/>
                </a:solidFill>
                <a:latin typeface="Sylfaen" panose="010A0502050306030303" pitchFamily="18" charset="0"/>
              </a:rPr>
              <a:t>sedre</a:t>
            </a:r>
            <a:r>
              <a:rPr lang="fr-FR" sz="2000" dirty="0">
                <a:solidFill>
                  <a:srgbClr val="000000"/>
                </a:solidFill>
                <a:latin typeface="Calibri" panose="020F0502020204030204" pitchFamily="34" charset="0"/>
                <a:cs typeface="Calibri" panose="020F0502020204030204" pitchFamily="34" charset="0"/>
              </a:rPr>
              <a:t>.</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a:solidFill>
                  <a:srgbClr val="000000"/>
                </a:solidFill>
                <a:latin typeface="Sylfaen" panose="010A0502050306030303" pitchFamily="18" charset="0"/>
              </a:rPr>
              <a:t>Vignification : 02 l </a:t>
            </a:r>
            <a:r>
              <a:rPr lang="fr-FR" sz="2000" dirty="0">
                <a:solidFill>
                  <a:srgbClr val="000000"/>
                </a:solidFill>
                <a:latin typeface="Calibri" panose="020F0502020204030204" pitchFamily="34" charset="0"/>
                <a:cs typeface="Calibri" panose="020F0502020204030204" pitchFamily="34" charset="0"/>
              </a:rPr>
              <a:t>/ 01 l de vigne.</a:t>
            </a:r>
            <a:endParaRPr lang="fr-FR" sz="2000" dirty="0">
              <a:solidFill>
                <a:srgbClr val="000000"/>
              </a:solidFill>
              <a:latin typeface="Sylfaen" panose="010A0502050306030303" pitchFamily="18" charset="0"/>
            </a:endParaRPr>
          </a:p>
          <a:p>
            <a:pPr marL="342900" indent="-342900">
              <a:lnSpc>
                <a:spcPct val="200000"/>
              </a:lnSpc>
              <a:buFontTx/>
              <a:buChar char="−"/>
            </a:pPr>
            <a:r>
              <a:rPr lang="fr-FR" sz="2000" dirty="0">
                <a:solidFill>
                  <a:srgbClr val="000000"/>
                </a:solidFill>
                <a:latin typeface="Sylfaen" panose="010A0502050306030303" pitchFamily="18" charset="0"/>
              </a:rPr>
              <a:t>Surfatage des vignes :  1500 l / </a:t>
            </a:r>
            <a:r>
              <a:rPr lang="fr-FR" sz="2000" dirty="0" err="1">
                <a:solidFill>
                  <a:srgbClr val="000000"/>
                </a:solidFill>
                <a:latin typeface="Sylfaen" panose="010A0502050306030303" pitchFamily="18" charset="0"/>
              </a:rPr>
              <a:t>hectar</a:t>
            </a:r>
            <a:r>
              <a:rPr lang="fr-FR" sz="2000" dirty="0">
                <a:solidFill>
                  <a:srgbClr val="000000"/>
                </a:solidFill>
                <a:latin typeface="Sylfaen" panose="010A0502050306030303" pitchFamily="18" charset="0"/>
              </a:rPr>
              <a:t> par traitement.</a:t>
            </a:r>
          </a:p>
          <a:p>
            <a:pPr marL="342900" indent="-342900">
              <a:lnSpc>
                <a:spcPct val="200000"/>
              </a:lnSpc>
              <a:buFontTx/>
              <a:buChar char="−"/>
            </a:pPr>
            <a:r>
              <a:rPr lang="fr-FR" sz="2000" dirty="0">
                <a:solidFill>
                  <a:srgbClr val="000000"/>
                </a:solidFill>
                <a:latin typeface="Sylfaen" panose="010A0502050306030303" pitchFamily="18" charset="0"/>
              </a:rPr>
              <a:t>Traitement des airs fruituis :  10 a 50 l / heur par traitement.</a:t>
            </a:r>
          </a:p>
          <a:p>
            <a:pPr marL="342900" indent="-342900">
              <a:lnSpc>
                <a:spcPct val="200000"/>
              </a:lnSpc>
              <a:buFontTx/>
              <a:buChar char="−"/>
            </a:pPr>
            <a:r>
              <a:rPr lang="fr-FR" sz="2000" dirty="0">
                <a:solidFill>
                  <a:srgbClr val="000000"/>
                </a:solidFill>
                <a:latin typeface="Sylfaen" panose="010A0502050306030303" pitchFamily="18" charset="0"/>
              </a:rPr>
              <a:t>Lavage des voitures :  40 a 100 l par </a:t>
            </a:r>
            <a:r>
              <a:rPr lang="fr-FR" sz="2000" dirty="0" err="1">
                <a:solidFill>
                  <a:srgbClr val="000000"/>
                </a:solidFill>
                <a:latin typeface="Sylfaen" panose="010A0502050306030303" pitchFamily="18" charset="0"/>
              </a:rPr>
              <a:t>vehicule</a:t>
            </a:r>
            <a:r>
              <a:rPr lang="fr-FR" sz="2000" dirty="0">
                <a:solidFill>
                  <a:srgbClr val="000000"/>
                </a:solidFill>
                <a:latin typeface="Sylfaen" panose="010A0502050306030303" pitchFamily="18" charset="0"/>
              </a:rPr>
              <a:t>.</a:t>
            </a:r>
          </a:p>
          <a:p>
            <a:pPr marL="342900" indent="-342900">
              <a:lnSpc>
                <a:spcPct val="200000"/>
              </a:lnSpc>
              <a:buFontTx/>
              <a:buChar char="−"/>
            </a:pPr>
            <a:r>
              <a:rPr lang="fr-FR" sz="2000" dirty="0">
                <a:solidFill>
                  <a:srgbClr val="000000"/>
                </a:solidFill>
                <a:latin typeface="Sylfaen" panose="010A0502050306030303" pitchFamily="18" charset="0"/>
              </a:rPr>
              <a:t>Brasserie : 500 l / hectolitres de </a:t>
            </a:r>
            <a:r>
              <a:rPr lang="fr-FR" sz="2000" dirty="0" err="1">
                <a:solidFill>
                  <a:srgbClr val="000000"/>
                </a:solidFill>
                <a:latin typeface="Sylfaen" panose="010A0502050306030303" pitchFamily="18" charset="0"/>
              </a:rPr>
              <a:t>bierre</a:t>
            </a:r>
            <a:r>
              <a:rPr lang="fr-FR" sz="2000" dirty="0">
                <a:solidFill>
                  <a:srgbClr val="000000"/>
                </a:solidFill>
                <a:latin typeface="Sylfaen" panose="010A0502050306030303" pitchFamily="18" charset="0"/>
              </a:rPr>
              <a:t>.</a:t>
            </a:r>
          </a:p>
          <a:p>
            <a:pPr marL="342900" indent="-342900">
              <a:lnSpc>
                <a:spcPct val="200000"/>
              </a:lnSpc>
              <a:buFontTx/>
              <a:buChar char="−"/>
            </a:pPr>
            <a:r>
              <a:rPr lang="fr-FR" sz="2000" dirty="0">
                <a:solidFill>
                  <a:srgbClr val="000000"/>
                </a:solidFill>
                <a:latin typeface="Sylfaen" panose="010A0502050306030303" pitchFamily="18" charset="0"/>
              </a:rPr>
              <a:t>Sucrerie : 100 l / Kg de sucre cristalliser</a:t>
            </a:r>
            <a:endParaRPr lang="fr-FR" sz="2000" dirty="0">
              <a:latin typeface="Sylfaen" panose="010A0502050306030303" pitchFamily="18" charset="0"/>
            </a:endParaRPr>
          </a:p>
        </p:txBody>
      </p:sp>
    </p:spTree>
    <p:extLst>
      <p:ext uri="{BB962C8B-B14F-4D97-AF65-F5344CB8AC3E}">
        <p14:creationId xmlns:p14="http://schemas.microsoft.com/office/powerpoint/2010/main" val="61593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rot="19676550">
            <a:off x="646669" y="805249"/>
            <a:ext cx="2664512" cy="523220"/>
          </a:xfrm>
          <a:prstGeom prst="rect">
            <a:avLst/>
          </a:prstGeom>
          <a:solidFill>
            <a:schemeClr val="accent3">
              <a:lumMod val="20000"/>
              <a:lumOff val="80000"/>
            </a:schemeClr>
          </a:solidFill>
          <a:ln>
            <a:solidFill>
              <a:schemeClr val="accent1"/>
            </a:solidFill>
          </a:ln>
        </p:spPr>
        <p:txBody>
          <a:bodyPr wrap="none">
            <a:spAutoFit/>
          </a:bodyPr>
          <a:lstStyle/>
          <a:p>
            <a:r>
              <a:rPr lang="fr-FR" sz="2800" b="1" dirty="0">
                <a:solidFill>
                  <a:srgbClr val="C00000"/>
                </a:solidFill>
                <a:latin typeface="Times New Roman" panose="02020603050405020304" pitchFamily="18" charset="0"/>
              </a:rPr>
              <a:t>Service incendie</a:t>
            </a:r>
            <a:endParaRPr lang="fr-FR" sz="2800" dirty="0">
              <a:solidFill>
                <a:srgbClr val="C00000"/>
              </a:solidFill>
            </a:endParaRPr>
          </a:p>
        </p:txBody>
      </p:sp>
      <p:sp>
        <p:nvSpPr>
          <p:cNvPr id="4" name="Rectangle 3"/>
          <p:cNvSpPr/>
          <p:nvPr/>
        </p:nvSpPr>
        <p:spPr>
          <a:xfrm>
            <a:off x="573207" y="2541611"/>
            <a:ext cx="11286699" cy="3374770"/>
          </a:xfrm>
          <a:prstGeom prst="rect">
            <a:avLst/>
          </a:prstGeom>
        </p:spPr>
        <p:txBody>
          <a:bodyPr wrap="square">
            <a:spAutoFit/>
          </a:bodyPr>
          <a:lstStyle/>
          <a:p>
            <a:pPr algn="just">
              <a:lnSpc>
                <a:spcPct val="200000"/>
              </a:lnSpc>
            </a:pPr>
            <a:r>
              <a:rPr lang="fr-FR" sz="2200" b="1" dirty="0">
                <a:latin typeface="Times New Roman" panose="02020603050405020304" pitchFamily="18" charset="0"/>
              </a:rPr>
              <a:t>Tout réseau d' A.E.P doit assurer la protection contre les incendies, c'est pour cela qu'il est nécessaire de prévoir des bouches ou poteaux d'incendies dans chaque réseau d' A.E.P, couvrant un rayon de 200m dans l’urbain et 400m dans le rural et placés sur les canalisations dont le diamètre doit être au moins supérieur ou égal à 100 mm, avec une pression au sol de 1bar, et un débit de 17 l/s</a:t>
            </a:r>
          </a:p>
        </p:txBody>
      </p:sp>
    </p:spTree>
    <p:extLst>
      <p:ext uri="{BB962C8B-B14F-4D97-AF65-F5344CB8AC3E}">
        <p14:creationId xmlns:p14="http://schemas.microsoft.com/office/powerpoint/2010/main" val="241134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6" name="Rectangle 5"/>
          <p:cNvSpPr/>
          <p:nvPr/>
        </p:nvSpPr>
        <p:spPr>
          <a:xfrm>
            <a:off x="905301" y="3759243"/>
            <a:ext cx="9944668" cy="2308324"/>
          </a:xfrm>
          <a:prstGeom prst="rect">
            <a:avLst/>
          </a:prstGeom>
        </p:spPr>
        <p:txBody>
          <a:bodyPr wrap="square">
            <a:spAutoFit/>
          </a:bodyPr>
          <a:lstStyle/>
          <a:p>
            <a:pPr algn="just">
              <a:lnSpc>
                <a:spcPct val="150000"/>
              </a:lnSpc>
            </a:pPr>
            <a:r>
              <a:rPr lang="fr-FR" sz="2400" b="1" i="0" u="none" strike="noStrike" baseline="0" dirty="0">
                <a:latin typeface="Times New Roman" panose="02020603050405020304" pitchFamily="18" charset="0"/>
              </a:rPr>
              <a:t>Lavage des caniveaux</a:t>
            </a:r>
          </a:p>
          <a:p>
            <a:pPr algn="just">
              <a:lnSpc>
                <a:spcPct val="200000"/>
              </a:lnSpc>
            </a:pPr>
            <a:r>
              <a:rPr lang="fr-FR" dirty="0">
                <a:latin typeface="TimesNewRomanPSMT"/>
              </a:rPr>
              <a:t>La longueur totale des voies est égale à : 157,00 m</a:t>
            </a:r>
          </a:p>
          <a:p>
            <a:pPr algn="just">
              <a:lnSpc>
                <a:spcPct val="200000"/>
              </a:lnSpc>
            </a:pPr>
            <a:r>
              <a:rPr lang="fr-FR" dirty="0">
                <a:latin typeface="TimesNewRomanPSMT"/>
              </a:rPr>
              <a:t>D’où la longueur des caniveaux est égale à 157 x 2 = 314m.</a:t>
            </a:r>
          </a:p>
          <a:p>
            <a:pPr algn="just">
              <a:lnSpc>
                <a:spcPct val="200000"/>
              </a:lnSpc>
            </a:pPr>
            <a:r>
              <a:rPr lang="fr-FR" dirty="0">
                <a:latin typeface="TimesNewRomanPSMT"/>
              </a:rPr>
              <a:t>Le débit nécessaire pour le lavage des caniveaux est de 25 l/m/jour Donc :</a:t>
            </a:r>
            <a:endParaRPr lang="fr-FR" dirty="0"/>
          </a:p>
        </p:txBody>
      </p:sp>
      <mc:AlternateContent xmlns:mc="http://schemas.openxmlformats.org/markup-compatibility/2006" xmlns:a14="http://schemas.microsoft.com/office/drawing/2010/main">
        <mc:Choice Requires="a14">
          <p:sp>
            <p:nvSpPr>
              <p:cNvPr id="7" name="ZoneTexte 6"/>
              <p:cNvSpPr txBox="1"/>
              <p:nvPr/>
            </p:nvSpPr>
            <p:spPr>
              <a:xfrm>
                <a:off x="3434686" y="1551867"/>
                <a:ext cx="4667535" cy="718658"/>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𝟏</m:t>
                    </m:r>
                    <m:r>
                      <a:rPr lang="fr-FR" sz="3200" b="1" i="1" smtClean="0">
                        <a:latin typeface="Cambria Math" panose="02040503050406030204" pitchFamily="18" charset="0"/>
                      </a:rPr>
                      <m:t>=</m:t>
                    </m:r>
                    <m:f>
                      <m:fPr>
                        <m:ctrlPr>
                          <a:rPr lang="fr-FR" sz="3200" b="1" i="1" smtClean="0">
                            <a:latin typeface="Cambria Math" panose="02040503050406030204" pitchFamily="18" charset="0"/>
                          </a:rPr>
                        </m:ctrlPr>
                      </m:fPr>
                      <m:num>
                        <m:r>
                          <a:rPr lang="fr-FR" sz="3200" b="1" i="1" smtClean="0">
                            <a:latin typeface="Cambria Math" panose="02040503050406030204" pitchFamily="18" charset="0"/>
                          </a:rPr>
                          <m:t>𝟓</m:t>
                        </m:r>
                        <m:r>
                          <a:rPr lang="fr-FR" sz="3200" b="1" i="1" smtClean="0">
                            <a:latin typeface="Cambria Math" panose="02040503050406030204" pitchFamily="18" charset="0"/>
                          </a:rPr>
                          <m:t>∗</m:t>
                        </m:r>
                        <m:r>
                          <a:rPr lang="fr-FR" sz="3200" b="1" i="1" smtClean="0">
                            <a:latin typeface="Cambria Math" panose="02040503050406030204" pitchFamily="18" charset="0"/>
                          </a:rPr>
                          <m:t>𝟖</m:t>
                        </m:r>
                        <m:r>
                          <a:rPr lang="fr-FR" sz="3200" b="1" i="1" smtClean="0">
                            <a:latin typeface="Cambria Math" panose="02040503050406030204" pitchFamily="18" charset="0"/>
                          </a:rPr>
                          <m:t> ∗</m:t>
                        </m:r>
                        <m:r>
                          <a:rPr lang="fr-FR" sz="3200" b="1" i="1" smtClean="0">
                            <a:latin typeface="Cambria Math" panose="02040503050406030204" pitchFamily="18" charset="0"/>
                          </a:rPr>
                          <m:t>𝟐𝟓𝟎</m:t>
                        </m:r>
                      </m:num>
                      <m:den>
                        <m:r>
                          <a:rPr lang="fr-FR" sz="3200" b="1" i="1" smtClean="0">
                            <a:latin typeface="Cambria Math" panose="02040503050406030204" pitchFamily="18" charset="0"/>
                          </a:rPr>
                          <m:t>𝟐𝟒</m:t>
                        </m:r>
                        <m:r>
                          <a:rPr lang="fr-FR" sz="3200" b="1" i="1" smtClean="0">
                            <a:latin typeface="Cambria Math" panose="02040503050406030204" pitchFamily="18" charset="0"/>
                          </a:rPr>
                          <m:t>∗</m:t>
                        </m:r>
                        <m:r>
                          <a:rPr lang="fr-FR" sz="3200" b="1" i="1" smtClean="0">
                            <a:latin typeface="Cambria Math" panose="02040503050406030204" pitchFamily="18" charset="0"/>
                          </a:rPr>
                          <m:t>𝟑𝟔𝟎𝟎</m:t>
                        </m:r>
                      </m:den>
                    </m:f>
                  </m:oMath>
                </a14:m>
                <a:r>
                  <a:rPr lang="fr-FR" sz="3200" b="1" dirty="0"/>
                  <a:t> = 0,1160 l/s</a:t>
                </a:r>
                <a:endParaRPr lang="fr-FR" sz="2400" b="1" dirty="0"/>
              </a:p>
            </p:txBody>
          </p:sp>
        </mc:Choice>
        <mc:Fallback xmlns="">
          <p:sp>
            <p:nvSpPr>
              <p:cNvPr id="7" name="ZoneTexte 6"/>
              <p:cNvSpPr txBox="1">
                <a:spLocks noRot="1" noChangeAspect="1" noMove="1" noResize="1" noEditPoints="1" noAdjustHandles="1" noChangeArrowheads="1" noChangeShapeType="1" noTextEdit="1"/>
              </p:cNvSpPr>
              <p:nvPr/>
            </p:nvSpPr>
            <p:spPr>
              <a:xfrm>
                <a:off x="3434686" y="1551867"/>
                <a:ext cx="4667535" cy="718658"/>
              </a:xfrm>
              <a:prstGeom prst="rect">
                <a:avLst/>
              </a:prstGeom>
              <a:blipFill>
                <a:blip r:embed="rId2"/>
                <a:stretch>
                  <a:fillRect b="-205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3434686" y="2862202"/>
                <a:ext cx="4667535"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𝟏</m:t>
                    </m:r>
                    <m:r>
                      <a:rPr lang="fr-FR" sz="3200" b="1" i="1" smtClean="0">
                        <a:latin typeface="Cambria Math" panose="02040503050406030204" pitchFamily="18" charset="0"/>
                      </a:rPr>
                      <m:t>=</m:t>
                    </m:r>
                  </m:oMath>
                </a14:m>
                <a:r>
                  <a:rPr lang="fr-FR" sz="3200" b="1" dirty="0"/>
                  <a:t> 0,116 l/s</a:t>
                </a:r>
                <a:endParaRPr lang="fr-FR" sz="2400" b="1" dirty="0"/>
              </a:p>
            </p:txBody>
          </p:sp>
        </mc:Choice>
        <mc:Fallback xmlns="">
          <p:sp>
            <p:nvSpPr>
              <p:cNvPr id="8" name="ZoneTexte 7"/>
              <p:cNvSpPr txBox="1">
                <a:spLocks noRot="1" noChangeAspect="1" noMove="1" noResize="1" noEditPoints="1" noAdjustHandles="1" noChangeArrowheads="1" noChangeShapeType="1" noTextEdit="1"/>
              </p:cNvSpPr>
              <p:nvPr/>
            </p:nvSpPr>
            <p:spPr>
              <a:xfrm>
                <a:off x="3434686" y="2862202"/>
                <a:ext cx="4667535" cy="492443"/>
              </a:xfrm>
              <a:prstGeom prst="rect">
                <a:avLst/>
              </a:prstGeom>
              <a:blipFill>
                <a:blip r:embed="rId3"/>
                <a:stretch>
                  <a:fillRect t="-25000" b="-51250"/>
                </a:stretch>
              </a:blipFill>
            </p:spPr>
            <p:txBody>
              <a:bodyPr/>
              <a:lstStyle/>
              <a:p>
                <a:r>
                  <a:rPr lang="fr-FR">
                    <a:noFill/>
                  </a:rPr>
                  <a:t> </a:t>
                </a:r>
              </a:p>
            </p:txBody>
          </p:sp>
        </mc:Fallback>
      </mc:AlternateContent>
    </p:spTree>
    <p:extLst>
      <p:ext uri="{BB962C8B-B14F-4D97-AF65-F5344CB8AC3E}">
        <p14:creationId xmlns:p14="http://schemas.microsoft.com/office/powerpoint/2010/main" val="384005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5" name="Rectangle 4"/>
          <p:cNvSpPr/>
          <p:nvPr/>
        </p:nvSpPr>
        <p:spPr>
          <a:xfrm>
            <a:off x="607833" y="2003449"/>
            <a:ext cx="2217274" cy="461665"/>
          </a:xfrm>
          <a:prstGeom prst="rect">
            <a:avLst/>
          </a:prstGeom>
        </p:spPr>
        <p:txBody>
          <a:bodyPr wrap="none">
            <a:spAutoFit/>
          </a:bodyPr>
          <a:lstStyle/>
          <a:p>
            <a:r>
              <a:rPr lang="fr-FR" sz="2400" b="1" i="0" u="none" strike="noStrike" baseline="0" dirty="0">
                <a:latin typeface="Times New Roman" panose="02020603050405020304" pitchFamily="18" charset="0"/>
              </a:rPr>
              <a:t>Les b</a:t>
            </a:r>
            <a:r>
              <a:rPr lang="fr-FR" sz="2000" b="1" dirty="0">
                <a:latin typeface="Times New Roman" panose="02020603050405020304" pitchFamily="18" charset="0"/>
              </a:rPr>
              <a:t>esoins sont :</a:t>
            </a:r>
            <a:endParaRPr lang="fr-FR" sz="2000" dirty="0"/>
          </a:p>
        </p:txBody>
      </p:sp>
      <p:sp>
        <p:nvSpPr>
          <p:cNvPr id="7" name="Rectangle 6"/>
          <p:cNvSpPr/>
          <p:nvPr/>
        </p:nvSpPr>
        <p:spPr>
          <a:xfrm>
            <a:off x="607833" y="3858149"/>
            <a:ext cx="11252071" cy="400110"/>
          </a:xfrm>
          <a:prstGeom prst="rect">
            <a:avLst/>
          </a:prstGeom>
        </p:spPr>
        <p:txBody>
          <a:bodyPr wrap="square">
            <a:spAutoFit/>
          </a:bodyPr>
          <a:lstStyle/>
          <a:p>
            <a:r>
              <a:rPr lang="fr-FR" sz="2000" dirty="0">
                <a:latin typeface="TimesNewRomanPSMT"/>
              </a:rPr>
              <a:t>Le débit total en tenant compte les fuites qui sont estimées dans notre projet à 30% est égal à :</a:t>
            </a:r>
            <a:endParaRPr lang="fr-FR" sz="2000" dirty="0"/>
          </a:p>
        </p:txBody>
      </p:sp>
      <mc:AlternateContent xmlns:mc="http://schemas.openxmlformats.org/markup-compatibility/2006" xmlns:a14="http://schemas.microsoft.com/office/drawing/2010/main">
        <mc:Choice Requires="a14">
          <p:sp>
            <p:nvSpPr>
              <p:cNvPr id="9" name="ZoneTexte 8"/>
              <p:cNvSpPr txBox="1"/>
              <p:nvPr/>
            </p:nvSpPr>
            <p:spPr>
              <a:xfrm>
                <a:off x="3434686" y="1392817"/>
                <a:ext cx="4667535" cy="718658"/>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𝟐</m:t>
                    </m:r>
                    <m:r>
                      <a:rPr lang="fr-FR" sz="3200" b="1" i="1" smtClean="0">
                        <a:latin typeface="Cambria Math" panose="02040503050406030204" pitchFamily="18" charset="0"/>
                      </a:rPr>
                      <m:t>=</m:t>
                    </m:r>
                    <m:f>
                      <m:fPr>
                        <m:ctrlPr>
                          <a:rPr lang="fr-FR" sz="3200" b="1" i="1" smtClean="0">
                            <a:latin typeface="Cambria Math" panose="02040503050406030204" pitchFamily="18" charset="0"/>
                          </a:rPr>
                        </m:ctrlPr>
                      </m:fPr>
                      <m:num>
                        <m:r>
                          <a:rPr lang="fr-FR" sz="3200" b="1" i="1" smtClean="0">
                            <a:latin typeface="Cambria Math" panose="02040503050406030204" pitchFamily="18" charset="0"/>
                          </a:rPr>
                          <m:t>𝟐𝟓</m:t>
                        </m:r>
                        <m:r>
                          <a:rPr lang="fr-FR" sz="3200" b="1" i="1" smtClean="0">
                            <a:latin typeface="Cambria Math" panose="02040503050406030204" pitchFamily="18" charset="0"/>
                          </a:rPr>
                          <m:t>∗</m:t>
                        </m:r>
                        <m:r>
                          <a:rPr lang="fr-FR" sz="3200" b="1" i="1" smtClean="0">
                            <a:latin typeface="Cambria Math" panose="02040503050406030204" pitchFamily="18" charset="0"/>
                          </a:rPr>
                          <m:t>𝟑𝟏𝟒</m:t>
                        </m:r>
                      </m:num>
                      <m:den>
                        <m:r>
                          <a:rPr lang="fr-FR" sz="3200" b="1" i="1" smtClean="0">
                            <a:latin typeface="Cambria Math" panose="02040503050406030204" pitchFamily="18" charset="0"/>
                          </a:rPr>
                          <m:t>𝟐𝟒</m:t>
                        </m:r>
                        <m:r>
                          <a:rPr lang="fr-FR" sz="3200" b="1" i="1" smtClean="0">
                            <a:latin typeface="Cambria Math" panose="02040503050406030204" pitchFamily="18" charset="0"/>
                          </a:rPr>
                          <m:t>∗</m:t>
                        </m:r>
                        <m:r>
                          <a:rPr lang="fr-FR" sz="3200" b="1" i="1" smtClean="0">
                            <a:latin typeface="Cambria Math" panose="02040503050406030204" pitchFamily="18" charset="0"/>
                          </a:rPr>
                          <m:t>𝟑𝟔𝟎𝟎</m:t>
                        </m:r>
                      </m:den>
                    </m:f>
                  </m:oMath>
                </a14:m>
                <a:r>
                  <a:rPr lang="fr-FR" sz="3200" b="1" dirty="0"/>
                  <a:t> = 0,0911 l/s</a:t>
                </a:r>
                <a:endParaRPr lang="fr-FR" sz="2400" b="1" dirty="0"/>
              </a:p>
            </p:txBody>
          </p:sp>
        </mc:Choice>
        <mc:Fallback xmlns="">
          <p:sp>
            <p:nvSpPr>
              <p:cNvPr id="9" name="ZoneTexte 8"/>
              <p:cNvSpPr txBox="1">
                <a:spLocks noRot="1" noChangeAspect="1" noMove="1" noResize="1" noEditPoints="1" noAdjustHandles="1" noChangeArrowheads="1" noChangeShapeType="1" noTextEdit="1"/>
              </p:cNvSpPr>
              <p:nvPr/>
            </p:nvSpPr>
            <p:spPr>
              <a:xfrm>
                <a:off x="3434686" y="1392817"/>
                <a:ext cx="4667535" cy="718658"/>
              </a:xfrm>
              <a:prstGeom prst="rect">
                <a:avLst/>
              </a:prstGeom>
              <a:blipFill>
                <a:blip r:embed="rId2"/>
                <a:stretch>
                  <a:fillRect b="-203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3434686" y="2357023"/>
                <a:ext cx="4667535" cy="492443"/>
              </a:xfrm>
              <a:prstGeom prst="rect">
                <a:avLst/>
              </a:prstGeom>
              <a:noFill/>
            </p:spPr>
            <p:txBody>
              <a:bodyPr wrap="square" lIns="0" tIns="0" rIns="0" bIns="0" rtlCol="0">
                <a:spAutoFit/>
              </a:bodyPr>
              <a:lstStyle/>
              <a:p>
                <a14:m>
                  <m:oMath xmlns:m="http://schemas.openxmlformats.org/officeDocument/2006/math">
                    <m:r>
                      <a:rPr lang="fr-FR" sz="3200" b="1" i="1">
                        <a:latin typeface="Cambria Math" panose="02040503050406030204" pitchFamily="18" charset="0"/>
                      </a:rPr>
                      <m:t>𝑸</m:t>
                    </m:r>
                    <m:r>
                      <a:rPr lang="fr-FR" sz="3200" b="1" i="1">
                        <a:latin typeface="Cambria Math" panose="02040503050406030204" pitchFamily="18" charset="0"/>
                      </a:rPr>
                      <m:t>𝟏</m:t>
                    </m:r>
                    <m:r>
                      <a:rPr lang="fr-FR" sz="3200" b="1" i="0">
                        <a:latin typeface="Cambria Math" panose="02040503050406030204" pitchFamily="18" charset="0"/>
                      </a:rPr>
                      <m:t>=</m:t>
                    </m:r>
                  </m:oMath>
                </a14:m>
                <a:r>
                  <a:rPr lang="fr-FR" sz="3200" b="1" dirty="0">
                    <a:latin typeface="Cambria Math" panose="02040503050406030204" pitchFamily="18" charset="0"/>
                  </a:rPr>
                  <a:t>  0,1160 l/s</a:t>
                </a:r>
              </a:p>
            </p:txBody>
          </p:sp>
        </mc:Choice>
        <mc:Fallback xmlns="">
          <p:sp>
            <p:nvSpPr>
              <p:cNvPr id="10" name="ZoneTexte 9"/>
              <p:cNvSpPr txBox="1">
                <a:spLocks noRot="1" noChangeAspect="1" noMove="1" noResize="1" noEditPoints="1" noAdjustHandles="1" noChangeArrowheads="1" noChangeShapeType="1" noTextEdit="1"/>
              </p:cNvSpPr>
              <p:nvPr/>
            </p:nvSpPr>
            <p:spPr>
              <a:xfrm>
                <a:off x="3434686" y="2357023"/>
                <a:ext cx="4667535" cy="492443"/>
              </a:xfrm>
              <a:prstGeom prst="rect">
                <a:avLst/>
              </a:prstGeom>
              <a:blipFill>
                <a:blip r:embed="rId3"/>
                <a:stretch>
                  <a:fillRect t="-26250"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2429299" y="2877270"/>
                <a:ext cx="466753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3200" b="1" i="1" smtClean="0">
                          <a:latin typeface="Cambria Math" panose="02040503050406030204" pitchFamily="18" charset="0"/>
                        </a:rPr>
                        <m:t>𝑸</m:t>
                      </m:r>
                      <m:r>
                        <a:rPr lang="fr-FR" sz="3200" b="1" i="1" smtClean="0">
                          <a:latin typeface="Cambria Math" panose="02040503050406030204" pitchFamily="18" charset="0"/>
                        </a:rPr>
                        <m:t>𝟐</m:t>
                      </m:r>
                      <m:r>
                        <a:rPr lang="fr-FR" sz="3200" b="1" i="1" smtClean="0">
                          <a:latin typeface="Cambria Math" panose="02040503050406030204" pitchFamily="18" charset="0"/>
                        </a:rPr>
                        <m:t>=</m:t>
                      </m:r>
                      <m:r>
                        <m:rPr>
                          <m:nor/>
                        </m:rPr>
                        <a:rPr lang="fr-FR" sz="3200" b="1" dirty="0"/>
                        <m:t>0,</m:t>
                      </m:r>
                      <m:r>
                        <m:rPr>
                          <m:nor/>
                        </m:rPr>
                        <a:rPr lang="fr-FR" sz="3200" b="1" i="0" dirty="0" smtClean="0"/>
                        <m:t>0911</m:t>
                      </m:r>
                      <m:r>
                        <m:rPr>
                          <m:nor/>
                        </m:rPr>
                        <a:rPr lang="fr-FR" sz="3200" b="1" dirty="0"/>
                        <m:t> </m:t>
                      </m:r>
                      <m:r>
                        <m:rPr>
                          <m:nor/>
                        </m:rPr>
                        <a:rPr lang="fr-FR" sz="3200" b="1" dirty="0"/>
                        <m:t>l</m:t>
                      </m:r>
                      <m:r>
                        <m:rPr>
                          <m:nor/>
                        </m:rPr>
                        <a:rPr lang="fr-FR" sz="3200" b="1" dirty="0"/>
                        <m:t>/</m:t>
                      </m:r>
                      <m:r>
                        <m:rPr>
                          <m:nor/>
                        </m:rPr>
                        <a:rPr lang="fr-FR" sz="3200" b="1" dirty="0"/>
                        <m:t>s</m:t>
                      </m:r>
                    </m:oMath>
                  </m:oMathPara>
                </a14:m>
                <a:endParaRPr lang="fr-FR" sz="2400" b="1" dirty="0"/>
              </a:p>
            </p:txBody>
          </p:sp>
        </mc:Choice>
        <mc:Fallback xmlns="">
          <p:sp>
            <p:nvSpPr>
              <p:cNvPr id="11" name="ZoneTexte 10"/>
              <p:cNvSpPr txBox="1">
                <a:spLocks noRot="1" noChangeAspect="1" noMove="1" noResize="1" noEditPoints="1" noAdjustHandles="1" noChangeArrowheads="1" noChangeShapeType="1" noTextEdit="1"/>
              </p:cNvSpPr>
              <p:nvPr/>
            </p:nvSpPr>
            <p:spPr>
              <a:xfrm>
                <a:off x="2429299" y="2877270"/>
                <a:ext cx="4667535" cy="492443"/>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3370994" y="3354815"/>
                <a:ext cx="5682019"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𝑸𝒕𝒐𝒕</m:t>
                    </m:r>
                    <m:r>
                      <a:rPr lang="fr-FR" sz="3200" b="1" i="1" smtClean="0">
                        <a:latin typeface="Cambria Math" panose="02040503050406030204" pitchFamily="18" charset="0"/>
                      </a:rPr>
                      <m:t>=</m:t>
                    </m:r>
                    <m:r>
                      <a:rPr lang="fr-FR" sz="3200" b="1" i="1">
                        <a:latin typeface="Cambria Math" panose="02040503050406030204" pitchFamily="18" charset="0"/>
                      </a:rPr>
                      <m:t>𝑸</m:t>
                    </m:r>
                    <m:r>
                      <a:rPr lang="fr-FR" sz="3200" b="1" i="1">
                        <a:latin typeface="Cambria Math" panose="02040503050406030204" pitchFamily="18" charset="0"/>
                      </a:rPr>
                      <m:t>𝟏</m:t>
                    </m:r>
                    <m:r>
                      <a:rPr lang="fr-FR" sz="3200" b="1" i="1" smtClean="0">
                        <a:latin typeface="Cambria Math" panose="02040503050406030204" pitchFamily="18" charset="0"/>
                      </a:rPr>
                      <m:t>+</m:t>
                    </m:r>
                    <m:r>
                      <a:rPr lang="fr-FR" sz="3200" b="1" i="1">
                        <a:latin typeface="Cambria Math" panose="02040503050406030204" pitchFamily="18" charset="0"/>
                      </a:rPr>
                      <m:t>𝑸</m:t>
                    </m:r>
                    <m:r>
                      <a:rPr lang="fr-FR" sz="3200" b="1" i="1">
                        <a:latin typeface="Cambria Math" panose="02040503050406030204" pitchFamily="18" charset="0"/>
                      </a:rPr>
                      <m:t>𝟐</m:t>
                    </m:r>
                    <m:r>
                      <a:rPr lang="fr-FR" sz="3200" b="1" i="1" smtClean="0">
                        <a:latin typeface="Cambria Math" panose="02040503050406030204" pitchFamily="18" charset="0"/>
                      </a:rPr>
                      <m:t>=</m:t>
                    </m:r>
                  </m:oMath>
                </a14:m>
                <a:r>
                  <a:rPr lang="fr-FR" sz="2400" b="1" dirty="0"/>
                  <a:t> </a:t>
                </a:r>
                <a:r>
                  <a:rPr lang="fr-FR" sz="3200" b="1" dirty="0"/>
                  <a:t>0,2071 l/s</a:t>
                </a:r>
              </a:p>
            </p:txBody>
          </p:sp>
        </mc:Choice>
        <mc:Fallback xmlns="">
          <p:sp>
            <p:nvSpPr>
              <p:cNvPr id="12" name="ZoneTexte 11"/>
              <p:cNvSpPr txBox="1">
                <a:spLocks noRot="1" noChangeAspect="1" noMove="1" noResize="1" noEditPoints="1" noAdjustHandles="1" noChangeArrowheads="1" noChangeShapeType="1" noTextEdit="1"/>
              </p:cNvSpPr>
              <p:nvPr/>
            </p:nvSpPr>
            <p:spPr>
              <a:xfrm>
                <a:off x="3370994" y="3354815"/>
                <a:ext cx="5682019" cy="492443"/>
              </a:xfrm>
              <a:prstGeom prst="rect">
                <a:avLst/>
              </a:prstGeom>
              <a:blipFill>
                <a:blip r:embed="rId5"/>
                <a:stretch>
                  <a:fillRect t="-23457" b="-5061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a:off x="3370993" y="4329943"/>
                <a:ext cx="7383443"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𝑸𝒇𝒕𝒐𝒕</m:t>
                    </m:r>
                    <m:r>
                      <a:rPr lang="fr-FR" sz="3200" b="1" i="1" smtClean="0">
                        <a:latin typeface="Cambria Math" panose="02040503050406030204" pitchFamily="18" charset="0"/>
                      </a:rPr>
                      <m:t>=</m:t>
                    </m:r>
                    <m:r>
                      <a:rPr lang="fr-FR" sz="3200" b="1" i="1" smtClean="0">
                        <a:latin typeface="Cambria Math" panose="02040503050406030204" pitchFamily="18" charset="0"/>
                      </a:rPr>
                      <m:t>𝟎</m:t>
                    </m:r>
                    <m:r>
                      <a:rPr lang="fr-FR" sz="3200" b="1" i="1" smtClean="0">
                        <a:latin typeface="Cambria Math" panose="02040503050406030204" pitchFamily="18" charset="0"/>
                      </a:rPr>
                      <m:t>,</m:t>
                    </m:r>
                    <m:r>
                      <a:rPr lang="fr-FR" sz="3200" b="1" i="1" smtClean="0">
                        <a:latin typeface="Cambria Math" panose="02040503050406030204" pitchFamily="18" charset="0"/>
                      </a:rPr>
                      <m:t>𝟐𝟎𝟕𝟏</m:t>
                    </m:r>
                    <m:r>
                      <a:rPr lang="fr-FR" sz="3200" b="1" i="1" smtClean="0">
                        <a:latin typeface="Cambria Math" panose="02040503050406030204" pitchFamily="18" charset="0"/>
                      </a:rPr>
                      <m:t>∗(</m:t>
                    </m:r>
                    <m:r>
                      <a:rPr lang="fr-FR" sz="3200" b="1" i="1" smtClean="0">
                        <a:latin typeface="Cambria Math" panose="02040503050406030204" pitchFamily="18" charset="0"/>
                      </a:rPr>
                      <m:t>𝟏</m:t>
                    </m:r>
                    <m:r>
                      <a:rPr lang="fr-FR" sz="3200" b="1" i="1" smtClean="0">
                        <a:latin typeface="Cambria Math" panose="02040503050406030204" pitchFamily="18" charset="0"/>
                      </a:rPr>
                      <m:t>+</m:t>
                    </m:r>
                    <m:r>
                      <a:rPr lang="fr-FR" sz="3200" b="1" i="1" smtClean="0">
                        <a:latin typeface="Cambria Math" panose="02040503050406030204" pitchFamily="18" charset="0"/>
                      </a:rPr>
                      <m:t>𝟎</m:t>
                    </m:r>
                    <m:r>
                      <a:rPr lang="fr-FR" sz="3200" b="1" i="1" smtClean="0">
                        <a:latin typeface="Cambria Math" panose="02040503050406030204" pitchFamily="18" charset="0"/>
                      </a:rPr>
                      <m:t>,</m:t>
                    </m:r>
                    <m:r>
                      <a:rPr lang="fr-FR" sz="3200" b="1" i="1" smtClean="0">
                        <a:latin typeface="Cambria Math" panose="02040503050406030204" pitchFamily="18" charset="0"/>
                      </a:rPr>
                      <m:t>𝟑𝟎</m:t>
                    </m:r>
                    <m:r>
                      <a:rPr lang="fr-FR" sz="3200" b="1" i="1" smtClean="0">
                        <a:latin typeface="Cambria Math" panose="02040503050406030204" pitchFamily="18" charset="0"/>
                      </a:rPr>
                      <m:t>)=</m:t>
                    </m:r>
                  </m:oMath>
                </a14:m>
                <a:r>
                  <a:rPr lang="fr-FR" sz="2400" b="1" dirty="0"/>
                  <a:t> </a:t>
                </a:r>
                <a:r>
                  <a:rPr lang="fr-FR" sz="3200" b="1" dirty="0"/>
                  <a:t>0,269 l/s</a:t>
                </a:r>
              </a:p>
            </p:txBody>
          </p:sp>
        </mc:Choice>
        <mc:Fallback xmlns="">
          <p:sp>
            <p:nvSpPr>
              <p:cNvPr id="13" name="ZoneTexte 12"/>
              <p:cNvSpPr txBox="1">
                <a:spLocks noRot="1" noChangeAspect="1" noMove="1" noResize="1" noEditPoints="1" noAdjustHandles="1" noChangeArrowheads="1" noChangeShapeType="1" noTextEdit="1"/>
              </p:cNvSpPr>
              <p:nvPr/>
            </p:nvSpPr>
            <p:spPr>
              <a:xfrm>
                <a:off x="3370993" y="4329943"/>
                <a:ext cx="7383443" cy="492443"/>
              </a:xfrm>
              <a:prstGeom prst="rect">
                <a:avLst/>
              </a:prstGeom>
              <a:blipFill>
                <a:blip r:embed="rId6"/>
                <a:stretch>
                  <a:fillRect t="-23457" r="-1569" b="-50617"/>
                </a:stretch>
              </a:blipFill>
            </p:spPr>
            <p:txBody>
              <a:bodyPr/>
              <a:lstStyle/>
              <a:p>
                <a:r>
                  <a:rPr lang="fr-FR">
                    <a:noFill/>
                  </a:rPr>
                  <a:t> </a:t>
                </a:r>
              </a:p>
            </p:txBody>
          </p:sp>
        </mc:Fallback>
      </mc:AlternateContent>
      <p:sp>
        <p:nvSpPr>
          <p:cNvPr id="4" name="Rectangle 3"/>
          <p:cNvSpPr/>
          <p:nvPr/>
        </p:nvSpPr>
        <p:spPr>
          <a:xfrm>
            <a:off x="607833" y="4866859"/>
            <a:ext cx="6178063" cy="400110"/>
          </a:xfrm>
          <a:prstGeom prst="rect">
            <a:avLst/>
          </a:prstGeom>
        </p:spPr>
        <p:txBody>
          <a:bodyPr wrap="square">
            <a:spAutoFit/>
          </a:bodyPr>
          <a:lstStyle/>
          <a:p>
            <a:r>
              <a:rPr lang="fr-FR" sz="2000" dirty="0">
                <a:latin typeface="TimesNewRomanPSMT"/>
              </a:rPr>
              <a:t>Le débit de pointe avec de </a:t>
            </a:r>
            <a:r>
              <a:rPr lang="fr-FR" sz="2000" dirty="0" err="1">
                <a:latin typeface="TimesNewRomanPSMT"/>
              </a:rPr>
              <a:t>coef</a:t>
            </a:r>
            <a:r>
              <a:rPr lang="fr-FR" sz="2000" dirty="0">
                <a:latin typeface="TimesNewRomanPSMT"/>
              </a:rPr>
              <a:t> de pointe </a:t>
            </a:r>
            <a:r>
              <a:rPr lang="fr-FR" sz="2000" dirty="0" err="1">
                <a:latin typeface="TimesNewRomanPSMT"/>
              </a:rPr>
              <a:t>kp</a:t>
            </a:r>
            <a:r>
              <a:rPr lang="fr-FR" sz="2000" dirty="0">
                <a:latin typeface="TimesNewRomanPSMT"/>
              </a:rPr>
              <a:t> = 3</a:t>
            </a:r>
          </a:p>
        </p:txBody>
      </p:sp>
      <mc:AlternateContent xmlns:mc="http://schemas.openxmlformats.org/markup-compatibility/2006" xmlns:a14="http://schemas.microsoft.com/office/drawing/2010/main">
        <mc:Choice Requires="a14">
          <p:sp>
            <p:nvSpPr>
              <p:cNvPr id="14" name="ZoneTexte 13"/>
              <p:cNvSpPr txBox="1"/>
              <p:nvPr/>
            </p:nvSpPr>
            <p:spPr>
              <a:xfrm>
                <a:off x="3384642" y="5383126"/>
                <a:ext cx="5339080" cy="492443"/>
              </a:xfrm>
              <a:prstGeom prst="rect">
                <a:avLst/>
              </a:prstGeom>
              <a:noFill/>
            </p:spPr>
            <p:txBody>
              <a:bodyPr wrap="square" lIns="0" tIns="0" rIns="0" bIns="0" rtlCol="0">
                <a:spAutoFit/>
              </a:bodyPr>
              <a:lstStyle/>
              <a:p>
                <a14:m>
                  <m:oMath xmlns:m="http://schemas.openxmlformats.org/officeDocument/2006/math">
                    <m:r>
                      <a:rPr lang="fr-FR" sz="3200" b="1" i="1" smtClean="0">
                        <a:latin typeface="Cambria Math" panose="02040503050406030204" pitchFamily="18" charset="0"/>
                      </a:rPr>
                      <m:t>𝑸𝒑𝒕𝒐𝒕</m:t>
                    </m:r>
                    <m:r>
                      <a:rPr lang="fr-FR" sz="3200" b="1" i="1" smtClean="0">
                        <a:latin typeface="Cambria Math" panose="02040503050406030204" pitchFamily="18" charset="0"/>
                      </a:rPr>
                      <m:t>=</m:t>
                    </m:r>
                  </m:oMath>
                </a14:m>
                <a:r>
                  <a:rPr lang="fr-FR" sz="3200" b="1" dirty="0"/>
                  <a:t>0,269 * 3 = 0,807 l/s</a:t>
                </a:r>
              </a:p>
            </p:txBody>
          </p:sp>
        </mc:Choice>
        <mc:Fallback xmlns="">
          <p:sp>
            <p:nvSpPr>
              <p:cNvPr id="14" name="ZoneTexte 13"/>
              <p:cNvSpPr txBox="1">
                <a:spLocks noRot="1" noChangeAspect="1" noMove="1" noResize="1" noEditPoints="1" noAdjustHandles="1" noChangeArrowheads="1" noChangeShapeType="1" noTextEdit="1"/>
              </p:cNvSpPr>
              <p:nvPr/>
            </p:nvSpPr>
            <p:spPr>
              <a:xfrm>
                <a:off x="3384642" y="5383126"/>
                <a:ext cx="5339080" cy="492443"/>
              </a:xfrm>
              <a:prstGeom prst="rect">
                <a:avLst/>
              </a:prstGeom>
              <a:blipFill>
                <a:blip r:embed="rId7"/>
                <a:stretch>
                  <a:fillRect t="-23457" b="-50617"/>
                </a:stretch>
              </a:blipFill>
            </p:spPr>
            <p:txBody>
              <a:bodyPr/>
              <a:lstStyle/>
              <a:p>
                <a:r>
                  <a:rPr lang="fr-FR">
                    <a:noFill/>
                  </a:rPr>
                  <a:t> </a:t>
                </a:r>
              </a:p>
            </p:txBody>
          </p:sp>
        </mc:Fallback>
      </mc:AlternateContent>
      <p:sp>
        <p:nvSpPr>
          <p:cNvPr id="15" name="Rectangle 14"/>
          <p:cNvSpPr/>
          <p:nvPr/>
        </p:nvSpPr>
        <p:spPr>
          <a:xfrm>
            <a:off x="1059653" y="6099448"/>
            <a:ext cx="5729069" cy="584775"/>
          </a:xfrm>
          <a:prstGeom prst="rect">
            <a:avLst/>
          </a:prstGeom>
        </p:spPr>
        <p:txBody>
          <a:bodyPr wrap="none">
            <a:spAutoFit/>
          </a:bodyPr>
          <a:lstStyle/>
          <a:p>
            <a:r>
              <a:rPr lang="fr-FR" sz="2400" b="1" strike="noStrike" baseline="0" dirty="0">
                <a:latin typeface="Times New Roman" panose="02020603050405020304" pitchFamily="18" charset="0"/>
              </a:rPr>
              <a:t>Donc </a:t>
            </a:r>
            <a:r>
              <a:rPr lang="fr-FR" sz="2000" b="1" dirty="0">
                <a:latin typeface="Times New Roman" panose="02020603050405020304" pitchFamily="18" charset="0"/>
              </a:rPr>
              <a:t>:                      </a:t>
            </a:r>
            <a:r>
              <a:rPr lang="fr-FR" sz="3200" b="1" dirty="0">
                <a:latin typeface="Cambria Math" panose="02040503050406030204" pitchFamily="18" charset="0"/>
              </a:rPr>
              <a:t>Q total = 0,807 l/s</a:t>
            </a:r>
          </a:p>
        </p:txBody>
      </p:sp>
    </p:spTree>
    <p:extLst>
      <p:ext uri="{BB962C8B-B14F-4D97-AF65-F5344CB8AC3E}">
        <p14:creationId xmlns:p14="http://schemas.microsoft.com/office/powerpoint/2010/main" val="198665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4" name="Rectangle 3"/>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5" name="Rectangle 4"/>
          <p:cNvSpPr/>
          <p:nvPr/>
        </p:nvSpPr>
        <p:spPr>
          <a:xfrm>
            <a:off x="482220" y="1331935"/>
            <a:ext cx="11309445" cy="400110"/>
          </a:xfrm>
          <a:prstGeom prst="rect">
            <a:avLst/>
          </a:prstGeom>
        </p:spPr>
        <p:txBody>
          <a:bodyPr wrap="square">
            <a:spAutoFit/>
          </a:bodyPr>
          <a:lstStyle/>
          <a:p>
            <a:r>
              <a:rPr lang="fr-FR" sz="2000" dirty="0">
                <a:latin typeface="TimesNewRomanPSMT"/>
              </a:rPr>
              <a:t>Le réseau de distribution de notre étude est formé par des ramifications.</a:t>
            </a:r>
            <a:endParaRPr lang="fr-FR" sz="2000" dirty="0"/>
          </a:p>
        </p:txBody>
      </p:sp>
      <p:sp>
        <p:nvSpPr>
          <p:cNvPr id="6" name="Rectangle 5"/>
          <p:cNvSpPr/>
          <p:nvPr/>
        </p:nvSpPr>
        <p:spPr>
          <a:xfrm>
            <a:off x="482220" y="2070627"/>
            <a:ext cx="3808800" cy="430887"/>
          </a:xfrm>
          <a:prstGeom prst="rect">
            <a:avLst/>
          </a:prstGeom>
        </p:spPr>
        <p:txBody>
          <a:bodyPr wrap="none">
            <a:spAutoFit/>
          </a:bodyPr>
          <a:lstStyle/>
          <a:p>
            <a:r>
              <a:rPr lang="fr-FR" sz="2200" b="1" dirty="0">
                <a:latin typeface="Times New Roman" panose="02020603050405020304" pitchFamily="18" charset="0"/>
              </a:rPr>
              <a:t>Répartition linéaire des débits</a:t>
            </a:r>
            <a:endParaRPr lang="fr-FR" sz="2200" dirty="0"/>
          </a:p>
        </p:txBody>
      </p:sp>
      <p:sp>
        <p:nvSpPr>
          <p:cNvPr id="7" name="Rectangle 6"/>
          <p:cNvSpPr/>
          <p:nvPr/>
        </p:nvSpPr>
        <p:spPr>
          <a:xfrm>
            <a:off x="482220" y="2778541"/>
            <a:ext cx="11213911" cy="954107"/>
          </a:xfrm>
          <a:prstGeom prst="rect">
            <a:avLst/>
          </a:prstGeom>
        </p:spPr>
        <p:txBody>
          <a:bodyPr wrap="square">
            <a:spAutoFit/>
          </a:bodyPr>
          <a:lstStyle/>
          <a:p>
            <a:r>
              <a:rPr lang="fr-FR" sz="2000" dirty="0">
                <a:latin typeface="TimesNewRomanPSMT"/>
              </a:rPr>
              <a:t>Un débit uniformément répartit, conduit à un débit unitaire QT/LT, connaissant la longueur</a:t>
            </a:r>
          </a:p>
          <a:p>
            <a:r>
              <a:rPr lang="fr-FR" sz="2000" dirty="0">
                <a:latin typeface="TimesNewRomanPSMT"/>
              </a:rPr>
              <a:t>totale du réseau </a:t>
            </a:r>
            <a:r>
              <a:rPr lang="fr-FR" sz="3600" b="0" i="0" u="none" strike="noStrike" baseline="0" dirty="0">
                <a:latin typeface="SymbolMT"/>
              </a:rPr>
              <a:t>Σ</a:t>
            </a:r>
            <a:r>
              <a:rPr lang="fr-FR" sz="2000" dirty="0">
                <a:latin typeface="SymbolMT"/>
              </a:rPr>
              <a:t>= </a:t>
            </a:r>
            <a:r>
              <a:rPr lang="fr-FR" sz="2000" dirty="0">
                <a:latin typeface="TimesNewRomanPSMT"/>
              </a:rPr>
              <a:t>? m </a:t>
            </a:r>
            <a:r>
              <a:rPr lang="fr-FR" sz="900" b="0" i="1" u="none" strike="noStrike" baseline="0" dirty="0">
                <a:latin typeface="Times New Roman" panose="02020603050405020304" pitchFamily="18" charset="0"/>
              </a:rPr>
              <a:t>i </a:t>
            </a:r>
            <a:r>
              <a:rPr lang="fr-FR" sz="2000" i="1" dirty="0" err="1">
                <a:latin typeface="Times New Roman" panose="02020603050405020304" pitchFamily="18" charset="0"/>
              </a:rPr>
              <a:t>Lt</a:t>
            </a:r>
            <a:r>
              <a:rPr lang="fr-FR" sz="2000" i="1" dirty="0">
                <a:latin typeface="Times New Roman" panose="02020603050405020304" pitchFamily="18" charset="0"/>
              </a:rPr>
              <a:t> </a:t>
            </a:r>
            <a:r>
              <a:rPr lang="fr-FR" sz="2000" dirty="0">
                <a:latin typeface="TimesNewRomanPSMT"/>
              </a:rPr>
              <a:t>, et le débit total </a:t>
            </a:r>
            <a:r>
              <a:rPr lang="fr-FR" sz="2000" dirty="0">
                <a:latin typeface="SymbolMT"/>
              </a:rPr>
              <a:t>= </a:t>
            </a:r>
            <a:r>
              <a:rPr lang="fr-FR" sz="2000" dirty="0">
                <a:latin typeface="TimesNewRomanPSMT"/>
              </a:rPr>
              <a:t>l/s </a:t>
            </a:r>
            <a:r>
              <a:rPr lang="fr-FR" sz="900" b="0" i="1" u="none" strike="noStrike" baseline="0" dirty="0">
                <a:latin typeface="Times New Roman" panose="02020603050405020304" pitchFamily="18" charset="0"/>
              </a:rPr>
              <a:t> </a:t>
            </a:r>
            <a:r>
              <a:rPr lang="fr-FR" sz="2000" i="1" dirty="0" err="1">
                <a:latin typeface="Times New Roman" panose="02020603050405020304" pitchFamily="18" charset="0"/>
              </a:rPr>
              <a:t>Qt</a:t>
            </a:r>
            <a:r>
              <a:rPr lang="fr-FR" sz="2000" i="1" dirty="0">
                <a:latin typeface="Times New Roman" panose="02020603050405020304" pitchFamily="18" charset="0"/>
              </a:rPr>
              <a:t> </a:t>
            </a:r>
            <a:r>
              <a:rPr lang="fr-FR" sz="2000" dirty="0">
                <a:latin typeface="TimesNewRomanPSMT"/>
              </a:rPr>
              <a:t>, le débit unitaire sera donc :</a:t>
            </a:r>
            <a:endParaRPr lang="fr-FR" sz="2000" dirty="0"/>
          </a:p>
        </p:txBody>
      </p:sp>
      <p:sp>
        <p:nvSpPr>
          <p:cNvPr id="9" name="Rectangle 8"/>
          <p:cNvSpPr/>
          <p:nvPr/>
        </p:nvSpPr>
        <p:spPr>
          <a:xfrm>
            <a:off x="583480" y="4686811"/>
            <a:ext cx="6096000" cy="1754326"/>
          </a:xfrm>
          <a:prstGeom prst="rect">
            <a:avLst/>
          </a:prstGeom>
        </p:spPr>
        <p:txBody>
          <a:bodyPr>
            <a:spAutoFit/>
          </a:bodyPr>
          <a:lstStyle/>
          <a:p>
            <a:pPr>
              <a:lnSpc>
                <a:spcPct val="200000"/>
              </a:lnSpc>
            </a:pPr>
            <a:r>
              <a:rPr lang="fr-FR" dirty="0">
                <a:latin typeface="TimesNewRomanPSMT"/>
              </a:rPr>
              <a:t>Le débit linéaire de chaque tronçon est : </a:t>
            </a:r>
            <a:r>
              <a:rPr lang="fr-FR" i="1" dirty="0" err="1">
                <a:latin typeface="Times New Roman" panose="02020603050405020304" pitchFamily="18" charset="0"/>
              </a:rPr>
              <a:t>ql</a:t>
            </a:r>
            <a:r>
              <a:rPr lang="fr-FR" i="1" dirty="0">
                <a:latin typeface="Times New Roman" panose="02020603050405020304" pitchFamily="18" charset="0"/>
              </a:rPr>
              <a:t> </a:t>
            </a:r>
            <a:r>
              <a:rPr lang="fr-FR" dirty="0">
                <a:latin typeface="SymbolMT"/>
              </a:rPr>
              <a:t>= </a:t>
            </a:r>
            <a:r>
              <a:rPr lang="fr-FR" i="1" dirty="0" err="1">
                <a:latin typeface="Times New Roman" panose="02020603050405020304" pitchFamily="18" charset="0"/>
              </a:rPr>
              <a:t>qu</a:t>
            </a:r>
            <a:r>
              <a:rPr lang="fr-FR" i="1" dirty="0">
                <a:latin typeface="Times New Roman" panose="02020603050405020304" pitchFamily="18" charset="0"/>
              </a:rPr>
              <a:t> </a:t>
            </a:r>
            <a:r>
              <a:rPr lang="fr-FR" dirty="0">
                <a:latin typeface="SymbolMT"/>
              </a:rPr>
              <a:t>×</a:t>
            </a:r>
            <a:r>
              <a:rPr lang="fr-FR" i="1" dirty="0">
                <a:latin typeface="Times New Roman" panose="02020603050405020304" pitchFamily="18" charset="0"/>
              </a:rPr>
              <a:t>li </a:t>
            </a:r>
            <a:r>
              <a:rPr lang="fr-FR" b="1" dirty="0">
                <a:latin typeface="Times New Roman" panose="02020603050405020304" pitchFamily="18" charset="0"/>
              </a:rPr>
              <a:t>, </a:t>
            </a:r>
            <a:r>
              <a:rPr lang="fr-FR" dirty="0">
                <a:latin typeface="TimesNewRomanPSMT"/>
              </a:rPr>
              <a:t>avec </a:t>
            </a:r>
            <a:r>
              <a:rPr lang="fr-FR" b="1" dirty="0">
                <a:latin typeface="Times New Roman" panose="02020603050405020304" pitchFamily="18" charset="0"/>
              </a:rPr>
              <a:t>:</a:t>
            </a:r>
          </a:p>
          <a:p>
            <a:pPr>
              <a:lnSpc>
                <a:spcPct val="200000"/>
              </a:lnSpc>
            </a:pPr>
            <a:r>
              <a:rPr lang="fr-FR" sz="800" b="0" i="1" u="none" strike="noStrike" baseline="0" dirty="0">
                <a:latin typeface="Times New Roman" panose="02020603050405020304" pitchFamily="18" charset="0"/>
              </a:rPr>
              <a:t> </a:t>
            </a:r>
            <a:r>
              <a:rPr lang="fr-FR" i="1" dirty="0" err="1">
                <a:latin typeface="Times New Roman" panose="02020603050405020304" pitchFamily="18" charset="0"/>
              </a:rPr>
              <a:t>ql</a:t>
            </a:r>
            <a:r>
              <a:rPr lang="fr-FR" i="1" dirty="0">
                <a:latin typeface="Times New Roman" panose="02020603050405020304" pitchFamily="18" charset="0"/>
              </a:rPr>
              <a:t> </a:t>
            </a:r>
            <a:r>
              <a:rPr lang="fr-FR" b="1" dirty="0">
                <a:latin typeface="Times New Roman" panose="02020603050405020304" pitchFamily="18" charset="0"/>
              </a:rPr>
              <a:t>: </a:t>
            </a:r>
            <a:r>
              <a:rPr lang="fr-FR" dirty="0">
                <a:latin typeface="TimesNewRomanPSMT"/>
              </a:rPr>
              <a:t>Le débit linéaire du tronçon </a:t>
            </a:r>
            <a:r>
              <a:rPr lang="fr-FR" b="1" dirty="0">
                <a:latin typeface="Times New Roman" panose="02020603050405020304" pitchFamily="18" charset="0"/>
              </a:rPr>
              <a:t>i.</a:t>
            </a:r>
          </a:p>
          <a:p>
            <a:pPr>
              <a:lnSpc>
                <a:spcPct val="200000"/>
              </a:lnSpc>
            </a:pPr>
            <a:r>
              <a:rPr lang="fr-FR" sz="800" b="0" i="1" u="none" strike="noStrike" baseline="0" dirty="0">
                <a:latin typeface="Times New Roman" panose="02020603050405020304" pitchFamily="18" charset="0"/>
              </a:rPr>
              <a:t> </a:t>
            </a:r>
            <a:r>
              <a:rPr lang="fr-FR" i="1" dirty="0">
                <a:latin typeface="Times New Roman" panose="02020603050405020304" pitchFamily="18" charset="0"/>
              </a:rPr>
              <a:t>li</a:t>
            </a:r>
            <a:r>
              <a:rPr lang="fr-FR" b="1" dirty="0">
                <a:latin typeface="Times New Roman" panose="02020603050405020304" pitchFamily="18" charset="0"/>
              </a:rPr>
              <a:t>: </a:t>
            </a:r>
            <a:r>
              <a:rPr lang="fr-FR" dirty="0">
                <a:latin typeface="TimesNewRomanPSMT"/>
              </a:rPr>
              <a:t>La longueur du tronçon </a:t>
            </a:r>
            <a:r>
              <a:rPr lang="fr-FR" b="1" dirty="0">
                <a:latin typeface="Times New Roman" panose="02020603050405020304" pitchFamily="18" charset="0"/>
              </a:rPr>
              <a:t>i.</a:t>
            </a:r>
            <a:endParaRPr lang="fr-FR" dirty="0"/>
          </a:p>
        </p:txBody>
      </p:sp>
      <mc:AlternateContent xmlns:mc="http://schemas.openxmlformats.org/markup-compatibility/2006" xmlns:a14="http://schemas.microsoft.com/office/drawing/2010/main">
        <mc:Choice Requires="a14">
          <p:sp>
            <p:nvSpPr>
              <p:cNvPr id="8" name="ZoneTexte 7"/>
              <p:cNvSpPr txBox="1"/>
              <p:nvPr/>
            </p:nvSpPr>
            <p:spPr>
              <a:xfrm>
                <a:off x="3981085" y="3875920"/>
                <a:ext cx="4216180" cy="667619"/>
              </a:xfrm>
              <a:prstGeom prst="rect">
                <a:avLst/>
              </a:prstGeom>
              <a:noFill/>
            </p:spPr>
            <p:txBody>
              <a:bodyPr wrap="square" lIns="0" tIns="0" rIns="0" bIns="0" rtlCol="0">
                <a:spAutoFit/>
              </a:bodyPr>
              <a:lstStyle/>
              <a:p>
                <a14:m>
                  <m:oMath xmlns:m="http://schemas.openxmlformats.org/officeDocument/2006/math">
                    <m:sSub>
                      <m:sSubPr>
                        <m:ctrlPr>
                          <a:rPr lang="fr-FR" sz="2800" b="0" i="1" dirty="0" smtClean="0">
                            <a:latin typeface="Cambria Math" panose="02040503050406030204" pitchFamily="18" charset="0"/>
                          </a:rPr>
                        </m:ctrlPr>
                      </m:sSubPr>
                      <m:e>
                        <m:r>
                          <a:rPr lang="fr-FR" sz="2800" b="0" i="1" dirty="0" smtClean="0">
                            <a:latin typeface="Cambria Math" panose="02040503050406030204" pitchFamily="18" charset="0"/>
                          </a:rPr>
                          <m:t>𝑞</m:t>
                        </m:r>
                      </m:e>
                      <m:sub>
                        <m:r>
                          <a:rPr lang="fr-FR" sz="2800" b="0" i="1" dirty="0" smtClean="0">
                            <a:latin typeface="Cambria Math" panose="02040503050406030204" pitchFamily="18" charset="0"/>
                          </a:rPr>
                          <m:t>𝑢</m:t>
                        </m:r>
                        <m:r>
                          <a:rPr lang="fr-FR" sz="2800" b="0" i="1" dirty="0" smtClean="0">
                            <a:latin typeface="Cambria Math" panose="02040503050406030204" pitchFamily="18" charset="0"/>
                          </a:rPr>
                          <m:t> </m:t>
                        </m:r>
                      </m:sub>
                    </m:sSub>
                  </m:oMath>
                </a14:m>
                <a:r>
                  <a:rPr lang="fr-FR" sz="2800" dirty="0"/>
                  <a:t>= </a:t>
                </a:r>
                <a14:m>
                  <m:oMath xmlns:m="http://schemas.openxmlformats.org/officeDocument/2006/math">
                    <m:f>
                      <m:fPr>
                        <m:ctrlPr>
                          <a:rPr lang="fr-FR" sz="2800" i="1">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𝑄</m:t>
                            </m:r>
                          </m:e>
                          <m:sub>
                            <m:r>
                              <a:rPr lang="fr-FR" sz="2800" i="1">
                                <a:latin typeface="Cambria Math" panose="02040503050406030204" pitchFamily="18" charset="0"/>
                              </a:rPr>
                              <m:t>𝑡</m:t>
                            </m:r>
                          </m:sub>
                        </m:sSub>
                        <m:r>
                          <a:rPr lang="fr-FR" sz="2800" b="0" i="1" smtClean="0">
                            <a:latin typeface="Cambria Math" panose="02040503050406030204" pitchFamily="18" charset="0"/>
                          </a:rPr>
                          <m:t> </m:t>
                        </m:r>
                      </m:num>
                      <m:den>
                        <m:sSub>
                          <m:sSubPr>
                            <m:ctrlPr>
                              <a:rPr lang="fr-FR" sz="2800" i="1">
                                <a:latin typeface="Cambria Math" panose="02040503050406030204" pitchFamily="18" charset="0"/>
                              </a:rPr>
                            </m:ctrlPr>
                          </m:sSubPr>
                          <m:e>
                            <m:r>
                              <a:rPr lang="fr-FR" sz="2800" i="1">
                                <a:latin typeface="Cambria Math" panose="02040503050406030204" pitchFamily="18" charset="0"/>
                              </a:rPr>
                              <m:t>𝐿</m:t>
                            </m:r>
                          </m:e>
                          <m:sub>
                            <m:r>
                              <a:rPr lang="fr-FR" sz="2800" i="1">
                                <a:latin typeface="Cambria Math" panose="02040503050406030204" pitchFamily="18" charset="0"/>
                              </a:rPr>
                              <m:t>𝑡</m:t>
                            </m:r>
                          </m:sub>
                        </m:sSub>
                      </m:den>
                    </m:f>
                  </m:oMath>
                </a14:m>
                <a:r>
                  <a:rPr lang="fr-FR" sz="2800" dirty="0"/>
                  <a:t> = </a:t>
                </a:r>
                <a14:m>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0,807</m:t>
                        </m:r>
                      </m:num>
                      <m:den>
                        <m:r>
                          <a:rPr lang="fr-FR" sz="2800" b="0" i="1" smtClean="0">
                            <a:latin typeface="Cambria Math" panose="02040503050406030204" pitchFamily="18" charset="0"/>
                          </a:rPr>
                          <m:t>144</m:t>
                        </m:r>
                      </m:den>
                    </m:f>
                  </m:oMath>
                </a14:m>
                <a:r>
                  <a:rPr lang="fr-FR" sz="2800" dirty="0"/>
                  <a:t> = 0,00560 l/s</a:t>
                </a:r>
              </a:p>
            </p:txBody>
          </p:sp>
        </mc:Choice>
        <mc:Fallback xmlns="">
          <p:sp>
            <p:nvSpPr>
              <p:cNvPr id="8" name="ZoneTexte 7"/>
              <p:cNvSpPr txBox="1">
                <a:spLocks noRot="1" noChangeAspect="1" noMove="1" noResize="1" noEditPoints="1" noAdjustHandles="1" noChangeArrowheads="1" noChangeShapeType="1" noTextEdit="1"/>
              </p:cNvSpPr>
              <p:nvPr/>
            </p:nvSpPr>
            <p:spPr>
              <a:xfrm>
                <a:off x="3981085" y="3875920"/>
                <a:ext cx="4216180" cy="667619"/>
              </a:xfrm>
              <a:prstGeom prst="rect">
                <a:avLst/>
              </a:prstGeom>
              <a:blipFill>
                <a:blip r:embed="rId2"/>
                <a:stretch>
                  <a:fillRect t="-1835" b="-11009"/>
                </a:stretch>
              </a:blipFill>
            </p:spPr>
            <p:txBody>
              <a:bodyPr/>
              <a:lstStyle/>
              <a:p>
                <a:r>
                  <a:rPr lang="fr-FR">
                    <a:noFill/>
                  </a:rPr>
                  <a:t> </a:t>
                </a:r>
              </a:p>
            </p:txBody>
          </p:sp>
        </mc:Fallback>
      </mc:AlternateContent>
    </p:spTree>
    <p:extLst>
      <p:ext uri="{BB962C8B-B14F-4D97-AF65-F5344CB8AC3E}">
        <p14:creationId xmlns:p14="http://schemas.microsoft.com/office/powerpoint/2010/main" val="67636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4" name="Rectangle 3"/>
          <p:cNvSpPr/>
          <p:nvPr/>
        </p:nvSpPr>
        <p:spPr>
          <a:xfrm>
            <a:off x="291151" y="1424268"/>
            <a:ext cx="11900849" cy="1661993"/>
          </a:xfrm>
          <a:prstGeom prst="rect">
            <a:avLst/>
          </a:prstGeom>
        </p:spPr>
        <p:txBody>
          <a:bodyPr wrap="square">
            <a:spAutoFit/>
          </a:bodyPr>
          <a:lstStyle/>
          <a:p>
            <a:r>
              <a:rPr lang="fr-FR" sz="2200" b="1" i="0" u="none" strike="noStrike" baseline="0" dirty="0">
                <a:latin typeface="Times New Roman" panose="02020603050405020304" pitchFamily="18" charset="0"/>
                <a:cs typeface="Times New Roman" panose="02020603050405020304" pitchFamily="18" charset="0"/>
              </a:rPr>
              <a:t>Répartition initiale des débits</a:t>
            </a:r>
          </a:p>
          <a:p>
            <a:pPr>
              <a:lnSpc>
                <a:spcPct val="200000"/>
              </a:lnSpc>
            </a:pPr>
            <a:r>
              <a:rPr lang="fr-FR" sz="2000" dirty="0">
                <a:latin typeface="Times New Roman" panose="02020603050405020304" pitchFamily="18" charset="0"/>
                <a:cs typeface="Times New Roman" panose="02020603050405020304" pitchFamily="18" charset="0"/>
              </a:rPr>
              <a:t>Une fois les débits linéaires calculés, on procède à la répartition initiale, en commençant par le point le plus défavorable.</a:t>
            </a:r>
          </a:p>
        </p:txBody>
      </p:sp>
      <mc:AlternateContent xmlns:mc="http://schemas.openxmlformats.org/markup-compatibility/2006" xmlns:a14="http://schemas.microsoft.com/office/drawing/2010/main">
        <mc:Choice Requires="a14">
          <p:sp>
            <p:nvSpPr>
              <p:cNvPr id="5" name="Rectangle 4"/>
              <p:cNvSpPr/>
              <p:nvPr/>
            </p:nvSpPr>
            <p:spPr>
              <a:xfrm>
                <a:off x="291151" y="3127597"/>
                <a:ext cx="11514164" cy="3220241"/>
              </a:xfrm>
              <a:prstGeom prst="rect">
                <a:avLst/>
              </a:prstGeom>
            </p:spPr>
            <p:txBody>
              <a:bodyPr wrap="square">
                <a:spAutoFit/>
              </a:bodyPr>
              <a:lstStyle/>
              <a:p>
                <a:r>
                  <a:rPr lang="fr-FR" sz="2200" b="1" dirty="0">
                    <a:latin typeface="Times New Roman" panose="02020603050405020304" pitchFamily="18" charset="0"/>
                    <a:cs typeface="Times New Roman" panose="02020603050405020304" pitchFamily="18" charset="0"/>
                  </a:rPr>
                  <a:t>Détermination des diamètres des canalisations</a:t>
                </a:r>
              </a:p>
              <a:p>
                <a:pPr>
                  <a:lnSpc>
                    <a:spcPct val="200000"/>
                  </a:lnSpc>
                </a:pPr>
                <a:r>
                  <a:rPr lang="fr-FR" sz="2000" dirty="0">
                    <a:latin typeface="Times New Roman" panose="02020603050405020304" pitchFamily="18" charset="0"/>
                    <a:cs typeface="Times New Roman" panose="02020603050405020304" pitchFamily="18" charset="0"/>
                  </a:rPr>
                  <a:t>Connaissant les débits qui transitent dans chaque tronçon, les diamètres sont obtenus par la formule suivante : </a:t>
                </a:r>
              </a:p>
              <a:p>
                <a:pPr algn="ctr">
                  <a:lnSpc>
                    <a:spcPct val="200000"/>
                  </a:lnSpc>
                </a:pPr>
                <a:r>
                  <a:rPr lang="fr-FR" sz="2400" dirty="0">
                    <a:latin typeface="Times New Roman" panose="02020603050405020304" pitchFamily="18" charset="0"/>
                    <a:cs typeface="Times New Roman" panose="02020603050405020304" pitchFamily="18" charset="0"/>
                  </a:rPr>
                  <a:t>Q = V* S</a:t>
                </a:r>
              </a:p>
              <a:p>
                <a:r>
                  <a:rPr lang="fr-FR" sz="2000" dirty="0">
                    <a:latin typeface="Times New Roman" panose="02020603050405020304" pitchFamily="18" charset="0"/>
                    <a:cs typeface="Times New Roman" panose="02020603050405020304" pitchFamily="18" charset="0"/>
                  </a:rPr>
                  <a:t>Pour une vitesse économique V=1 m/s, on détermine les diamètres théoriques des canalisations qui sont </a:t>
                </a:r>
                <a:r>
                  <a:rPr lang="fr-FR" sz="2000" dirty="0" err="1">
                    <a:latin typeface="Times New Roman" panose="02020603050405020304" pitchFamily="18" charset="0"/>
                    <a:cs typeface="Times New Roman" panose="02020603050405020304" pitchFamily="18" charset="0"/>
                  </a:rPr>
                  <a:t>donnéspar</a:t>
                </a:r>
                <a:r>
                  <a:rPr lang="fr-FR" sz="2000" dirty="0">
                    <a:latin typeface="Times New Roman" panose="02020603050405020304" pitchFamily="18" charset="0"/>
                    <a:cs typeface="Times New Roman" panose="02020603050405020304" pitchFamily="18" charset="0"/>
                  </a:rPr>
                  <a:t> la formule suivante :                              </a:t>
                </a:r>
                <a:r>
                  <a:rPr lang="fr-FR" sz="2400" dirty="0">
                    <a:latin typeface="Times New Roman" panose="02020603050405020304" pitchFamily="18" charset="0"/>
                    <a:cs typeface="Times New Roman" panose="02020603050405020304" pitchFamily="18" charset="0"/>
                  </a:rPr>
                  <a:t>Ø = 2</a:t>
                </a:r>
                <a14:m>
                  <m:oMath xmlns:m="http://schemas.openxmlformats.org/officeDocument/2006/math">
                    <m:rad>
                      <m:radPr>
                        <m:degHide m:val="on"/>
                        <m:ctrlPr>
                          <a:rPr lang="fr-FR" sz="3600" i="1" smtClean="0">
                            <a:latin typeface="Cambria Math" panose="02040503050406030204" pitchFamily="18" charset="0"/>
                            <a:cs typeface="Times New Roman" panose="02020603050405020304" pitchFamily="18" charset="0"/>
                          </a:rPr>
                        </m:ctrlPr>
                      </m:radPr>
                      <m:deg/>
                      <m:e>
                        <m:f>
                          <m:fPr>
                            <m:ctrlPr>
                              <a:rPr lang="fr-FR" sz="3600" i="1" smtClean="0">
                                <a:latin typeface="Cambria Math" panose="02040503050406030204" pitchFamily="18" charset="0"/>
                                <a:cs typeface="Times New Roman" panose="02020603050405020304" pitchFamily="18" charset="0"/>
                              </a:rPr>
                            </m:ctrlPr>
                          </m:fPr>
                          <m:num>
                            <m:r>
                              <a:rPr lang="fr-FR" sz="3600" b="0" i="1" smtClean="0">
                                <a:latin typeface="Cambria Math" panose="02040503050406030204" pitchFamily="18" charset="0"/>
                                <a:cs typeface="Times New Roman" panose="02020603050405020304" pitchFamily="18" charset="0"/>
                              </a:rPr>
                              <m:t>𝑄</m:t>
                            </m:r>
                          </m:num>
                          <m:den>
                            <m:r>
                              <a:rPr lang="fr-FR" sz="3600" i="1" smtClean="0">
                                <a:latin typeface="Cambria Math" panose="02040503050406030204" pitchFamily="18" charset="0"/>
                                <a:ea typeface="Cambria Math" panose="02040503050406030204" pitchFamily="18" charset="0"/>
                                <a:cs typeface="Times New Roman" panose="02020603050405020304" pitchFamily="18" charset="0"/>
                              </a:rPr>
                              <m:t>𝜋</m:t>
                            </m:r>
                          </m:den>
                        </m:f>
                      </m:e>
                    </m:rad>
                  </m:oMath>
                </a14:m>
                <a:endParaRPr lang="fr-FR" sz="2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91151" y="3127597"/>
                <a:ext cx="11514164" cy="3220241"/>
              </a:xfrm>
              <a:prstGeom prst="rect">
                <a:avLst/>
              </a:prstGeom>
              <a:blipFill>
                <a:blip r:embed="rId2"/>
                <a:stretch>
                  <a:fillRect l="-688" t="-1326"/>
                </a:stretch>
              </a:blipFill>
            </p:spPr>
            <p:txBody>
              <a:bodyPr/>
              <a:lstStyle/>
              <a:p>
                <a:r>
                  <a:rPr lang="fr-FR">
                    <a:noFill/>
                  </a:rPr>
                  <a:t> </a:t>
                </a:r>
              </a:p>
            </p:txBody>
          </p:sp>
        </mc:Fallback>
      </mc:AlternateContent>
    </p:spTree>
    <p:extLst>
      <p:ext uri="{BB962C8B-B14F-4D97-AF65-F5344CB8AC3E}">
        <p14:creationId xmlns:p14="http://schemas.microsoft.com/office/powerpoint/2010/main" val="392900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050582" y="777937"/>
            <a:ext cx="4673139" cy="369332"/>
          </a:xfrm>
          <a:prstGeom prst="rect">
            <a:avLst/>
          </a:prstGeom>
          <a:solidFill>
            <a:schemeClr val="bg2"/>
          </a:solidFill>
          <a:ln>
            <a:solidFill>
              <a:srgbClr val="FF0000"/>
            </a:solidFill>
          </a:ln>
        </p:spPr>
        <p:txBody>
          <a:bodyPr wrap="none">
            <a:spAutoFit/>
          </a:bodyPr>
          <a:lstStyle/>
          <a:p>
            <a:r>
              <a:rPr lang="fr-FR" b="1" dirty="0">
                <a:solidFill>
                  <a:schemeClr val="accent1"/>
                </a:solidFill>
                <a:latin typeface="Times New Roman" panose="02020603050405020304" pitchFamily="18" charset="0"/>
              </a:rPr>
              <a:t>CALCUL DU RESEAU DE DISTRIBUTION</a:t>
            </a:r>
            <a:endParaRPr lang="fr-FR" dirty="0">
              <a:solidFill>
                <a:schemeClr val="accent1"/>
              </a:solidFill>
            </a:endParaRPr>
          </a:p>
        </p:txBody>
      </p:sp>
      <p:sp>
        <p:nvSpPr>
          <p:cNvPr id="4" name="Rectangle 3"/>
          <p:cNvSpPr/>
          <p:nvPr/>
        </p:nvSpPr>
        <p:spPr>
          <a:xfrm>
            <a:off x="139094" y="1626120"/>
            <a:ext cx="7258654" cy="523220"/>
          </a:xfrm>
          <a:prstGeom prst="rect">
            <a:avLst/>
          </a:prstGeom>
        </p:spPr>
        <p:txBody>
          <a:bodyPr wrap="none">
            <a:spAutoFit/>
          </a:bodyPr>
          <a:lstStyle/>
          <a:p>
            <a:r>
              <a:rPr lang="fr-FR" sz="2800" b="1" dirty="0">
                <a:latin typeface="Times New Roman" panose="02020603050405020304" pitchFamily="18" charset="0"/>
              </a:rPr>
              <a:t>Détermination des diamètres des canalisations</a:t>
            </a:r>
            <a:endParaRPr lang="fr-FR" sz="2800" dirty="0"/>
          </a:p>
        </p:txBody>
      </p:sp>
      <p:sp>
        <p:nvSpPr>
          <p:cNvPr id="5" name="Rectangle 4"/>
          <p:cNvSpPr/>
          <p:nvPr/>
        </p:nvSpPr>
        <p:spPr>
          <a:xfrm>
            <a:off x="322929" y="2402820"/>
            <a:ext cx="11700750" cy="3785652"/>
          </a:xfrm>
          <a:prstGeom prst="rect">
            <a:avLst/>
          </a:prstGeom>
        </p:spPr>
        <p:txBody>
          <a:bodyPr wrap="square">
            <a:spAutoFit/>
          </a:bodyPr>
          <a:lstStyle/>
          <a:p>
            <a:pPr>
              <a:lnSpc>
                <a:spcPct val="200000"/>
              </a:lnSpc>
            </a:pPr>
            <a:r>
              <a:rPr lang="fr-FR" sz="2200" b="1" i="0" u="none" strike="noStrike" baseline="0" dirty="0">
                <a:latin typeface="Times New Roman" panose="02020603050405020304" pitchFamily="18" charset="0"/>
                <a:cs typeface="Times New Roman" panose="02020603050405020304" pitchFamily="18" charset="0"/>
              </a:rPr>
              <a:t>Méthode de HARDY CROSS</a:t>
            </a:r>
          </a:p>
          <a:p>
            <a:pPr>
              <a:lnSpc>
                <a:spcPct val="200000"/>
              </a:lnSpc>
            </a:pPr>
            <a:r>
              <a:rPr lang="fr-FR" sz="2400" dirty="0">
                <a:latin typeface="Times New Roman" panose="02020603050405020304" pitchFamily="18" charset="0"/>
                <a:cs typeface="Times New Roman" panose="02020603050405020304" pitchFamily="18" charset="0"/>
              </a:rPr>
              <a:t>C'est une méthode de résolution par itérations successives; proposée en 1963 par le professeur  </a:t>
            </a:r>
            <a:r>
              <a:rPr lang="fr-FR" sz="2200" b="1" dirty="0">
                <a:latin typeface="Times New Roman" panose="02020603050405020304" pitchFamily="18" charset="0"/>
                <a:cs typeface="Times New Roman" panose="02020603050405020304" pitchFamily="18" charset="0"/>
              </a:rPr>
              <a:t>HARDY CROSS.</a:t>
            </a:r>
          </a:p>
          <a:p>
            <a:pPr>
              <a:lnSpc>
                <a:spcPct val="200000"/>
              </a:lnSpc>
            </a:pPr>
            <a:r>
              <a:rPr lang="fr-FR" sz="2400" dirty="0">
                <a:latin typeface="Times New Roman" panose="02020603050405020304" pitchFamily="18" charset="0"/>
                <a:cs typeface="Times New Roman" panose="02020603050405020304" pitchFamily="18" charset="0"/>
              </a:rPr>
              <a:t>C'est probablement la plus ancienne et la plus utilisée des méthodes d'analyse des réseaux de distribution d'eau. Cette méthode repose sur les deux lois suivantes :</a:t>
            </a:r>
          </a:p>
        </p:txBody>
      </p:sp>
    </p:spTree>
    <p:extLst>
      <p:ext uri="{BB962C8B-B14F-4D97-AF65-F5344CB8AC3E}">
        <p14:creationId xmlns:p14="http://schemas.microsoft.com/office/powerpoint/2010/main" val="192397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pic>
        <p:nvPicPr>
          <p:cNvPr id="6" name="Image 5"/>
          <p:cNvPicPr>
            <a:picLocks noChangeAspect="1"/>
          </p:cNvPicPr>
          <p:nvPr/>
        </p:nvPicPr>
        <p:blipFill>
          <a:blip r:embed="rId2"/>
          <a:stretch>
            <a:fillRect/>
          </a:stretch>
        </p:blipFill>
        <p:spPr>
          <a:xfrm>
            <a:off x="4308501" y="2692290"/>
            <a:ext cx="3980277" cy="818138"/>
          </a:xfrm>
          <a:prstGeom prst="rect">
            <a:avLst/>
          </a:prstGeom>
        </p:spPr>
      </p:pic>
      <p:sp>
        <p:nvSpPr>
          <p:cNvPr id="7" name="Rectangle 6"/>
          <p:cNvSpPr/>
          <p:nvPr/>
        </p:nvSpPr>
        <p:spPr>
          <a:xfrm>
            <a:off x="514262" y="3903889"/>
            <a:ext cx="11568756" cy="1047210"/>
          </a:xfrm>
          <a:prstGeom prst="rect">
            <a:avLst/>
          </a:prstGeom>
        </p:spPr>
        <p:txBody>
          <a:bodyPr wrap="square">
            <a:spAutoFit/>
          </a:bodyPr>
          <a:lstStyle/>
          <a:p>
            <a:pPr algn="just">
              <a:lnSpc>
                <a:spcPct val="150000"/>
              </a:lnSpc>
            </a:pPr>
            <a:r>
              <a:rPr lang="fr-FR" sz="2200" b="1" dirty="0">
                <a:latin typeface="Times New Roman" panose="02020603050405020304" pitchFamily="18" charset="0"/>
                <a:cs typeface="Times New Roman" panose="02020603050405020304" pitchFamily="18" charset="0"/>
              </a:rPr>
              <a:t>2. loi des mailles : </a:t>
            </a:r>
            <a:r>
              <a:rPr lang="fr-FR" sz="2200" dirty="0">
                <a:latin typeface="Times New Roman" panose="02020603050405020304" pitchFamily="18" charset="0"/>
                <a:cs typeface="Times New Roman" panose="02020603050405020304" pitchFamily="18" charset="0"/>
              </a:rPr>
              <a:t>le long d’un contour fermé et orienté, la somme algébrique des pertes de charges est nulle on peut écrire:</a:t>
            </a:r>
          </a:p>
        </p:txBody>
      </p:sp>
      <p:pic>
        <p:nvPicPr>
          <p:cNvPr id="8" name="Image 7"/>
          <p:cNvPicPr>
            <a:picLocks noChangeAspect="1"/>
          </p:cNvPicPr>
          <p:nvPr/>
        </p:nvPicPr>
        <p:blipFill>
          <a:blip r:embed="rId3"/>
          <a:stretch>
            <a:fillRect/>
          </a:stretch>
        </p:blipFill>
        <p:spPr>
          <a:xfrm>
            <a:off x="5486598" y="5130698"/>
            <a:ext cx="1624084" cy="944864"/>
          </a:xfrm>
          <a:prstGeom prst="rect">
            <a:avLst/>
          </a:prstGeom>
        </p:spPr>
      </p:pic>
      <p:sp>
        <p:nvSpPr>
          <p:cNvPr id="9" name="Rectangle 8"/>
          <p:cNvSpPr/>
          <p:nvPr/>
        </p:nvSpPr>
        <p:spPr>
          <a:xfrm>
            <a:off x="345742" y="1465481"/>
            <a:ext cx="11623346" cy="1047210"/>
          </a:xfrm>
          <a:prstGeom prst="rect">
            <a:avLst/>
          </a:prstGeom>
        </p:spPr>
        <p:txBody>
          <a:bodyPr wrap="square">
            <a:spAutoFit/>
          </a:bodyPr>
          <a:lstStyle/>
          <a:p>
            <a:pPr algn="just">
              <a:lnSpc>
                <a:spcPct val="150000"/>
              </a:lnSpc>
            </a:pPr>
            <a:r>
              <a:rPr lang="fr-FR" sz="2200" b="1" dirty="0">
                <a:latin typeface="Times New Roman" panose="02020603050405020304" pitchFamily="18" charset="0"/>
                <a:cs typeface="Times New Roman" panose="02020603050405020304" pitchFamily="18" charset="0"/>
              </a:rPr>
              <a:t>1. loi des nœuds : </a:t>
            </a:r>
            <a:r>
              <a:rPr lang="fr-FR" sz="2200" dirty="0">
                <a:latin typeface="Times New Roman" panose="02020603050405020304" pitchFamily="18" charset="0"/>
                <a:cs typeface="Times New Roman" panose="02020603050405020304" pitchFamily="18" charset="0"/>
              </a:rPr>
              <a:t>dans un nœud donné, la somme des débits entrants est égale à celle des débits sortants.</a:t>
            </a:r>
          </a:p>
        </p:txBody>
      </p:sp>
    </p:spTree>
    <p:extLst>
      <p:ext uri="{BB962C8B-B14F-4D97-AF65-F5344CB8AC3E}">
        <p14:creationId xmlns:p14="http://schemas.microsoft.com/office/powerpoint/2010/main" val="295899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3" name="ZoneTexte 2"/>
          <p:cNvSpPr txBox="1"/>
          <p:nvPr/>
        </p:nvSpPr>
        <p:spPr>
          <a:xfrm>
            <a:off x="717291" y="1162827"/>
            <a:ext cx="10975384" cy="5170646"/>
          </a:xfrm>
          <a:prstGeom prst="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fr-FR" sz="2200" dirty="0">
                <a:latin typeface="Arial" panose="020B0604020202020204" pitchFamily="34" charset="0"/>
                <a:cs typeface="Arial" panose="020B0604020202020204" pitchFamily="34" charset="0"/>
              </a:rPr>
              <a:t>L’eau est le premier besoin de l’ </a:t>
            </a:r>
            <a:r>
              <a:rPr lang="fr-FR" sz="2200" dirty="0" err="1">
                <a:latin typeface="Arial" panose="020B0604020202020204" pitchFamily="34" charset="0"/>
                <a:cs typeface="Arial" panose="020B0604020202020204" pitchFamily="34" charset="0"/>
              </a:rPr>
              <a:t>etre</a:t>
            </a:r>
            <a:r>
              <a:rPr lang="fr-FR" sz="2200" dirty="0">
                <a:latin typeface="Arial" panose="020B0604020202020204" pitchFamily="34" charset="0"/>
                <a:cs typeface="Arial" panose="020B0604020202020204" pitchFamily="34" charset="0"/>
              </a:rPr>
              <a:t> humain. C’est un bien nécessaire a la vie. Son alimentation est indispensable en quantité et qualité suffisante. Afin de répondre aux besoins suivants:</a:t>
            </a:r>
          </a:p>
          <a:p>
            <a:pPr algn="just">
              <a:lnSpc>
                <a:spcPct val="150000"/>
              </a:lnSpc>
            </a:pPr>
            <a:endParaRPr lang="fr-FR" sz="2200" dirty="0">
              <a:latin typeface="Arial" panose="020B0604020202020204" pitchFamily="34" charset="0"/>
              <a:cs typeface="Arial" panose="020B0604020202020204" pitchFamily="34" charset="0"/>
            </a:endParaRP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 la demande des citoyens,</a:t>
            </a: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Aux besoins de la végétation</a:t>
            </a:r>
          </a:p>
          <a:p>
            <a:pPr marL="342900" indent="-342900" algn="just">
              <a:lnSpc>
                <a:spcPct val="150000"/>
              </a:lnSpc>
              <a:buFontTx/>
              <a:buChar char="-"/>
            </a:pPr>
            <a:r>
              <a:rPr lang="fr-FR" sz="2200" dirty="0">
                <a:latin typeface="Arial" panose="020B0604020202020204" pitchFamily="34" charset="0"/>
                <a:cs typeface="Arial" panose="020B0604020202020204" pitchFamily="34" charset="0"/>
              </a:rPr>
              <a:t>Aux besoins correspondants aux équipements.</a:t>
            </a:r>
          </a:p>
          <a:p>
            <a:pPr algn="just">
              <a:lnSpc>
                <a:spcPct val="150000"/>
              </a:lnSpc>
            </a:pPr>
            <a:endParaRPr lang="fr-FR" sz="2200" dirty="0">
              <a:latin typeface="Arial" panose="020B0604020202020204" pitchFamily="34" charset="0"/>
              <a:cs typeface="Arial" panose="020B0604020202020204" pitchFamily="34" charset="0"/>
            </a:endParaRPr>
          </a:p>
          <a:p>
            <a:pPr algn="just">
              <a:lnSpc>
                <a:spcPct val="150000"/>
              </a:lnSpc>
            </a:pPr>
            <a:r>
              <a:rPr lang="fr-FR" sz="2200" dirty="0">
                <a:latin typeface="Arial" panose="020B0604020202020204" pitchFamily="34" charset="0"/>
                <a:cs typeface="Arial" panose="020B0604020202020204" pitchFamily="34" charset="0"/>
              </a:rPr>
              <a:t>Tous ces efforts ont abouti à des dispositifs répondants à nos besoins en eau de nos jours et on leur a attribué l’appellation de systèmes d’alimentation en eau potable.</a:t>
            </a:r>
          </a:p>
        </p:txBody>
      </p:sp>
    </p:spTree>
    <p:extLst>
      <p:ext uri="{BB962C8B-B14F-4D97-AF65-F5344CB8AC3E}">
        <p14:creationId xmlns:p14="http://schemas.microsoft.com/office/powerpoint/2010/main" val="37268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47095" y="1824378"/>
            <a:ext cx="10550731" cy="418063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6" name="Rectangle 5"/>
          <p:cNvSpPr/>
          <p:nvPr/>
        </p:nvSpPr>
        <p:spPr>
          <a:xfrm>
            <a:off x="5170300" y="777937"/>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Tree>
    <p:extLst>
      <p:ext uri="{BB962C8B-B14F-4D97-AF65-F5344CB8AC3E}">
        <p14:creationId xmlns:p14="http://schemas.microsoft.com/office/powerpoint/2010/main" val="247373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0866" y="131606"/>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5170300" y="777937"/>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
        <p:nvSpPr>
          <p:cNvPr id="4" name="Rectangle 3"/>
          <p:cNvSpPr/>
          <p:nvPr/>
        </p:nvSpPr>
        <p:spPr>
          <a:xfrm>
            <a:off x="359390" y="1424268"/>
            <a:ext cx="9726306" cy="400110"/>
          </a:xfrm>
          <a:prstGeom prst="rect">
            <a:avLst/>
          </a:prstGeom>
        </p:spPr>
        <p:txBody>
          <a:bodyPr wrap="square">
            <a:spAutoFit/>
          </a:bodyPr>
          <a:lstStyle/>
          <a:p>
            <a:r>
              <a:rPr lang="fr-FR" sz="2000" dirty="0">
                <a:latin typeface="TimesNewRomanPSMT"/>
              </a:rPr>
              <a:t>Le calcul des pressions, se fait à l'aide du théorème de </a:t>
            </a:r>
            <a:r>
              <a:rPr lang="fr-FR" sz="2000" b="1" dirty="0">
                <a:solidFill>
                  <a:srgbClr val="FF0000"/>
                </a:solidFill>
                <a:latin typeface="TimesNewRomanPSMT"/>
              </a:rPr>
              <a:t>BERNOULLI</a:t>
            </a:r>
            <a:endParaRPr lang="fr-FR" sz="2000" b="1" dirty="0"/>
          </a:p>
        </p:txBody>
      </p:sp>
      <p:sp>
        <p:nvSpPr>
          <p:cNvPr id="5" name="Rectangle 4"/>
          <p:cNvSpPr/>
          <p:nvPr/>
        </p:nvSpPr>
        <p:spPr>
          <a:xfrm>
            <a:off x="359390" y="2341561"/>
            <a:ext cx="10831774" cy="400110"/>
          </a:xfrm>
          <a:prstGeom prst="rect">
            <a:avLst/>
          </a:prstGeom>
        </p:spPr>
        <p:txBody>
          <a:bodyPr wrap="square">
            <a:spAutoFit/>
          </a:bodyPr>
          <a:lstStyle/>
          <a:p>
            <a:r>
              <a:rPr lang="fr-FR" sz="2000" dirty="0">
                <a:latin typeface="TimesNewRomanPSMT"/>
              </a:rPr>
              <a:t>Soit un tronçon </a:t>
            </a:r>
            <a:r>
              <a:rPr lang="fr-FR" sz="2000" b="1" dirty="0">
                <a:latin typeface="TimesNewRomanPSMT"/>
              </a:rPr>
              <a:t>AB</a:t>
            </a:r>
            <a:r>
              <a:rPr lang="fr-FR" sz="2000" dirty="0">
                <a:latin typeface="TimesNewRomanPSMT"/>
              </a:rPr>
              <a:t> de longueur </a:t>
            </a:r>
            <a:r>
              <a:rPr lang="fr-FR" sz="2000" b="1" dirty="0">
                <a:latin typeface="TimesNewRomanPSMT"/>
              </a:rPr>
              <a:t>L</a:t>
            </a:r>
            <a:r>
              <a:rPr lang="fr-FR" sz="2000" dirty="0">
                <a:latin typeface="TimesNewRomanPSMT"/>
              </a:rPr>
              <a:t> dans lequel transite un débit </a:t>
            </a:r>
            <a:r>
              <a:rPr lang="fr-FR" sz="2000" b="1" dirty="0">
                <a:latin typeface="TimesNewRomanPSMT"/>
              </a:rPr>
              <a:t>Q</a:t>
            </a:r>
            <a:r>
              <a:rPr lang="fr-FR" sz="2000" dirty="0">
                <a:latin typeface="TimesNewRomanPSMT"/>
              </a:rPr>
              <a:t> de </a:t>
            </a:r>
            <a:r>
              <a:rPr lang="fr-FR" sz="2000" b="1" dirty="0">
                <a:latin typeface="TimesNewRomanPSMT"/>
              </a:rPr>
              <a:t>A</a:t>
            </a:r>
            <a:r>
              <a:rPr lang="fr-FR" sz="2000" dirty="0">
                <a:latin typeface="TimesNewRomanPSMT"/>
              </a:rPr>
              <a:t> vers </a:t>
            </a:r>
            <a:r>
              <a:rPr lang="fr-FR" sz="2000" b="1" dirty="0">
                <a:latin typeface="TimesNewRomanPSMT"/>
              </a:rPr>
              <a:t>B</a:t>
            </a:r>
            <a:r>
              <a:rPr lang="fr-FR" sz="2000" dirty="0">
                <a:latin typeface="TimesNewRomanPSMT"/>
              </a:rPr>
              <a:t>; on aura :</a:t>
            </a:r>
          </a:p>
        </p:txBody>
      </p:sp>
      <p:sp>
        <p:nvSpPr>
          <p:cNvPr id="7" name="Rectangle 6"/>
          <p:cNvSpPr/>
          <p:nvPr/>
        </p:nvSpPr>
        <p:spPr>
          <a:xfrm>
            <a:off x="0" y="4560491"/>
            <a:ext cx="6609502" cy="1477328"/>
          </a:xfrm>
          <a:prstGeom prst="rect">
            <a:avLst/>
          </a:prstGeom>
        </p:spPr>
        <p:txBody>
          <a:bodyPr wrap="none">
            <a:spAutoFit/>
          </a:bodyPr>
          <a:lstStyle/>
          <a:p>
            <a:r>
              <a:rPr lang="fr-FR" dirty="0">
                <a:latin typeface="TimesNewRomanPSMT"/>
              </a:rPr>
              <a:t>Du moment que                    (mêmes section et débit) on aura :</a:t>
            </a:r>
          </a:p>
          <a:p>
            <a:endParaRPr lang="fr-FR" dirty="0">
              <a:latin typeface="TimesNewRomanPSMT"/>
            </a:endParaRPr>
          </a:p>
          <a:p>
            <a:endParaRPr lang="fr-FR" dirty="0">
              <a:latin typeface="TimesNewRomanPSMT"/>
            </a:endParaRPr>
          </a:p>
          <a:p>
            <a:endParaRPr lang="fr-FR" dirty="0">
              <a:latin typeface="TimesNewRomanPSMT"/>
            </a:endParaRPr>
          </a:p>
          <a:p>
            <a:endParaRPr lang="fr-FR" dirty="0"/>
          </a:p>
        </p:txBody>
      </p:sp>
      <p:pic>
        <p:nvPicPr>
          <p:cNvPr id="10" name="Image 9"/>
          <p:cNvPicPr>
            <a:picLocks noChangeAspect="1"/>
          </p:cNvPicPr>
          <p:nvPr/>
        </p:nvPicPr>
        <p:blipFill>
          <a:blip r:embed="rId2"/>
          <a:stretch>
            <a:fillRect/>
          </a:stretch>
        </p:blipFill>
        <p:spPr>
          <a:xfrm>
            <a:off x="1924333" y="4445663"/>
            <a:ext cx="1008564" cy="577030"/>
          </a:xfrm>
          <a:prstGeom prst="rect">
            <a:avLst/>
          </a:prstGeom>
        </p:spPr>
      </p:pic>
      <mc:AlternateContent xmlns:mc="http://schemas.openxmlformats.org/markup-compatibility/2006" xmlns:a14="http://schemas.microsoft.com/office/drawing/2010/main">
        <mc:Choice Requires="a14">
          <p:sp>
            <p:nvSpPr>
              <p:cNvPr id="8" name="ZoneTexte 7"/>
              <p:cNvSpPr txBox="1"/>
              <p:nvPr/>
            </p:nvSpPr>
            <p:spPr>
              <a:xfrm>
                <a:off x="3797960" y="5477784"/>
                <a:ext cx="4353636" cy="759375"/>
              </a:xfrm>
              <a:prstGeom prst="rect">
                <a:avLst/>
              </a:prstGeom>
              <a:noFill/>
              <a:ln w="12700">
                <a:solidFill>
                  <a:schemeClr val="tx1"/>
                </a:solidFill>
              </a:ln>
            </p:spPr>
            <p:txBody>
              <a:bodyPr wrap="square" lIns="0" tIns="0" rIns="0" bIns="0" rtlCol="0">
                <a:spAutoFit/>
              </a:bodyPr>
              <a:lstStyle/>
              <a:p>
                <a14:m>
                  <m:oMath xmlns:m="http://schemas.openxmlformats.org/officeDocument/2006/math">
                    <m:f>
                      <m:fPr>
                        <m:ctrlPr>
                          <a:rPr lang="fr-FR" sz="3200" i="1" smtClean="0">
                            <a:latin typeface="Cambria Math" panose="02040503050406030204" pitchFamily="18" charset="0"/>
                          </a:rPr>
                        </m:ctrlPr>
                      </m:fPr>
                      <m:num>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𝑃</m:t>
                            </m:r>
                          </m:e>
                          <m:sub>
                            <m:r>
                              <a:rPr lang="fr-FR" sz="3200" b="0" i="1" smtClean="0">
                                <a:latin typeface="Cambria Math" panose="02040503050406030204" pitchFamily="18" charset="0"/>
                              </a:rPr>
                              <m:t>𝐵</m:t>
                            </m:r>
                          </m:sub>
                        </m:sSub>
                      </m:num>
                      <m:den>
                        <m:r>
                          <a:rPr lang="fr-FR" sz="3200" i="1" smtClean="0">
                            <a:latin typeface="Cambria Math" panose="02040503050406030204" pitchFamily="18" charset="0"/>
                            <a:ea typeface="Cambria Math" panose="02040503050406030204" pitchFamily="18" charset="0"/>
                          </a:rPr>
                          <m:t>𝜌</m:t>
                        </m:r>
                        <m:r>
                          <a:rPr lang="fr-FR" sz="3200" b="0" i="1" smtClean="0">
                            <a:latin typeface="Cambria Math" panose="02040503050406030204" pitchFamily="18" charset="0"/>
                            <a:ea typeface="Cambria Math" panose="02040503050406030204" pitchFamily="18" charset="0"/>
                          </a:rPr>
                          <m:t>𝑔</m:t>
                        </m:r>
                      </m:den>
                    </m:f>
                  </m:oMath>
                </a14:m>
                <a:r>
                  <a:rPr lang="fr-FR" sz="32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3200" i="1" smtClean="0">
                            <a:latin typeface="Cambria Math" panose="02040503050406030204" pitchFamily="18" charset="0"/>
                          </a:rPr>
                        </m:ctrlPr>
                      </m:sSubPr>
                      <m:e>
                        <m:r>
                          <a:rPr lang="fr-FR" sz="3200" b="0" i="1" smtClean="0">
                            <a:latin typeface="Cambria Math" panose="02040503050406030204" pitchFamily="18" charset="0"/>
                          </a:rPr>
                          <m:t>𝑍</m:t>
                        </m:r>
                      </m:e>
                      <m:sub>
                        <m:r>
                          <a:rPr lang="fr-FR" sz="3200" b="0" i="1" smtClean="0">
                            <a:latin typeface="Cambria Math" panose="02040503050406030204" pitchFamily="18" charset="0"/>
                          </a:rPr>
                          <m:t>𝐴</m:t>
                        </m:r>
                      </m:sub>
                    </m:sSub>
                    <m:r>
                      <a:rPr lang="fr-FR" sz="3200" b="0" i="1" smtClean="0">
                        <a:latin typeface="Cambria Math" panose="02040503050406030204" pitchFamily="18" charset="0"/>
                      </a:rPr>
                      <m:t>−</m:t>
                    </m:r>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𝑍</m:t>
                        </m:r>
                      </m:e>
                      <m:sub>
                        <m:r>
                          <a:rPr lang="fr-FR" sz="3200" b="0" i="1" smtClean="0">
                            <a:latin typeface="Cambria Math" panose="02040503050406030204" pitchFamily="18" charset="0"/>
                          </a:rPr>
                          <m:t>𝐵</m:t>
                        </m:r>
                      </m:sub>
                    </m:sSub>
                    <m:r>
                      <a:rPr lang="fr-FR" sz="3200" b="0" i="0" smtClean="0">
                        <a:latin typeface="Cambria Math" panose="02040503050406030204" pitchFamily="18" charset="0"/>
                      </a:rPr>
                      <m:t>)+</m:t>
                    </m:r>
                    <m:f>
                      <m:fPr>
                        <m:ctrlPr>
                          <a:rPr lang="fr-FR" sz="3200" i="1">
                            <a:latin typeface="Cambria Math" panose="02040503050406030204" pitchFamily="18" charset="0"/>
                          </a:rPr>
                        </m:ctrlPr>
                      </m:fPr>
                      <m:num>
                        <m:sSub>
                          <m:sSubPr>
                            <m:ctrlPr>
                              <a:rPr lang="fr-FR" sz="3200" i="1">
                                <a:latin typeface="Cambria Math" panose="02040503050406030204" pitchFamily="18" charset="0"/>
                              </a:rPr>
                            </m:ctrlPr>
                          </m:sSubPr>
                          <m:e>
                            <m:r>
                              <a:rPr lang="fr-FR" sz="3200" i="1">
                                <a:latin typeface="Cambria Math" panose="02040503050406030204" pitchFamily="18" charset="0"/>
                              </a:rPr>
                              <m:t>𝑃</m:t>
                            </m:r>
                          </m:e>
                          <m:sub>
                            <m:r>
                              <a:rPr lang="fr-FR" sz="3200" b="0" i="1" smtClean="0">
                                <a:latin typeface="Cambria Math" panose="02040503050406030204" pitchFamily="18" charset="0"/>
                              </a:rPr>
                              <m:t>𝐴</m:t>
                            </m:r>
                          </m:sub>
                        </m:sSub>
                      </m:num>
                      <m:den>
                        <m:r>
                          <a:rPr lang="fr-FR" sz="3200" i="1">
                            <a:latin typeface="Cambria Math" panose="02040503050406030204" pitchFamily="18" charset="0"/>
                            <a:ea typeface="Cambria Math" panose="02040503050406030204" pitchFamily="18" charset="0"/>
                          </a:rPr>
                          <m:t>𝜌</m:t>
                        </m:r>
                        <m:r>
                          <a:rPr lang="fr-FR" sz="3200" b="0" i="1" smtClean="0">
                            <a:latin typeface="Cambria Math" panose="02040503050406030204" pitchFamily="18" charset="0"/>
                            <a:ea typeface="Cambria Math" panose="02040503050406030204" pitchFamily="18" charset="0"/>
                          </a:rPr>
                          <m:t>𝑔</m:t>
                        </m:r>
                      </m:den>
                    </m:f>
                  </m:oMath>
                </a14:m>
                <a:r>
                  <a:rPr lang="fr-FR" sz="32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2800" i="1" dirty="0" smtClean="0">
                            <a:latin typeface="Cambria Math" panose="02040503050406030204" pitchFamily="18" charset="0"/>
                          </a:rPr>
                        </m:ctrlPr>
                      </m:sSubPr>
                      <m:e>
                        <m:r>
                          <a:rPr lang="fr-FR" sz="2800" b="0" i="1" dirty="0" smtClean="0">
                            <a:latin typeface="Cambria Math" panose="02040503050406030204" pitchFamily="18" charset="0"/>
                          </a:rPr>
                          <m:t>𝑗</m:t>
                        </m:r>
                      </m:e>
                      <m:sub>
                        <m:r>
                          <a:rPr lang="fr-FR" sz="2800" b="0" i="1" dirty="0" smtClean="0">
                            <a:latin typeface="Cambria Math" panose="02040503050406030204" pitchFamily="18" charset="0"/>
                          </a:rPr>
                          <m:t>𝐴𝐵</m:t>
                        </m:r>
                      </m:sub>
                    </m:sSub>
                  </m:oMath>
                </a14:m>
                <a:endParaRPr lang="fr-FR" sz="3200" dirty="0">
                  <a:latin typeface="Times New Roman" panose="02020603050405020304" pitchFamily="18" charset="0"/>
                  <a:cs typeface="Times New Roman" panose="02020603050405020304" pitchFamily="18" charset="0"/>
                </a:endParaRPr>
              </a:p>
            </p:txBody>
          </p:sp>
        </mc:Choice>
        <mc:Fallback xmlns="">
          <p:sp>
            <p:nvSpPr>
              <p:cNvPr id="8" name="ZoneTexte 7"/>
              <p:cNvSpPr txBox="1">
                <a:spLocks noRot="1" noChangeAspect="1" noMove="1" noResize="1" noEditPoints="1" noAdjustHandles="1" noChangeArrowheads="1" noChangeShapeType="1" noTextEdit="1"/>
              </p:cNvSpPr>
              <p:nvPr/>
            </p:nvSpPr>
            <p:spPr>
              <a:xfrm>
                <a:off x="3797960" y="5477784"/>
                <a:ext cx="4353636" cy="759375"/>
              </a:xfrm>
              <a:prstGeom prst="rect">
                <a:avLst/>
              </a:prstGeom>
              <a:blipFill>
                <a:blip r:embed="rId3"/>
                <a:stretch>
                  <a:fillRect t="-3968" b="-7937"/>
                </a:stretch>
              </a:blipFill>
              <a:ln w="12700">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6927" y="3217344"/>
                <a:ext cx="6505311" cy="834203"/>
              </a:xfrm>
              <a:prstGeom prst="rect">
                <a:avLst/>
              </a:prstGeom>
            </p:spPr>
            <p:txBody>
              <a:bodyPr wrap="square">
                <a:spAutoFit/>
              </a:bodyPr>
              <a:lstStyle/>
              <a:p>
                <a14:m>
                  <m:oMath xmlns:m="http://schemas.openxmlformats.org/officeDocument/2006/math">
                    <m:r>
                      <m:rPr>
                        <m:nor/>
                      </m:rPr>
                      <a:rPr lang="fr-FR" sz="2800" dirty="0">
                        <a:latin typeface="Times New Roman" panose="02020603050405020304" pitchFamily="18" charset="0"/>
                        <a:cs typeface="Times New Roman" panose="02020603050405020304" pitchFamily="18" charset="0"/>
                      </a:rPr>
                      <m:t>(</m:t>
                    </m:r>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fr-FR" sz="2800" i="1" smtClean="0">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𝑃</m:t>
                            </m:r>
                          </m:e>
                          <m:sub>
                            <m:r>
                              <a:rPr lang="fr-FR" sz="2800" i="1">
                                <a:latin typeface="Cambria Math" panose="02040503050406030204" pitchFamily="18" charset="0"/>
                              </a:rPr>
                              <m:t>𝐴</m:t>
                            </m:r>
                          </m:sub>
                        </m:sSub>
                      </m:num>
                      <m:den>
                        <m:r>
                          <a:rPr lang="fr-FR" sz="2800" i="1">
                            <a:latin typeface="Cambria Math" panose="02040503050406030204" pitchFamily="18" charset="0"/>
                            <a:ea typeface="Cambria Math" panose="02040503050406030204" pitchFamily="18" charset="0"/>
                          </a:rPr>
                          <m:t>𝜌</m:t>
                        </m:r>
                        <m:r>
                          <a:rPr lang="fr-FR" sz="2800" i="1">
                            <a:latin typeface="Cambria Math" panose="02040503050406030204" pitchFamily="18" charset="0"/>
                            <a:ea typeface="Cambria Math" panose="02040503050406030204" pitchFamily="18" charset="0"/>
                          </a:rPr>
                          <m:t>𝑔</m:t>
                        </m:r>
                      </m:den>
                    </m:f>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r>
                      <a:rPr lang="fr-FR" sz="2800" i="1">
                        <a:latin typeface="Cambria Math" panose="02040503050406030204" pitchFamily="18" charset="0"/>
                      </a:rPr>
                      <m:t>+</m:t>
                    </m:r>
                  </m:oMath>
                </a14:m>
                <a:r>
                  <a:rPr lang="fr-FR"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fr-FR" sz="2800" i="1" smtClean="0">
                            <a:latin typeface="Cambria Math" panose="02040503050406030204" pitchFamily="18" charset="0"/>
                          </a:rPr>
                        </m:ctrlPr>
                      </m:fPr>
                      <m:num>
                        <m:sSubSup>
                          <m:sSubSupPr>
                            <m:ctrlPr>
                              <a:rPr lang="fr-FR" sz="2800" i="1" smtClean="0">
                                <a:latin typeface="Cambria Math" panose="02040503050406030204" pitchFamily="18" charset="0"/>
                              </a:rPr>
                            </m:ctrlPr>
                          </m:sSubSupPr>
                          <m:e>
                            <m:r>
                              <a:rPr lang="fr-FR" sz="2800" b="0" i="1" smtClean="0">
                                <a:latin typeface="Cambria Math" panose="02040503050406030204" pitchFamily="18" charset="0"/>
                              </a:rPr>
                              <m:t>𝑉</m:t>
                            </m:r>
                          </m:e>
                          <m:sub>
                            <m:r>
                              <a:rPr lang="fr-FR" sz="2800" b="0" i="1" smtClean="0">
                                <a:latin typeface="Cambria Math" panose="02040503050406030204" pitchFamily="18" charset="0"/>
                              </a:rPr>
                              <m:t>𝐴</m:t>
                            </m:r>
                            <m:r>
                              <a:rPr lang="fr-FR" sz="2800" b="0" i="1" smtClean="0">
                                <a:latin typeface="Cambria Math" panose="02040503050406030204" pitchFamily="18" charset="0"/>
                              </a:rPr>
                              <m:t> </m:t>
                            </m:r>
                          </m:sub>
                          <m:sup>
                            <m:r>
                              <a:rPr lang="fr-FR" sz="2800" b="0" i="1" smtClean="0">
                                <a:latin typeface="Cambria Math" panose="02040503050406030204" pitchFamily="18" charset="0"/>
                              </a:rPr>
                              <m:t>2</m:t>
                            </m:r>
                          </m:sup>
                        </m:sSubSup>
                      </m:num>
                      <m:den>
                        <m:r>
                          <a:rPr lang="fr-FR" sz="2800" b="0" i="1" smtClean="0">
                            <a:latin typeface="Cambria Math" panose="02040503050406030204" pitchFamily="18" charset="0"/>
                          </a:rPr>
                          <m:t>2</m:t>
                        </m:r>
                        <m:r>
                          <a:rPr lang="fr-FR" sz="2800" b="0" i="1" smtClean="0">
                            <a:latin typeface="Cambria Math" panose="02040503050406030204" pitchFamily="18" charset="0"/>
                          </a:rPr>
                          <m:t>𝑔</m:t>
                        </m:r>
                      </m:den>
                    </m:f>
                    <m:r>
                      <a:rPr lang="fr-FR" sz="2800" b="0" i="1" smtClean="0">
                        <a:latin typeface="Cambria Math" panose="02040503050406030204" pitchFamily="18" charset="0"/>
                      </a:rPr>
                      <m:t>+</m:t>
                    </m:r>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𝑍</m:t>
                        </m:r>
                      </m:e>
                      <m:sub>
                        <m:r>
                          <a:rPr lang="fr-FR" sz="2800" b="0" i="1" smtClean="0">
                            <a:latin typeface="Cambria Math" panose="02040503050406030204" pitchFamily="18" charset="0"/>
                          </a:rPr>
                          <m:t>𝐴</m:t>
                        </m:r>
                      </m:sub>
                    </m:sSub>
                    <m:r>
                      <a:rPr lang="fr-FR" sz="2800" b="0" i="0" smtClean="0">
                        <a:latin typeface="Cambria Math" panose="02040503050406030204" pitchFamily="18" charset="0"/>
                      </a:rPr>
                      <m:t>)−</m:t>
                    </m:r>
                    <m:r>
                      <m:rPr>
                        <m:nor/>
                      </m:rPr>
                      <a:rPr lang="fr-FR" sz="2800" dirty="0">
                        <a:latin typeface="Times New Roman" panose="02020603050405020304" pitchFamily="18" charset="0"/>
                        <a:cs typeface="Times New Roman" panose="02020603050405020304" pitchFamily="18" charset="0"/>
                      </a:rPr>
                      <m:t>(</m:t>
                    </m:r>
                    <m:f>
                      <m:fPr>
                        <m:ctrlPr>
                          <a:rPr lang="fr-FR" sz="2800" i="1">
                            <a:latin typeface="Cambria Math" panose="02040503050406030204" pitchFamily="18" charset="0"/>
                          </a:rPr>
                        </m:ctrlPr>
                      </m:fPr>
                      <m:num>
                        <m:sSub>
                          <m:sSubPr>
                            <m:ctrlPr>
                              <a:rPr lang="fr-FR" sz="2800" i="1">
                                <a:latin typeface="Cambria Math" panose="02040503050406030204" pitchFamily="18" charset="0"/>
                              </a:rPr>
                            </m:ctrlPr>
                          </m:sSubPr>
                          <m:e>
                            <m:r>
                              <a:rPr lang="fr-FR" sz="2800" i="1">
                                <a:latin typeface="Cambria Math" panose="02040503050406030204" pitchFamily="18" charset="0"/>
                              </a:rPr>
                              <m:t>𝑃</m:t>
                            </m:r>
                          </m:e>
                          <m:sub>
                            <m:r>
                              <a:rPr lang="fr-FR" sz="2800" b="0" i="1" smtClean="0">
                                <a:latin typeface="Cambria Math" panose="02040503050406030204" pitchFamily="18" charset="0"/>
                              </a:rPr>
                              <m:t>𝐵</m:t>
                            </m:r>
                          </m:sub>
                        </m:sSub>
                      </m:num>
                      <m:den>
                        <m:r>
                          <a:rPr lang="fr-FR" sz="2800" i="1">
                            <a:latin typeface="Cambria Math" panose="02040503050406030204" pitchFamily="18" charset="0"/>
                            <a:ea typeface="Cambria Math" panose="02040503050406030204" pitchFamily="18" charset="0"/>
                          </a:rPr>
                          <m:t>𝜌</m:t>
                        </m:r>
                        <m:r>
                          <a:rPr lang="fr-FR" sz="2800" i="1">
                            <a:latin typeface="Cambria Math" panose="02040503050406030204" pitchFamily="18" charset="0"/>
                            <a:ea typeface="Cambria Math" panose="02040503050406030204" pitchFamily="18" charset="0"/>
                          </a:rPr>
                          <m:t>𝑔</m:t>
                        </m:r>
                      </m:den>
                    </m:f>
                    <m:r>
                      <a:rPr lang="fr-FR" sz="2800" i="1">
                        <a:latin typeface="Cambria Math" panose="02040503050406030204" pitchFamily="18" charset="0"/>
                      </a:rPr>
                      <m:t>+</m:t>
                    </m:r>
                    <m:f>
                      <m:fPr>
                        <m:ctrlPr>
                          <a:rPr lang="fr-FR" sz="2800" i="1">
                            <a:latin typeface="Cambria Math" panose="02040503050406030204" pitchFamily="18" charset="0"/>
                          </a:rPr>
                        </m:ctrlPr>
                      </m:fPr>
                      <m:num>
                        <m:sSubSup>
                          <m:sSubSupPr>
                            <m:ctrlPr>
                              <a:rPr lang="fr-FR" sz="2800" i="1">
                                <a:latin typeface="Cambria Math" panose="02040503050406030204" pitchFamily="18" charset="0"/>
                              </a:rPr>
                            </m:ctrlPr>
                          </m:sSubSupPr>
                          <m:e>
                            <m:r>
                              <a:rPr lang="fr-FR" sz="2800" i="1">
                                <a:latin typeface="Cambria Math" panose="02040503050406030204" pitchFamily="18" charset="0"/>
                              </a:rPr>
                              <m:t>𝑉</m:t>
                            </m:r>
                          </m:e>
                          <m:sub>
                            <m:r>
                              <a:rPr lang="fr-FR" sz="2800" b="0" i="1" smtClean="0">
                                <a:latin typeface="Cambria Math" panose="02040503050406030204" pitchFamily="18" charset="0"/>
                              </a:rPr>
                              <m:t>𝐵</m:t>
                            </m:r>
                            <m:r>
                              <a:rPr lang="fr-FR" sz="2800" i="1">
                                <a:latin typeface="Cambria Math" panose="02040503050406030204" pitchFamily="18" charset="0"/>
                              </a:rPr>
                              <m:t> </m:t>
                            </m:r>
                          </m:sub>
                          <m:sup>
                            <m:r>
                              <a:rPr lang="fr-FR" sz="2800" i="1">
                                <a:latin typeface="Cambria Math" panose="02040503050406030204" pitchFamily="18" charset="0"/>
                              </a:rPr>
                              <m:t>2</m:t>
                            </m:r>
                          </m:sup>
                        </m:sSubSup>
                      </m:num>
                      <m:den>
                        <m:r>
                          <a:rPr lang="fr-FR" sz="2800" i="1">
                            <a:latin typeface="Cambria Math" panose="02040503050406030204" pitchFamily="18" charset="0"/>
                          </a:rPr>
                          <m:t>2</m:t>
                        </m:r>
                        <m:r>
                          <a:rPr lang="fr-FR" sz="2800" i="1">
                            <a:latin typeface="Cambria Math" panose="02040503050406030204" pitchFamily="18" charset="0"/>
                          </a:rPr>
                          <m:t>𝑔</m:t>
                        </m:r>
                      </m:den>
                    </m:f>
                    <m:r>
                      <a:rPr lang="fr-FR" sz="2800" i="1">
                        <a:latin typeface="Cambria Math" panose="02040503050406030204" pitchFamily="18" charset="0"/>
                      </a:rPr>
                      <m:t>+</m:t>
                    </m:r>
                    <m:sSub>
                      <m:sSubPr>
                        <m:ctrlPr>
                          <a:rPr lang="fr-FR" sz="2800" i="1">
                            <a:latin typeface="Cambria Math" panose="02040503050406030204" pitchFamily="18" charset="0"/>
                          </a:rPr>
                        </m:ctrlPr>
                      </m:sSubPr>
                      <m:e>
                        <m:r>
                          <a:rPr lang="fr-FR" sz="2800" i="1">
                            <a:latin typeface="Cambria Math" panose="02040503050406030204" pitchFamily="18" charset="0"/>
                          </a:rPr>
                          <m:t>𝑍</m:t>
                        </m:r>
                      </m:e>
                      <m:sub>
                        <m:r>
                          <a:rPr lang="fr-FR" sz="2800" b="0" i="1" smtClean="0">
                            <a:latin typeface="Cambria Math" panose="02040503050406030204" pitchFamily="18" charset="0"/>
                          </a:rPr>
                          <m:t>𝐵</m:t>
                        </m:r>
                      </m:sub>
                    </m:sSub>
                    <m:r>
                      <a:rPr lang="fr-FR" sz="2800">
                        <a:latin typeface="Cambria Math" panose="02040503050406030204" pitchFamily="18" charset="0"/>
                      </a:rPr>
                      <m:t>)</m:t>
                    </m:r>
                    <m:r>
                      <a:rPr lang="fr-FR" sz="2800" b="0" i="0" smtClean="0">
                        <a:latin typeface="Cambria Math" panose="02040503050406030204" pitchFamily="18" charset="0"/>
                      </a:rPr>
                      <m:t>=</m:t>
                    </m:r>
                    <m:sSub>
                      <m:sSubPr>
                        <m:ctrlPr>
                          <a:rPr lang="fr-FR" sz="2800" i="1" dirty="0">
                            <a:latin typeface="Cambria Math" panose="02040503050406030204" pitchFamily="18" charset="0"/>
                          </a:rPr>
                        </m:ctrlPr>
                      </m:sSubPr>
                      <m:e>
                        <m:r>
                          <a:rPr lang="fr-FR" sz="2800" i="1" dirty="0">
                            <a:latin typeface="Cambria Math" panose="02040503050406030204" pitchFamily="18" charset="0"/>
                          </a:rPr>
                          <m:t>𝑗</m:t>
                        </m:r>
                      </m:e>
                      <m:sub>
                        <m:r>
                          <a:rPr lang="fr-FR" sz="2800" i="1" dirty="0">
                            <a:latin typeface="Cambria Math" panose="02040503050406030204" pitchFamily="18" charset="0"/>
                          </a:rPr>
                          <m:t>𝐴𝐵</m:t>
                        </m:r>
                      </m:sub>
                    </m:sSub>
                  </m:oMath>
                </a14:m>
                <a:endParaRPr lang="fr-FR" sz="28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706927" y="3217344"/>
                <a:ext cx="6505311" cy="834203"/>
              </a:xfrm>
              <a:prstGeom prst="rect">
                <a:avLst/>
              </a:prstGeom>
              <a:blipFill>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200427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394850" y="1983783"/>
            <a:ext cx="6780296" cy="3567386"/>
            <a:chOff x="1503336" y="1425844"/>
            <a:chExt cx="6780296" cy="3567386"/>
          </a:xfrm>
        </p:grpSpPr>
        <p:cxnSp>
          <p:nvCxnSpPr>
            <p:cNvPr id="12" name="Connecteur droit 11"/>
            <p:cNvCxnSpPr/>
            <p:nvPr/>
          </p:nvCxnSpPr>
          <p:spPr>
            <a:xfrm>
              <a:off x="1828800" y="1425844"/>
              <a:ext cx="1230149" cy="1097142"/>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flipV="1">
              <a:off x="3057099" y="2522986"/>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p:cNvCxnSpPr/>
            <p:nvPr/>
          </p:nvCxnSpPr>
          <p:spPr>
            <a:xfrm flipV="1">
              <a:off x="3057099" y="4983707"/>
              <a:ext cx="3780429"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a:xfrm flipV="1">
              <a:off x="3057099" y="2522986"/>
              <a:ext cx="0" cy="2470244"/>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6837528" y="2538484"/>
              <a:ext cx="0" cy="2445223"/>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6837528" y="4983707"/>
              <a:ext cx="1446104" cy="0"/>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p:cNvCxnSpPr/>
            <p:nvPr/>
          </p:nvCxnSpPr>
          <p:spPr>
            <a:xfrm flipH="1" flipV="1">
              <a:off x="1503336" y="4983707"/>
              <a:ext cx="1553764" cy="0"/>
            </a:xfrm>
            <a:prstGeom prst="line">
              <a:avLst/>
            </a:prstGeom>
          </p:spPr>
          <p:style>
            <a:lnRef idx="1">
              <a:schemeClr val="dk1"/>
            </a:lnRef>
            <a:fillRef idx="0">
              <a:schemeClr val="dk1"/>
            </a:fillRef>
            <a:effectRef idx="0">
              <a:schemeClr val="dk1"/>
            </a:effectRef>
            <a:fontRef idx="minor">
              <a:schemeClr val="tx1"/>
            </a:fontRef>
          </p:style>
        </p:cxnSp>
      </p:grpSp>
      <p:sp>
        <p:nvSpPr>
          <p:cNvPr id="19" name="ZoneTexte 18"/>
          <p:cNvSpPr txBox="1"/>
          <p:nvPr/>
        </p:nvSpPr>
        <p:spPr>
          <a:xfrm>
            <a:off x="1761950" y="1799116"/>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14,5 l/s</a:t>
            </a:r>
          </a:p>
        </p:txBody>
      </p:sp>
      <p:sp>
        <p:nvSpPr>
          <p:cNvPr id="20" name="ZoneTexte 19"/>
          <p:cNvSpPr txBox="1"/>
          <p:nvPr/>
        </p:nvSpPr>
        <p:spPr>
          <a:xfrm>
            <a:off x="4323452" y="262668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100 ml</a:t>
            </a:r>
          </a:p>
        </p:txBody>
      </p:sp>
      <p:sp>
        <p:nvSpPr>
          <p:cNvPr id="21" name="ZoneTexte 20"/>
          <p:cNvSpPr txBox="1"/>
          <p:nvPr/>
        </p:nvSpPr>
        <p:spPr>
          <a:xfrm>
            <a:off x="4380126" y="5615918"/>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ml</a:t>
            </a:r>
          </a:p>
        </p:txBody>
      </p:sp>
      <p:sp>
        <p:nvSpPr>
          <p:cNvPr id="22" name="ZoneTexte 21"/>
          <p:cNvSpPr txBox="1"/>
          <p:nvPr/>
        </p:nvSpPr>
        <p:spPr>
          <a:xfrm>
            <a:off x="6994730" y="507998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2 l/s</a:t>
            </a:r>
          </a:p>
        </p:txBody>
      </p:sp>
      <p:sp>
        <p:nvSpPr>
          <p:cNvPr id="23" name="ZoneTexte 22"/>
          <p:cNvSpPr txBox="1"/>
          <p:nvPr/>
        </p:nvSpPr>
        <p:spPr>
          <a:xfrm>
            <a:off x="1487573" y="5050187"/>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0,5 l/s</a:t>
            </a:r>
          </a:p>
        </p:txBody>
      </p:sp>
      <p:sp>
        <p:nvSpPr>
          <p:cNvPr id="24" name="ZoneTexte 23"/>
          <p:cNvSpPr txBox="1"/>
          <p:nvPr/>
        </p:nvSpPr>
        <p:spPr>
          <a:xfrm>
            <a:off x="6923210" y="3603399"/>
            <a:ext cx="5365770" cy="400110"/>
          </a:xfrm>
          <a:prstGeom prst="rect">
            <a:avLst/>
          </a:prstGeom>
          <a:noFill/>
        </p:spPr>
        <p:txBody>
          <a:bodyPr wrap="square" rtlCol="0">
            <a:spAutoFit/>
          </a:bodyPr>
          <a:lstStyle/>
          <a:p>
            <a:pPr marL="342900" indent="-342900">
              <a:buAutoNum type="arabicPeriod"/>
            </a:pPr>
            <a:r>
              <a:rPr lang="fr-FR" sz="2000" dirty="0"/>
              <a:t>Calculer les diamètres pour chaque tronçons</a:t>
            </a:r>
          </a:p>
        </p:txBody>
      </p:sp>
      <p:sp>
        <p:nvSpPr>
          <p:cNvPr id="25" name="ZoneTexte 24"/>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26" name="Rectangle 25"/>
          <p:cNvSpPr/>
          <p:nvPr/>
        </p:nvSpPr>
        <p:spPr>
          <a:xfrm>
            <a:off x="4883697" y="812294"/>
            <a:ext cx="2433703" cy="400110"/>
          </a:xfrm>
          <a:prstGeom prst="rect">
            <a:avLst/>
          </a:prstGeom>
          <a:solidFill>
            <a:schemeClr val="bg2"/>
          </a:solidFill>
          <a:ln>
            <a:solidFill>
              <a:srgbClr val="FF0000"/>
            </a:solidFill>
          </a:ln>
        </p:spPr>
        <p:txBody>
          <a:bodyPr wrap="square">
            <a:spAutoFit/>
          </a:bodyPr>
          <a:lstStyle/>
          <a:p>
            <a:r>
              <a:rPr lang="fr-FR" sz="2000" b="1" dirty="0">
                <a:solidFill>
                  <a:schemeClr val="accent1"/>
                </a:solidFill>
              </a:rPr>
              <a:t>Calcul des pressions</a:t>
            </a:r>
            <a:endParaRPr lang="fr-FR" sz="2800" dirty="0">
              <a:solidFill>
                <a:schemeClr val="accent1"/>
              </a:solidFill>
            </a:endParaRPr>
          </a:p>
        </p:txBody>
      </p:sp>
      <p:sp>
        <p:nvSpPr>
          <p:cNvPr id="27" name="ZoneTexte 26"/>
          <p:cNvSpPr txBox="1"/>
          <p:nvPr/>
        </p:nvSpPr>
        <p:spPr>
          <a:xfrm>
            <a:off x="2895688" y="269631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A</a:t>
            </a:r>
          </a:p>
        </p:txBody>
      </p:sp>
      <p:sp>
        <p:nvSpPr>
          <p:cNvPr id="28" name="ZoneTexte 27"/>
          <p:cNvSpPr txBox="1"/>
          <p:nvPr/>
        </p:nvSpPr>
        <p:spPr>
          <a:xfrm>
            <a:off x="6299074" y="5157033"/>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B</a:t>
            </a:r>
          </a:p>
        </p:txBody>
      </p:sp>
      <p:sp>
        <p:nvSpPr>
          <p:cNvPr id="29" name="ZoneTexte 28"/>
          <p:cNvSpPr txBox="1"/>
          <p:nvPr/>
        </p:nvSpPr>
        <p:spPr>
          <a:xfrm>
            <a:off x="2975448" y="5146851"/>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C</a:t>
            </a:r>
          </a:p>
        </p:txBody>
      </p:sp>
      <p:sp>
        <p:nvSpPr>
          <p:cNvPr id="34" name="Triangle isocèle 33"/>
          <p:cNvSpPr/>
          <p:nvPr/>
        </p:nvSpPr>
        <p:spPr>
          <a:xfrm rot="16200000" flipV="1">
            <a:off x="3522520" y="2947800"/>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Triangle isocèle 34"/>
          <p:cNvSpPr/>
          <p:nvPr/>
        </p:nvSpPr>
        <p:spPr>
          <a:xfrm flipV="1">
            <a:off x="2803084" y="3685877"/>
            <a:ext cx="291057" cy="28479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Triangle isocèle 35"/>
          <p:cNvSpPr/>
          <p:nvPr/>
        </p:nvSpPr>
        <p:spPr>
          <a:xfrm rot="16200000" flipV="1">
            <a:off x="3592217" y="5399933"/>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Triangle isocèle 36"/>
          <p:cNvSpPr/>
          <p:nvPr/>
        </p:nvSpPr>
        <p:spPr>
          <a:xfrm rot="16200000" flipV="1">
            <a:off x="7669799" y="5418045"/>
            <a:ext cx="298290" cy="2662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Triangle isocèle 37"/>
          <p:cNvSpPr/>
          <p:nvPr/>
        </p:nvSpPr>
        <p:spPr>
          <a:xfrm rot="5400000" flipV="1">
            <a:off x="2311268" y="5377134"/>
            <a:ext cx="300906" cy="34545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ZoneTexte 38"/>
          <p:cNvSpPr txBox="1"/>
          <p:nvPr/>
        </p:nvSpPr>
        <p:spPr>
          <a:xfrm>
            <a:off x="2113176" y="4213815"/>
            <a:ext cx="1146875" cy="400110"/>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80 ml</a:t>
            </a:r>
          </a:p>
        </p:txBody>
      </p:sp>
    </p:spTree>
    <p:extLst>
      <p:ext uri="{BB962C8B-B14F-4D97-AF65-F5344CB8AC3E}">
        <p14:creationId xmlns:p14="http://schemas.microsoft.com/office/powerpoint/2010/main" val="3933593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3" name="Rectangle 2"/>
          <p:cNvSpPr/>
          <p:nvPr/>
        </p:nvSpPr>
        <p:spPr>
          <a:xfrm>
            <a:off x="4188761" y="819370"/>
            <a:ext cx="3823575" cy="369332"/>
          </a:xfrm>
          <a:prstGeom prst="rect">
            <a:avLst/>
          </a:prstGeom>
          <a:solidFill>
            <a:schemeClr val="bg2"/>
          </a:solidFill>
          <a:ln>
            <a:solidFill>
              <a:srgbClr val="FF0000"/>
            </a:solidFill>
          </a:ln>
        </p:spPr>
        <p:txBody>
          <a:bodyPr wrap="square">
            <a:spAutoFit/>
          </a:bodyPr>
          <a:lstStyle/>
          <a:p>
            <a:r>
              <a:rPr lang="fr-FR" b="1" dirty="0"/>
              <a:t>Vérification de la condition d'incendie</a:t>
            </a:r>
            <a:endParaRPr lang="fr-FR" sz="2800" dirty="0">
              <a:solidFill>
                <a:schemeClr val="accent1"/>
              </a:solidFill>
            </a:endParaRPr>
          </a:p>
        </p:txBody>
      </p:sp>
      <p:sp>
        <p:nvSpPr>
          <p:cNvPr id="4" name="Rectangle 3"/>
          <p:cNvSpPr/>
          <p:nvPr/>
        </p:nvSpPr>
        <p:spPr>
          <a:xfrm>
            <a:off x="1107741" y="1898767"/>
            <a:ext cx="9985614" cy="3785652"/>
          </a:xfrm>
          <a:prstGeom prst="rect">
            <a:avLst/>
          </a:prstGeom>
        </p:spPr>
        <p:txBody>
          <a:bodyPr wrap="square">
            <a:spAutoFit/>
          </a:bodyPr>
          <a:lstStyle/>
          <a:p>
            <a:pPr>
              <a:lnSpc>
                <a:spcPct val="300000"/>
              </a:lnSpc>
            </a:pPr>
            <a:r>
              <a:rPr lang="fr-FR" sz="2000" b="1" dirty="0">
                <a:latin typeface="TimesNewRomanPSMT"/>
              </a:rPr>
              <a:t>Pour qu’un réseau d’adduction en potable vérifie la condition d’incendie il faut :</a:t>
            </a:r>
          </a:p>
          <a:p>
            <a:pPr marL="285750" indent="-285750">
              <a:lnSpc>
                <a:spcPct val="300000"/>
              </a:lnSpc>
              <a:buFont typeface="Wingdings" panose="05000000000000000000" pitchFamily="2" charset="2"/>
              <a:buChar char="Ø"/>
            </a:pPr>
            <a:r>
              <a:rPr lang="fr-FR" sz="2000" b="1" dirty="0">
                <a:latin typeface="TimesNewRomanPSMT"/>
              </a:rPr>
              <a:t>Au minimum un diamètre de Ø 100.</a:t>
            </a:r>
          </a:p>
          <a:p>
            <a:pPr marL="285750" indent="-285750">
              <a:lnSpc>
                <a:spcPct val="300000"/>
              </a:lnSpc>
              <a:buFont typeface="Wingdings" panose="05000000000000000000" pitchFamily="2" charset="2"/>
              <a:buChar char="Ø"/>
            </a:pPr>
            <a:r>
              <a:rPr lang="fr-FR" sz="2000" b="1" dirty="0">
                <a:latin typeface="TimesNewRomanPSMT"/>
              </a:rPr>
              <a:t>Une pression au moins 1 bar.</a:t>
            </a:r>
          </a:p>
          <a:p>
            <a:pPr marL="285750" indent="-285750">
              <a:lnSpc>
                <a:spcPct val="300000"/>
              </a:lnSpc>
              <a:buFont typeface="Wingdings" panose="05000000000000000000" pitchFamily="2" charset="2"/>
              <a:buChar char="Ø"/>
            </a:pPr>
            <a:r>
              <a:rPr lang="fr-FR" sz="2000" b="1" dirty="0">
                <a:latin typeface="TimesNewRomanPSMT"/>
              </a:rPr>
              <a:t>Un débit de 17 l/s.</a:t>
            </a:r>
            <a:endParaRPr lang="fr-FR" sz="2000" b="1" dirty="0"/>
          </a:p>
        </p:txBody>
      </p:sp>
    </p:spTree>
    <p:extLst>
      <p:ext uri="{BB962C8B-B14F-4D97-AF65-F5344CB8AC3E}">
        <p14:creationId xmlns:p14="http://schemas.microsoft.com/office/powerpoint/2010/main" val="152072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78" y="1310774"/>
            <a:ext cx="11241206" cy="1938992"/>
          </a:xfrm>
          <a:prstGeom prst="rect">
            <a:avLst/>
          </a:prstGeom>
        </p:spPr>
        <p:txBody>
          <a:bodyPr wrap="square">
            <a:spAutoFit/>
          </a:bodyPr>
          <a:lstStyle/>
          <a:p>
            <a:pPr algn="just">
              <a:lnSpc>
                <a:spcPct val="150000"/>
              </a:lnSpc>
            </a:pPr>
            <a:r>
              <a:rPr lang="fr-FR" sz="2000" dirty="0">
                <a:latin typeface="TimesNewRomanPSMT"/>
              </a:rPr>
              <a:t>La pose de conduite se fait dans une tranchée d'une largeur de 50 à 60 cm et à une profondeur d'environ de 80 cm comptée à partir de la génératrice supérieur. Les conduites sont posées sur une couche de sable d'une épaisseur de 10 cm. Elles sont en suite recouvertes par la terre tamisée ne comportant pas de pierres afin de ne pas endommager les conduites en PEHD</a:t>
            </a:r>
            <a:endParaRPr lang="fr-FR" sz="2000" dirty="0"/>
          </a:p>
        </p:txBody>
      </p:sp>
      <p:sp>
        <p:nvSpPr>
          <p:cNvPr id="3" name="ZoneTexte 2"/>
          <p:cNvSpPr txBox="1"/>
          <p:nvPr/>
        </p:nvSpPr>
        <p:spPr>
          <a:xfrm>
            <a:off x="5104263" y="165963"/>
            <a:ext cx="1992572" cy="646331"/>
          </a:xfrm>
          <a:prstGeom prst="rect">
            <a:avLst/>
          </a:prstGeom>
          <a:solidFill>
            <a:schemeClr val="bg1">
              <a:lumMod val="95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solidFill>
                  <a:srgbClr val="7030A0"/>
                </a:solidFill>
                <a:latin typeface="Sylfaen" panose="010A0502050306030303" pitchFamily="18" charset="0"/>
              </a:rPr>
              <a:t>A.E.P</a:t>
            </a:r>
          </a:p>
        </p:txBody>
      </p:sp>
      <p:sp>
        <p:nvSpPr>
          <p:cNvPr id="4" name="Rectangle 3"/>
          <p:cNvSpPr/>
          <p:nvPr/>
        </p:nvSpPr>
        <p:spPr>
          <a:xfrm>
            <a:off x="5104263" y="812294"/>
            <a:ext cx="1992572" cy="369332"/>
          </a:xfrm>
          <a:prstGeom prst="rect">
            <a:avLst/>
          </a:prstGeom>
          <a:solidFill>
            <a:schemeClr val="bg2"/>
          </a:solidFill>
          <a:ln>
            <a:solidFill>
              <a:srgbClr val="FF0000"/>
            </a:solidFill>
          </a:ln>
        </p:spPr>
        <p:txBody>
          <a:bodyPr wrap="square">
            <a:spAutoFit/>
          </a:bodyPr>
          <a:lstStyle/>
          <a:p>
            <a:r>
              <a:rPr lang="fr-FR" b="1" dirty="0"/>
              <a:t>Pose de conduites</a:t>
            </a:r>
            <a:endParaRPr lang="fr-FR" sz="2800" dirty="0">
              <a:solidFill>
                <a:schemeClr val="accent1"/>
              </a:solidFill>
            </a:endParaRPr>
          </a:p>
        </p:txBody>
      </p:sp>
      <p:pic>
        <p:nvPicPr>
          <p:cNvPr id="5" name="Image 4"/>
          <p:cNvPicPr>
            <a:picLocks noChangeAspect="1"/>
          </p:cNvPicPr>
          <p:nvPr/>
        </p:nvPicPr>
        <p:blipFill>
          <a:blip r:embed="rId2"/>
          <a:stretch>
            <a:fillRect/>
          </a:stretch>
        </p:blipFill>
        <p:spPr>
          <a:xfrm>
            <a:off x="2588144" y="3249766"/>
            <a:ext cx="7694652" cy="3492228"/>
          </a:xfrm>
          <a:prstGeom prst="rect">
            <a:avLst/>
          </a:prstGeom>
        </p:spPr>
      </p:pic>
    </p:spTree>
    <p:extLst>
      <p:ext uri="{BB962C8B-B14F-4D97-AF65-F5344CB8AC3E}">
        <p14:creationId xmlns:p14="http://schemas.microsoft.com/office/powerpoint/2010/main" val="357147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8856"/>
          <a:stretch/>
        </p:blipFill>
        <p:spPr>
          <a:xfrm>
            <a:off x="2890534" y="0"/>
            <a:ext cx="9301465" cy="6858000"/>
          </a:xfrm>
          <a:prstGeom prst="rect">
            <a:avLst/>
          </a:prstGeom>
        </p:spPr>
      </p:pic>
      <p:sp>
        <p:nvSpPr>
          <p:cNvPr id="5" name="Rectangle 4"/>
          <p:cNvSpPr/>
          <p:nvPr/>
        </p:nvSpPr>
        <p:spPr>
          <a:xfrm>
            <a:off x="0" y="0"/>
            <a:ext cx="3081293" cy="707886"/>
          </a:xfrm>
          <a:prstGeom prst="rect">
            <a:avLst/>
          </a:prstGeom>
        </p:spPr>
        <p:txBody>
          <a:bodyPr wrap="none">
            <a:spAutoFit/>
          </a:bodyPr>
          <a:lstStyle/>
          <a:p>
            <a:r>
              <a:rPr lang="fr-FR" sz="3600" b="1" dirty="0">
                <a:solidFill>
                  <a:srgbClr val="C00000"/>
                </a:solidFill>
                <a:latin typeface="Times New Roman" panose="02020603050405020304" pitchFamily="18" charset="0"/>
                <a:cs typeface="Times New Roman" panose="02020603050405020304" pitchFamily="18" charset="0"/>
                <a:hlinkClick r:id="rId3"/>
              </a:rPr>
              <a:t>LES </a:t>
            </a:r>
            <a:r>
              <a:rPr lang="fr-FR" sz="4000" b="1" dirty="0">
                <a:solidFill>
                  <a:srgbClr val="C00000"/>
                </a:solidFill>
                <a:latin typeface="Times New Roman" panose="02020603050405020304" pitchFamily="18" charset="0"/>
                <a:cs typeface="Times New Roman" panose="02020603050405020304" pitchFamily="18" charset="0"/>
                <a:hlinkClick r:id="rId3"/>
              </a:rPr>
              <a:t>UNITES</a:t>
            </a:r>
            <a:endParaRPr lang="fr-FR"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280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7039" y="2569030"/>
            <a:ext cx="7410390" cy="1344992"/>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383644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t="4030" b="30696"/>
          <a:stretch/>
        </p:blipFill>
        <p:spPr>
          <a:xfrm>
            <a:off x="16808" y="791584"/>
            <a:ext cx="12175192" cy="6066415"/>
          </a:xfrm>
          <a:prstGeom prst="rect">
            <a:avLst/>
          </a:prstGeom>
        </p:spPr>
      </p:pic>
    </p:spTree>
    <p:extLst>
      <p:ext uri="{BB962C8B-B14F-4D97-AF65-F5344CB8AC3E}">
        <p14:creationId xmlns:p14="http://schemas.microsoft.com/office/powerpoint/2010/main" val="178702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3824" y="117959"/>
            <a:ext cx="2588922"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A.E.P</a:t>
            </a:r>
            <a:endParaRPr lang="fr-FR" sz="11500" b="1" cap="small" dirty="0">
              <a:solidFill>
                <a:schemeClr val="tx1"/>
              </a:solidFill>
            </a:endParaRPr>
          </a:p>
        </p:txBody>
      </p:sp>
      <p:sp>
        <p:nvSpPr>
          <p:cNvPr id="3" name="Rectangle 2"/>
          <p:cNvSpPr/>
          <p:nvPr/>
        </p:nvSpPr>
        <p:spPr>
          <a:xfrm>
            <a:off x="252317" y="1197170"/>
            <a:ext cx="4801507" cy="369332"/>
          </a:xfrm>
          <a:prstGeom prst="rect">
            <a:avLst/>
          </a:prstGeom>
        </p:spPr>
        <p:txBody>
          <a:bodyPr wrap="none">
            <a:spAutoFit/>
          </a:bodyPr>
          <a:lstStyle/>
          <a:p>
            <a:r>
              <a:rPr lang="fr-FR" b="1" dirty="0">
                <a:latin typeface="Times New Roman" panose="02020603050405020304" pitchFamily="18" charset="0"/>
              </a:rPr>
              <a:t>SCHEMA GENERAL D'UN RESEAU D.E. P :</a:t>
            </a:r>
            <a:endParaRPr lang="fr-FR" dirty="0"/>
          </a:p>
        </p:txBody>
      </p:sp>
      <p:sp>
        <p:nvSpPr>
          <p:cNvPr id="4" name="Rectangle 3"/>
          <p:cNvSpPr/>
          <p:nvPr/>
        </p:nvSpPr>
        <p:spPr>
          <a:xfrm>
            <a:off x="823415" y="1999382"/>
            <a:ext cx="6096000" cy="3586366"/>
          </a:xfrm>
          <a:prstGeom prst="rect">
            <a:avLst/>
          </a:prstGeom>
        </p:spPr>
        <p:txBody>
          <a:bodyPr>
            <a:spAutoFit/>
          </a:bodyPr>
          <a:lstStyle/>
          <a:p>
            <a:pPr>
              <a:lnSpc>
                <a:spcPct val="150000"/>
              </a:lnSpc>
            </a:pPr>
            <a:r>
              <a:rPr lang="fr-FR" sz="2200" dirty="0">
                <a:latin typeface="Times New Roman" panose="02020603050405020304" pitchFamily="18" charset="0"/>
                <a:cs typeface="Times New Roman" panose="02020603050405020304" pitchFamily="18" charset="0"/>
              </a:rPr>
              <a:t>Le schéma d'A.E.P comprend:</a:t>
            </a:r>
          </a:p>
          <a:p>
            <a:pPr>
              <a:lnSpc>
                <a:spcPct val="150000"/>
              </a:lnSpc>
            </a:pPr>
            <a:r>
              <a:rPr lang="fr-FR" sz="2200" dirty="0">
                <a:latin typeface="Times New Roman" panose="02020603050405020304" pitchFamily="18" charset="0"/>
                <a:cs typeface="Times New Roman" panose="02020603050405020304" pitchFamily="18" charset="0"/>
              </a:rPr>
              <a:t>• Le forage – captage.</a:t>
            </a:r>
          </a:p>
          <a:p>
            <a:pPr>
              <a:lnSpc>
                <a:spcPct val="150000"/>
              </a:lnSpc>
            </a:pPr>
            <a:r>
              <a:rPr lang="fr-FR" sz="2200" dirty="0">
                <a:latin typeface="Times New Roman" panose="02020603050405020304" pitchFamily="18" charset="0"/>
                <a:cs typeface="Times New Roman" panose="02020603050405020304" pitchFamily="18" charset="0"/>
              </a:rPr>
              <a:t>• Les stations de pompage.</a:t>
            </a:r>
          </a:p>
          <a:p>
            <a:pPr>
              <a:lnSpc>
                <a:spcPct val="150000"/>
              </a:lnSpc>
            </a:pPr>
            <a:r>
              <a:rPr lang="fr-FR" sz="2200" dirty="0">
                <a:latin typeface="Times New Roman" panose="02020603050405020304" pitchFamily="18" charset="0"/>
                <a:cs typeface="Times New Roman" panose="02020603050405020304" pitchFamily="18" charset="0"/>
              </a:rPr>
              <a:t>• Les stations de refoulement.</a:t>
            </a:r>
          </a:p>
          <a:p>
            <a:pPr>
              <a:lnSpc>
                <a:spcPct val="150000"/>
              </a:lnSpc>
            </a:pPr>
            <a:r>
              <a:rPr lang="fr-FR" sz="2200" dirty="0">
                <a:latin typeface="Times New Roman" panose="02020603050405020304" pitchFamily="18" charset="0"/>
                <a:cs typeface="Times New Roman" panose="02020603050405020304" pitchFamily="18" charset="0"/>
              </a:rPr>
              <a:t>• Les stations de traitement.</a:t>
            </a:r>
          </a:p>
          <a:p>
            <a:pPr>
              <a:lnSpc>
                <a:spcPct val="150000"/>
              </a:lnSpc>
            </a:pPr>
            <a:r>
              <a:rPr lang="fr-FR" sz="2200" dirty="0">
                <a:latin typeface="Times New Roman" panose="02020603050405020304" pitchFamily="18" charset="0"/>
                <a:cs typeface="Times New Roman" panose="02020603050405020304" pitchFamily="18" charset="0"/>
              </a:rPr>
              <a:t>• Les réservoirs.</a:t>
            </a:r>
          </a:p>
          <a:p>
            <a:pPr>
              <a:lnSpc>
                <a:spcPct val="150000"/>
              </a:lnSpc>
            </a:pPr>
            <a:r>
              <a:rPr lang="fr-FR" sz="2200" dirty="0">
                <a:latin typeface="Times New Roman" panose="02020603050405020304" pitchFamily="18" charset="0"/>
                <a:cs typeface="Times New Roman" panose="02020603050405020304" pitchFamily="18" charset="0"/>
              </a:rPr>
              <a:t>• Les réseaux de distribution.</a:t>
            </a:r>
          </a:p>
        </p:txBody>
      </p:sp>
    </p:spTree>
    <p:extLst>
      <p:ext uri="{BB962C8B-B14F-4D97-AF65-F5344CB8AC3E}">
        <p14:creationId xmlns:p14="http://schemas.microsoft.com/office/powerpoint/2010/main" val="1743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53824" y="117959"/>
            <a:ext cx="2588922"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A.E.P</a:t>
            </a:r>
            <a:endParaRPr lang="fr-FR" sz="11500" b="1" cap="small" dirty="0">
              <a:solidFill>
                <a:schemeClr val="tx1"/>
              </a:solidFill>
            </a:endParaRPr>
          </a:p>
        </p:txBody>
      </p:sp>
      <p:sp>
        <p:nvSpPr>
          <p:cNvPr id="3" name="Rectangle 2"/>
          <p:cNvSpPr/>
          <p:nvPr/>
        </p:nvSpPr>
        <p:spPr>
          <a:xfrm>
            <a:off x="252317" y="1197170"/>
            <a:ext cx="10365641" cy="966290"/>
          </a:xfrm>
          <a:prstGeom prst="rect">
            <a:avLst/>
          </a:prstGeom>
        </p:spPr>
        <p:txBody>
          <a:bodyPr wrap="square">
            <a:spAutoFit/>
          </a:bodyPr>
          <a:lstStyle/>
          <a:p>
            <a:pPr>
              <a:lnSpc>
                <a:spcPct val="150000"/>
              </a:lnSpc>
            </a:pPr>
            <a:r>
              <a:rPr lang="fr-FR" sz="2000" b="1" dirty="0">
                <a:latin typeface="Times New Roman" panose="02020603050405020304" pitchFamily="18" charset="0"/>
              </a:rPr>
              <a:t>CARACTERISTIQUES NECESSAIRES POUR LE TRACE EN PLAN D’UN RESEAU DE DISTRIBUTION:</a:t>
            </a:r>
            <a:endParaRPr lang="fr-FR" sz="2000" dirty="0"/>
          </a:p>
        </p:txBody>
      </p:sp>
      <p:sp>
        <p:nvSpPr>
          <p:cNvPr id="4" name="Rectangle 3"/>
          <p:cNvSpPr/>
          <p:nvPr/>
        </p:nvSpPr>
        <p:spPr>
          <a:xfrm>
            <a:off x="353620" y="2337033"/>
            <a:ext cx="10163034" cy="4051878"/>
          </a:xfrm>
          <a:prstGeom prst="rect">
            <a:avLst/>
          </a:prstGeom>
        </p:spPr>
        <p:txBody>
          <a:bodyPr wrap="square">
            <a:spAutoFit/>
          </a:bodyPr>
          <a:lstStyle/>
          <a:p>
            <a:pPr>
              <a:lnSpc>
                <a:spcPct val="200000"/>
              </a:lnSpc>
            </a:pPr>
            <a:r>
              <a:rPr lang="fr-FR" sz="2200" dirty="0">
                <a:latin typeface="Times New Roman" panose="02020603050405020304" pitchFamily="18" charset="0"/>
                <a:cs typeface="Times New Roman" panose="02020603050405020304" pitchFamily="18" charset="0"/>
              </a:rPr>
              <a:t>- Minimiser le plus possible la longueur du réseau(le trajet des canalisations) y compris le nombre des pièces spéciales afin de rendre le projet économique.</a:t>
            </a:r>
          </a:p>
          <a:p>
            <a:pPr>
              <a:lnSpc>
                <a:spcPct val="200000"/>
              </a:lnSpc>
            </a:pPr>
            <a:r>
              <a:rPr lang="fr-FR" sz="2200" dirty="0">
                <a:latin typeface="Times New Roman" panose="02020603050405020304" pitchFamily="18" charset="0"/>
                <a:cs typeface="Times New Roman" panose="02020603050405020304" pitchFamily="18" charset="0"/>
              </a:rPr>
              <a:t>- Respecter les écarts minimums entre les canalisations d’AEP et les divers réseaux.</a:t>
            </a:r>
          </a:p>
          <a:p>
            <a:pPr>
              <a:lnSpc>
                <a:spcPct val="200000"/>
              </a:lnSpc>
            </a:pPr>
            <a:r>
              <a:rPr lang="fr-FR" sz="2200" dirty="0">
                <a:latin typeface="Times New Roman" panose="02020603050405020304" pitchFamily="18" charset="0"/>
                <a:cs typeface="Times New Roman" panose="02020603050405020304" pitchFamily="18" charset="0"/>
              </a:rPr>
              <a:t>- Diamètre suffisant afin d’assurer un débit maximal avec une pression au sol compatible avec la hauteur des immeubles pour desservir tous les ilots y compris les abonnés.</a:t>
            </a:r>
          </a:p>
          <a:p>
            <a:pPr>
              <a:lnSpc>
                <a:spcPct val="200000"/>
              </a:lnSpc>
            </a:pPr>
            <a:r>
              <a:rPr lang="fr-FR" sz="2200" dirty="0">
                <a:latin typeface="Times New Roman" panose="02020603050405020304" pitchFamily="18" charset="0"/>
                <a:cs typeface="Times New Roman" panose="02020603050405020304" pitchFamily="18" charset="0"/>
              </a:rPr>
              <a:t>- Le réseau doit être conçu de telle manière à assurer la lutte contre l'incendie.</a:t>
            </a:r>
          </a:p>
        </p:txBody>
      </p:sp>
    </p:spTree>
    <p:extLst>
      <p:ext uri="{BB962C8B-B14F-4D97-AF65-F5344CB8AC3E}">
        <p14:creationId xmlns:p14="http://schemas.microsoft.com/office/powerpoint/2010/main" val="14941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9518" y="27296"/>
            <a:ext cx="6410297" cy="584775"/>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COMPOSANTS DU RESEAU A.E.P</a:t>
            </a:r>
          </a:p>
        </p:txBody>
      </p:sp>
      <p:sp>
        <p:nvSpPr>
          <p:cNvPr id="5" name="Rectangle 4"/>
          <p:cNvSpPr/>
          <p:nvPr/>
        </p:nvSpPr>
        <p:spPr>
          <a:xfrm>
            <a:off x="450375" y="648140"/>
            <a:ext cx="11368585" cy="6186309"/>
          </a:xfrm>
          <a:prstGeom prst="rect">
            <a:avLst/>
          </a:prstGeom>
        </p:spPr>
        <p:txBody>
          <a:bodyPr wrap="square">
            <a:spAutoFit/>
          </a:bodyPr>
          <a:lstStyle/>
          <a:p>
            <a:pPr>
              <a:lnSpc>
                <a:spcPct val="150000"/>
              </a:lnSpc>
            </a:pPr>
            <a:r>
              <a:rPr lang="fr-FR" sz="2200" b="1" dirty="0">
                <a:latin typeface="Times New Roman" panose="02020603050405020304" pitchFamily="18" charset="0"/>
                <a:cs typeface="Times New Roman" panose="02020603050405020304" pitchFamily="18" charset="0"/>
              </a:rPr>
              <a:t>1. Les canalisations : </a:t>
            </a:r>
            <a:r>
              <a:rPr lang="fr-FR" sz="2200" dirty="0">
                <a:latin typeface="Times New Roman" panose="02020603050405020304" pitchFamily="18" charset="0"/>
                <a:cs typeface="Times New Roman" panose="02020603050405020304" pitchFamily="18" charset="0"/>
              </a:rPr>
              <a:t>les canalisations ont pour but de transporter de l’eau du point de piquage (réservoir par exemple) jusqu’au point d’utilisation, il y a plusieurs types de canalisations :</a:t>
            </a:r>
          </a:p>
          <a:p>
            <a:pPr>
              <a:lnSpc>
                <a:spcPct val="150000"/>
              </a:lnSpc>
            </a:pPr>
            <a:r>
              <a:rPr lang="fr-FR" sz="2200" dirty="0">
                <a:latin typeface="Times New Roman" panose="02020603050405020304" pitchFamily="18" charset="0"/>
                <a:cs typeface="Times New Roman" panose="02020603050405020304" pitchFamily="18" charset="0"/>
              </a:rPr>
              <a:t>- Tuyaux métalliques (fonte, acier, fer galvanisé).</a:t>
            </a:r>
          </a:p>
          <a:p>
            <a:pPr>
              <a:lnSpc>
                <a:spcPct val="150000"/>
              </a:lnSpc>
            </a:pPr>
            <a:r>
              <a:rPr lang="fr-FR" sz="2200" dirty="0">
                <a:latin typeface="Times New Roman" panose="02020603050405020304" pitchFamily="18" charset="0"/>
                <a:cs typeface="Times New Roman" panose="02020603050405020304" pitchFamily="18" charset="0"/>
              </a:rPr>
              <a:t>- Tuyaux en béton ordinaire ou armé.</a:t>
            </a:r>
          </a:p>
          <a:p>
            <a:pPr>
              <a:lnSpc>
                <a:spcPct val="150000"/>
              </a:lnSpc>
            </a:pPr>
            <a:r>
              <a:rPr lang="fr-FR" sz="2200" dirty="0">
                <a:latin typeface="Times New Roman" panose="02020603050405020304" pitchFamily="18" charset="0"/>
                <a:cs typeface="Times New Roman" panose="02020603050405020304" pitchFamily="18" charset="0"/>
              </a:rPr>
              <a:t>- Tuyaux en plastique (polychlorure de vinyle non plastifié, polythéléne).</a:t>
            </a:r>
          </a:p>
          <a:p>
            <a:pPr>
              <a:lnSpc>
                <a:spcPct val="150000"/>
              </a:lnSpc>
            </a:pPr>
            <a:r>
              <a:rPr lang="fr-FR" sz="2200" dirty="0">
                <a:latin typeface="Times New Roman" panose="02020603050405020304" pitchFamily="18" charset="0"/>
                <a:cs typeface="Times New Roman" panose="02020603050405020304" pitchFamily="18" charset="0"/>
              </a:rPr>
              <a:t>- Tuyaux en PEHD (polythéléne à haute densité).</a:t>
            </a:r>
          </a:p>
          <a:p>
            <a:pPr>
              <a:lnSpc>
                <a:spcPct val="150000"/>
              </a:lnSpc>
            </a:pPr>
            <a:r>
              <a:rPr lang="fr-FR" sz="2200" dirty="0">
                <a:latin typeface="Times New Roman" panose="02020603050405020304" pitchFamily="18" charset="0"/>
                <a:cs typeface="Times New Roman" panose="02020603050405020304" pitchFamily="18" charset="0"/>
              </a:rPr>
              <a:t>Remarque :Pour notre projet on a opté pour des canalisations en PEHD car il se trouve que ce dernier est disponible sur le marché en plus de ca il procède une faible rugosité.</a:t>
            </a:r>
          </a:p>
          <a:p>
            <a:pPr>
              <a:lnSpc>
                <a:spcPct val="150000"/>
              </a:lnSpc>
            </a:pPr>
            <a:r>
              <a:rPr lang="fr-FR" sz="2200" b="1" dirty="0">
                <a:latin typeface="Times New Roman" panose="02020603050405020304" pitchFamily="18" charset="0"/>
                <a:cs typeface="Times New Roman" panose="02020603050405020304" pitchFamily="18" charset="0"/>
              </a:rPr>
              <a:t>2. Bouche d’incendie : </a:t>
            </a:r>
            <a:r>
              <a:rPr lang="fr-FR" sz="2200" dirty="0">
                <a:latin typeface="Times New Roman" panose="02020603050405020304" pitchFamily="18" charset="0"/>
                <a:cs typeface="Times New Roman" panose="02020603050405020304" pitchFamily="18" charset="0"/>
              </a:rPr>
              <a:t>utilisées les bouches d’incendies pour satisfaire les besoins de lutte contre les incendies, rayon de balayage de 150 à 200 m et le débit est de 17 l/s.</a:t>
            </a:r>
          </a:p>
          <a:p>
            <a:pPr>
              <a:lnSpc>
                <a:spcPct val="150000"/>
              </a:lnSpc>
            </a:pPr>
            <a:r>
              <a:rPr lang="fr-FR" sz="2200" b="1" dirty="0">
                <a:latin typeface="Times New Roman" panose="02020603050405020304" pitchFamily="18" charset="0"/>
                <a:cs typeface="Times New Roman" panose="02020603050405020304" pitchFamily="18" charset="0"/>
              </a:rPr>
              <a:t>3. Bouche d’arrosage : </a:t>
            </a:r>
            <a:r>
              <a:rPr lang="fr-FR" sz="2200" dirty="0">
                <a:latin typeface="Times New Roman" panose="02020603050405020304" pitchFamily="18" charset="0"/>
                <a:cs typeface="Times New Roman" panose="02020603050405020304" pitchFamily="18" charset="0"/>
              </a:rPr>
              <a:t>besoin en eau pour les espaces verts, lavage des trottoirs …, le débit d’alimentation est de 0.4 l/s.</a:t>
            </a:r>
          </a:p>
        </p:txBody>
      </p:sp>
    </p:spTree>
    <p:extLst>
      <p:ext uri="{BB962C8B-B14F-4D97-AF65-F5344CB8AC3E}">
        <p14:creationId xmlns:p14="http://schemas.microsoft.com/office/powerpoint/2010/main" val="15026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9518" y="27296"/>
            <a:ext cx="6410297" cy="584775"/>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COMPOSANTS DU RESEAU A.E.P</a:t>
            </a:r>
          </a:p>
        </p:txBody>
      </p:sp>
      <p:sp>
        <p:nvSpPr>
          <p:cNvPr id="5" name="Rectangle 4"/>
          <p:cNvSpPr/>
          <p:nvPr/>
        </p:nvSpPr>
        <p:spPr>
          <a:xfrm>
            <a:off x="357212" y="942915"/>
            <a:ext cx="11554907" cy="5509200"/>
          </a:xfrm>
          <a:prstGeom prst="rect">
            <a:avLst/>
          </a:prstGeom>
        </p:spPr>
        <p:txBody>
          <a:bodyPr wrap="square">
            <a:spAutoFit/>
          </a:bodyPr>
          <a:lstStyle/>
          <a:p>
            <a:pPr>
              <a:lnSpc>
                <a:spcPct val="200000"/>
              </a:lnSpc>
            </a:pPr>
            <a:r>
              <a:rPr lang="fr-FR" sz="2200" b="1" dirty="0">
                <a:latin typeface="Times New Roman" panose="02020603050405020304" pitchFamily="18" charset="0"/>
                <a:cs typeface="Times New Roman" panose="02020603050405020304" pitchFamily="18" charset="0"/>
              </a:rPr>
              <a:t>4. Les ventouses : </a:t>
            </a:r>
            <a:r>
              <a:rPr lang="fr-FR" sz="2200" dirty="0">
                <a:latin typeface="Times New Roman" panose="02020603050405020304" pitchFamily="18" charset="0"/>
                <a:cs typeface="Times New Roman" panose="02020603050405020304" pitchFamily="18" charset="0"/>
              </a:rPr>
              <a:t>placée aux points hauts du réseau, permet l’évacuation de l’air entraîné à l’intérieur des conduites.</a:t>
            </a:r>
          </a:p>
          <a:p>
            <a:pPr>
              <a:lnSpc>
                <a:spcPct val="200000"/>
              </a:lnSpc>
            </a:pPr>
            <a:r>
              <a:rPr lang="fr-FR" sz="2200" b="1" dirty="0">
                <a:latin typeface="Times New Roman" panose="02020603050405020304" pitchFamily="18" charset="0"/>
                <a:cs typeface="Times New Roman" panose="02020603050405020304" pitchFamily="18" charset="0"/>
              </a:rPr>
              <a:t>5. Les vidanges : </a:t>
            </a:r>
            <a:r>
              <a:rPr lang="fr-FR" sz="2200" dirty="0">
                <a:latin typeface="Times New Roman" panose="02020603050405020304" pitchFamily="18" charset="0"/>
                <a:cs typeface="Times New Roman" panose="02020603050405020304" pitchFamily="18" charset="0"/>
              </a:rPr>
              <a:t>existe au point le plus bas des réseaux, permet de vider la maille pour l’entretien ou la réparation, elle est reliée au réseau d’AEP.</a:t>
            </a:r>
          </a:p>
          <a:p>
            <a:pPr>
              <a:lnSpc>
                <a:spcPct val="200000"/>
              </a:lnSpc>
            </a:pPr>
            <a:r>
              <a:rPr lang="fr-FR" sz="2200" b="1" dirty="0">
                <a:latin typeface="Times New Roman" panose="02020603050405020304" pitchFamily="18" charset="0"/>
                <a:cs typeface="Times New Roman" panose="02020603050405020304" pitchFamily="18" charset="0"/>
              </a:rPr>
              <a:t>6. Les robinets : </a:t>
            </a:r>
            <a:r>
              <a:rPr lang="fr-FR" sz="2200" dirty="0">
                <a:latin typeface="Times New Roman" panose="02020603050405020304" pitchFamily="18" charset="0"/>
                <a:cs typeface="Times New Roman" panose="02020603050405020304" pitchFamily="18" charset="0"/>
              </a:rPr>
              <a:t>Robinet vanne : isolation des conduites.</a:t>
            </a:r>
          </a:p>
          <a:p>
            <a:pPr>
              <a:lnSpc>
                <a:spcPct val="200000"/>
              </a:lnSpc>
            </a:pPr>
            <a:r>
              <a:rPr lang="fr-FR" sz="2200" dirty="0">
                <a:latin typeface="Times New Roman" panose="02020603050405020304" pitchFamily="18" charset="0"/>
                <a:cs typeface="Times New Roman" panose="02020603050405020304" pitchFamily="18" charset="0"/>
              </a:rPr>
              <a:t>Robinet de branchement : commande les branchements des immeubles.</a:t>
            </a:r>
          </a:p>
          <a:p>
            <a:pPr>
              <a:lnSpc>
                <a:spcPct val="200000"/>
              </a:lnSpc>
            </a:pPr>
            <a:r>
              <a:rPr lang="fr-FR" sz="2200" b="1" dirty="0">
                <a:latin typeface="Times New Roman" panose="02020603050405020304" pitchFamily="18" charset="0"/>
                <a:cs typeface="Times New Roman" panose="02020603050405020304" pitchFamily="18" charset="0"/>
              </a:rPr>
              <a:t>7. Les suppresseurs : </a:t>
            </a:r>
            <a:r>
              <a:rPr lang="fr-FR" sz="2200" dirty="0">
                <a:latin typeface="Times New Roman" panose="02020603050405020304" pitchFamily="18" charset="0"/>
                <a:cs typeface="Times New Roman" panose="02020603050405020304" pitchFamily="18" charset="0"/>
              </a:rPr>
              <a:t>utilisés pour l’augmentation des pressions.</a:t>
            </a:r>
          </a:p>
          <a:p>
            <a:pPr>
              <a:lnSpc>
                <a:spcPct val="200000"/>
              </a:lnSpc>
            </a:pPr>
            <a:r>
              <a:rPr lang="fr-FR" sz="2200" b="1" dirty="0">
                <a:latin typeface="Times New Roman" panose="02020603050405020304" pitchFamily="18" charset="0"/>
                <a:cs typeface="Times New Roman" panose="02020603050405020304" pitchFamily="18" charset="0"/>
              </a:rPr>
              <a:t>8. Dépresseur : </a:t>
            </a:r>
            <a:r>
              <a:rPr lang="fr-FR" sz="2200" dirty="0">
                <a:latin typeface="Times New Roman" panose="02020603050405020304" pitchFamily="18" charset="0"/>
                <a:cs typeface="Times New Roman" panose="02020603050405020304" pitchFamily="18" charset="0"/>
              </a:rPr>
              <a:t>utilisé pour la réduction de la pression.</a:t>
            </a:r>
          </a:p>
        </p:txBody>
      </p:sp>
    </p:spTree>
    <p:extLst>
      <p:ext uri="{BB962C8B-B14F-4D97-AF65-F5344CB8AC3E}">
        <p14:creationId xmlns:p14="http://schemas.microsoft.com/office/powerpoint/2010/main" val="289168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44391" y="131606"/>
            <a:ext cx="3639800" cy="1077218"/>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CHOIX DU TRACE A.E.P</a:t>
            </a:r>
          </a:p>
        </p:txBody>
      </p:sp>
      <p:sp>
        <p:nvSpPr>
          <p:cNvPr id="3" name="Rectangle 2"/>
          <p:cNvSpPr/>
          <p:nvPr/>
        </p:nvSpPr>
        <p:spPr>
          <a:xfrm>
            <a:off x="217345" y="1398152"/>
            <a:ext cx="11450670" cy="1107996"/>
          </a:xfrm>
          <a:prstGeom prst="rect">
            <a:avLst/>
          </a:prstGeom>
        </p:spPr>
        <p:txBody>
          <a:bodyPr wrap="square">
            <a:spAutoFit/>
          </a:bodyPr>
          <a:lstStyle/>
          <a:p>
            <a:pPr algn="just"/>
            <a:r>
              <a:rPr lang="fr-FR" sz="2200" dirty="0">
                <a:latin typeface="TimesNewRomanPSMT"/>
              </a:rPr>
              <a:t>Le réseau d'alimentation en eau potable, doit être réparti judicieusement de manière économique à satisfaire l'ensemble de l'agglomération y compris les équipements collectifs.</a:t>
            </a:r>
            <a:endParaRPr lang="fr-FR" sz="2200" dirty="0"/>
          </a:p>
        </p:txBody>
      </p:sp>
      <p:sp>
        <p:nvSpPr>
          <p:cNvPr id="4" name="Rectangle 3"/>
          <p:cNvSpPr/>
          <p:nvPr/>
        </p:nvSpPr>
        <p:spPr>
          <a:xfrm>
            <a:off x="368291" y="2506148"/>
            <a:ext cx="3611886" cy="400110"/>
          </a:xfrm>
          <a:prstGeom prst="rect">
            <a:avLst/>
          </a:prstGeom>
        </p:spPr>
        <p:txBody>
          <a:bodyPr wrap="none">
            <a:spAutoFit/>
          </a:bodyPr>
          <a:lstStyle/>
          <a:p>
            <a:r>
              <a:rPr lang="fr-FR" sz="2000" b="1" dirty="0">
                <a:latin typeface="Times New Roman" panose="02020603050405020304" pitchFamily="18" charset="0"/>
              </a:rPr>
              <a:t>RESEAU DE DISTRIBUTION</a:t>
            </a:r>
            <a:endParaRPr lang="fr-FR" sz="2000" dirty="0"/>
          </a:p>
        </p:txBody>
      </p:sp>
      <p:sp>
        <p:nvSpPr>
          <p:cNvPr id="5" name="Rectangle 4"/>
          <p:cNvSpPr/>
          <p:nvPr/>
        </p:nvSpPr>
        <p:spPr>
          <a:xfrm>
            <a:off x="789731" y="3070791"/>
            <a:ext cx="10305899" cy="1384995"/>
          </a:xfrm>
          <a:prstGeom prst="rect">
            <a:avLst/>
          </a:prstGeom>
        </p:spPr>
        <p:txBody>
          <a:bodyPr wrap="square">
            <a:spAutoFit/>
          </a:bodyPr>
          <a:lstStyle/>
          <a:p>
            <a:pPr algn="just"/>
            <a:r>
              <a:rPr lang="fr-FR" sz="2400" b="1" dirty="0">
                <a:latin typeface="Times New Roman" panose="02020603050405020304" pitchFamily="18" charset="0"/>
              </a:rPr>
              <a:t>Réseau maillé: </a:t>
            </a:r>
            <a:r>
              <a:rPr lang="fr-FR" sz="2000" dirty="0"/>
              <a:t>Le réseau est constitué par des mailles; ce qui permet d'offrir aux usagers le meilleur service possible. En effet, la précision dans le réseau est ainsi mieux équilibrée et le nombre d'abonnés non desservis en cas de défaillance ou de réparation est réduit au maximum,</a:t>
            </a:r>
          </a:p>
          <a:p>
            <a:pPr algn="just"/>
            <a:r>
              <a:rPr lang="fr-FR" sz="2000" dirty="0"/>
              <a:t>puisque l'eau peut atteindre un même point de consommation par plusieurs chemins.</a:t>
            </a:r>
            <a:endParaRPr lang="fr-FR" sz="2400" dirty="0"/>
          </a:p>
        </p:txBody>
      </p:sp>
      <p:sp>
        <p:nvSpPr>
          <p:cNvPr id="6" name="Rectangle 5"/>
          <p:cNvSpPr/>
          <p:nvPr/>
        </p:nvSpPr>
        <p:spPr>
          <a:xfrm>
            <a:off x="789731" y="4858227"/>
            <a:ext cx="10305899" cy="1384995"/>
          </a:xfrm>
          <a:prstGeom prst="rect">
            <a:avLst/>
          </a:prstGeom>
        </p:spPr>
        <p:txBody>
          <a:bodyPr wrap="square">
            <a:spAutoFit/>
          </a:bodyPr>
          <a:lstStyle/>
          <a:p>
            <a:pPr algn="just"/>
            <a:r>
              <a:rPr lang="fr-FR" sz="2400" b="1" dirty="0">
                <a:latin typeface="Times New Roman" panose="02020603050405020304" pitchFamily="18" charset="0"/>
              </a:rPr>
              <a:t>Réseau ramifié: </a:t>
            </a:r>
            <a:r>
              <a:rPr lang="fr-FR" sz="2000" dirty="0"/>
              <a:t>Lorsque le réseau n'est pas maillé, il est dit ramifié ou étoilé, il a l'avantage d'être économique, mais dans un tel réseau, la défaillance d'une conduite entraîne la perte de service pour tous les usagers situés en aval. De plus, dans une conduite donnée, l'eau s'écoule toujours dans le même sens, ce qui n'est pas toujours le cas dans un réseau maillé. </a:t>
            </a:r>
          </a:p>
        </p:txBody>
      </p:sp>
    </p:spTree>
    <p:extLst>
      <p:ext uri="{BB962C8B-B14F-4D97-AF65-F5344CB8AC3E}">
        <p14:creationId xmlns:p14="http://schemas.microsoft.com/office/powerpoint/2010/main" val="314368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95756" y="908574"/>
            <a:ext cx="5496730" cy="3831159"/>
          </a:xfrm>
          <a:prstGeom prst="rect">
            <a:avLst/>
          </a:prstGeom>
        </p:spPr>
      </p:pic>
      <p:sp>
        <p:nvSpPr>
          <p:cNvPr id="2" name="ZoneTexte 1"/>
          <p:cNvSpPr txBox="1"/>
          <p:nvPr/>
        </p:nvSpPr>
        <p:spPr>
          <a:xfrm>
            <a:off x="4644391" y="131606"/>
            <a:ext cx="3639800" cy="1077218"/>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a:t>CHOIX DU TRACE A.E.P</a:t>
            </a:r>
          </a:p>
        </p:txBody>
      </p:sp>
      <p:pic>
        <p:nvPicPr>
          <p:cNvPr id="4" name="Image 3"/>
          <p:cNvPicPr>
            <a:picLocks noChangeAspect="1"/>
          </p:cNvPicPr>
          <p:nvPr/>
        </p:nvPicPr>
        <p:blipFill>
          <a:blip r:embed="rId3"/>
          <a:stretch>
            <a:fillRect/>
          </a:stretch>
        </p:blipFill>
        <p:spPr>
          <a:xfrm>
            <a:off x="6164185" y="2824153"/>
            <a:ext cx="5525031" cy="3751314"/>
          </a:xfrm>
          <a:prstGeom prst="rect">
            <a:avLst/>
          </a:prstGeom>
        </p:spPr>
      </p:pic>
      <p:sp>
        <p:nvSpPr>
          <p:cNvPr id="5" name="Rectangle 4"/>
          <p:cNvSpPr/>
          <p:nvPr/>
        </p:nvSpPr>
        <p:spPr>
          <a:xfrm>
            <a:off x="2242083" y="4848915"/>
            <a:ext cx="2084225" cy="477054"/>
          </a:xfrm>
          <a:prstGeom prst="rect">
            <a:avLst/>
          </a:prstGeom>
        </p:spPr>
        <p:txBody>
          <a:bodyPr wrap="none">
            <a:spAutoFit/>
          </a:bodyPr>
          <a:lstStyle/>
          <a:p>
            <a:r>
              <a:rPr lang="fr-FR" sz="2500" b="1" dirty="0">
                <a:latin typeface="Times New Roman" panose="02020603050405020304" pitchFamily="18" charset="0"/>
              </a:rPr>
              <a:t>Réseau maillé</a:t>
            </a:r>
            <a:endParaRPr lang="fr-FR" sz="2500" dirty="0"/>
          </a:p>
        </p:txBody>
      </p:sp>
      <p:sp>
        <p:nvSpPr>
          <p:cNvPr id="6" name="Rectangle 5"/>
          <p:cNvSpPr/>
          <p:nvPr/>
        </p:nvSpPr>
        <p:spPr>
          <a:xfrm>
            <a:off x="7847718" y="2084275"/>
            <a:ext cx="2244525" cy="477054"/>
          </a:xfrm>
          <a:prstGeom prst="rect">
            <a:avLst/>
          </a:prstGeom>
        </p:spPr>
        <p:txBody>
          <a:bodyPr wrap="none">
            <a:spAutoFit/>
          </a:bodyPr>
          <a:lstStyle/>
          <a:p>
            <a:r>
              <a:rPr lang="fr-FR" sz="2500" b="1" dirty="0">
                <a:latin typeface="Times New Roman" panose="02020603050405020304" pitchFamily="18" charset="0"/>
              </a:rPr>
              <a:t>Réseau ramifié</a:t>
            </a:r>
          </a:p>
        </p:txBody>
      </p:sp>
    </p:spTree>
    <p:extLst>
      <p:ext uri="{BB962C8B-B14F-4D97-AF65-F5344CB8AC3E}">
        <p14:creationId xmlns:p14="http://schemas.microsoft.com/office/powerpoint/2010/main" val="1637445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2442</TotalTime>
  <Words>1924</Words>
  <Application>Microsoft Office PowerPoint</Application>
  <PresentationFormat>Grand écran</PresentationFormat>
  <Paragraphs>173</Paragraphs>
  <Slides>26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Arial</vt:lpstr>
      <vt:lpstr>Calibri</vt:lpstr>
      <vt:lpstr>Calibri Light</vt:lpstr>
      <vt:lpstr>Cambria Math</vt:lpstr>
      <vt:lpstr>Sylfaen</vt:lpstr>
      <vt:lpstr>SymbolMT</vt:lpstr>
      <vt:lpstr>Times New Roman</vt:lpstr>
      <vt:lpstr>TimesNewRomanPSMT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144</cp:revision>
  <dcterms:created xsi:type="dcterms:W3CDTF">2018-10-20T16:39:08Z</dcterms:created>
  <dcterms:modified xsi:type="dcterms:W3CDTF">2025-05-03T21:17:01Z</dcterms:modified>
</cp:coreProperties>
</file>