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73" r:id="rId14"/>
    <p:sldId id="274" r:id="rId15"/>
    <p:sldId id="275" r:id="rId16"/>
    <p:sldId id="279" r:id="rId17"/>
    <p:sldId id="278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86620" autoAdjust="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09B18-47BA-4D8C-A034-BDBEFEB7D13E}" type="doc">
      <dgm:prSet loTypeId="urn:microsoft.com/office/officeart/2005/8/layout/hProcess9" loCatId="process" qsTypeId="urn:microsoft.com/office/officeart/2005/8/quickstyle/simple5" qsCatId="simple" csTypeId="urn:microsoft.com/office/officeart/2005/8/colors/accent4_3" csCatId="accent4" phldr="1"/>
      <dgm:spPr/>
    </dgm:pt>
    <dgm:pt modelId="{D9AB006A-0012-4EEC-8DD9-83B53BBC612B}">
      <dgm:prSet phldrT="[Texte]"/>
      <dgm:spPr/>
      <dgm:t>
        <a:bodyPr>
          <a:sp3d extrusionH="57150">
            <a:bevelT w="38100" h="38100"/>
          </a:sp3d>
        </a:bodyPr>
        <a:lstStyle/>
        <a:p>
          <a:r>
            <a:rPr lang="fr-FR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CE QU’ON VEUT FAIRE</a:t>
          </a:r>
          <a:r>
            <a:rPr lang="fr-FR" b="1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 </a:t>
          </a:r>
          <a:endParaRPr lang="fr-FR" b="1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E1122AB8-A9C7-46E6-B2A0-2499C069B99F}" type="parTrans" cxnId="{81ED966C-F8F9-4266-88CF-82A9A83D5206}">
      <dgm:prSet/>
      <dgm:spPr/>
      <dgm:t>
        <a:bodyPr/>
        <a:lstStyle/>
        <a:p>
          <a:endParaRPr lang="fr-FR"/>
        </a:p>
      </dgm:t>
    </dgm:pt>
    <dgm:pt modelId="{A79D8587-7939-4BD2-8154-A50F0C1D5613}" type="sibTrans" cxnId="{81ED966C-F8F9-4266-88CF-82A9A83D5206}">
      <dgm:prSet/>
      <dgm:spPr/>
      <dgm:t>
        <a:bodyPr/>
        <a:lstStyle/>
        <a:p>
          <a:endParaRPr lang="fr-FR"/>
        </a:p>
      </dgm:t>
    </dgm:pt>
    <dgm:pt modelId="{D2FEDB91-18E1-46A7-8AE4-7873E4C5FFAB}">
      <dgm:prSet phldrT="[Texte]"/>
      <dgm:spPr/>
      <dgm:t>
        <a:bodyPr>
          <a:sp3d extrusionH="57150">
            <a:bevelT w="38100" h="38100"/>
          </a:sp3d>
        </a:bodyPr>
        <a:lstStyle/>
        <a:p>
          <a:r>
            <a:rPr lang="fr-FR" b="1" dirty="0" smtClean="0">
              <a:solidFill>
                <a:schemeClr val="bg1">
                  <a:lumMod val="95000"/>
                </a:schemeClr>
              </a:solidFill>
              <a:latin typeface="+mj-lt"/>
            </a:rPr>
            <a:t>EN COMBIEN DE TEMPS ?</a:t>
          </a:r>
          <a:endParaRPr lang="fr-FR" b="1" dirty="0">
            <a:solidFill>
              <a:schemeClr val="bg1">
                <a:lumMod val="95000"/>
              </a:schemeClr>
            </a:solidFill>
            <a:latin typeface="+mj-lt"/>
          </a:endParaRPr>
        </a:p>
      </dgm:t>
    </dgm:pt>
    <dgm:pt modelId="{25BEF21D-3B1A-400A-ADC1-D2C55E8EAE67}" type="parTrans" cxnId="{CFEBFDEC-FC63-4C6A-805A-8BC45F904AD9}">
      <dgm:prSet/>
      <dgm:spPr/>
      <dgm:t>
        <a:bodyPr/>
        <a:lstStyle/>
        <a:p>
          <a:endParaRPr lang="fr-FR"/>
        </a:p>
      </dgm:t>
    </dgm:pt>
    <dgm:pt modelId="{FB62BEC9-0049-44A5-89BC-351FFDA25C3D}" type="sibTrans" cxnId="{CFEBFDEC-FC63-4C6A-805A-8BC45F904AD9}">
      <dgm:prSet/>
      <dgm:spPr/>
      <dgm:t>
        <a:bodyPr/>
        <a:lstStyle/>
        <a:p>
          <a:endParaRPr lang="fr-FR"/>
        </a:p>
      </dgm:t>
    </dgm:pt>
    <dgm:pt modelId="{06D1B6B9-C757-4226-A2CB-00E8499F47B6}">
      <dgm:prSet phldrT="[Texte]"/>
      <dgm:spPr/>
      <dgm:t>
        <a:bodyPr>
          <a:sp3d extrusionH="57150">
            <a:bevelT w="38100" h="38100"/>
          </a:sp3d>
        </a:bodyPr>
        <a:lstStyle/>
        <a:p>
          <a:r>
            <a:rPr lang="fr-FR" b="1" dirty="0" smtClean="0">
              <a:solidFill>
                <a:schemeClr val="accent6">
                  <a:lumMod val="75000"/>
                </a:schemeClr>
              </a:solidFill>
              <a:latin typeface="+mj-lt"/>
            </a:rPr>
            <a:t>AVEC QUEL BUDGET ?</a:t>
          </a:r>
          <a:endParaRPr lang="fr-FR" b="1" dirty="0">
            <a:solidFill>
              <a:schemeClr val="accent6">
                <a:lumMod val="75000"/>
              </a:schemeClr>
            </a:solidFill>
            <a:latin typeface="+mj-lt"/>
          </a:endParaRPr>
        </a:p>
      </dgm:t>
    </dgm:pt>
    <dgm:pt modelId="{540E27D1-BA34-46CA-B3F6-4A8574A0F19C}" type="parTrans" cxnId="{009BFB12-BAF1-4F2B-81FD-12BF1B193AAE}">
      <dgm:prSet/>
      <dgm:spPr/>
      <dgm:t>
        <a:bodyPr/>
        <a:lstStyle/>
        <a:p>
          <a:endParaRPr lang="fr-FR"/>
        </a:p>
      </dgm:t>
    </dgm:pt>
    <dgm:pt modelId="{15D9D7BF-A44D-4FFF-B6A4-BF77BD3683B6}" type="sibTrans" cxnId="{009BFB12-BAF1-4F2B-81FD-12BF1B193AAE}">
      <dgm:prSet/>
      <dgm:spPr/>
      <dgm:t>
        <a:bodyPr/>
        <a:lstStyle/>
        <a:p>
          <a:endParaRPr lang="fr-FR"/>
        </a:p>
      </dgm:t>
    </dgm:pt>
    <dgm:pt modelId="{AA5488E2-579A-426F-9959-4D687B9BCC5B}" type="pres">
      <dgm:prSet presAssocID="{66609B18-47BA-4D8C-A034-BDBEFEB7D13E}" presName="CompostProcess" presStyleCnt="0">
        <dgm:presLayoutVars>
          <dgm:dir/>
          <dgm:resizeHandles val="exact"/>
        </dgm:presLayoutVars>
      </dgm:prSet>
      <dgm:spPr/>
    </dgm:pt>
    <dgm:pt modelId="{1B1F0E1B-0625-49CD-BE38-FECB1A547F86}" type="pres">
      <dgm:prSet presAssocID="{66609B18-47BA-4D8C-A034-BDBEFEB7D13E}" presName="arrow" presStyleLbl="bgShp" presStyleIdx="0" presStyleCnt="1"/>
      <dgm:spPr/>
    </dgm:pt>
    <dgm:pt modelId="{1E087B3D-AEF0-4D0F-8A01-E0B4D9AE555D}" type="pres">
      <dgm:prSet presAssocID="{66609B18-47BA-4D8C-A034-BDBEFEB7D13E}" presName="linearProcess" presStyleCnt="0"/>
      <dgm:spPr/>
    </dgm:pt>
    <dgm:pt modelId="{C8E293C5-D743-4B70-B102-400BB3E36E1A}" type="pres">
      <dgm:prSet presAssocID="{D9AB006A-0012-4EEC-8DD9-83B53BBC612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110D67-D989-45ED-9B1D-11FF18B2191B}" type="pres">
      <dgm:prSet presAssocID="{A79D8587-7939-4BD2-8154-A50F0C1D5613}" presName="sibTrans" presStyleCnt="0"/>
      <dgm:spPr/>
    </dgm:pt>
    <dgm:pt modelId="{7F81269C-ED9B-4AC2-9D01-6FF5CC1DD15F}" type="pres">
      <dgm:prSet presAssocID="{D2FEDB91-18E1-46A7-8AE4-7873E4C5FFA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2CFAEF-76C0-4110-BEA4-74ED6DD067DD}" type="pres">
      <dgm:prSet presAssocID="{FB62BEC9-0049-44A5-89BC-351FFDA25C3D}" presName="sibTrans" presStyleCnt="0"/>
      <dgm:spPr/>
    </dgm:pt>
    <dgm:pt modelId="{E1A97678-07BE-447B-8AE9-8554614DE875}" type="pres">
      <dgm:prSet presAssocID="{06D1B6B9-C757-4226-A2CB-00E8499F47B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09BFB12-BAF1-4F2B-81FD-12BF1B193AAE}" srcId="{66609B18-47BA-4D8C-A034-BDBEFEB7D13E}" destId="{06D1B6B9-C757-4226-A2CB-00E8499F47B6}" srcOrd="2" destOrd="0" parTransId="{540E27D1-BA34-46CA-B3F6-4A8574A0F19C}" sibTransId="{15D9D7BF-A44D-4FFF-B6A4-BF77BD3683B6}"/>
    <dgm:cxn modelId="{CFEBFDEC-FC63-4C6A-805A-8BC45F904AD9}" srcId="{66609B18-47BA-4D8C-A034-BDBEFEB7D13E}" destId="{D2FEDB91-18E1-46A7-8AE4-7873E4C5FFAB}" srcOrd="1" destOrd="0" parTransId="{25BEF21D-3B1A-400A-ADC1-D2C55E8EAE67}" sibTransId="{FB62BEC9-0049-44A5-89BC-351FFDA25C3D}"/>
    <dgm:cxn modelId="{C0D937B7-6D14-4F44-B28F-C426776CC1B6}" type="presOf" srcId="{66609B18-47BA-4D8C-A034-BDBEFEB7D13E}" destId="{AA5488E2-579A-426F-9959-4D687B9BCC5B}" srcOrd="0" destOrd="0" presId="urn:microsoft.com/office/officeart/2005/8/layout/hProcess9"/>
    <dgm:cxn modelId="{81ED966C-F8F9-4266-88CF-82A9A83D5206}" srcId="{66609B18-47BA-4D8C-A034-BDBEFEB7D13E}" destId="{D9AB006A-0012-4EEC-8DD9-83B53BBC612B}" srcOrd="0" destOrd="0" parTransId="{E1122AB8-A9C7-46E6-B2A0-2499C069B99F}" sibTransId="{A79D8587-7939-4BD2-8154-A50F0C1D5613}"/>
    <dgm:cxn modelId="{F8458293-879D-4CE6-82D9-2B6F271ABAFD}" type="presOf" srcId="{D2FEDB91-18E1-46A7-8AE4-7873E4C5FFAB}" destId="{7F81269C-ED9B-4AC2-9D01-6FF5CC1DD15F}" srcOrd="0" destOrd="0" presId="urn:microsoft.com/office/officeart/2005/8/layout/hProcess9"/>
    <dgm:cxn modelId="{72FE0345-0AE4-4A26-8F54-E48F491B65F1}" type="presOf" srcId="{D9AB006A-0012-4EEC-8DD9-83B53BBC612B}" destId="{C8E293C5-D743-4B70-B102-400BB3E36E1A}" srcOrd="0" destOrd="0" presId="urn:microsoft.com/office/officeart/2005/8/layout/hProcess9"/>
    <dgm:cxn modelId="{4498F439-621E-43C3-98BB-692780AEEEBD}" type="presOf" srcId="{06D1B6B9-C757-4226-A2CB-00E8499F47B6}" destId="{E1A97678-07BE-447B-8AE9-8554614DE875}" srcOrd="0" destOrd="0" presId="urn:microsoft.com/office/officeart/2005/8/layout/hProcess9"/>
    <dgm:cxn modelId="{16113960-18D3-4B70-8302-5B10475324D1}" type="presParOf" srcId="{AA5488E2-579A-426F-9959-4D687B9BCC5B}" destId="{1B1F0E1B-0625-49CD-BE38-FECB1A547F86}" srcOrd="0" destOrd="0" presId="urn:microsoft.com/office/officeart/2005/8/layout/hProcess9"/>
    <dgm:cxn modelId="{985A2ECF-3195-49ED-9035-454E2E85FB28}" type="presParOf" srcId="{AA5488E2-579A-426F-9959-4D687B9BCC5B}" destId="{1E087B3D-AEF0-4D0F-8A01-E0B4D9AE555D}" srcOrd="1" destOrd="0" presId="urn:microsoft.com/office/officeart/2005/8/layout/hProcess9"/>
    <dgm:cxn modelId="{416C164B-AA87-4393-8EA7-3B773667F291}" type="presParOf" srcId="{1E087B3D-AEF0-4D0F-8A01-E0B4D9AE555D}" destId="{C8E293C5-D743-4B70-B102-400BB3E36E1A}" srcOrd="0" destOrd="0" presId="urn:microsoft.com/office/officeart/2005/8/layout/hProcess9"/>
    <dgm:cxn modelId="{91464930-FBE8-4580-822F-3B641BA9CB07}" type="presParOf" srcId="{1E087B3D-AEF0-4D0F-8A01-E0B4D9AE555D}" destId="{CE110D67-D989-45ED-9B1D-11FF18B2191B}" srcOrd="1" destOrd="0" presId="urn:microsoft.com/office/officeart/2005/8/layout/hProcess9"/>
    <dgm:cxn modelId="{650B1A3C-C122-46E3-BA4B-FF16D4D094C2}" type="presParOf" srcId="{1E087B3D-AEF0-4D0F-8A01-E0B4D9AE555D}" destId="{7F81269C-ED9B-4AC2-9D01-6FF5CC1DD15F}" srcOrd="2" destOrd="0" presId="urn:microsoft.com/office/officeart/2005/8/layout/hProcess9"/>
    <dgm:cxn modelId="{B9CB658D-51DF-423F-B1B7-E50F09413EDA}" type="presParOf" srcId="{1E087B3D-AEF0-4D0F-8A01-E0B4D9AE555D}" destId="{4D2CFAEF-76C0-4110-BEA4-74ED6DD067DD}" srcOrd="3" destOrd="0" presId="urn:microsoft.com/office/officeart/2005/8/layout/hProcess9"/>
    <dgm:cxn modelId="{1090653A-6E5D-4F39-9CDD-5BAF7AE1CFAC}" type="presParOf" srcId="{1E087B3D-AEF0-4D0F-8A01-E0B4D9AE555D}" destId="{E1A97678-07BE-447B-8AE9-8554614DE875}" srcOrd="4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867A-8DD4-439A-B8C1-242D20B9F003}" type="datetimeFigureOut">
              <a:rPr lang="fr-FR" smtClean="0"/>
              <a:pPr/>
              <a:t>05/03/2019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C772-8A26-4FDA-93A3-E406035450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867A-8DD4-439A-B8C1-242D20B9F003}" type="datetimeFigureOut">
              <a:rPr lang="fr-FR" smtClean="0"/>
              <a:pPr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C772-8A26-4FDA-93A3-E406035450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867A-8DD4-439A-B8C1-242D20B9F003}" type="datetimeFigureOut">
              <a:rPr lang="fr-FR" smtClean="0"/>
              <a:pPr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C772-8A26-4FDA-93A3-E406035450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867A-8DD4-439A-B8C1-242D20B9F003}" type="datetimeFigureOut">
              <a:rPr lang="fr-FR" smtClean="0"/>
              <a:pPr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C772-8A26-4FDA-93A3-E406035450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867A-8DD4-439A-B8C1-242D20B9F003}" type="datetimeFigureOut">
              <a:rPr lang="fr-FR" smtClean="0"/>
              <a:pPr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C772-8A26-4FDA-93A3-E406035450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867A-8DD4-439A-B8C1-242D20B9F003}" type="datetimeFigureOut">
              <a:rPr lang="fr-FR" smtClean="0"/>
              <a:pPr/>
              <a:t>05/03/2019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C772-8A26-4FDA-93A3-E406035450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867A-8DD4-439A-B8C1-242D20B9F003}" type="datetimeFigureOut">
              <a:rPr lang="fr-FR" smtClean="0"/>
              <a:pPr/>
              <a:t>05/03/2019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C772-8A26-4FDA-93A3-E406035450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867A-8DD4-439A-B8C1-242D20B9F003}" type="datetimeFigureOut">
              <a:rPr lang="fr-FR" smtClean="0"/>
              <a:pPr/>
              <a:t>05/03/2019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C772-8A26-4FDA-93A3-E406035450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867A-8DD4-439A-B8C1-242D20B9F003}" type="datetimeFigureOut">
              <a:rPr lang="fr-FR" smtClean="0"/>
              <a:pPr/>
              <a:t>05/03/2019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C772-8A26-4FDA-93A3-E406035450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867A-8DD4-439A-B8C1-242D20B9F003}" type="datetimeFigureOut">
              <a:rPr lang="fr-FR" smtClean="0"/>
              <a:pPr/>
              <a:t>05/03/2019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C772-8A26-4FDA-93A3-E406035450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867A-8DD4-439A-B8C1-242D20B9F003}" type="datetimeFigureOut">
              <a:rPr lang="fr-FR" smtClean="0"/>
              <a:pPr/>
              <a:t>05/03/2019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74C772-8A26-4FDA-93A3-E4060354506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69867A-8DD4-439A-B8C1-242D20B9F003}" type="datetimeFigureOut">
              <a:rPr lang="fr-FR" smtClean="0"/>
              <a:pPr/>
              <a:t>05/03/2019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74C772-8A26-4FDA-93A3-E4060354506E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282" y="428604"/>
            <a:ext cx="7994524" cy="1285884"/>
          </a:xfrm>
        </p:spPr>
        <p:txBody>
          <a:bodyPr>
            <a:normAutofit/>
          </a:bodyPr>
          <a:lstStyle/>
          <a:p>
            <a:pPr algn="l"/>
            <a:r>
              <a:rPr lang="fr-FR" sz="1800" dirty="0" smtClean="0">
                <a:solidFill>
                  <a:srgbClr val="FFFF99"/>
                </a:solidFill>
                <a:effectLst/>
              </a:rPr>
              <a:t>Année Universitaire 2018/2019</a:t>
            </a:r>
            <a:br>
              <a:rPr lang="fr-FR" sz="1800" dirty="0" smtClean="0">
                <a:solidFill>
                  <a:srgbClr val="FFFF99"/>
                </a:solidFill>
                <a:effectLst/>
              </a:rPr>
            </a:br>
            <a:r>
              <a:rPr lang="fr-FR" sz="1800" dirty="0" smtClean="0">
                <a:solidFill>
                  <a:srgbClr val="FFFF99"/>
                </a:solidFill>
                <a:effectLst/>
              </a:rPr>
              <a:t>Université de Tlemcen </a:t>
            </a:r>
            <a:br>
              <a:rPr lang="fr-FR" sz="1800" dirty="0" smtClean="0">
                <a:solidFill>
                  <a:srgbClr val="FFFF99"/>
                </a:solidFill>
                <a:effectLst/>
              </a:rPr>
            </a:br>
            <a:r>
              <a:rPr lang="fr-FR" sz="1800" dirty="0" smtClean="0">
                <a:solidFill>
                  <a:srgbClr val="FFFF99"/>
                </a:solidFill>
                <a:effectLst/>
              </a:rPr>
              <a:t>Faculté </a:t>
            </a:r>
            <a:r>
              <a:rPr lang="fr-FR" sz="1800" dirty="0" smtClean="0">
                <a:solidFill>
                  <a:srgbClr val="FFFF99"/>
                </a:solidFill>
                <a:effectLst/>
              </a:rPr>
              <a:t>Science de la Nature et de la Vie</a:t>
            </a:r>
            <a:r>
              <a:rPr lang="fr-FR" sz="6000" dirty="0" smtClean="0">
                <a:solidFill>
                  <a:srgbClr val="FFFF99"/>
                </a:solidFill>
                <a:effectLst/>
              </a:rPr>
              <a:t/>
            </a:r>
            <a:br>
              <a:rPr lang="fr-FR" sz="6000" dirty="0" smtClean="0">
                <a:solidFill>
                  <a:srgbClr val="FFFF99"/>
                </a:solidFill>
                <a:effectLst/>
              </a:rPr>
            </a:br>
            <a:r>
              <a:rPr lang="fr-FR" sz="2700" dirty="0" smtClean="0">
                <a:solidFill>
                  <a:srgbClr val="92D050"/>
                </a:solidFill>
                <a:effectLst/>
              </a:rPr>
              <a:t>Module: </a:t>
            </a:r>
            <a:r>
              <a:rPr lang="fr-FR" sz="2700" i="1" dirty="0" smtClean="0">
                <a:solidFill>
                  <a:srgbClr val="92D050"/>
                </a:solidFill>
                <a:effectLst/>
              </a:rPr>
              <a:t>Management de Projet</a:t>
            </a:r>
            <a:endParaRPr lang="fr-FR" sz="2700" dirty="0">
              <a:solidFill>
                <a:srgbClr val="92D05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2071678"/>
            <a:ext cx="8069010" cy="4500594"/>
          </a:xfrm>
        </p:spPr>
        <p:txBody>
          <a:bodyPr>
            <a:normAutofit fontScale="85000" lnSpcReduction="20000"/>
          </a:bodyPr>
          <a:lstStyle/>
          <a:p>
            <a:pPr algn="l"/>
            <a:endParaRPr lang="fr-FR" sz="4300" b="1" dirty="0" smtClean="0">
              <a:solidFill>
                <a:srgbClr val="FFFF00"/>
              </a:solidFill>
            </a:endParaRPr>
          </a:p>
          <a:p>
            <a:pPr algn="l"/>
            <a:r>
              <a:rPr lang="fr-FR" sz="4700" b="1" dirty="0" smtClean="0">
                <a:solidFill>
                  <a:srgbClr val="FFFF00"/>
                </a:solidFill>
              </a:rPr>
              <a:t>CHAPITRE 01 :</a:t>
            </a:r>
          </a:p>
          <a:p>
            <a:pPr algn="l"/>
            <a:r>
              <a:rPr lang="fr-FR" sz="4700" b="1" dirty="0" smtClean="0">
                <a:solidFill>
                  <a:srgbClr val="FFFF00"/>
                </a:solidFill>
              </a:rPr>
              <a:t>QU’EST-CE Q’UN PROJET</a:t>
            </a:r>
          </a:p>
          <a:p>
            <a:pPr algn="ctr"/>
            <a:endParaRPr lang="fr-FR" dirty="0" smtClean="0"/>
          </a:p>
          <a:p>
            <a:pPr algn="l">
              <a:lnSpc>
                <a:spcPct val="80000"/>
              </a:lnSpc>
              <a:spcAft>
                <a:spcPct val="30000"/>
              </a:spcAft>
            </a:pPr>
            <a:endParaRPr lang="fr-FR" sz="3600" b="1" dirty="0" smtClean="0">
              <a:solidFill>
                <a:srgbClr val="FF0000"/>
              </a:solidFill>
            </a:endParaRPr>
          </a:p>
          <a:p>
            <a:pPr algn="l">
              <a:lnSpc>
                <a:spcPct val="80000"/>
              </a:lnSpc>
              <a:spcAft>
                <a:spcPct val="30000"/>
              </a:spcAft>
            </a:pPr>
            <a:endParaRPr lang="fr-FR" sz="3600" b="1" dirty="0" smtClean="0">
              <a:solidFill>
                <a:srgbClr val="FF0000"/>
              </a:solidFill>
            </a:endParaRPr>
          </a:p>
          <a:p>
            <a:pPr algn="l">
              <a:lnSpc>
                <a:spcPct val="80000"/>
              </a:lnSpc>
              <a:spcAft>
                <a:spcPct val="30000"/>
              </a:spcAft>
            </a:pPr>
            <a:endParaRPr lang="fr-FR" sz="3600" b="1" dirty="0" smtClean="0">
              <a:solidFill>
                <a:srgbClr val="FF0000"/>
              </a:solidFill>
            </a:endParaRPr>
          </a:p>
          <a:p>
            <a:pPr algn="l">
              <a:lnSpc>
                <a:spcPct val="80000"/>
              </a:lnSpc>
              <a:spcAft>
                <a:spcPct val="30000"/>
              </a:spcAft>
            </a:pPr>
            <a:r>
              <a:rPr lang="fr-FR" sz="1900" b="1" dirty="0" smtClean="0"/>
              <a:t>Chargé du cours:</a:t>
            </a:r>
          </a:p>
          <a:p>
            <a:pPr algn="l">
              <a:lnSpc>
                <a:spcPct val="80000"/>
              </a:lnSpc>
              <a:spcAft>
                <a:spcPct val="30000"/>
              </a:spcAft>
            </a:pPr>
            <a:r>
              <a:rPr lang="fr-FR" sz="1900" b="1" dirty="0" smtClean="0"/>
              <a:t>Mme KARA-TERKI </a:t>
            </a:r>
            <a:r>
              <a:rPr lang="fr-FR" sz="1900" b="1" dirty="0" err="1" smtClean="0"/>
              <a:t>Djawida</a:t>
            </a:r>
            <a:endParaRPr lang="fr-FR" sz="1900" b="1" dirty="0" smtClean="0"/>
          </a:p>
          <a:p>
            <a:pPr algn="l">
              <a:lnSpc>
                <a:spcPct val="80000"/>
              </a:lnSpc>
              <a:spcAft>
                <a:spcPct val="30000"/>
              </a:spcAft>
            </a:pPr>
            <a:r>
              <a:rPr lang="fr-FR" sz="1900" b="1" dirty="0" smtClean="0"/>
              <a:t>Email: </a:t>
            </a:r>
            <a:r>
              <a:rPr lang="fr-FR" sz="1900" b="1" dirty="0" err="1" smtClean="0"/>
              <a:t>karadjawida</a:t>
            </a:r>
            <a:r>
              <a:rPr lang="fr-FR" sz="1900" b="1" dirty="0" smtClean="0"/>
              <a:t>@</a:t>
            </a:r>
            <a:r>
              <a:rPr lang="fr-FR" sz="1900" b="1" dirty="0" err="1" smtClean="0"/>
              <a:t>gmail</a:t>
            </a:r>
            <a:endParaRPr lang="fr-FR" sz="1900" b="1" dirty="0" smtClean="0"/>
          </a:p>
          <a:p>
            <a:pPr algn="l">
              <a:lnSpc>
                <a:spcPct val="80000"/>
              </a:lnSpc>
              <a:spcAft>
                <a:spcPct val="30000"/>
              </a:spcAft>
            </a:pPr>
            <a:endParaRPr lang="fr-FR" sz="2800" i="1" dirty="0" smtClean="0">
              <a:solidFill>
                <a:srgbClr val="FF0000"/>
              </a:solidFill>
            </a:endParaRPr>
          </a:p>
          <a:p>
            <a:pPr algn="l">
              <a:lnSpc>
                <a:spcPct val="80000"/>
              </a:lnSpc>
            </a:pPr>
            <a:endParaRPr lang="fr-FR" sz="2800" i="1" dirty="0" smtClean="0">
              <a:solidFill>
                <a:srgbClr val="FF0000"/>
              </a:solidFill>
            </a:endParaRPr>
          </a:p>
          <a:p>
            <a:pPr algn="l">
              <a:lnSpc>
                <a:spcPct val="80000"/>
              </a:lnSpc>
            </a:pPr>
            <a:endParaRPr lang="fr-FR" sz="2800" dirty="0" smtClean="0">
              <a:solidFill>
                <a:srgbClr val="FF0000"/>
              </a:solidFill>
            </a:endParaRPr>
          </a:p>
          <a:p>
            <a:pPr algn="l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065962" cy="1143008"/>
          </a:xfrm>
        </p:spPr>
        <p:txBody>
          <a:bodyPr anchor="ctr" anchorCtr="0">
            <a:normAutofit/>
          </a:bodyPr>
          <a:lstStyle/>
          <a:p>
            <a:pPr algn="ctr"/>
            <a:r>
              <a:rPr lang="fr-FR" sz="4800" dirty="0" smtClean="0">
                <a:solidFill>
                  <a:srgbClr val="FFFF00"/>
                </a:solidFill>
              </a:rPr>
              <a:t>LES ACTEURS DU PROJET</a:t>
            </a:r>
            <a:endParaRPr lang="fr-FR" sz="4800" dirty="0">
              <a:solidFill>
                <a:srgbClr val="FFFF00"/>
              </a:solidFill>
            </a:endParaRPr>
          </a:p>
        </p:txBody>
      </p:sp>
      <p:grpSp>
        <p:nvGrpSpPr>
          <p:cNvPr id="5" name="Sous-titre 4"/>
          <p:cNvGrpSpPr>
            <a:grpSpLocks noGrp="1"/>
          </p:cNvGrpSpPr>
          <p:nvPr>
            <p:ph type="subTitle" idx="1"/>
          </p:nvPr>
        </p:nvGrpSpPr>
        <p:grpSpPr>
          <a:xfrm>
            <a:off x="357188" y="1500188"/>
            <a:ext cx="8286750" cy="4895850"/>
            <a:chOff x="279846" y="1246410"/>
            <a:chExt cx="8756650" cy="5216218"/>
          </a:xfrm>
        </p:grpSpPr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7380312" y="6084004"/>
              <a:ext cx="108234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fr-CH" sz="1800" b="1" dirty="0">
                  <a:latin typeface="+mj-lt"/>
                </a:rPr>
                <a:t>Mandant</a:t>
              </a:r>
            </a:p>
          </p:txBody>
        </p:sp>
        <p:grpSp>
          <p:nvGrpSpPr>
            <p:cNvPr id="9" name="Groupe 26"/>
            <p:cNvGrpSpPr/>
            <p:nvPr/>
          </p:nvGrpSpPr>
          <p:grpSpPr>
            <a:xfrm>
              <a:off x="279846" y="1246410"/>
              <a:ext cx="8756650" cy="5216218"/>
              <a:chOff x="279846" y="1246410"/>
              <a:chExt cx="8756650" cy="5216218"/>
            </a:xfrm>
          </p:grpSpPr>
          <p:grpSp>
            <p:nvGrpSpPr>
              <p:cNvPr id="10" name="Groupe 5"/>
              <p:cNvGrpSpPr/>
              <p:nvPr/>
            </p:nvGrpSpPr>
            <p:grpSpPr>
              <a:xfrm>
                <a:off x="279846" y="1246410"/>
                <a:ext cx="8756650" cy="4414838"/>
                <a:chOff x="387350" y="1073150"/>
                <a:chExt cx="8756650" cy="4414838"/>
              </a:xfrm>
            </p:grpSpPr>
            <p:pic>
              <p:nvPicPr>
                <p:cNvPr id="12" name="Picture 5" descr="j0230745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88163" y="1422400"/>
                  <a:ext cx="2255837" cy="16367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6" descr="j0231133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2900" y="3351213"/>
                  <a:ext cx="1363663" cy="15605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7" descr="j0230747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350" y="1579563"/>
                  <a:ext cx="2160588" cy="13239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527300" y="4394200"/>
                  <a:ext cx="1536700" cy="8255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stealth" w="lg" len="lg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5575300" y="2895600"/>
                  <a:ext cx="1270000" cy="6731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stealth" w="lg" len="lg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" name="Line 10"/>
                <p:cNvSpPr>
                  <a:spLocks noChangeShapeType="1"/>
                </p:cNvSpPr>
                <p:nvPr/>
              </p:nvSpPr>
              <p:spPr bwMode="auto">
                <a:xfrm rot="3780000" flipV="1">
                  <a:off x="2730500" y="2743200"/>
                  <a:ext cx="1270000" cy="6731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stealth" w="lg" len="lg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" name="Line 11"/>
                <p:cNvSpPr>
                  <a:spLocks noChangeShapeType="1"/>
                </p:cNvSpPr>
                <p:nvPr/>
              </p:nvSpPr>
              <p:spPr bwMode="auto">
                <a:xfrm rot="3900000" flipV="1">
                  <a:off x="5512594" y="4501357"/>
                  <a:ext cx="1250950" cy="7223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stealth" w="lg" len="lg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606425" y="2882900"/>
                  <a:ext cx="1864613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fr-CH" sz="1800" b="1" dirty="0">
                      <a:latin typeface="+mj-lt"/>
                    </a:rPr>
                    <a:t>Equipe de projet</a:t>
                  </a:r>
                </a:p>
              </p:txBody>
            </p:sp>
            <p:sp>
              <p:nvSpPr>
                <p:cNvPr id="2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038824" y="4911725"/>
                  <a:ext cx="1633781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fr-CH" sz="1800" b="1" dirty="0">
                      <a:latin typeface="+mj-lt"/>
                    </a:rPr>
                    <a:t>Chef de projet</a:t>
                  </a:r>
                </a:p>
              </p:txBody>
            </p:sp>
            <p:sp>
              <p:nvSpPr>
                <p:cNvPr id="2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426325" y="2971800"/>
                  <a:ext cx="1095172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fr-CH" sz="1800" b="1" dirty="0">
                      <a:latin typeface="+mj-lt"/>
                    </a:rPr>
                    <a:t>Direction</a:t>
                  </a:r>
                </a:p>
              </p:txBody>
            </p:sp>
            <p:sp>
              <p:nvSpPr>
                <p:cNvPr id="22" name="Line 17"/>
                <p:cNvSpPr>
                  <a:spLocks noChangeShapeType="1"/>
                </p:cNvSpPr>
                <p:nvPr/>
              </p:nvSpPr>
              <p:spPr bwMode="auto">
                <a:xfrm rot="7020000" flipV="1">
                  <a:off x="4557712" y="3030538"/>
                  <a:ext cx="479425" cy="254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stealth" w="lg" len="lg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391025" y="2552700"/>
                  <a:ext cx="1008609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fr-CH" sz="1800" b="1" dirty="0">
                      <a:latin typeface="+mj-lt"/>
                    </a:rPr>
                    <a:t>Client(s)</a:t>
                  </a:r>
                </a:p>
              </p:txBody>
            </p:sp>
            <p:pic>
              <p:nvPicPr>
                <p:cNvPr id="24" name="Picture 19" descr="j0230736[1]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6875" y="1073150"/>
                  <a:ext cx="1336675" cy="15763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Line 21"/>
                <p:cNvSpPr>
                  <a:spLocks noChangeShapeType="1"/>
                </p:cNvSpPr>
                <p:nvPr/>
              </p:nvSpPr>
              <p:spPr bwMode="auto">
                <a:xfrm rot="3900000" flipV="1">
                  <a:off x="5721350" y="1562100"/>
                  <a:ext cx="1006475" cy="9493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stealth" w="lg" len="lg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" name="Line 22"/>
                <p:cNvSpPr>
                  <a:spLocks noChangeShapeType="1"/>
                </p:cNvSpPr>
                <p:nvPr/>
              </p:nvSpPr>
              <p:spPr bwMode="auto">
                <a:xfrm rot="3900000" flipV="1">
                  <a:off x="3342482" y="1289781"/>
                  <a:ext cx="215900" cy="15700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stealth" w="lg" len="lg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" name="Line 23"/>
                <p:cNvSpPr>
                  <a:spLocks noChangeShapeType="1"/>
                </p:cNvSpPr>
                <p:nvPr/>
              </p:nvSpPr>
              <p:spPr bwMode="auto">
                <a:xfrm rot="7020000" flipV="1">
                  <a:off x="7471569" y="3772694"/>
                  <a:ext cx="896938" cy="4953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stealth" w="lg" len="lg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1" name="Text Box 13"/>
              <p:cNvSpPr txBox="1">
                <a:spLocks noChangeArrowheads="1"/>
              </p:cNvSpPr>
              <p:nvPr/>
            </p:nvSpPr>
            <p:spPr bwMode="auto">
              <a:xfrm>
                <a:off x="303089" y="6093296"/>
                <a:ext cx="174919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fr-CH" sz="1800" b="1" dirty="0">
                    <a:latin typeface="+mj-lt"/>
                  </a:rPr>
                  <a:t>Autres groupes</a:t>
                </a:r>
              </a:p>
            </p:txBody>
          </p:sp>
        </p:grpSp>
      </p:grpSp>
      <p:pic>
        <p:nvPicPr>
          <p:cNvPr id="28" name="Picture 3" descr="PE02665_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215074" y="4357694"/>
            <a:ext cx="3165475" cy="18494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4" descr="PE02664_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4643446"/>
            <a:ext cx="2827338" cy="15192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501122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dirty="0" smtClean="0">
                <a:solidFill>
                  <a:srgbClr val="FFFF00"/>
                </a:solidFill>
              </a:rPr>
              <a:t>PARTIES PRENANTES D’UN PROJET</a:t>
            </a:r>
            <a:endParaRPr lang="fr-FR" sz="4800" dirty="0">
              <a:solidFill>
                <a:srgbClr val="FFFF00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533400" y="1714488"/>
            <a:ext cx="8110566" cy="4786346"/>
          </a:xfrm>
        </p:spPr>
        <p:txBody>
          <a:bodyPr>
            <a:normAutofit fontScale="70000" lnSpcReduction="20000"/>
          </a:bodyPr>
          <a:lstStyle/>
          <a:p>
            <a:pPr marL="342900" lvl="0" indent="-342900" algn="l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§"/>
            </a:pPr>
            <a:r>
              <a:rPr lang="fr-FR" sz="3200" b="1" kern="0" cap="all" dirty="0" smtClean="0">
                <a:ln w="9000" cmpd="sng">
                  <a:solidFill>
                    <a:srgbClr val="00008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/>
              </a:rPr>
              <a:t>MAITRE DE L’OUVRAGE</a:t>
            </a:r>
          </a:p>
          <a:p>
            <a:pPr marL="342900" lvl="0" indent="-342900" algn="l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§"/>
            </a:pPr>
            <a:r>
              <a:rPr lang="fr-FR" sz="3200" b="1" kern="0" cap="all" dirty="0" smtClean="0">
                <a:ln w="9000" cmpd="sng">
                  <a:solidFill>
                    <a:srgbClr val="00008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/>
              </a:rPr>
              <a:t>MAITRE DE L’OEUVRE</a:t>
            </a:r>
          </a:p>
          <a:p>
            <a:pPr marL="342900" lvl="0" indent="-342900" algn="l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§"/>
            </a:pPr>
            <a:r>
              <a:rPr lang="fr-FR" sz="3200" b="1" kern="0" cap="all" dirty="0" smtClean="0">
                <a:ln w="9000" cmpd="sng">
                  <a:solidFill>
                    <a:srgbClr val="00008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/>
              </a:rPr>
              <a:t>LE MANAGER DE PROJET</a:t>
            </a:r>
          </a:p>
          <a:p>
            <a:pPr marL="342900" lvl="0" indent="-342900" algn="l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§"/>
            </a:pPr>
            <a:r>
              <a:rPr lang="fr-FR" sz="3200" b="1" kern="0" cap="all" dirty="0" smtClean="0">
                <a:ln w="9000" cmpd="sng">
                  <a:solidFill>
                    <a:srgbClr val="00008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/>
              </a:rPr>
              <a:t>LE CLIENT/L’UTILISATEUR</a:t>
            </a:r>
          </a:p>
          <a:p>
            <a:pPr marL="342900" lvl="0" indent="-342900" algn="l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§"/>
            </a:pPr>
            <a:r>
              <a:rPr lang="fr-FR" sz="3200" b="1" kern="0" cap="all" dirty="0" smtClean="0">
                <a:ln w="9000" cmpd="sng">
                  <a:solidFill>
                    <a:srgbClr val="00008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/>
              </a:rPr>
              <a:t>L’ENTREPRISE REALISATRICE</a:t>
            </a:r>
          </a:p>
          <a:p>
            <a:pPr marL="342900" lvl="0" indent="-342900" algn="l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§"/>
            </a:pPr>
            <a:r>
              <a:rPr lang="fr-FR" sz="3200" b="1" kern="0" cap="all" dirty="0" smtClean="0">
                <a:ln w="9000" cmpd="sng">
                  <a:solidFill>
                    <a:srgbClr val="00008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/>
              </a:rPr>
              <a:t>LES MEMBRES DE L’EQUIPE DU PROJET</a:t>
            </a:r>
          </a:p>
          <a:p>
            <a:pPr marL="342900" lvl="0" indent="-342900" algn="l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§"/>
            </a:pPr>
            <a:r>
              <a:rPr lang="fr-FR" sz="3200" b="1" kern="0" cap="all" dirty="0" smtClean="0">
                <a:ln w="9000" cmpd="sng">
                  <a:solidFill>
                    <a:srgbClr val="00008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/>
              </a:rPr>
              <a:t>L’EQUIPE DE MANAGEMENT DE PROJET</a:t>
            </a:r>
          </a:p>
          <a:p>
            <a:pPr marL="342900" lvl="0" indent="-342900" algn="l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§"/>
            </a:pPr>
            <a:r>
              <a:rPr lang="fr-FR" sz="3200" b="1" kern="0" cap="all" dirty="0" smtClean="0">
                <a:ln w="9000" cmpd="sng">
                  <a:solidFill>
                    <a:srgbClr val="00008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/>
              </a:rPr>
              <a:t>LE COMMANDITAIRE, LE SPONSOR</a:t>
            </a:r>
          </a:p>
          <a:p>
            <a:pPr marL="342900" lvl="0" indent="-342900" algn="l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§"/>
            </a:pPr>
            <a:r>
              <a:rPr lang="fr-FR" sz="3200" b="1" kern="0" cap="all" dirty="0" smtClean="0">
                <a:ln w="9000" cmpd="sng">
                  <a:solidFill>
                    <a:srgbClr val="00008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/>
              </a:rPr>
              <a:t>LES PERSONNES INFLUENTES, les </a:t>
            </a:r>
            <a:r>
              <a:rPr lang="fr-FR" sz="3200" b="1" kern="0" cap="all" dirty="0" err="1" smtClean="0">
                <a:ln w="9000" cmpd="sng">
                  <a:solidFill>
                    <a:srgbClr val="00008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/>
              </a:rPr>
              <a:t>ong</a:t>
            </a:r>
            <a:endParaRPr lang="fr-FR" sz="3200" b="1" kern="0" cap="all" dirty="0" smtClean="0">
              <a:ln w="9000" cmpd="sng">
                <a:solidFill>
                  <a:srgbClr val="00008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/>
            </a:endParaRPr>
          </a:p>
          <a:p>
            <a:pPr marL="342900" lvl="0" indent="-342900" algn="l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§"/>
            </a:pPr>
            <a:r>
              <a:rPr lang="fr-FR" sz="3200" b="1" kern="0" cap="all" dirty="0" smtClean="0">
                <a:ln w="9000" cmpd="sng">
                  <a:solidFill>
                    <a:srgbClr val="00008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/>
              </a:rPr>
              <a:t>LES HOMMES POLITIQUES</a:t>
            </a:r>
          </a:p>
          <a:p>
            <a:pPr marL="342900" lvl="0" indent="-342900" algn="l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§"/>
            </a:pPr>
            <a:r>
              <a:rPr lang="fr-FR" sz="3200" b="1" kern="0" cap="all" dirty="0" smtClean="0">
                <a:ln w="9000" cmpd="sng">
                  <a:solidFill>
                    <a:srgbClr val="00008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/>
              </a:rPr>
              <a:t>LES ASSURANCES</a:t>
            </a:r>
            <a:endParaRPr lang="fr-FR" sz="32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00034" y="0"/>
            <a:ext cx="7851648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dirty="0" smtClean="0">
                <a:solidFill>
                  <a:srgbClr val="FFC000"/>
                </a:solidFill>
              </a:rPr>
              <a:t>L’ENVIRONNEMENT DU PROJET</a:t>
            </a:r>
            <a:endParaRPr lang="fr-FR" sz="4800" dirty="0">
              <a:solidFill>
                <a:srgbClr val="FFC000"/>
              </a:solidFill>
            </a:endParaRPr>
          </a:p>
        </p:txBody>
      </p:sp>
      <p:grpSp>
        <p:nvGrpSpPr>
          <p:cNvPr id="7" name="Group 24"/>
          <p:cNvGrpSpPr>
            <a:grpSpLocks noGrp="1"/>
          </p:cNvGrpSpPr>
          <p:nvPr>
            <p:ph type="subTitle" idx="1"/>
          </p:nvPr>
        </p:nvGrpSpPr>
        <p:grpSpPr bwMode="auto">
          <a:xfrm>
            <a:off x="214282" y="785794"/>
            <a:ext cx="8929718" cy="5358280"/>
            <a:chOff x="101" y="576"/>
            <a:chExt cx="5632" cy="2963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101" y="763"/>
              <a:ext cx="5632" cy="2776"/>
              <a:chOff x="128" y="799"/>
              <a:chExt cx="5632" cy="2776"/>
            </a:xfrm>
          </p:grpSpPr>
          <p:grpSp>
            <p:nvGrpSpPr>
              <p:cNvPr id="10" name="Group 5"/>
              <p:cNvGrpSpPr>
                <a:grpSpLocks/>
              </p:cNvGrpSpPr>
              <p:nvPr/>
            </p:nvGrpSpPr>
            <p:grpSpPr bwMode="auto">
              <a:xfrm>
                <a:off x="128" y="1152"/>
                <a:ext cx="5632" cy="2423"/>
                <a:chOff x="128" y="1152"/>
                <a:chExt cx="5632" cy="2423"/>
              </a:xfrm>
            </p:grpSpPr>
            <p:grpSp>
              <p:nvGrpSpPr>
                <p:cNvPr id="13" name="Group 6"/>
                <p:cNvGrpSpPr>
                  <a:grpSpLocks/>
                </p:cNvGrpSpPr>
                <p:nvPr/>
              </p:nvGrpSpPr>
              <p:grpSpPr bwMode="auto">
                <a:xfrm>
                  <a:off x="128" y="1152"/>
                  <a:ext cx="2630" cy="2290"/>
                  <a:chOff x="128" y="1152"/>
                  <a:chExt cx="2630" cy="2290"/>
                </a:xfrm>
              </p:grpSpPr>
              <p:sp>
                <p:nvSpPr>
                  <p:cNvPr id="22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1" y="2425"/>
                    <a:ext cx="1588" cy="1017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txBody>
                  <a:bodyPr>
                    <a:spAutoFit/>
                    <a:sp3d extrusionH="57150">
                      <a:bevelT w="38100" h="38100"/>
                    </a:sp3d>
                  </a:bodyPr>
                  <a:lstStyle/>
                  <a:p>
                    <a:pPr eaLnBrk="1" hangingPunct="1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lang="fr-FR" sz="1800" b="1" dirty="0">
                        <a:solidFill>
                          <a:srgbClr val="800080"/>
                        </a:solidFill>
                        <a:latin typeface="Arial" charset="0"/>
                        <a:cs typeface="Arial" charset="0"/>
                      </a:rPr>
                      <a:t>CLIENTS</a:t>
                    </a:r>
                  </a:p>
                  <a:p>
                    <a:pPr eaLnBrk="1" hangingPunct="1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lang="fr-FR" sz="1800" b="1" dirty="0">
                        <a:solidFill>
                          <a:srgbClr val="800080"/>
                        </a:solidFill>
                        <a:latin typeface="Arial" charset="0"/>
                        <a:cs typeface="Arial" charset="0"/>
                      </a:rPr>
                      <a:t>DISTRIBUTEURS</a:t>
                    </a:r>
                  </a:p>
                  <a:p>
                    <a:pPr eaLnBrk="1" hangingPunct="1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lang="fr-FR" sz="1800" b="1" dirty="0">
                        <a:solidFill>
                          <a:srgbClr val="800080"/>
                        </a:solidFill>
                        <a:latin typeface="Arial" charset="0"/>
                        <a:cs typeface="Arial" charset="0"/>
                      </a:rPr>
                      <a:t>FOURNISSEURS</a:t>
                    </a:r>
                  </a:p>
                  <a:p>
                    <a:pPr eaLnBrk="1" hangingPunct="1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lang="fr-FR" sz="1800" b="1" dirty="0">
                        <a:solidFill>
                          <a:srgbClr val="800080"/>
                        </a:solidFill>
                        <a:latin typeface="Arial" charset="0"/>
                        <a:cs typeface="Arial" charset="0"/>
                      </a:rPr>
                      <a:t>CONCURRENTS</a:t>
                    </a:r>
                  </a:p>
                </p:txBody>
              </p:sp>
              <p:grpSp>
                <p:nvGrpSpPr>
                  <p:cNvPr id="23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28" y="1152"/>
                    <a:ext cx="2630" cy="789"/>
                    <a:chOff x="128" y="1152"/>
                    <a:chExt cx="2630" cy="789"/>
                  </a:xfrm>
                </p:grpSpPr>
                <p:sp>
                  <p:nvSpPr>
                    <p:cNvPr id="25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4" y="1152"/>
                      <a:ext cx="2585" cy="18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txBody>
                    <a:bodyPr>
                      <a:spAutoFit/>
                      <a:sp3d extrusionH="57150">
                        <a:bevelT w="38100" h="38100"/>
                      </a:sp3d>
                    </a:bodyPr>
                    <a:lstStyle/>
                    <a:p>
                      <a:pPr algn="ctr" eaLnBrk="1" hangingPunct="1">
                        <a:spcBef>
                          <a:spcPct val="50000"/>
                        </a:spcBef>
                        <a:buClrTx/>
                        <a:buFontTx/>
                        <a:buNone/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Arial" charset="0"/>
                          <a:cs typeface="Arial" charset="0"/>
                        </a:rPr>
                        <a:t>TASK ENVIRONMENT</a:t>
                      </a:r>
                    </a:p>
                  </p:txBody>
                </p:sp>
                <p:sp>
                  <p:nvSpPr>
                    <p:cNvPr id="26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8" y="1616"/>
                      <a:ext cx="2630" cy="32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txBody>
                    <a:bodyPr>
                      <a:spAutoFit/>
                      <a:sp3d extrusionH="57150">
                        <a:bevelT w="38100" h="38100"/>
                      </a:sp3d>
                    </a:bodyPr>
                    <a:lstStyle/>
                    <a:p>
                      <a:pPr algn="ctr" eaLnBrk="1" hangingPunct="1">
                        <a:buClrTx/>
                        <a:buFontTx/>
                        <a:buNone/>
                      </a:pPr>
                      <a:r>
                        <a:rPr lang="fr-FR" sz="1800" b="1" dirty="0">
                          <a:solidFill>
                            <a:srgbClr val="FFFF00"/>
                          </a:solidFill>
                          <a:latin typeface="Arial" charset="0"/>
                          <a:cs typeface="Arial" charset="0"/>
                        </a:rPr>
                        <a:t>ENVIRONNEMENT SPECIFIQUE ;</a:t>
                      </a:r>
                    </a:p>
                    <a:p>
                      <a:pPr algn="ctr" eaLnBrk="1" hangingPunct="1">
                        <a:buClrTx/>
                        <a:buFontTx/>
                        <a:buNone/>
                      </a:pPr>
                      <a:r>
                        <a:rPr lang="fr-FR" sz="1800" b="1" dirty="0">
                          <a:solidFill>
                            <a:srgbClr val="FFFF00"/>
                          </a:solidFill>
                          <a:latin typeface="Arial" charset="0"/>
                          <a:cs typeface="Arial" charset="0"/>
                        </a:rPr>
                        <a:t>FORCES EN PRESENCE</a:t>
                      </a:r>
                    </a:p>
                  </p:txBody>
                </p:sp>
                <p:sp>
                  <p:nvSpPr>
                    <p:cNvPr id="27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9" y="1365"/>
                      <a:ext cx="0" cy="227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2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299" y="1975"/>
                    <a:ext cx="0" cy="363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4" name="Group 13"/>
                <p:cNvGrpSpPr>
                  <a:grpSpLocks/>
                </p:cNvGrpSpPr>
                <p:nvPr/>
              </p:nvGrpSpPr>
              <p:grpSpPr bwMode="auto">
                <a:xfrm>
                  <a:off x="2945" y="1152"/>
                  <a:ext cx="2815" cy="2423"/>
                  <a:chOff x="2945" y="1152"/>
                  <a:chExt cx="2815" cy="2423"/>
                </a:xfrm>
              </p:grpSpPr>
              <p:sp>
                <p:nvSpPr>
                  <p:cNvPr id="15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5" y="2115"/>
                    <a:ext cx="2767" cy="1460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txBody>
                  <a:bodyPr wrap="square">
                    <a:spAutoFit/>
                    <a:sp3d extrusionH="57150">
                      <a:bevelT w="38100" h="38100"/>
                    </a:sp3d>
                  </a:bodyPr>
                  <a:lstStyle/>
                  <a:p>
                    <a:pPr eaLnBrk="1" hangingPunct="1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lang="fr-FR" sz="1600" b="1" dirty="0">
                        <a:solidFill>
                          <a:srgbClr val="800080"/>
                        </a:solidFill>
                        <a:latin typeface="Arial" charset="0"/>
                        <a:cs typeface="Arial" charset="0"/>
                      </a:rPr>
                      <a:t>ENVIRONNEMENT JURIDIQUE</a:t>
                    </a:r>
                  </a:p>
                  <a:p>
                    <a:pPr eaLnBrk="1" hangingPunct="1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lang="fr-FR" sz="1600" b="1" dirty="0">
                        <a:solidFill>
                          <a:srgbClr val="800080"/>
                        </a:solidFill>
                        <a:latin typeface="Arial" charset="0"/>
                        <a:cs typeface="Arial" charset="0"/>
                      </a:rPr>
                      <a:t>ENVIRONNEMENT POLITIQUE</a:t>
                    </a:r>
                  </a:p>
                  <a:p>
                    <a:pPr eaLnBrk="1" hangingPunct="1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lang="fr-FR" sz="1600" b="1" dirty="0">
                        <a:solidFill>
                          <a:srgbClr val="800080"/>
                        </a:solidFill>
                        <a:latin typeface="Arial" charset="0"/>
                        <a:cs typeface="Arial" charset="0"/>
                      </a:rPr>
                      <a:t>ENVIRONNEMENT ECONOMIQUE</a:t>
                    </a:r>
                  </a:p>
                  <a:p>
                    <a:pPr eaLnBrk="1" hangingPunct="1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lang="fr-FR" sz="1600" b="1" dirty="0">
                        <a:solidFill>
                          <a:srgbClr val="800080"/>
                        </a:solidFill>
                        <a:latin typeface="Arial" charset="0"/>
                        <a:cs typeface="Arial" charset="0"/>
                      </a:rPr>
                      <a:t>ENVIRONNEMENT SOCIOCULTUREL</a:t>
                    </a:r>
                  </a:p>
                  <a:p>
                    <a:pPr eaLnBrk="1" hangingPunct="1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lang="fr-FR" sz="1600" b="1" dirty="0">
                        <a:solidFill>
                          <a:srgbClr val="800080"/>
                        </a:solidFill>
                        <a:latin typeface="Arial" charset="0"/>
                        <a:cs typeface="Arial" charset="0"/>
                      </a:rPr>
                      <a:t>ENVIRONNEMENT DEMOGRAPHIQUE</a:t>
                    </a:r>
                  </a:p>
                  <a:p>
                    <a:pPr eaLnBrk="1" hangingPunct="1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lang="fr-FR" sz="1600" b="1" dirty="0">
                        <a:solidFill>
                          <a:srgbClr val="800080"/>
                        </a:solidFill>
                        <a:latin typeface="Arial" charset="0"/>
                        <a:cs typeface="Arial" charset="0"/>
                      </a:rPr>
                      <a:t>ENVIRONNEMENT TECHNOLOGIQUE</a:t>
                    </a:r>
                  </a:p>
                  <a:p>
                    <a:pPr eaLnBrk="1" hangingPunct="1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lang="fr-FR" sz="1600" b="1" dirty="0">
                        <a:solidFill>
                          <a:srgbClr val="800080"/>
                        </a:solidFill>
                        <a:latin typeface="Arial" charset="0"/>
                        <a:cs typeface="Arial" charset="0"/>
                      </a:rPr>
                      <a:t>ENVIRONNEMENT NATUREL</a:t>
                    </a:r>
                  </a:p>
                </p:txBody>
              </p:sp>
              <p:grpSp>
                <p:nvGrpSpPr>
                  <p:cNvPr id="1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3095" y="1152"/>
                    <a:ext cx="2665" cy="917"/>
                    <a:chOff x="3095" y="1152"/>
                    <a:chExt cx="2665" cy="917"/>
                  </a:xfrm>
                </p:grpSpPr>
                <p:sp>
                  <p:nvSpPr>
                    <p:cNvPr id="17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53" y="1152"/>
                      <a:ext cx="2449" cy="18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txBody>
                    <a:bodyPr>
                      <a:spAutoFit/>
                      <a:sp3d extrusionH="57150">
                        <a:bevelT w="38100" h="38100"/>
                      </a:sp3d>
                    </a:bodyPr>
                    <a:lstStyle/>
                    <a:p>
                      <a:pPr algn="ctr" eaLnBrk="1" hangingPunct="1">
                        <a:spcBef>
                          <a:spcPct val="50000"/>
                        </a:spcBef>
                        <a:buClrTx/>
                        <a:buFontTx/>
                        <a:buNone/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Arial" charset="0"/>
                          <a:cs typeface="Arial" charset="0"/>
                        </a:rPr>
                        <a:t>GENERAL ENVIRONMENT</a:t>
                      </a:r>
                    </a:p>
                  </p:txBody>
                </p:sp>
                <p:sp>
                  <p:nvSpPr>
                    <p:cNvPr id="18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98" y="1661"/>
                      <a:ext cx="2562" cy="2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eaLnBrk="1" hangingPunct="1">
                        <a:spcBef>
                          <a:spcPct val="50000"/>
                        </a:spcBef>
                        <a:buClrTx/>
                        <a:buFontTx/>
                        <a:buNone/>
                      </a:pPr>
                      <a:endParaRPr lang="fr-FR" sz="1800"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19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95" y="1616"/>
                      <a:ext cx="2562" cy="18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txBody>
                    <a:bodyPr>
                      <a:spAutoFit/>
                      <a:sp3d extrusionH="57150">
                        <a:bevelT w="38100" h="38100"/>
                      </a:sp3d>
                    </a:bodyPr>
                    <a:lstStyle/>
                    <a:p>
                      <a:pPr algn="ctr" eaLnBrk="1" hangingPunct="1">
                        <a:spcBef>
                          <a:spcPct val="50000"/>
                        </a:spcBef>
                        <a:buClrTx/>
                        <a:buFontTx/>
                        <a:buNone/>
                      </a:pPr>
                      <a:r>
                        <a:rPr lang="fr-FR" sz="1800" b="1" dirty="0">
                          <a:solidFill>
                            <a:srgbClr val="FFFF00"/>
                          </a:solidFill>
                          <a:latin typeface="Arial" charset="0"/>
                          <a:cs typeface="Arial" charset="0"/>
                        </a:rPr>
                        <a:t>ENVIRONNEMENT GENERAL</a:t>
                      </a:r>
                    </a:p>
                  </p:txBody>
                </p:sp>
                <p:sp>
                  <p:nvSpPr>
                    <p:cNvPr id="20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63" y="1329"/>
                      <a:ext cx="0" cy="227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1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63" y="1796"/>
                      <a:ext cx="0" cy="27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sp>
            <p:nvSpPr>
              <p:cNvPr id="11" name="Line 21"/>
              <p:cNvSpPr>
                <a:spLocks noChangeShapeType="1"/>
              </p:cNvSpPr>
              <p:nvPr/>
            </p:nvSpPr>
            <p:spPr bwMode="auto">
              <a:xfrm flipH="1">
                <a:off x="1302" y="799"/>
                <a:ext cx="1633" cy="31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Line 22"/>
              <p:cNvSpPr>
                <a:spLocks noChangeShapeType="1"/>
              </p:cNvSpPr>
              <p:nvPr/>
            </p:nvSpPr>
            <p:spPr bwMode="auto">
              <a:xfrm>
                <a:off x="2925" y="809"/>
                <a:ext cx="1497" cy="31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" name="Line 23"/>
            <p:cNvSpPr>
              <a:spLocks noChangeShapeType="1"/>
            </p:cNvSpPr>
            <p:nvPr/>
          </p:nvSpPr>
          <p:spPr bwMode="auto">
            <a:xfrm>
              <a:off x="2889" y="576"/>
              <a:ext cx="9" cy="2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358246" cy="1000132"/>
          </a:xfrm>
        </p:spPr>
        <p:txBody>
          <a:bodyPr anchor="ctr" anchorCtr="0">
            <a:normAutofit/>
          </a:bodyPr>
          <a:lstStyle/>
          <a:p>
            <a:pPr algn="ctr"/>
            <a:r>
              <a:rPr lang="fr-FR" sz="4400" dirty="0" smtClean="0">
                <a:solidFill>
                  <a:srgbClr val="FFC000"/>
                </a:solidFill>
              </a:rPr>
              <a:t>CYCLE DE VIE D’UN PROJET</a:t>
            </a:r>
            <a:endParaRPr lang="fr-FR" sz="4400" dirty="0">
              <a:solidFill>
                <a:srgbClr val="FFC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1071546"/>
            <a:ext cx="8643998" cy="5572164"/>
          </a:xfrm>
        </p:spPr>
        <p:txBody>
          <a:bodyPr>
            <a:normAutofit/>
          </a:bodyPr>
          <a:lstStyle/>
          <a:p>
            <a:pPr algn="l"/>
            <a:endParaRPr lang="fr-FR" sz="2800" dirty="0" smtClean="0">
              <a:solidFill>
                <a:srgbClr val="00B050"/>
              </a:solidFill>
            </a:endParaRPr>
          </a:p>
          <a:p>
            <a:pPr algn="l"/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4" name="Picture 2" descr="C:\Users\AMINE\Desktop\Projet_Mascara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20" y="1196752"/>
            <a:ext cx="7723304" cy="530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215370" cy="71438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>
                <a:solidFill>
                  <a:srgbClr val="FFC000"/>
                </a:solidFill>
              </a:rPr>
              <a:t>DIFFERENTS TYPES DE PROJETS</a:t>
            </a:r>
            <a:endParaRPr lang="fr-FR" dirty="0">
              <a:solidFill>
                <a:srgbClr val="FFC000"/>
              </a:solidFill>
            </a:endParaRPr>
          </a:p>
        </p:txBody>
      </p:sp>
      <p:grpSp>
        <p:nvGrpSpPr>
          <p:cNvPr id="6" name="Group 11"/>
          <p:cNvGrpSpPr>
            <a:grpSpLocks noGrp="1"/>
          </p:cNvGrpSpPr>
          <p:nvPr>
            <p:ph type="subTitle" idx="1"/>
          </p:nvPr>
        </p:nvGrpSpPr>
        <p:grpSpPr bwMode="auto">
          <a:xfrm>
            <a:off x="357188" y="1071546"/>
            <a:ext cx="8429625" cy="5429267"/>
            <a:chOff x="251" y="667"/>
            <a:chExt cx="5247" cy="3196"/>
          </a:xfrm>
        </p:grpSpPr>
        <p:pic>
          <p:nvPicPr>
            <p:cNvPr id="7" name="Picture 4" descr="gra93925_020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3" y="1219"/>
              <a:ext cx="3176" cy="21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51" y="3611"/>
              <a:ext cx="2268" cy="252"/>
            </a:xfrm>
            <a:prstGeom prst="rect">
              <a:avLst/>
            </a:prstGeom>
            <a:solidFill>
              <a:srgbClr val="5BFF5B"/>
            </a:solidFill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lIns="92075" tIns="46038" rIns="92075" bIns="46038"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FontTx/>
                <a:buNone/>
              </a:pPr>
              <a:r>
                <a:rPr lang="fr-FR" sz="2000" b="1" dirty="0" smtClean="0">
                  <a:solidFill>
                    <a:srgbClr val="006600"/>
                  </a:solidFill>
                  <a:latin typeface="Arial" charset="0"/>
                  <a:cs typeface="Arial" charset="0"/>
                </a:rPr>
                <a:t>PROJETS STRATEGIQUES</a:t>
              </a:r>
              <a:endParaRPr lang="fr-FR" sz="2000" b="1" dirty="0">
                <a:solidFill>
                  <a:srgbClr val="00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3018" y="3591"/>
              <a:ext cx="2480" cy="252"/>
            </a:xfrm>
            <a:prstGeom prst="rect">
              <a:avLst/>
            </a:prstGeom>
            <a:solidFill>
              <a:srgbClr val="5BFF5B"/>
            </a:solidFill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lIns="92075" tIns="46038" rIns="92075" bIns="46038"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FontTx/>
                <a:buNone/>
              </a:pPr>
              <a:r>
                <a:rPr lang="fr-FR" sz="2000" b="1" dirty="0" smtClean="0">
                  <a:solidFill>
                    <a:srgbClr val="006600"/>
                  </a:solidFill>
                  <a:latin typeface="Arial" charset="0"/>
                  <a:cs typeface="Arial" charset="0"/>
                </a:rPr>
                <a:t>PROJETS </a:t>
              </a:r>
              <a:r>
                <a:rPr lang="fr-FR" sz="2000" b="1" dirty="0">
                  <a:solidFill>
                    <a:srgbClr val="006600"/>
                  </a:solidFill>
                  <a:latin typeface="Arial" charset="0"/>
                  <a:cs typeface="Arial" charset="0"/>
                </a:rPr>
                <a:t>OPERATIONNELS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914" y="667"/>
              <a:ext cx="1994" cy="252"/>
            </a:xfrm>
            <a:prstGeom prst="rect">
              <a:avLst/>
            </a:prstGeom>
            <a:solidFill>
              <a:srgbClr val="5BFF5B"/>
            </a:solidFill>
            <a:ln w="9525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92075" tIns="46038" rIns="92075" bIns="46038"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FontTx/>
                <a:buNone/>
              </a:pPr>
              <a:r>
                <a:rPr lang="fr-FR" sz="2000" b="1" dirty="0" smtClean="0">
                  <a:solidFill>
                    <a:srgbClr val="006600"/>
                  </a:solidFill>
                  <a:latin typeface="Arial" charset="0"/>
                  <a:cs typeface="Arial" charset="0"/>
                </a:rPr>
                <a:t>PROJETS </a:t>
              </a:r>
              <a:r>
                <a:rPr lang="fr-FR" sz="2000" b="1" dirty="0">
                  <a:solidFill>
                    <a:srgbClr val="006600"/>
                  </a:solidFill>
                  <a:latin typeface="Arial" charset="0"/>
                  <a:cs typeface="Arial" charset="0"/>
                </a:rPr>
                <a:t>D’URGENCE</a:t>
              </a: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1333" y="2789"/>
              <a:ext cx="660" cy="803"/>
            </a:xfrm>
            <a:prstGeom prst="line">
              <a:avLst/>
            </a:prstGeom>
            <a:noFill/>
            <a:ln w="25400">
              <a:solidFill>
                <a:srgbClr val="333300"/>
              </a:solidFill>
              <a:round/>
              <a:headEnd/>
              <a:tailEnd type="triangle" w="lg" len="lg"/>
            </a:ln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 flipV="1">
              <a:off x="3702" y="2788"/>
              <a:ext cx="807" cy="803"/>
            </a:xfrm>
            <a:prstGeom prst="line">
              <a:avLst/>
            </a:prstGeom>
            <a:noFill/>
            <a:ln w="25400">
              <a:solidFill>
                <a:srgbClr val="333300"/>
              </a:solidFill>
              <a:round/>
              <a:headEnd/>
              <a:tailEnd type="triangle" w="lg" len="lg"/>
            </a:ln>
          </p:spPr>
          <p:txBody>
            <a:bodyPr lIns="92075" tIns="46038" rIns="92075" bIns="46038"/>
            <a:lstStyle/>
            <a:p>
              <a:endParaRPr lang="fr-FR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2877" y="902"/>
              <a:ext cx="0" cy="626"/>
            </a:xfrm>
            <a:prstGeom prst="line">
              <a:avLst/>
            </a:prstGeom>
            <a:noFill/>
            <a:ln w="25400">
              <a:solidFill>
                <a:srgbClr val="333300"/>
              </a:solidFill>
              <a:round/>
              <a:headEnd/>
              <a:tailEnd type="triangle" w="lg" len="lg"/>
            </a:ln>
          </p:spPr>
          <p:txBody>
            <a:bodyPr lIns="92075" tIns="46038" rIns="92075" bIns="46038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851648" cy="1143008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FFC000"/>
                </a:solidFill>
              </a:rPr>
              <a:t>CONCLUSION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533400" y="1928802"/>
            <a:ext cx="7854696" cy="4429156"/>
          </a:xfrm>
        </p:spPr>
        <p:txBody>
          <a:bodyPr/>
          <a:lstStyle/>
          <a:p>
            <a:pPr marL="455613" indent="-455613" algn="l">
              <a:spcAft>
                <a:spcPts val="1200"/>
              </a:spcAft>
            </a:pPr>
            <a:r>
              <a:rPr lang="fr-FR" sz="2800" b="1" dirty="0" smtClean="0"/>
              <a:t>      </a:t>
            </a:r>
            <a:r>
              <a:rPr lang="fr-FR" sz="2800" b="1" dirty="0" smtClean="0">
                <a:solidFill>
                  <a:srgbClr val="92D050"/>
                </a:solidFill>
              </a:rPr>
              <a:t>UN PROJET SE DEFINIT COMME UN EFFORT UNIQUE ET NON REPETITIF LIMITE PAR DES CONTRAINTES DE TEMPS ET DE RESSOURCES.</a:t>
            </a:r>
          </a:p>
          <a:p>
            <a:pPr marL="455613" indent="-455613" algn="l"/>
            <a:r>
              <a:rPr lang="fr-FR" sz="2800" b="1" dirty="0" smtClean="0"/>
              <a:t>      </a:t>
            </a:r>
            <a:r>
              <a:rPr lang="fr-F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SES EXIGENCES DE PERFORMANCES ONT POUR OBJECTIF DE REPONDRE AUX BESOINS DES CLIENTS (UTILISATEURS).</a:t>
            </a:r>
          </a:p>
          <a:p>
            <a:pPr algn="l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3400" y="1857364"/>
            <a:ext cx="7854696" cy="3929090"/>
          </a:xfr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</a:pPr>
            <a:r>
              <a:rPr lang="fr-F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« L’AVENIR  EST  QUELQUE </a:t>
            </a:r>
          </a:p>
          <a:p>
            <a:pPr algn="ctr">
              <a:spcBef>
                <a:spcPts val="1200"/>
              </a:spcBef>
            </a:pPr>
            <a:r>
              <a:rPr lang="fr-F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CHOSE  QUI  SE  CONSTRUIT. </a:t>
            </a:r>
            <a:br>
              <a:rPr lang="fr-F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</a:br>
            <a:r>
              <a:rPr lang="fr-F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ON  NE  SUBIT  PAS  L’AVENIR, </a:t>
            </a:r>
          </a:p>
          <a:p>
            <a:pPr algn="ctr">
              <a:spcBef>
                <a:spcPts val="1200"/>
              </a:spcBef>
            </a:pPr>
            <a:r>
              <a:rPr lang="fr-F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ON  LE  FAIT. »</a:t>
            </a:r>
          </a:p>
          <a:p>
            <a:pPr algn="ctr"/>
            <a:r>
              <a:rPr lang="fr-F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Georges  Bernanos  (1888-1948)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428596" y="714356"/>
            <a:ext cx="7851648" cy="714380"/>
          </a:xfrm>
        </p:spPr>
        <p:txBody>
          <a:bodyPr>
            <a:normAutofit fontScale="90000"/>
          </a:bodyPr>
          <a:lstStyle/>
          <a:p>
            <a:pPr algn="l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85720" y="1785926"/>
            <a:ext cx="8286808" cy="4500594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endParaRPr lang="fr-FR" sz="2800" b="1" dirty="0" smtClean="0">
              <a:solidFill>
                <a:srgbClr val="FFFF00"/>
              </a:solidFill>
              <a:latin typeface="Verdana" pitchFamily="34" charset="0"/>
            </a:endParaRPr>
          </a:p>
          <a:p>
            <a:pPr algn="l"/>
            <a:endParaRPr lang="fr-FR" sz="4400" dirty="0" smtClean="0">
              <a:solidFill>
                <a:srgbClr val="FF0000"/>
              </a:solidFill>
            </a:endParaRPr>
          </a:p>
          <a:p>
            <a:pPr algn="ctr"/>
            <a:r>
              <a:rPr lang="fr-FR" sz="4400" i="1" dirty="0" smtClean="0">
                <a:solidFill>
                  <a:srgbClr val="FFC000"/>
                </a:solidFill>
              </a:rPr>
              <a:t>MERCI DE VOTRE AIMABLE ATTENTION</a:t>
            </a:r>
            <a:endParaRPr lang="fr-FR" sz="44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429684" cy="1214446"/>
          </a:xfrm>
        </p:spPr>
        <p:txBody>
          <a:bodyPr>
            <a:normAutofit/>
          </a:bodyPr>
          <a:lstStyle/>
          <a:p>
            <a:pPr algn="l"/>
            <a:endParaRPr lang="fr-FR" sz="4000" dirty="0">
              <a:solidFill>
                <a:srgbClr val="92D050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357158" y="1928802"/>
            <a:ext cx="8030938" cy="4643470"/>
          </a:xfrm>
        </p:spPr>
        <p:txBody>
          <a:bodyPr>
            <a:normAutofit/>
          </a:bodyPr>
          <a:lstStyle/>
          <a:p>
            <a:pPr algn="ctr"/>
            <a:endParaRPr lang="fr-FR" sz="3600" i="1" dirty="0" smtClean="0"/>
          </a:p>
          <a:p>
            <a:pPr algn="ctr"/>
            <a:r>
              <a:rPr lang="fr-FR" sz="4400" i="1" dirty="0" smtClean="0">
                <a:solidFill>
                  <a:srgbClr val="FFFF00"/>
                </a:solidFill>
              </a:rPr>
              <a:t>CELUI QUI N’A PAS D’OBJECTIFS NE RISQUE PAS DE LES ATTEINDRE</a:t>
            </a:r>
            <a:endParaRPr lang="fr-FR" sz="44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8065962" cy="928694"/>
          </a:xfrm>
        </p:spPr>
        <p:txBody>
          <a:bodyPr>
            <a:normAutofit/>
          </a:bodyPr>
          <a:lstStyle/>
          <a:p>
            <a:pPr algn="ctr"/>
            <a:r>
              <a:rPr lang="fr-FR" sz="5000" dirty="0" smtClean="0"/>
              <a:t>PROBLEMATIQUE</a:t>
            </a:r>
            <a:endParaRPr lang="fr-FR" sz="50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14282" y="1857364"/>
            <a:ext cx="8501122" cy="464347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fr-FR" sz="2800" dirty="0" smtClean="0"/>
              <a:t> </a:t>
            </a:r>
            <a:r>
              <a:rPr lang="fr-FR" sz="3200" dirty="0" smtClean="0"/>
              <a:t>QU’EST-CE QU’UN PROJET ?</a:t>
            </a:r>
          </a:p>
          <a:p>
            <a:pPr algn="l">
              <a:buFont typeface="Wingdings" pitchFamily="2" charset="2"/>
              <a:buChar char="Ø"/>
            </a:pPr>
            <a:r>
              <a:rPr lang="fr-FR" sz="3200" dirty="0" smtClean="0"/>
              <a:t> CYCLE DE VIE D’UN PROJET ?</a:t>
            </a:r>
          </a:p>
          <a:p>
            <a:pPr algn="l">
              <a:buFont typeface="Wingdings" pitchFamily="2" charset="2"/>
              <a:buChar char="Ø"/>
            </a:pPr>
            <a:r>
              <a:rPr lang="fr-FR" sz="3200" dirty="0" smtClean="0"/>
              <a:t> PARTIES PRENANTES  (STAKEHOLDERS) ?</a:t>
            </a:r>
          </a:p>
          <a:p>
            <a:pPr algn="l">
              <a:buFont typeface="Wingdings" pitchFamily="2" charset="2"/>
              <a:buChar char="Ø"/>
            </a:pPr>
            <a:r>
              <a:rPr lang="fr-FR" sz="3200" dirty="0" smtClean="0"/>
              <a:t> ENVIRONNEMENT D’UN PROJET ?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851648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dirty="0" smtClean="0">
                <a:solidFill>
                  <a:srgbClr val="FFFF00"/>
                </a:solidFill>
              </a:rPr>
              <a:t>EXEMPLES DE PROJETS</a:t>
            </a:r>
            <a:endParaRPr lang="fr-FR" sz="4400" dirty="0">
              <a:solidFill>
                <a:srgbClr val="FFFF00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85720" y="1571612"/>
            <a:ext cx="8572560" cy="4929222"/>
          </a:xfrm>
        </p:spPr>
        <p:txBody>
          <a:bodyPr/>
          <a:lstStyle/>
          <a:p>
            <a:pPr algn="l"/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00109"/>
            <a:ext cx="9144000" cy="586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857752" y="1000108"/>
            <a:ext cx="1785937" cy="20162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075" tIns="46038" rIns="92075" bIns="46038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itchFamily="34" charset="0"/>
              </a:rPr>
              <a:t>CE </a:t>
            </a: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erdana" pitchFamily="34" charset="0"/>
              </a:rPr>
              <a:t>SONT TOUS DES PROJETS A L’ORIGINE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428596" y="0"/>
            <a:ext cx="7851648" cy="785794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QU’EST-CE QU’UN PROJET ?</a:t>
            </a:r>
            <a:endParaRPr lang="fr-FR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501122" cy="6000768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fr-FR" sz="2200" b="1" dirty="0" smtClean="0">
                <a:solidFill>
                  <a:srgbClr val="FFFF00"/>
                </a:solidFill>
              </a:rPr>
              <a:t>« UN PROJET EST UNE ENTREPRISE TEMPORAIRE DECIDEE DANS LE BUT DE CRÉER UN RESULTAT UNIQUE, PRODUIT OU SERVICE ». </a:t>
            </a:r>
            <a:r>
              <a:rPr lang="fr-FR" sz="2200" b="1" i="1" dirty="0" smtClean="0">
                <a:solidFill>
                  <a:srgbClr val="FFFF00"/>
                </a:solidFill>
              </a:rPr>
              <a:t>(PMI-PMBOK)</a:t>
            </a:r>
          </a:p>
          <a:p>
            <a:pPr algn="l">
              <a:spcBef>
                <a:spcPts val="600"/>
              </a:spcBef>
            </a:pPr>
            <a:r>
              <a:rPr lang="fr-FR" sz="2200" b="1" dirty="0" smtClean="0">
                <a:solidFill>
                  <a:srgbClr val="92D050"/>
                </a:solidFill>
              </a:rPr>
              <a:t>« UN PROJET EST UNE DEMARCHE SPECIFIQUE, QUI PERMET DE STRUCTURER METHODIQUEMENT UNE REALITE A VENIR. UN PROJET EST DEFINI ET MIS EN ŒUVRE POUR ELABORER LA REPONSE AU BESOIN D’UN UTILISATEUR, D’UN CLIENT OU D’UNE CLIENTELE ET IL IMPLIQUE UN OBJECTIF ET DES ACTIONS A ENTREPRENDRE AVEC DES RESSOURCES DONNEES. » </a:t>
            </a:r>
            <a:r>
              <a:rPr lang="fr-FR" sz="2200" b="1" i="1" dirty="0" smtClean="0">
                <a:solidFill>
                  <a:srgbClr val="92D050"/>
                </a:solidFill>
              </a:rPr>
              <a:t>(AFNOR)</a:t>
            </a:r>
          </a:p>
          <a:p>
            <a:pPr algn="l">
              <a:spcBef>
                <a:spcPts val="600"/>
              </a:spcBef>
            </a:pPr>
            <a:r>
              <a:rPr lang="fr-CH" sz="2200" b="1" dirty="0" smtClean="0">
                <a:solidFill>
                  <a:srgbClr val="FFC000"/>
                </a:solidFill>
              </a:rPr>
              <a:t>« UN PROJET EST UNE SÉQUENCE D’ACTIVITÉS UNIQUES, COMPLEXES ET CONNECTÉES, AVEC POUR BUT D’ATTEINDRE UN OBJECTIF. CECI DEVANT ÊTRE RÉALISÉ À L’INTÉRIEUR D’UN CADRE TEMPOREL, D’UN BUDGET ET EN RESPECT DE SPÉCIFICATIONS. » </a:t>
            </a:r>
            <a:r>
              <a:rPr lang="fr-CH" sz="2200" b="1" i="1" dirty="0" smtClean="0">
                <a:solidFill>
                  <a:srgbClr val="FFC000"/>
                </a:solidFill>
              </a:rPr>
              <a:t>(WYSOCKI).</a:t>
            </a:r>
          </a:p>
          <a:p>
            <a:pPr algn="l">
              <a:spcBef>
                <a:spcPts val="600"/>
              </a:spcBef>
            </a:pPr>
            <a:r>
              <a:rPr lang="fr-CH" sz="2200" b="1" i="1" dirty="0" smtClean="0">
                <a:solidFill>
                  <a:srgbClr val="FFFF00"/>
                </a:solidFill>
              </a:rPr>
              <a:t>UN PROJET EST UN OBJECTIF A REALISER PAR DES ACTEURS DANS UN CONTEXTE PRECIS, DANS UN DELAI DONNE AVEC DES MOENS DEFINIS</a:t>
            </a:r>
          </a:p>
          <a:p>
            <a:pPr algn="l"/>
            <a:endParaRPr lang="fr-FR" sz="2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072494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000" dirty="0" smtClean="0">
                <a:solidFill>
                  <a:srgbClr val="FF0000"/>
                </a:solidFill>
              </a:rPr>
              <a:t/>
            </a:r>
            <a:br>
              <a:rPr lang="fr-FR" sz="5000" dirty="0" smtClean="0">
                <a:solidFill>
                  <a:srgbClr val="FF0000"/>
                </a:solidFill>
              </a:rPr>
            </a:br>
            <a:r>
              <a:rPr lang="fr-FR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CARACTERISTIQUES D’UN PROJET</a:t>
            </a:r>
            <a:endParaRPr lang="fr-FR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14282" y="1357298"/>
            <a:ext cx="8072494" cy="5143536"/>
          </a:xfrm>
        </p:spPr>
        <p:txBody>
          <a:bodyPr>
            <a:normAutofit fontScale="92500"/>
          </a:bodyPr>
          <a:lstStyle/>
          <a:p>
            <a:pPr algn="l"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CC0000"/>
                </a:solidFill>
                <a:latin typeface="Verdana" pitchFamily="34" charset="0"/>
              </a:rPr>
              <a:t> DES OBJECTIFS CLAIREMENT DEFINIS ET UN TRAVAIL  PLANIFIE ;</a:t>
            </a:r>
          </a:p>
          <a:p>
            <a:pPr algn="l"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92D050"/>
                </a:solidFill>
                <a:latin typeface="Verdana" pitchFamily="34" charset="0"/>
              </a:rPr>
              <a:t> UN DEBUT ET UNE FIN DEFINISSANT UN CYCLE DE VIE ;</a:t>
            </a:r>
          </a:p>
          <a:p>
            <a:pPr algn="l"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FFFF00"/>
                </a:solidFill>
                <a:latin typeface="Verdana" pitchFamily="34" charset="0"/>
              </a:rPr>
              <a:t> UN TRAVAIL EN EQUIPE SPECIALISEE OU  PLURIDISCIPLINAIRE ENCADREE PAR UN MANAGER ;</a:t>
            </a:r>
          </a:p>
          <a:p>
            <a:pPr algn="l">
              <a:buFont typeface="Wingdings" pitchFamily="2" charset="2"/>
              <a:buChar char="ü"/>
            </a:pPr>
            <a:r>
              <a:rPr lang="fr-FR" b="1" dirty="0" smtClean="0">
                <a:latin typeface="Verdana" pitchFamily="34" charset="0"/>
              </a:rPr>
              <a:t> UN LIVRABLE UNIQUE (produit ou service), QUI N’A JAMAIS ETE REALISE AUPARAVANT.</a:t>
            </a:r>
          </a:p>
          <a:p>
            <a:pPr algn="l"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92D050"/>
                </a:solidFill>
                <a:latin typeface="Verdana" pitchFamily="34" charset="0"/>
              </a:rPr>
              <a:t> DES RESSOURCES ALLOUEES ;</a:t>
            </a:r>
          </a:p>
          <a:p>
            <a:pPr algn="l"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FFC000"/>
                </a:solidFill>
                <a:latin typeface="Verdana" pitchFamily="34" charset="0"/>
              </a:rPr>
              <a:t>DES EXIGENCES PRECISES EN MATIERE DE TEMPS, DE COUTS ET DE PERFORMANCES.</a:t>
            </a:r>
          </a:p>
          <a:p>
            <a:pPr algn="l"/>
            <a:endParaRPr lang="fr-FR" dirty="0" smtClean="0"/>
          </a:p>
          <a:p>
            <a:pPr algn="l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15436" cy="642942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solidFill>
                  <a:srgbClr val="FFC000"/>
                </a:solidFill>
              </a:rPr>
              <a:t>COMMENT TRADUIRE UNE IDEE EN PROJET ?</a:t>
            </a:r>
            <a:endParaRPr lang="fr-FR" sz="3600" dirty="0">
              <a:solidFill>
                <a:srgbClr val="FFC000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85720" y="2000240"/>
            <a:ext cx="8358246" cy="4572032"/>
          </a:xfrm>
        </p:spPr>
        <p:txBody>
          <a:bodyPr/>
          <a:lstStyle/>
          <a:p>
            <a:pPr algn="ctr"/>
            <a:r>
              <a:rPr lang="fr-FR" dirty="0" smtClean="0"/>
              <a:t> </a:t>
            </a:r>
            <a:endParaRPr lang="fr-FR" b="1" dirty="0" smtClean="0"/>
          </a:p>
        </p:txBody>
      </p:sp>
      <p:graphicFrame>
        <p:nvGraphicFramePr>
          <p:cNvPr id="7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77148070"/>
              </p:ext>
            </p:extLst>
          </p:nvPr>
        </p:nvGraphicFramePr>
        <p:xfrm>
          <a:off x="449014" y="1368896"/>
          <a:ext cx="829945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3286116" y="1643050"/>
            <a:ext cx="242889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MANAGEMENT DE PROJET</a:t>
            </a:r>
            <a:endParaRPr lang="fr-FR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500430" y="4786322"/>
            <a:ext cx="228601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DEFINIR LES MOYENS NECESSAIRES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572560" cy="1214446"/>
          </a:xfrm>
        </p:spPr>
        <p:txBody>
          <a:bodyPr anchor="ctr" anchorCtr="0">
            <a:normAutofit/>
          </a:bodyPr>
          <a:lstStyle/>
          <a:p>
            <a:pPr algn="ctr"/>
            <a:r>
              <a:rPr lang="fr-FR" sz="3600" dirty="0" smtClean="0">
                <a:solidFill>
                  <a:srgbClr val="FFC000"/>
                </a:solidFill>
              </a:rPr>
              <a:t>FACTEURS POUR LA QUALITE D’UN PROJET</a:t>
            </a:r>
            <a:endParaRPr lang="fr-FR" sz="3600" dirty="0">
              <a:solidFill>
                <a:srgbClr val="FFC000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8173814" cy="5715016"/>
          </a:xfrm>
        </p:spPr>
        <p:txBody>
          <a:bodyPr>
            <a:noAutofit/>
          </a:bodyPr>
          <a:lstStyle/>
          <a:p>
            <a:pPr marL="342900" marR="0" lvl="0" indent="-342900" algn="l" eaLnBrk="0" fontAlgn="base" hangingPunc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Tx/>
              <a:buChar char="•"/>
              <a:defRPr/>
            </a:pP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kern="0" dirty="0" smtClean="0">
                <a:solidFill>
                  <a:srgbClr val="00B050"/>
                </a:solidFill>
              </a:rPr>
              <a:t>PERFORMANCE ET SPÉCIFICATIONS</a:t>
            </a:r>
          </a:p>
          <a:p>
            <a:pPr marL="1143000" lvl="2" indent="-228600" algn="l" eaLnBrk="0" fontAlgn="base" hangingPunct="0">
              <a:spcBef>
                <a:spcPts val="0"/>
              </a:spcBef>
              <a:spcAft>
                <a:spcPts val="300"/>
              </a:spcAft>
              <a:buClr>
                <a:srgbClr val="777777"/>
              </a:buClr>
              <a:buSzTx/>
              <a:buFontTx/>
              <a:buChar char="•"/>
              <a:defRPr/>
            </a:pPr>
            <a:r>
              <a:rPr lang="fr-FR" sz="2200" b="1" kern="0" dirty="0" smtClean="0">
                <a:solidFill>
                  <a:srgbClr val="FFFF00"/>
                </a:solidFill>
              </a:rPr>
              <a:t>QUE VEUT LE CLIENT ? LES ATTENTES DU CLIENT DOIVENT ÊTRE ATTEINTES OU DÉPASSÉES.</a:t>
            </a:r>
          </a:p>
          <a:p>
            <a:pPr marL="1143000" lvl="2" indent="-228600" algn="l" eaLnBrk="0" fontAlgn="base" hangingPunct="0">
              <a:spcBef>
                <a:spcPts val="0"/>
              </a:spcBef>
              <a:spcAft>
                <a:spcPts val="300"/>
              </a:spcAft>
              <a:buClr>
                <a:srgbClr val="777777"/>
              </a:buClr>
              <a:buSzTx/>
              <a:buFontTx/>
              <a:buChar char="•"/>
              <a:defRPr/>
            </a:pPr>
            <a:r>
              <a:rPr lang="fr-FR" sz="2200" b="1" kern="0" dirty="0" smtClean="0">
                <a:solidFill>
                  <a:srgbClr val="FFFF00"/>
                </a:solidFill>
              </a:rPr>
              <a:t>QUELLES SONT LES EXIGENCES (NORMES, CAHIER DE CHARGES, DOCUMENTS TECHNIQUES RÉGLEMENTAIRES, USAGES, ETC.)</a:t>
            </a:r>
          </a:p>
          <a:p>
            <a:pPr marL="342900" marR="0" lvl="0" indent="-342900" algn="l" eaLnBrk="0" fontAlgn="base" hangingPunc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Tx/>
              <a:buChar char="•"/>
              <a:defRPr/>
            </a:pPr>
            <a:r>
              <a:rPr lang="fr-FR" sz="2400" b="1" kern="0" dirty="0" smtClean="0">
                <a:solidFill>
                  <a:srgbClr val="C00000"/>
                </a:solidFill>
              </a:rPr>
              <a:t>COÛTS ET BUDGET</a:t>
            </a:r>
          </a:p>
          <a:p>
            <a:pPr marL="1143000" lvl="2" indent="-228600" algn="l" eaLnBrk="0" fontAlgn="base" hangingPunct="0">
              <a:spcBef>
                <a:spcPts val="0"/>
              </a:spcBef>
              <a:spcAft>
                <a:spcPts val="300"/>
              </a:spcAft>
              <a:buClr>
                <a:srgbClr val="777777"/>
              </a:buClr>
              <a:buSzTx/>
              <a:buFontTx/>
              <a:buChar char="•"/>
              <a:defRPr/>
            </a:pPr>
            <a:r>
              <a:rPr lang="fr-FR" sz="2200" b="1" kern="0" dirty="0" smtClean="0">
                <a:solidFill>
                  <a:srgbClr val="FFFF66"/>
                </a:solidFill>
              </a:rPr>
              <a:t>ETUDE FAISABILITÉ ÉCONOMIQUE</a:t>
            </a:r>
          </a:p>
          <a:p>
            <a:pPr marL="1143000" lvl="2" indent="-228600" algn="l" eaLnBrk="0" fontAlgn="base" hangingPunct="0">
              <a:spcBef>
                <a:spcPts val="0"/>
              </a:spcBef>
              <a:spcAft>
                <a:spcPts val="300"/>
              </a:spcAft>
              <a:buClr>
                <a:srgbClr val="777777"/>
              </a:buClr>
              <a:buSzTx/>
              <a:buFontTx/>
              <a:buChar char="•"/>
              <a:defRPr/>
            </a:pPr>
            <a:r>
              <a:rPr lang="fr-FR" sz="2200" b="1" kern="0" dirty="0" smtClean="0">
                <a:solidFill>
                  <a:srgbClr val="FFFF66"/>
                </a:solidFill>
              </a:rPr>
              <a:t>FIABILITÉ DES ESTIMATIONS DES COÛTS</a:t>
            </a:r>
          </a:p>
          <a:p>
            <a:pPr marL="1143000" lvl="2" indent="-228600" algn="l" eaLnBrk="0" fontAlgn="base" hangingPunct="0">
              <a:spcBef>
                <a:spcPts val="0"/>
              </a:spcBef>
              <a:spcAft>
                <a:spcPts val="300"/>
              </a:spcAft>
              <a:buClr>
                <a:srgbClr val="777777"/>
              </a:buClr>
              <a:buSzTx/>
              <a:buFontTx/>
              <a:buChar char="•"/>
              <a:defRPr/>
            </a:pPr>
            <a:r>
              <a:rPr lang="fr-FR" sz="2200" b="1" kern="0" dirty="0" smtClean="0">
                <a:solidFill>
                  <a:srgbClr val="FFFF66"/>
                </a:solidFill>
              </a:rPr>
              <a:t>BUDGÉTISATION</a:t>
            </a:r>
          </a:p>
          <a:p>
            <a:pPr marL="1143000" lvl="2" indent="-228600" algn="l" eaLnBrk="0" fontAlgn="base" hangingPunct="0">
              <a:spcBef>
                <a:spcPts val="0"/>
              </a:spcBef>
              <a:spcAft>
                <a:spcPts val="300"/>
              </a:spcAft>
              <a:buClr>
                <a:srgbClr val="777777"/>
              </a:buClr>
              <a:buSzTx/>
              <a:buFontTx/>
              <a:buChar char="•"/>
              <a:defRPr/>
            </a:pPr>
            <a:r>
              <a:rPr lang="fr-FR" sz="2200" b="1" kern="0" dirty="0" smtClean="0">
                <a:solidFill>
                  <a:srgbClr val="FFFF66"/>
                </a:solidFill>
              </a:rPr>
              <a:t>MAITRISE DES COÛTS</a:t>
            </a:r>
          </a:p>
          <a:p>
            <a:pPr marL="342900" marR="0" lvl="0" indent="-342900" algn="l" eaLnBrk="0" fontAlgn="base" hangingPunc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Tx/>
              <a:buChar char="•"/>
              <a:defRPr/>
            </a:pPr>
            <a:r>
              <a:rPr lang="fr-FR" sz="2400" b="1" kern="0" dirty="0" smtClean="0">
                <a:solidFill>
                  <a:srgbClr val="006600"/>
                </a:solidFill>
              </a:rPr>
              <a:t>TEMPS ET PLANNING</a:t>
            </a:r>
          </a:p>
          <a:p>
            <a:pPr marL="1143000" lvl="2" indent="-228600" algn="l" eaLnBrk="0" fontAlgn="base" hangingPunct="0">
              <a:spcBef>
                <a:spcPts val="0"/>
              </a:spcBef>
              <a:spcAft>
                <a:spcPts val="300"/>
              </a:spcAft>
              <a:buClr>
                <a:srgbClr val="777777"/>
              </a:buClr>
              <a:buSzTx/>
              <a:buFontTx/>
              <a:buChar char="•"/>
              <a:defRPr/>
            </a:pPr>
            <a:r>
              <a:rPr lang="fr-FR" sz="2200" b="1" kern="0" dirty="0" smtClean="0">
                <a:solidFill>
                  <a:srgbClr val="CCFFCC"/>
                </a:solidFill>
              </a:rPr>
              <a:t>ESTIMATION DES DÉLAIS ET PLANIFICATION </a:t>
            </a:r>
          </a:p>
          <a:p>
            <a:pPr marL="1143000" lvl="2" indent="-228600" algn="l" eaLnBrk="0" fontAlgn="base" hangingPunct="0">
              <a:spcBef>
                <a:spcPts val="0"/>
              </a:spcBef>
              <a:spcAft>
                <a:spcPts val="300"/>
              </a:spcAft>
              <a:buClr>
                <a:srgbClr val="777777"/>
              </a:buClr>
              <a:buSzTx/>
              <a:buFontTx/>
              <a:buChar char="•"/>
              <a:defRPr/>
            </a:pPr>
            <a:r>
              <a:rPr lang="fr-FR" sz="2200" b="1" kern="0" dirty="0" smtClean="0">
                <a:solidFill>
                  <a:srgbClr val="CCFFCC"/>
                </a:solidFill>
              </a:rPr>
              <a:t>MAITRISE DES DÉLAIS</a:t>
            </a:r>
          </a:p>
          <a:p>
            <a:pPr algn="l">
              <a:buFont typeface="Wingdings" pitchFamily="2" charset="2"/>
              <a:buChar char="Ø"/>
            </a:pPr>
            <a:endParaRPr lang="fr-FR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357158" y="0"/>
            <a:ext cx="8065962" cy="1142984"/>
          </a:xfrm>
        </p:spPr>
        <p:txBody>
          <a:bodyPr anchor="ctr" anchorCtr="0">
            <a:normAutofit/>
          </a:bodyPr>
          <a:lstStyle/>
          <a:p>
            <a:pPr algn="ctr"/>
            <a:r>
              <a:rPr lang="fr-FR" sz="4000" dirty="0" smtClean="0">
                <a:solidFill>
                  <a:srgbClr val="FFC000"/>
                </a:solidFill>
              </a:rPr>
              <a:t>EQUILIBRE « CONTENU-COUT-DELAI »</a:t>
            </a:r>
            <a:endParaRPr lang="fr-FR" sz="4000" dirty="0">
              <a:solidFill>
                <a:srgbClr val="FFC000"/>
              </a:solidFill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42844" y="1071546"/>
            <a:ext cx="8715436" cy="5643602"/>
          </a:xfrm>
        </p:spPr>
        <p:txBody>
          <a:bodyPr>
            <a:noAutofit/>
          </a:bodyPr>
          <a:lstStyle/>
          <a:p>
            <a:pPr algn="l"/>
            <a:endParaRPr lang="fr-FR" sz="19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4"/>
            <a:ext cx="3286148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86190"/>
            <a:ext cx="5214974" cy="2880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" name="Flèche droite 7"/>
          <p:cNvSpPr/>
          <p:nvPr/>
        </p:nvSpPr>
        <p:spPr>
          <a:xfrm>
            <a:off x="4500562" y="2214554"/>
            <a:ext cx="1285884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5500694" y="5214950"/>
            <a:ext cx="642942" cy="35719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dk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29322" y="1285860"/>
            <a:ext cx="2786082" cy="2071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rgbClr val="92D050"/>
                </a:solidFill>
              </a:rPr>
              <a:t>UN PROJET EST UN SYSTÈME DYNAMIQUE A MAINTENIR EN EQUILIBRE </a:t>
            </a:r>
            <a:endParaRPr lang="fr-FR" sz="2000" b="1" dirty="0">
              <a:solidFill>
                <a:srgbClr val="92D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43636" y="4000504"/>
            <a:ext cx="2571768" cy="25717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rgbClr val="92D050"/>
                </a:solidFill>
              </a:rPr>
              <a:t>CHAQUE CHANGEMENT DESEQUILIBRE LE PROJET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436</Words>
  <Application>Microsoft Office PowerPoint</Application>
  <PresentationFormat>Affichage à l'écran (4:3)</PresentationFormat>
  <Paragraphs>109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Débit</vt:lpstr>
      <vt:lpstr>Année Universitaire 2018/2019 Université de Tlemcen  Faculté Science de la Nature et de la Vie Module: Management de Projet</vt:lpstr>
      <vt:lpstr>Diapositive 2</vt:lpstr>
      <vt:lpstr>PROBLEMATIQUE</vt:lpstr>
      <vt:lpstr>EXEMPLES DE PROJETS</vt:lpstr>
      <vt:lpstr>QU’EST-CE QU’UN PROJET ?</vt:lpstr>
      <vt:lpstr> CARACTERISTIQUES D’UN PROJET</vt:lpstr>
      <vt:lpstr>COMMENT TRADUIRE UNE IDEE EN PROJET ?</vt:lpstr>
      <vt:lpstr>FACTEURS POUR LA QUALITE D’UN PROJET</vt:lpstr>
      <vt:lpstr>EQUILIBRE « CONTENU-COUT-DELAI »</vt:lpstr>
      <vt:lpstr>LES ACTEURS DU PROJET</vt:lpstr>
      <vt:lpstr>PARTIES PRENANTES D’UN PROJET</vt:lpstr>
      <vt:lpstr>L’ENVIRONNEMENT DU PROJET</vt:lpstr>
      <vt:lpstr>CYCLE DE VIE D’UN PROJET</vt:lpstr>
      <vt:lpstr>DIFFERENTS TYPES DE PROJETS</vt:lpstr>
      <vt:lpstr>CONCLUSION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 MANAGEMENT  ET  LES MANAGERS</dc:title>
  <dc:creator>KARRA TERKI</dc:creator>
  <cp:lastModifiedBy>KARRA TERKI</cp:lastModifiedBy>
  <cp:revision>73</cp:revision>
  <dcterms:created xsi:type="dcterms:W3CDTF">2017-02-26T08:49:00Z</dcterms:created>
  <dcterms:modified xsi:type="dcterms:W3CDTF">2019-03-05T07:16:38Z</dcterms:modified>
</cp:coreProperties>
</file>