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68"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0" autoAdjust="0"/>
    <p:restoredTop sz="94660"/>
  </p:normalViewPr>
  <p:slideViewPr>
    <p:cSldViewPr snapToGrid="0">
      <p:cViewPr>
        <p:scale>
          <a:sx n="81" d="100"/>
          <a:sy n="81" d="100"/>
        </p:scale>
        <p:origin x="-90"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104692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52855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7625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2895733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60166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715497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342667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3202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357242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138730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07680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792425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453614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248295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228683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smtClean="0"/>
              <a:t>3/18/2020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645276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3/18/2020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40476431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hecanadianencyclopedia.ca/article/economic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wikiberal.org/wiki/%C3%89galit%C3%A9" TargetMode="External"/><Relationship Id="rId3" Type="http://schemas.openxmlformats.org/officeDocument/2006/relationships/hyperlink" Target="https://www.wikiberal.org/wiki/%C3%89cole_n%C3%A9oclassique" TargetMode="External"/><Relationship Id="rId7" Type="http://schemas.openxmlformats.org/officeDocument/2006/relationships/hyperlink" Target="https://www.wikiberal.org/wiki/Information" TargetMode="External"/><Relationship Id="rId2" Type="http://schemas.openxmlformats.org/officeDocument/2006/relationships/hyperlink" Target="https://www.wikiberal.org/wiki/Concurrence" TargetMode="External"/><Relationship Id="rId1" Type="http://schemas.openxmlformats.org/officeDocument/2006/relationships/slideLayout" Target="../slideLayouts/slideLayout2.xml"/><Relationship Id="rId6" Type="http://schemas.openxmlformats.org/officeDocument/2006/relationships/hyperlink" Target="https://www.wikiberal.org/wiki/Prix" TargetMode="External"/><Relationship Id="rId5" Type="http://schemas.openxmlformats.org/officeDocument/2006/relationships/hyperlink" Target="https://www.wikiberal.org/wiki/Consommateur" TargetMode="External"/><Relationship Id="rId4" Type="http://schemas.openxmlformats.org/officeDocument/2006/relationships/hyperlink" Target="https://www.wikiberal.org/wiki/March%C3%A9" TargetMode="External"/><Relationship Id="rId9" Type="http://schemas.openxmlformats.org/officeDocument/2006/relationships/hyperlink" Target="https://www.wikiberal.org/wiki/Monopol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C133C81-9E4A-4CAB-A91C-EF9438CC55B1}"/>
              </a:ext>
            </a:extLst>
          </p:cNvPr>
          <p:cNvSpPr>
            <a:spLocks noGrp="1"/>
          </p:cNvSpPr>
          <p:nvPr>
            <p:ph type="ctrTitle"/>
          </p:nvPr>
        </p:nvSpPr>
        <p:spPr>
          <a:xfrm>
            <a:off x="1109980" y="882376"/>
            <a:ext cx="9966960" cy="1693399"/>
          </a:xfrm>
        </p:spPr>
        <p:txBody>
          <a:bodyPr/>
          <a:lstStyle/>
          <a:p>
            <a:pPr algn="l"/>
            <a:r>
              <a:rPr lang="fr-FR" dirty="0"/>
              <a:t>ECONOMIE AGRICOLE</a:t>
            </a:r>
          </a:p>
        </p:txBody>
      </p:sp>
      <p:sp>
        <p:nvSpPr>
          <p:cNvPr id="3" name="Sous-titre 2">
            <a:extLst>
              <a:ext uri="{FF2B5EF4-FFF2-40B4-BE49-F238E27FC236}">
                <a16:creationId xmlns:a16="http://schemas.microsoft.com/office/drawing/2014/main" xmlns="" id="{12B07321-A093-4845-8CFC-E8ED2210CD25}"/>
              </a:ext>
            </a:extLst>
          </p:cNvPr>
          <p:cNvSpPr>
            <a:spLocks noGrp="1"/>
          </p:cNvSpPr>
          <p:nvPr>
            <p:ph type="subTitle" idx="1"/>
          </p:nvPr>
        </p:nvSpPr>
        <p:spPr>
          <a:xfrm>
            <a:off x="1709530" y="3709114"/>
            <a:ext cx="8767860" cy="2395471"/>
          </a:xfrm>
        </p:spPr>
        <p:txBody>
          <a:bodyPr>
            <a:normAutofit fontScale="85000" lnSpcReduction="20000"/>
          </a:bodyPr>
          <a:lstStyle/>
          <a:p>
            <a:pPr algn="l">
              <a:defRPr/>
            </a:pPr>
            <a:r>
              <a:rPr lang="fr-FR" altLang="fr-FR" sz="2000" dirty="0">
                <a:latin typeface="AvantGarde Bk BT" pitchFamily="34" charset="0"/>
              </a:rPr>
              <a:t>LICENCE 3 : Production Végétale</a:t>
            </a:r>
          </a:p>
          <a:p>
            <a:pPr algn="l">
              <a:defRPr/>
            </a:pPr>
            <a:r>
              <a:rPr lang="fr-FR" altLang="fr-FR" sz="2000" dirty="0">
                <a:latin typeface="AvantGarde Bk BT" pitchFamily="34" charset="0"/>
              </a:rPr>
              <a:t>Module: ECONOMIE AGRICOLE</a:t>
            </a:r>
          </a:p>
          <a:p>
            <a:pPr algn="l">
              <a:defRPr/>
            </a:pPr>
            <a:r>
              <a:rPr lang="fr-FR" altLang="fr-FR" sz="2000" dirty="0">
                <a:latin typeface="AvantGarde Bk BT" pitchFamily="34" charset="0"/>
              </a:rPr>
              <a:t>Année universitaire: 2019/ 2020</a:t>
            </a:r>
          </a:p>
          <a:p>
            <a:pPr algn="l">
              <a:defRPr/>
            </a:pPr>
            <a:r>
              <a:rPr lang="fr-FR" altLang="fr-FR" sz="2000" dirty="0">
                <a:latin typeface="AvantGarde Bk BT" pitchFamily="34" charset="0"/>
              </a:rPr>
              <a:t>Université de Tlemcen</a:t>
            </a:r>
            <a:endParaRPr lang="fr-FR" altLang="fr-FR" dirty="0">
              <a:latin typeface="AvantGarde Bk BT" pitchFamily="34" charset="0"/>
            </a:endParaRPr>
          </a:p>
          <a:p>
            <a:pPr>
              <a:defRPr/>
            </a:pPr>
            <a:endParaRPr lang="fr-FR" altLang="fr-FR" dirty="0">
              <a:latin typeface="AvantGarde Bk BT" pitchFamily="34" charset="0"/>
            </a:endParaRPr>
          </a:p>
          <a:p>
            <a:pPr algn="r">
              <a:defRPr/>
            </a:pPr>
            <a:r>
              <a:rPr lang="fr-FR" altLang="fr-FR" sz="1800" dirty="0">
                <a:latin typeface="AvantGarde Bk BT" pitchFamily="34" charset="0"/>
              </a:rPr>
              <a:t>Mme </a:t>
            </a:r>
            <a:r>
              <a:rPr lang="fr-FR" altLang="fr-FR" sz="1800" dirty="0" err="1">
                <a:latin typeface="AvantGarde Bk BT" pitchFamily="34" charset="0"/>
              </a:rPr>
              <a:t>Borsali</a:t>
            </a:r>
            <a:r>
              <a:rPr lang="fr-FR" altLang="fr-FR" sz="1800" dirty="0">
                <a:latin typeface="AvantGarde Bk BT" pitchFamily="34" charset="0"/>
              </a:rPr>
              <a:t>. N</a:t>
            </a:r>
          </a:p>
          <a:p>
            <a:pPr algn="r">
              <a:defRPr/>
            </a:pPr>
            <a:r>
              <a:rPr lang="fr-FR" altLang="fr-FR" sz="1800" dirty="0">
                <a:latin typeface="AvantGarde Bk BT" pitchFamily="34" charset="0"/>
              </a:rPr>
              <a:t>Nadjiba.borsali.d1@gmail.com</a:t>
            </a:r>
          </a:p>
          <a:p>
            <a:endParaRPr lang="fr-FR" dirty="0"/>
          </a:p>
        </p:txBody>
      </p:sp>
    </p:spTree>
    <p:extLst>
      <p:ext uri="{BB962C8B-B14F-4D97-AF65-F5344CB8AC3E}">
        <p14:creationId xmlns:p14="http://schemas.microsoft.com/office/powerpoint/2010/main" val="3354618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A0CEBAB-6D3B-4E1C-9953-9192CFC328CB}"/>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30F41E79-53EB-4A64-8C01-891613E2D6CE}"/>
              </a:ext>
            </a:extLst>
          </p:cNvPr>
          <p:cNvSpPr>
            <a:spLocks noGrp="1"/>
          </p:cNvSpPr>
          <p:nvPr>
            <p:ph idx="1"/>
          </p:nvPr>
        </p:nvSpPr>
        <p:spPr/>
        <p:txBody>
          <a:bodyPr>
            <a:normAutofit/>
          </a:bodyPr>
          <a:lstStyle/>
          <a:p>
            <a:pPr marL="274320" lvl="1" indent="0">
              <a:buNone/>
            </a:pPr>
            <a:r>
              <a:rPr lang="fr-FR" sz="2400" dirty="0"/>
              <a:t>B. Variation du revenu ou des prix :</a:t>
            </a:r>
          </a:p>
          <a:p>
            <a:r>
              <a:rPr lang="fr-FR" sz="2400" dirty="0"/>
              <a:t>Une étude sur le revenu des personnes ainsi que des prix des produits est nécessaire pour en comptabiliser les statistiques de la consommation et des dépenses. Un sondage peut nous aider à en réaliser une estimation. </a:t>
            </a:r>
          </a:p>
          <a:p>
            <a:pPr marL="45720" indent="0">
              <a:buNone/>
            </a:pPr>
            <a:endParaRPr lang="fr-FR" sz="2400" dirty="0"/>
          </a:p>
        </p:txBody>
      </p:sp>
    </p:spTree>
    <p:extLst>
      <p:ext uri="{BB962C8B-B14F-4D97-AF65-F5344CB8AC3E}">
        <p14:creationId xmlns:p14="http://schemas.microsoft.com/office/powerpoint/2010/main" val="201657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7F45E44-48D4-4B76-A51E-A840DE80D97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BF361DCF-BA9F-4DFC-A580-2002972C58DD}"/>
              </a:ext>
            </a:extLst>
          </p:cNvPr>
          <p:cNvSpPr>
            <a:spLocks noGrp="1"/>
          </p:cNvSpPr>
          <p:nvPr>
            <p:ph idx="1"/>
          </p:nvPr>
        </p:nvSpPr>
        <p:spPr/>
        <p:txBody>
          <a:bodyPr/>
          <a:lstStyle/>
          <a:p>
            <a:pPr marL="45720" lvl="0" indent="0">
              <a:buNone/>
            </a:pPr>
            <a:r>
              <a:rPr lang="fr-FR" dirty="0"/>
              <a:t>4. Etude de la demande :</a:t>
            </a:r>
          </a:p>
          <a:p>
            <a:pPr marL="45720" indent="0">
              <a:buNone/>
            </a:pPr>
            <a:r>
              <a:rPr lang="fr-FR" dirty="0"/>
              <a:t>Il existe deux volets dans l’étude économique des dépenses des consommateurs : </a:t>
            </a:r>
          </a:p>
          <a:p>
            <a:pPr lvl="0"/>
            <a:r>
              <a:rPr lang="fr-FR" dirty="0"/>
              <a:t>Analyse de l’incidence de la demande sur l’économie dans son ensemble de l’évolution de la consommation. Exemple : téléphone portable</a:t>
            </a:r>
          </a:p>
          <a:p>
            <a:pPr lvl="0"/>
            <a:r>
              <a:rPr lang="fr-FR" dirty="0"/>
              <a:t>Analyse des facteurs économiques qui conditionnent le comportement des consommateurs. Exemple : tiers monde (produits </a:t>
            </a:r>
            <a:r>
              <a:rPr lang="fr-FR" dirty="0" err="1"/>
              <a:t>bad</a:t>
            </a:r>
            <a:r>
              <a:rPr lang="fr-FR" dirty="0"/>
              <a:t> gamme)</a:t>
            </a:r>
          </a:p>
          <a:p>
            <a:endParaRPr lang="fr-FR" dirty="0"/>
          </a:p>
        </p:txBody>
      </p:sp>
    </p:spTree>
    <p:extLst>
      <p:ext uri="{BB962C8B-B14F-4D97-AF65-F5344CB8AC3E}">
        <p14:creationId xmlns:p14="http://schemas.microsoft.com/office/powerpoint/2010/main" val="399401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BAB6E84-1E80-4C56-BC34-3AD891E7D487}"/>
              </a:ext>
            </a:extLst>
          </p:cNvPr>
          <p:cNvSpPr>
            <a:spLocks noGrp="1"/>
          </p:cNvSpPr>
          <p:nvPr>
            <p:ph type="title"/>
          </p:nvPr>
        </p:nvSpPr>
        <p:spPr/>
        <p:txBody>
          <a:bodyPr/>
          <a:lstStyle/>
          <a:p>
            <a:r>
              <a:rPr lang="fr-FR" dirty="0"/>
              <a:t>III. La production</a:t>
            </a:r>
            <a:br>
              <a:rPr lang="fr-FR" dirty="0"/>
            </a:br>
            <a:endParaRPr lang="fr-FR" dirty="0"/>
          </a:p>
        </p:txBody>
      </p:sp>
      <p:sp>
        <p:nvSpPr>
          <p:cNvPr id="3" name="Espace réservé du contenu 2">
            <a:extLst>
              <a:ext uri="{FF2B5EF4-FFF2-40B4-BE49-F238E27FC236}">
                <a16:creationId xmlns:a16="http://schemas.microsoft.com/office/drawing/2014/main" xmlns="" id="{4A053F9C-985D-45E9-BBFE-716261FB84CF}"/>
              </a:ext>
            </a:extLst>
          </p:cNvPr>
          <p:cNvSpPr>
            <a:spLocks noGrp="1"/>
          </p:cNvSpPr>
          <p:nvPr>
            <p:ph idx="1"/>
          </p:nvPr>
        </p:nvSpPr>
        <p:spPr/>
        <p:txBody>
          <a:bodyPr/>
          <a:lstStyle/>
          <a:p>
            <a:pPr marL="45720" lvl="0" indent="0">
              <a:buNone/>
            </a:pPr>
            <a:r>
              <a:rPr lang="fr-FR" dirty="0"/>
              <a:t>La fonction de production :</a:t>
            </a:r>
          </a:p>
          <a:p>
            <a:r>
              <a:rPr lang="fr-FR" dirty="0"/>
              <a:t>Elle peut être définie comme l’activité qui transforme la matière première en produit fini en combinant les fonctions de production.</a:t>
            </a:r>
          </a:p>
          <a:p>
            <a:r>
              <a:rPr lang="fr-FR" dirty="0"/>
              <a:t>C’est une mission complexe dans laquelle il faut répondre à un certain nombre de questionnements pour en arriver à un résultat exemplaire. Les questions principales sont : quoi ? avec quoi ? qui? par qui ? à qui ? quand ? combien ? Comment? … cela nous permet d’être le plus performant possible surtout dans un monde ou le comportement du consommateur est en perpétuel changement, que la concurrence est rude et que la nouvelle technologie est devenue un des facteurs de réussite de la production.</a:t>
            </a:r>
          </a:p>
          <a:p>
            <a:endParaRPr lang="fr-FR" dirty="0"/>
          </a:p>
        </p:txBody>
      </p:sp>
    </p:spTree>
    <p:extLst>
      <p:ext uri="{BB962C8B-B14F-4D97-AF65-F5344CB8AC3E}">
        <p14:creationId xmlns:p14="http://schemas.microsoft.com/office/powerpoint/2010/main" val="299753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1E2F397-0280-423A-BFF8-85CF36BF0E15}"/>
              </a:ext>
            </a:extLst>
          </p:cNvPr>
          <p:cNvSpPr>
            <a:spLocks noGrp="1"/>
          </p:cNvSpPr>
          <p:nvPr>
            <p:ph type="title"/>
          </p:nvPr>
        </p:nvSpPr>
        <p:spPr/>
        <p:txBody>
          <a:bodyPr/>
          <a:lstStyle/>
          <a:p>
            <a:r>
              <a:rPr lang="fr-FR" dirty="0"/>
              <a:t>IV. Les couts de production</a:t>
            </a:r>
            <a:br>
              <a:rPr lang="fr-FR" dirty="0"/>
            </a:br>
            <a:endParaRPr lang="fr-FR" dirty="0"/>
          </a:p>
        </p:txBody>
      </p:sp>
      <p:sp>
        <p:nvSpPr>
          <p:cNvPr id="3" name="Espace réservé du contenu 2">
            <a:extLst>
              <a:ext uri="{FF2B5EF4-FFF2-40B4-BE49-F238E27FC236}">
                <a16:creationId xmlns:a16="http://schemas.microsoft.com/office/drawing/2014/main" xmlns="" id="{8660FE4E-6314-4E77-82BA-94E0A6353318}"/>
              </a:ext>
            </a:extLst>
          </p:cNvPr>
          <p:cNvSpPr>
            <a:spLocks noGrp="1"/>
          </p:cNvSpPr>
          <p:nvPr>
            <p:ph idx="1"/>
          </p:nvPr>
        </p:nvSpPr>
        <p:spPr/>
        <p:txBody>
          <a:bodyPr/>
          <a:lstStyle/>
          <a:p>
            <a:pPr marL="45720" indent="0">
              <a:buNone/>
            </a:pPr>
            <a:r>
              <a:rPr lang="fr-FR" dirty="0"/>
              <a:t>Il faut être précis dans la définition des couts de production et dans le résultat obtenu car l’impact pour l’agriculteur peut être très important surtout en période de crise. Les coûts de production englobent la rémunération de l’ensemble des facteurs de production et se subdivisent en :</a:t>
            </a:r>
          </a:p>
          <a:p>
            <a:pPr lvl="0"/>
            <a:r>
              <a:rPr lang="fr-FR" dirty="0"/>
              <a:t>Charges opérationnelles (directement affectables : engrais, semences, protection phytosanitaires)</a:t>
            </a:r>
          </a:p>
          <a:p>
            <a:pPr lvl="0"/>
            <a:r>
              <a:rPr lang="fr-FR" dirty="0"/>
              <a:t>Charges de structure (mécanisation, frais divers, gestion, assurances, carburant, fermage…)</a:t>
            </a:r>
          </a:p>
          <a:p>
            <a:pPr lvl="0"/>
            <a:r>
              <a:rPr lang="fr-FR" dirty="0"/>
              <a:t>Charges supplétives (rémunération de la main d’œuvre familiale et des capitaux propres)</a:t>
            </a:r>
          </a:p>
          <a:p>
            <a:endParaRPr lang="fr-FR" dirty="0"/>
          </a:p>
        </p:txBody>
      </p:sp>
    </p:spTree>
    <p:extLst>
      <p:ext uri="{BB962C8B-B14F-4D97-AF65-F5344CB8AC3E}">
        <p14:creationId xmlns:p14="http://schemas.microsoft.com/office/powerpoint/2010/main" val="3545385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E275F99-4F99-4E0C-BB74-EF6E14F924FB}"/>
              </a:ext>
            </a:extLst>
          </p:cNvPr>
          <p:cNvSpPr>
            <a:spLocks noGrp="1"/>
          </p:cNvSpPr>
          <p:nvPr>
            <p:ph type="title"/>
          </p:nvPr>
        </p:nvSpPr>
        <p:spPr/>
        <p:txBody>
          <a:bodyPr/>
          <a:lstStyle/>
          <a:p>
            <a:r>
              <a:rPr lang="fr-FR" dirty="0"/>
              <a:t>V. Le comportement de l’entrepreneur</a:t>
            </a:r>
          </a:p>
        </p:txBody>
      </p:sp>
      <p:sp>
        <p:nvSpPr>
          <p:cNvPr id="3" name="Espace réservé du contenu 2">
            <a:extLst>
              <a:ext uri="{FF2B5EF4-FFF2-40B4-BE49-F238E27FC236}">
                <a16:creationId xmlns:a16="http://schemas.microsoft.com/office/drawing/2014/main" xmlns="" id="{2098FF11-5044-4F1E-811F-14A870896E9F}"/>
              </a:ext>
            </a:extLst>
          </p:cNvPr>
          <p:cNvSpPr>
            <a:spLocks noGrp="1"/>
          </p:cNvSpPr>
          <p:nvPr>
            <p:ph idx="1"/>
          </p:nvPr>
        </p:nvSpPr>
        <p:spPr/>
        <p:txBody>
          <a:bodyPr/>
          <a:lstStyle/>
          <a:p>
            <a:pPr marL="45720" lvl="0" indent="0">
              <a:buNone/>
            </a:pPr>
            <a:r>
              <a:rPr lang="fr-FR" dirty="0"/>
              <a:t>1. Minimisation des couts de production :</a:t>
            </a:r>
          </a:p>
          <a:p>
            <a:r>
              <a:rPr lang="fr-FR" dirty="0"/>
              <a:t>Le calcul des couts de production est à la mode en agriculture, cette notion est très loin d’être intuitive mais mérite qu’on s’y arrête. L’égalité du prix et du cout de production procède en réalité du simple bon sens ; l’agriculteur qui vend ses récoltes reçoit en contrepartie une certaine somme d’argent, égale à la quantité du produit par le prix. Cette somme lui sert à payer les facteurs de production variables qu’il a achetés, à payer des redevances pour les facteurs de production fixes qui ne lui appartient pas (intérêt d’emprunts, fermages, etc.), et à rémunérer les facteurs de production fixes qui lui appartiennent (son travail et celui de sa famille, son capital propre, etc.). </a:t>
            </a:r>
          </a:p>
        </p:txBody>
      </p:sp>
    </p:spTree>
    <p:extLst>
      <p:ext uri="{BB962C8B-B14F-4D97-AF65-F5344CB8AC3E}">
        <p14:creationId xmlns:p14="http://schemas.microsoft.com/office/powerpoint/2010/main" val="279465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289A061-7F31-4E72-BED3-736776BDA3E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D2A334DD-2EC8-4736-9EC1-75D1C1CBB996}"/>
              </a:ext>
            </a:extLst>
          </p:cNvPr>
          <p:cNvSpPr>
            <a:spLocks noGrp="1"/>
          </p:cNvSpPr>
          <p:nvPr>
            <p:ph idx="1"/>
          </p:nvPr>
        </p:nvSpPr>
        <p:spPr/>
        <p:txBody>
          <a:bodyPr>
            <a:normAutofit/>
          </a:bodyPr>
          <a:lstStyle/>
          <a:p>
            <a:pPr marL="45720" lvl="0" indent="0">
              <a:buNone/>
            </a:pPr>
            <a:r>
              <a:rPr lang="fr-FR" dirty="0"/>
              <a:t>2. Prix, ventes et recettes :</a:t>
            </a:r>
          </a:p>
          <a:p>
            <a:pPr lvl="0"/>
            <a:r>
              <a:rPr lang="fr-FR" dirty="0"/>
              <a:t>Prix : la fixation de prix du produit doit prendre en considération le prix de sa production et des dépenses relatives à la production, ainsi qu’au marché concurrentiel et quelques fois aussi la qualité du produit final. (Ex : bio)</a:t>
            </a:r>
          </a:p>
          <a:p>
            <a:pPr lvl="0"/>
            <a:r>
              <a:rPr lang="fr-FR" dirty="0"/>
              <a:t>Vente : pour vendre son produit il existe plusieurs méthodes de marketing afin que mon produit soit vendu : la publicité, le BAO (Bouche à Oreille), la vente de la récolte entière à un grossiste, récolte et vente au marché, distribution aux petits commerces.</a:t>
            </a:r>
          </a:p>
          <a:p>
            <a:pPr lvl="0"/>
            <a:r>
              <a:rPr lang="fr-FR" dirty="0"/>
              <a:t>Recette : la recette est comptabilisée à partir de la soustraction du prix de production (charges, dépenses, prix de matières premières, …) du prix final de vente.</a:t>
            </a:r>
          </a:p>
          <a:p>
            <a:endParaRPr lang="fr-FR" dirty="0"/>
          </a:p>
        </p:txBody>
      </p:sp>
    </p:spTree>
    <p:extLst>
      <p:ext uri="{BB962C8B-B14F-4D97-AF65-F5344CB8AC3E}">
        <p14:creationId xmlns:p14="http://schemas.microsoft.com/office/powerpoint/2010/main" val="131925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E890E14-5BC0-4980-AF21-1586A6FB261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7FA550BA-946E-488F-85C4-1F06685846A4}"/>
              </a:ext>
            </a:extLst>
          </p:cNvPr>
          <p:cNvSpPr>
            <a:spLocks noGrp="1"/>
          </p:cNvSpPr>
          <p:nvPr>
            <p:ph idx="1"/>
          </p:nvPr>
        </p:nvSpPr>
        <p:spPr/>
        <p:txBody>
          <a:bodyPr/>
          <a:lstStyle/>
          <a:p>
            <a:pPr marL="45720" lvl="0" indent="0">
              <a:buNone/>
            </a:pPr>
            <a:r>
              <a:rPr lang="fr-FR" dirty="0"/>
              <a:t>3. Maximisation du profit :</a:t>
            </a:r>
          </a:p>
          <a:p>
            <a:r>
              <a:rPr lang="fr-FR" dirty="0"/>
              <a:t>Pour maximiser ces profits, il existe plusieurs manières ; il y a la concurrence de monopole, qui est interdite par la loi, et il y a la concurrence loyale, dans laquelle nous allons approfondir notre recherche.</a:t>
            </a:r>
          </a:p>
          <a:p>
            <a:r>
              <a:rPr lang="fr-FR" dirty="0"/>
              <a:t>Ex : les coopératives agricoles, les micro fermes, (à développer)</a:t>
            </a:r>
          </a:p>
          <a:p>
            <a:endParaRPr lang="fr-FR" dirty="0"/>
          </a:p>
        </p:txBody>
      </p:sp>
    </p:spTree>
    <p:extLst>
      <p:ext uri="{BB962C8B-B14F-4D97-AF65-F5344CB8AC3E}">
        <p14:creationId xmlns:p14="http://schemas.microsoft.com/office/powerpoint/2010/main" val="18138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9146445-FA65-46FE-B49C-BEC3E4F6E719}"/>
              </a:ext>
            </a:extLst>
          </p:cNvPr>
          <p:cNvSpPr>
            <a:spLocks noGrp="1"/>
          </p:cNvSpPr>
          <p:nvPr>
            <p:ph type="title"/>
          </p:nvPr>
        </p:nvSpPr>
        <p:spPr/>
        <p:txBody>
          <a:bodyPr/>
          <a:lstStyle/>
          <a:p>
            <a:r>
              <a:rPr lang="fr-FR" dirty="0"/>
              <a:t>VI. Travaux dirigés</a:t>
            </a:r>
          </a:p>
        </p:txBody>
      </p:sp>
      <p:sp>
        <p:nvSpPr>
          <p:cNvPr id="3" name="Espace réservé du contenu 2">
            <a:extLst>
              <a:ext uri="{FF2B5EF4-FFF2-40B4-BE49-F238E27FC236}">
                <a16:creationId xmlns:a16="http://schemas.microsoft.com/office/drawing/2014/main" xmlns="" id="{160D1481-3BCA-47AF-A051-406E4E797E72}"/>
              </a:ext>
            </a:extLst>
          </p:cNvPr>
          <p:cNvSpPr>
            <a:spLocks noGrp="1"/>
          </p:cNvSpPr>
          <p:nvPr>
            <p:ph idx="1"/>
          </p:nvPr>
        </p:nvSpPr>
        <p:spPr/>
        <p:txBody>
          <a:bodyPr>
            <a:normAutofit/>
          </a:bodyPr>
          <a:lstStyle/>
          <a:p>
            <a:pPr marL="502920" lvl="0" indent="-457200">
              <a:buFont typeface="+mj-lt"/>
              <a:buAutoNum type="arabicPeriod"/>
            </a:pPr>
            <a:r>
              <a:rPr lang="fr-FR" dirty="0"/>
              <a:t>Le comportement du consommateur </a:t>
            </a:r>
          </a:p>
          <a:p>
            <a:pPr marL="502920" lvl="0" indent="-457200">
              <a:buFont typeface="+mj-lt"/>
              <a:buAutoNum type="arabicPeriod"/>
            </a:pPr>
            <a:r>
              <a:rPr lang="fr-FR" dirty="0"/>
              <a:t>Entreprise : couts de production </a:t>
            </a:r>
          </a:p>
          <a:p>
            <a:pPr marL="502920" lvl="0" indent="-457200">
              <a:buFont typeface="+mj-lt"/>
              <a:buAutoNum type="arabicPeriod"/>
            </a:pPr>
            <a:r>
              <a:rPr lang="fr-FR" dirty="0"/>
              <a:t>Marchés et concurrences</a:t>
            </a:r>
          </a:p>
          <a:p>
            <a:pPr marL="502920" lvl="0" indent="-457200">
              <a:buFont typeface="+mj-lt"/>
              <a:buAutoNum type="arabicPeriod"/>
            </a:pPr>
            <a:r>
              <a:rPr lang="fr-FR" dirty="0"/>
              <a:t>Maximisation de profits</a:t>
            </a:r>
          </a:p>
          <a:p>
            <a:pPr marL="502920" lvl="0" indent="-457200">
              <a:buFont typeface="+mj-lt"/>
              <a:buAutoNum type="arabicPeriod"/>
            </a:pPr>
            <a:r>
              <a:rPr lang="fr-FR" dirty="0"/>
              <a:t>Coopératives agricoles, micro fermes, …</a:t>
            </a:r>
          </a:p>
          <a:p>
            <a:endParaRPr lang="fr-FR" dirty="0"/>
          </a:p>
        </p:txBody>
      </p:sp>
    </p:spTree>
    <p:extLst>
      <p:ext uri="{BB962C8B-B14F-4D97-AF65-F5344CB8AC3E}">
        <p14:creationId xmlns:p14="http://schemas.microsoft.com/office/powerpoint/2010/main" val="72704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4060184-4EF3-41F7-A64C-5A3EDC07AB64}"/>
              </a:ext>
            </a:extLst>
          </p:cNvPr>
          <p:cNvSpPr>
            <a:spLocks noGrp="1"/>
          </p:cNvSpPr>
          <p:nvPr>
            <p:ph type="title"/>
          </p:nvPr>
        </p:nvSpPr>
        <p:spPr>
          <a:xfrm>
            <a:off x="1143000" y="609600"/>
            <a:ext cx="9875520" cy="844062"/>
          </a:xfrm>
        </p:spPr>
        <p:txBody>
          <a:bodyPr>
            <a:normAutofit fontScale="90000"/>
          </a:bodyPr>
          <a:lstStyle/>
          <a:p>
            <a:r>
              <a:rPr lang="fr-FR" dirty="0"/>
              <a:t>I. Introduction générale :</a:t>
            </a:r>
            <a:br>
              <a:rPr lang="fr-FR" dirty="0"/>
            </a:br>
            <a:endParaRPr lang="fr-FR" dirty="0"/>
          </a:p>
        </p:txBody>
      </p:sp>
      <p:sp>
        <p:nvSpPr>
          <p:cNvPr id="3" name="Espace réservé du contenu 2">
            <a:extLst>
              <a:ext uri="{FF2B5EF4-FFF2-40B4-BE49-F238E27FC236}">
                <a16:creationId xmlns:a16="http://schemas.microsoft.com/office/drawing/2014/main" xmlns="" id="{AEBCEDF3-1755-402F-B89F-A99931495C0C}"/>
              </a:ext>
            </a:extLst>
          </p:cNvPr>
          <p:cNvSpPr>
            <a:spLocks noGrp="1"/>
          </p:cNvSpPr>
          <p:nvPr>
            <p:ph idx="1"/>
          </p:nvPr>
        </p:nvSpPr>
        <p:spPr>
          <a:xfrm>
            <a:off x="1143000" y="1596980"/>
            <a:ext cx="9872871" cy="4499020"/>
          </a:xfrm>
        </p:spPr>
        <p:txBody>
          <a:bodyPr/>
          <a:lstStyle/>
          <a:p>
            <a:pPr marL="45720" lvl="0" indent="0">
              <a:buNone/>
            </a:pPr>
            <a:r>
              <a:rPr lang="fr-FR" dirty="0"/>
              <a:t>1. Objet de l’analyse :</a:t>
            </a:r>
          </a:p>
          <a:p>
            <a:pPr marL="45720" indent="0">
              <a:buNone/>
            </a:pPr>
            <a:r>
              <a:rPr lang="fr-FR" dirty="0"/>
              <a:t>L'économie agricole est un domaine d'étude portant sur l'application de la théorie de l'</a:t>
            </a:r>
            <a:r>
              <a:rPr lang="fr-FR" dirty="0">
                <a:hlinkClick r:id="rId2"/>
              </a:rPr>
              <a:t>économie</a:t>
            </a:r>
            <a:r>
              <a:rPr lang="fr-FR" dirty="0"/>
              <a:t> à des problèmes et à des questions qui ont trait à la production, à la transformation, à la distribution et à la consommation de produits agricoles. </a:t>
            </a:r>
          </a:p>
        </p:txBody>
      </p:sp>
    </p:spTree>
    <p:extLst>
      <p:ext uri="{BB962C8B-B14F-4D97-AF65-F5344CB8AC3E}">
        <p14:creationId xmlns:p14="http://schemas.microsoft.com/office/powerpoint/2010/main" val="1458474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AEC414C-0C05-4CDB-85EE-7B7A5C9CCFD8}"/>
              </a:ext>
            </a:extLst>
          </p:cNvPr>
          <p:cNvSpPr>
            <a:spLocks noGrp="1"/>
          </p:cNvSpPr>
          <p:nvPr>
            <p:ph type="title"/>
          </p:nvPr>
        </p:nvSpPr>
        <p:spPr>
          <a:xfrm flipV="1">
            <a:off x="1143000" y="563881"/>
            <a:ext cx="9875520" cy="45719"/>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xmlns="" id="{C1258122-A694-4EBC-9FE7-01CAAFC1681A}"/>
              </a:ext>
            </a:extLst>
          </p:cNvPr>
          <p:cNvSpPr>
            <a:spLocks noGrp="1"/>
          </p:cNvSpPr>
          <p:nvPr>
            <p:ph idx="1"/>
          </p:nvPr>
        </p:nvSpPr>
        <p:spPr>
          <a:xfrm>
            <a:off x="1159564" y="1371600"/>
            <a:ext cx="9872871" cy="5486400"/>
          </a:xfrm>
        </p:spPr>
        <p:txBody>
          <a:bodyPr/>
          <a:lstStyle/>
          <a:p>
            <a:pPr marL="45720" lvl="0" indent="0">
              <a:buNone/>
            </a:pPr>
            <a:r>
              <a:rPr lang="fr-FR" dirty="0"/>
              <a:t>2. Le marché de concurrence pure et parfaite :</a:t>
            </a:r>
          </a:p>
          <a:p>
            <a:pPr marL="45720" indent="0">
              <a:buNone/>
            </a:pPr>
            <a:r>
              <a:rPr lang="fr-FR" dirty="0"/>
              <a:t>La </a:t>
            </a:r>
            <a:r>
              <a:rPr lang="fr-FR" dirty="0">
                <a:hlinkClick r:id="rId2" tooltip="Concurrence"/>
              </a:rPr>
              <a:t>concurrence</a:t>
            </a:r>
            <a:r>
              <a:rPr lang="fr-FR" dirty="0"/>
              <a:t> pure et parfaite est un modèle de l'</a:t>
            </a:r>
            <a:r>
              <a:rPr lang="fr-FR" dirty="0">
                <a:hlinkClick r:id="rId3" tooltip="École néoclassique"/>
              </a:rPr>
              <a:t>École néoclassique</a:t>
            </a:r>
            <a:r>
              <a:rPr lang="fr-FR" dirty="0"/>
              <a:t> décrivant une structure de </a:t>
            </a:r>
            <a:r>
              <a:rPr lang="fr-FR" dirty="0">
                <a:hlinkClick r:id="rId4" tooltip="Marché"/>
              </a:rPr>
              <a:t>marché</a:t>
            </a:r>
            <a:r>
              <a:rPr lang="fr-FR" dirty="0"/>
              <a:t> hypothétique dans laquelle aucun producteur ni </a:t>
            </a:r>
            <a:r>
              <a:rPr lang="fr-FR" dirty="0">
                <a:hlinkClick r:id="rId5" tooltip="Consommateur"/>
              </a:rPr>
              <a:t>consommateur</a:t>
            </a:r>
            <a:r>
              <a:rPr lang="fr-FR" dirty="0"/>
              <a:t> ne dispose d'un pouvoir discrétionnaire sur la fixation des </a:t>
            </a:r>
            <a:r>
              <a:rPr lang="fr-FR" dirty="0">
                <a:hlinkClick r:id="rId6" tooltip="Prix"/>
              </a:rPr>
              <a:t>prix</a:t>
            </a:r>
            <a:r>
              <a:rPr lang="fr-FR" dirty="0"/>
              <a:t> ou sur les décisions des autres acteurs, et que tous les acteurs ont accès à la même </a:t>
            </a:r>
            <a:r>
              <a:rPr lang="fr-FR" dirty="0">
                <a:hlinkClick r:id="rId7" tooltip="Information"/>
              </a:rPr>
              <a:t>information</a:t>
            </a:r>
            <a:r>
              <a:rPr lang="fr-FR" dirty="0"/>
              <a:t>, ce qui suppose une </a:t>
            </a:r>
            <a:r>
              <a:rPr lang="fr-FR" dirty="0">
                <a:hlinkClick r:id="rId8" tooltip="Égalité"/>
              </a:rPr>
              <a:t>égalité</a:t>
            </a:r>
            <a:r>
              <a:rPr lang="fr-FR" dirty="0"/>
              <a:t> des positions à l'origine de la relation marchande. Le prix est alors fixé par l'affrontement et la négociation de tous avec tous, ne générant pas de rente de </a:t>
            </a:r>
            <a:r>
              <a:rPr lang="fr-FR" dirty="0">
                <a:hlinkClick r:id="rId9" tooltip="Monopole"/>
              </a:rPr>
              <a:t>monopole</a:t>
            </a:r>
            <a:r>
              <a:rPr lang="fr-FR" dirty="0"/>
              <a:t>.</a:t>
            </a:r>
          </a:p>
          <a:p>
            <a:endParaRPr lang="fr-FR" dirty="0"/>
          </a:p>
        </p:txBody>
      </p:sp>
    </p:spTree>
    <p:extLst>
      <p:ext uri="{BB962C8B-B14F-4D97-AF65-F5344CB8AC3E}">
        <p14:creationId xmlns:p14="http://schemas.microsoft.com/office/powerpoint/2010/main" val="246363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32992CF-558C-4ABC-92BA-054C03744EAD}"/>
              </a:ext>
            </a:extLst>
          </p:cNvPr>
          <p:cNvSpPr>
            <a:spLocks noGrp="1"/>
          </p:cNvSpPr>
          <p:nvPr>
            <p:ph type="title"/>
          </p:nvPr>
        </p:nvSpPr>
        <p:spPr>
          <a:xfrm>
            <a:off x="1143000" y="609600"/>
            <a:ext cx="9875520" cy="351692"/>
          </a:xfrm>
        </p:spPr>
        <p:txBody>
          <a:bodyPr>
            <a:normAutofit fontScale="90000"/>
          </a:bodyPr>
          <a:lstStyle/>
          <a:p>
            <a:endParaRPr lang="fr-FR" dirty="0"/>
          </a:p>
        </p:txBody>
      </p:sp>
      <p:sp>
        <p:nvSpPr>
          <p:cNvPr id="3" name="Espace réservé du contenu 2">
            <a:extLst>
              <a:ext uri="{FF2B5EF4-FFF2-40B4-BE49-F238E27FC236}">
                <a16:creationId xmlns:a16="http://schemas.microsoft.com/office/drawing/2014/main" xmlns="" id="{C49ED19F-DCCD-4416-B068-A214369150D4}"/>
              </a:ext>
            </a:extLst>
          </p:cNvPr>
          <p:cNvSpPr>
            <a:spLocks noGrp="1"/>
          </p:cNvSpPr>
          <p:nvPr>
            <p:ph idx="1"/>
          </p:nvPr>
        </p:nvSpPr>
        <p:spPr>
          <a:xfrm>
            <a:off x="1140351" y="1249250"/>
            <a:ext cx="9872871" cy="4823303"/>
          </a:xfrm>
        </p:spPr>
        <p:txBody>
          <a:bodyPr/>
          <a:lstStyle/>
          <a:p>
            <a:pPr marL="45720" lvl="0" indent="0">
              <a:buNone/>
            </a:pPr>
            <a:r>
              <a:rPr lang="fr-FR" dirty="0"/>
              <a:t>3. Le consommateur et l’entrepreneur :</a:t>
            </a:r>
          </a:p>
          <a:p>
            <a:r>
              <a:rPr lang="fr-FR" dirty="0"/>
              <a:t>Autrefois, le consommateur était caractérisé par la demande d’une productivité agricole élevée allant de pair avec des prix bas pour de bons produits. Aujourd’hui de nouveaux éléments dans l’attitude des consommateurs sont apparus. </a:t>
            </a:r>
          </a:p>
          <a:p>
            <a:r>
              <a:rPr lang="fr-FR" dirty="0"/>
              <a:t>En plus du désir d’obtenir des prix bas, le consommateur est devenu exigeant à propos de la qualité des aliments et des techniques de production. Ces dernières doivent tenir compte de la protection de l’environnement. Ces nouvelles attitudes influencent le système de production mis en œuvre par l’agriculteur et la façon de vendre les produits de l’exploitation.</a:t>
            </a:r>
          </a:p>
          <a:p>
            <a:endParaRPr lang="fr-FR" dirty="0"/>
          </a:p>
        </p:txBody>
      </p:sp>
    </p:spTree>
    <p:extLst>
      <p:ext uri="{BB962C8B-B14F-4D97-AF65-F5344CB8AC3E}">
        <p14:creationId xmlns:p14="http://schemas.microsoft.com/office/powerpoint/2010/main" val="306733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8DBEF3B-F9F0-47AD-8FCF-F580141861F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9C57A7A5-1254-4871-8CFA-51AC2C9FE64B}"/>
              </a:ext>
            </a:extLst>
          </p:cNvPr>
          <p:cNvSpPr>
            <a:spLocks noGrp="1"/>
          </p:cNvSpPr>
          <p:nvPr>
            <p:ph idx="1"/>
          </p:nvPr>
        </p:nvSpPr>
        <p:spPr/>
        <p:txBody>
          <a:bodyPr/>
          <a:lstStyle/>
          <a:p>
            <a:r>
              <a:rPr lang="fr-FR" dirty="0"/>
              <a:t>L’entrepreneur : le propre de nos sociétés modernes, c’est l’abondance d’informations et l’accroissement des nouvelles connaissances. Cela touche également le secteur agricole. Le responsable d’entreprise agricole cherche, reçoit, classe toute cette information et essaie d’adapter son travail en fonction de ces nouvelles connaissances, de l’environnement, du marché, de nouvelles techniques de production. Les dirigeants qui réussissent sont ceux qui ont su adapter leurs nouvelles connaissances plus tôt que les autres.</a:t>
            </a:r>
          </a:p>
          <a:p>
            <a:endParaRPr lang="fr-FR" dirty="0"/>
          </a:p>
        </p:txBody>
      </p:sp>
    </p:spTree>
    <p:extLst>
      <p:ext uri="{BB962C8B-B14F-4D97-AF65-F5344CB8AC3E}">
        <p14:creationId xmlns:p14="http://schemas.microsoft.com/office/powerpoint/2010/main" val="226381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D2CB287-F0EB-4B28-95E9-26891039A0AB}"/>
              </a:ext>
            </a:extLst>
          </p:cNvPr>
          <p:cNvSpPr>
            <a:spLocks noGrp="1"/>
          </p:cNvSpPr>
          <p:nvPr>
            <p:ph type="title"/>
          </p:nvPr>
        </p:nvSpPr>
        <p:spPr/>
        <p:txBody>
          <a:bodyPr/>
          <a:lstStyle/>
          <a:p>
            <a:r>
              <a:rPr lang="fr-FR" dirty="0"/>
              <a:t>II. Le comportement du consommateur</a:t>
            </a:r>
            <a:br>
              <a:rPr lang="fr-FR" dirty="0"/>
            </a:br>
            <a:endParaRPr lang="fr-FR" dirty="0"/>
          </a:p>
        </p:txBody>
      </p:sp>
      <p:sp>
        <p:nvSpPr>
          <p:cNvPr id="3" name="Espace réservé du contenu 2">
            <a:extLst>
              <a:ext uri="{FF2B5EF4-FFF2-40B4-BE49-F238E27FC236}">
                <a16:creationId xmlns:a16="http://schemas.microsoft.com/office/drawing/2014/main" xmlns="" id="{4E263F83-9EBA-42DE-9AEE-33712B122304}"/>
              </a:ext>
            </a:extLst>
          </p:cNvPr>
          <p:cNvSpPr>
            <a:spLocks noGrp="1"/>
          </p:cNvSpPr>
          <p:nvPr>
            <p:ph idx="1"/>
          </p:nvPr>
        </p:nvSpPr>
        <p:spPr/>
        <p:txBody>
          <a:bodyPr/>
          <a:lstStyle/>
          <a:p>
            <a:pPr marL="45720" lvl="0" indent="0">
              <a:buNone/>
            </a:pPr>
            <a:r>
              <a:rPr lang="fr-FR" dirty="0"/>
              <a:t>1. Définitions :</a:t>
            </a:r>
          </a:p>
          <a:p>
            <a:r>
              <a:rPr lang="fr-FR" dirty="0"/>
              <a:t>Par « comportement du consommateur », on entend l'ensemble des comportements qui se rapportent à l'acquisition de biens et services. On y inclut l’exposition à des messages commerciaux et à d’autres types d’information, l'expérience de l’utilisation des biens et services achetés et l'abandon éventuel de ces produits. La consommation occupe une place importante dans les activités des individus, en termes de temps et de représentation symbolique.</a:t>
            </a:r>
          </a:p>
          <a:p>
            <a:endParaRPr lang="fr-FR" dirty="0"/>
          </a:p>
        </p:txBody>
      </p:sp>
    </p:spTree>
    <p:extLst>
      <p:ext uri="{BB962C8B-B14F-4D97-AF65-F5344CB8AC3E}">
        <p14:creationId xmlns:p14="http://schemas.microsoft.com/office/powerpoint/2010/main" val="1631949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C4CE3DC-CC87-4CF1-8F3F-067966C368E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52A50F73-C6A0-425B-838E-4995118D0FBB}"/>
              </a:ext>
            </a:extLst>
          </p:cNvPr>
          <p:cNvSpPr>
            <a:spLocks noGrp="1"/>
          </p:cNvSpPr>
          <p:nvPr>
            <p:ph idx="1"/>
          </p:nvPr>
        </p:nvSpPr>
        <p:spPr/>
        <p:txBody>
          <a:bodyPr/>
          <a:lstStyle/>
          <a:p>
            <a:pPr marL="45720" lvl="0" indent="0">
              <a:buNone/>
            </a:pPr>
            <a:r>
              <a:rPr lang="fr-FR" dirty="0"/>
              <a:t>2. Les dépenses du consommateur :</a:t>
            </a:r>
          </a:p>
          <a:p>
            <a:r>
              <a:rPr lang="fr-FR" dirty="0"/>
              <a:t>Le consommateur est un personnage mystérieux, complexe et changeant qui échappe à des règles d’étude simple. Son comportement et ses choix sont le reflet d’une civilisation et d’une époque. Conditionnés par des facteurs économiques nombreux, ils reflètent en outre les valeurs que, consciemment ou non, reconnait une société : « L’économie de la consommation est en fait le domaine de plusieurs disciplines. Elle introduit la psychologie et la sociologie des besoins et des choix, les décisions économiques des consommateurs qui en résultent, et l’effet de ces décisions sur l’allocation des ressources dans une économie.</a:t>
            </a:r>
          </a:p>
          <a:p>
            <a:endParaRPr lang="fr-FR" dirty="0"/>
          </a:p>
        </p:txBody>
      </p:sp>
    </p:spTree>
    <p:extLst>
      <p:ext uri="{BB962C8B-B14F-4D97-AF65-F5344CB8AC3E}">
        <p14:creationId xmlns:p14="http://schemas.microsoft.com/office/powerpoint/2010/main" val="2885126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7161FE7-4041-4F45-87B5-FFD82270B40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9761C128-BB1D-41A6-956B-65CCC136E911}"/>
              </a:ext>
            </a:extLst>
          </p:cNvPr>
          <p:cNvSpPr>
            <a:spLocks noGrp="1"/>
          </p:cNvSpPr>
          <p:nvPr>
            <p:ph idx="1"/>
          </p:nvPr>
        </p:nvSpPr>
        <p:spPr/>
        <p:txBody>
          <a:bodyPr/>
          <a:lstStyle/>
          <a:p>
            <a:pPr marL="45720" lvl="0" indent="0">
              <a:buNone/>
            </a:pPr>
            <a:r>
              <a:rPr lang="fr-FR" dirty="0"/>
              <a:t>3. Consommation et dépense :</a:t>
            </a:r>
          </a:p>
          <a:p>
            <a:r>
              <a:rPr lang="fr-FR" dirty="0"/>
              <a:t>Nous sommes passés de la « consommation » qui consiste à faire disparaitre en les utilisant des biens déjà existants, à la « dépense du consommateur », c’est-à-dire à l’acte par lequel la propriété d’un bien économique est transférée d’une entreprise à un ménage. Selon une coutume bien établie maintenant pour qu’on l’abandonne, l’économie de la consommation est essentiellement l’étude des décisions qui déterminent les flux monétaires allant des ménages vers les autres secteurs de l’économie.</a:t>
            </a:r>
          </a:p>
          <a:p>
            <a:endParaRPr lang="fr-FR" dirty="0"/>
          </a:p>
        </p:txBody>
      </p:sp>
    </p:spTree>
    <p:extLst>
      <p:ext uri="{BB962C8B-B14F-4D97-AF65-F5344CB8AC3E}">
        <p14:creationId xmlns:p14="http://schemas.microsoft.com/office/powerpoint/2010/main" val="2165883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C2B0273-674B-4454-AEAE-B0956FC1886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xmlns="" id="{C2913757-D3BE-4DE0-B04D-6DFE71EC4B62}"/>
              </a:ext>
            </a:extLst>
          </p:cNvPr>
          <p:cNvSpPr>
            <a:spLocks noGrp="1"/>
          </p:cNvSpPr>
          <p:nvPr>
            <p:ph idx="1"/>
          </p:nvPr>
        </p:nvSpPr>
        <p:spPr/>
        <p:txBody>
          <a:bodyPr>
            <a:normAutofit fontScale="92500" lnSpcReduction="20000"/>
          </a:bodyPr>
          <a:lstStyle/>
          <a:p>
            <a:pPr marL="274320" lvl="1" indent="0">
              <a:buNone/>
            </a:pPr>
            <a:r>
              <a:rPr lang="fr-FR" sz="2400" dirty="0"/>
              <a:t>A. Changement de l’ordre des préférences :</a:t>
            </a:r>
          </a:p>
          <a:p>
            <a:r>
              <a:rPr lang="fr-FR" sz="2400" dirty="0"/>
              <a:t>Il est important de comparer et d’expliquer les niveaux de vie et de consommation de populations qui ont atteint des niveaux différents de développement économique. Ces populations peuvent soit appartenir à des pays différents, soit présenter des catégories de la population d’un même pays.</a:t>
            </a:r>
          </a:p>
          <a:p>
            <a:r>
              <a:rPr lang="fr-FR" sz="2400" dirty="0"/>
              <a:t>Même à l’intérieur d’une catégorie sociale dans un pays industriel moderne, considérer seulement les dépenses des consommateurs ne suffit pas. D’une part, la demande de biens durables reflète en partie la demande de biens durables, en même temps, cela justifie l’importance qu’on attache maintenant à l’âge du chef de ménage parmi les facteurs expliquant les dépenses de consommation.</a:t>
            </a:r>
          </a:p>
          <a:p>
            <a:endParaRPr lang="fr-FR" dirty="0"/>
          </a:p>
        </p:txBody>
      </p:sp>
    </p:spTree>
    <p:extLst>
      <p:ext uri="{BB962C8B-B14F-4D97-AF65-F5344CB8AC3E}">
        <p14:creationId xmlns:p14="http://schemas.microsoft.com/office/powerpoint/2010/main" val="1131628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2174</TotalTime>
  <Words>185</Words>
  <Application>Microsoft Office PowerPoint</Application>
  <PresentationFormat>Personnalisé</PresentationFormat>
  <Paragraphs>58</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Facette</vt:lpstr>
      <vt:lpstr>ECONOMIE AGRICOLE</vt:lpstr>
      <vt:lpstr>I. Introduction générale : </vt:lpstr>
      <vt:lpstr>Présentation PowerPoint</vt:lpstr>
      <vt:lpstr>Présentation PowerPoint</vt:lpstr>
      <vt:lpstr>Présentation PowerPoint</vt:lpstr>
      <vt:lpstr>II. Le comportement du consommateur </vt:lpstr>
      <vt:lpstr>Présentation PowerPoint</vt:lpstr>
      <vt:lpstr>Présentation PowerPoint</vt:lpstr>
      <vt:lpstr>Présentation PowerPoint</vt:lpstr>
      <vt:lpstr>Présentation PowerPoint</vt:lpstr>
      <vt:lpstr>Présentation PowerPoint</vt:lpstr>
      <vt:lpstr>III. La production </vt:lpstr>
      <vt:lpstr>IV. Les couts de production </vt:lpstr>
      <vt:lpstr>V. Le comportement de l’entrepreneur</vt:lpstr>
      <vt:lpstr>Présentation PowerPoint</vt:lpstr>
      <vt:lpstr>Présentation PowerPoint</vt:lpstr>
      <vt:lpstr>VI. Travaux dirigés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ECONOMIE AGRICOLE</dc:title>
  <dc:creator>KIMEDIAS</dc:creator>
  <cp:lastModifiedBy>ACER</cp:lastModifiedBy>
  <cp:revision>40</cp:revision>
  <dcterms:created xsi:type="dcterms:W3CDTF">2020-02-06T14:58:50Z</dcterms:created>
  <dcterms:modified xsi:type="dcterms:W3CDTF">2020-03-18T18:10:17Z</dcterms:modified>
</cp:coreProperties>
</file>