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Petrona"/>
      <p:regular r:id="rId27"/>
    </p:embeddedFont>
    <p:embeddedFont>
      <p:font typeface="Petrona"/>
      <p:regular r:id="rId28"/>
    </p:embeddedFont>
    <p:embeddedFont>
      <p:font typeface="Petrona"/>
      <p:regular r:id="rId29"/>
    </p:embeddedFont>
    <p:embeddedFont>
      <p:font typeface="Petrona"/>
      <p:regular r:id="rId30"/>
    </p:embeddedFont>
    <p:embeddedFont>
      <p:font typeface="Inter"/>
      <p:regular r:id="rId31"/>
    </p:embeddedFont>
    <p:embeddedFont>
      <p:font typeface="Inter"/>
      <p:regular r:id="rId32"/>
    </p:embeddedFont>
    <p:embeddedFont>
      <p:font typeface="Inter"/>
      <p:regular r:id="rId33"/>
    </p:embeddedFont>
    <p:embeddedFont>
      <p:font typeface="Inter"/>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slideLayout" Target="../slideLayouts/slideLayout13.xm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slideLayout" Target="../slideLayouts/slideLayout14.xm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slideLayout" Target="../slideLayouts/slideLayout17.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slideLayout" Target="../slideLayouts/slideLayout20.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5.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8.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0.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050727"/>
            <a:ext cx="7556421" cy="2232779"/>
          </a:xfrm>
          <a:prstGeom prst="rect">
            <a:avLst/>
          </a:prstGeom>
          <a:noFill/>
          <a:ln/>
        </p:spPr>
        <p:txBody>
          <a:bodyPr wrap="square" lIns="0" tIns="0" rIns="0" bIns="0" rtlCol="0" anchor="t"/>
          <a:lstStyle/>
          <a:p>
            <a:pPr algn="l" indent="0" marL="0">
              <a:lnSpc>
                <a:spcPts val="5850"/>
              </a:lnSpc>
              <a:buNone/>
            </a:pPr>
            <a:r>
              <a:rPr lang="en-US" sz="4650" b="1" spc="-94" kern="0" dirty="0">
                <a:solidFill>
                  <a:srgbClr val="FF8AAF"/>
                </a:solidFill>
                <a:latin typeface="Petrona Bold" pitchFamily="34" charset="0"/>
                <a:ea typeface="Petrona Bold" pitchFamily="34" charset="-122"/>
                <a:cs typeface="Petrona Bold" pitchFamily="34" charset="-120"/>
              </a:rPr>
              <a:t>Sales Force: Information, Personal Attributes, Abilities, and Skills</a:t>
            </a:r>
            <a:endParaRPr lang="en-US" sz="4650" dirty="0"/>
          </a:p>
        </p:txBody>
      </p:sp>
      <p:sp>
        <p:nvSpPr>
          <p:cNvPr id="4" name="Text 1"/>
          <p:cNvSpPr/>
          <p:nvPr/>
        </p:nvSpPr>
        <p:spPr>
          <a:xfrm>
            <a:off x="793790" y="3623667"/>
            <a:ext cx="7556421" cy="290322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Sales professionals work in diverse environments such as retail establishments, industrial organizations, wholesalers, the services sector, and non-profit organizations. Job titles can vary greatly, including field representatives, account managers, sales executives, territory managers, business development representatives, dealers, district managers, telesales personnel, inside sales personnel, and sales agents. The sales force is often the focal point of business activities and where a large amount of an organization's financial resources are devoted.</a:t>
            </a:r>
            <a:endParaRPr lang="en-US" sz="1750" dirty="0"/>
          </a:p>
        </p:txBody>
      </p:sp>
      <p:sp>
        <p:nvSpPr>
          <p:cNvPr id="5" name="Shape 2"/>
          <p:cNvSpPr/>
          <p:nvPr/>
        </p:nvSpPr>
        <p:spPr>
          <a:xfrm>
            <a:off x="793790" y="6798945"/>
            <a:ext cx="362903" cy="362903"/>
          </a:xfrm>
          <a:prstGeom prst="roundRect">
            <a:avLst>
              <a:gd name="adj" fmla="val 25194296"/>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801410" y="6806565"/>
            <a:ext cx="347663" cy="347663"/>
          </a:xfrm>
          <a:prstGeom prst="rect">
            <a:avLst/>
          </a:prstGeom>
        </p:spPr>
      </p:pic>
      <p:sp>
        <p:nvSpPr>
          <p:cNvPr id="7" name="Text 3"/>
          <p:cNvSpPr/>
          <p:nvPr/>
        </p:nvSpPr>
        <p:spPr>
          <a:xfrm>
            <a:off x="1270040" y="6782038"/>
            <a:ext cx="1952744" cy="396835"/>
          </a:xfrm>
          <a:prstGeom prst="rect">
            <a:avLst/>
          </a:prstGeom>
          <a:noFill/>
          <a:ln/>
        </p:spPr>
        <p:txBody>
          <a:bodyPr wrap="none" lIns="0" tIns="0" rIns="0" bIns="0" rtlCol="0" anchor="t"/>
          <a:lstStyle/>
          <a:p>
            <a:pPr algn="l" indent="0" marL="0">
              <a:lnSpc>
                <a:spcPts val="3100"/>
              </a:lnSpc>
              <a:buNone/>
            </a:pPr>
            <a:r>
              <a:rPr lang="en-US" sz="2200" b="1" spc="-36" kern="0" dirty="0">
                <a:solidFill>
                  <a:srgbClr val="E0D6DE"/>
                </a:solidFill>
                <a:latin typeface="Inter Bold" pitchFamily="34" charset="0"/>
                <a:ea typeface="Inter Bold" pitchFamily="34" charset="-122"/>
                <a:cs typeface="Inter Bold" pitchFamily="34" charset="-120"/>
              </a:rPr>
              <a:t>by Djazia CHIB</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549479"/>
            <a:ext cx="11710988" cy="744260"/>
          </a:xfrm>
          <a:prstGeom prst="rect">
            <a:avLst/>
          </a:prstGeom>
          <a:noFill/>
          <a:ln/>
        </p:spPr>
        <p:txBody>
          <a:bodyPr wrap="none" lIns="0" tIns="0" rIns="0" bIns="0" rtlCol="0" anchor="t"/>
          <a:lstStyle/>
          <a:p>
            <a:pPr algn="l" indent="0" marL="0">
              <a:lnSpc>
                <a:spcPts val="5850"/>
              </a:lnSpc>
              <a:buNone/>
            </a:pPr>
            <a:r>
              <a:rPr lang="en-US" sz="4650" b="1" spc="-94" kern="0" dirty="0">
                <a:solidFill>
                  <a:srgbClr val="FF8AAF"/>
                </a:solidFill>
                <a:latin typeface="Petrona Bold" pitchFamily="34" charset="0"/>
                <a:ea typeface="Petrona Bold" pitchFamily="34" charset="-122"/>
                <a:cs typeface="Petrona Bold" pitchFamily="34" charset="-120"/>
              </a:rPr>
              <a:t>Empathy and Emotional Intelligence in Sales</a:t>
            </a:r>
            <a:endParaRPr lang="en-US" sz="4650" dirty="0"/>
          </a:p>
        </p:txBody>
      </p:sp>
      <p:sp>
        <p:nvSpPr>
          <p:cNvPr id="3" name="Text 1"/>
          <p:cNvSpPr/>
          <p:nvPr/>
        </p:nvSpPr>
        <p:spPr>
          <a:xfrm>
            <a:off x="793790" y="2860715"/>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FF8AAF"/>
                </a:solidFill>
                <a:latin typeface="Petrona Bold" pitchFamily="34" charset="0"/>
                <a:ea typeface="Petrona Bold" pitchFamily="34" charset="-122"/>
                <a:cs typeface="Petrona Bold" pitchFamily="34" charset="-120"/>
              </a:rPr>
              <a:t>Empathy</a:t>
            </a:r>
            <a:endParaRPr lang="en-US" sz="2300" dirty="0"/>
          </a:p>
        </p:txBody>
      </p:sp>
      <p:sp>
        <p:nvSpPr>
          <p:cNvPr id="4" name="Text 2"/>
          <p:cNvSpPr/>
          <p:nvPr/>
        </p:nvSpPr>
        <p:spPr>
          <a:xfrm>
            <a:off x="793790" y="3459599"/>
            <a:ext cx="3978116"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The ability to identify with another salesperson or customer, consciously recognizing their emotions and perhaps empathizing with them.</a:t>
            </a:r>
            <a:endParaRPr lang="en-US" sz="1750" dirty="0"/>
          </a:p>
        </p:txBody>
      </p:sp>
      <p:sp>
        <p:nvSpPr>
          <p:cNvPr id="5" name="Text 3"/>
          <p:cNvSpPr/>
          <p:nvPr/>
        </p:nvSpPr>
        <p:spPr>
          <a:xfrm>
            <a:off x="5332928" y="2860715"/>
            <a:ext cx="2988112"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FF8AAF"/>
                </a:solidFill>
                <a:latin typeface="Petrona Bold" pitchFamily="34" charset="0"/>
                <a:ea typeface="Petrona Bold" pitchFamily="34" charset="-122"/>
                <a:cs typeface="Petrona Bold" pitchFamily="34" charset="-120"/>
              </a:rPr>
              <a:t>Emotional Intelligence</a:t>
            </a:r>
            <a:endParaRPr lang="en-US" sz="2300" dirty="0"/>
          </a:p>
        </p:txBody>
      </p:sp>
      <p:sp>
        <p:nvSpPr>
          <p:cNvPr id="6" name="Text 4"/>
          <p:cNvSpPr/>
          <p:nvPr/>
        </p:nvSpPr>
        <p:spPr>
          <a:xfrm>
            <a:off x="5332928" y="3459599"/>
            <a:ext cx="3978116"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The ability to recognize and understand your moods, emotions, and drives, as well as their impact on others.</a:t>
            </a:r>
            <a:endParaRPr lang="en-US" sz="1750" dirty="0"/>
          </a:p>
        </p:txBody>
      </p:sp>
      <p:sp>
        <p:nvSpPr>
          <p:cNvPr id="7" name="Text 5"/>
          <p:cNvSpPr/>
          <p:nvPr/>
        </p:nvSpPr>
        <p:spPr>
          <a:xfrm>
            <a:off x="9872067" y="2860715"/>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FF8AAF"/>
                </a:solidFill>
                <a:latin typeface="Petrona Bold" pitchFamily="34" charset="0"/>
                <a:ea typeface="Petrona Bold" pitchFamily="34" charset="-122"/>
                <a:cs typeface="Petrona Bold" pitchFamily="34" charset="-120"/>
              </a:rPr>
              <a:t>Benefits in Sales</a:t>
            </a:r>
            <a:endParaRPr lang="en-US" sz="2300" dirty="0"/>
          </a:p>
        </p:txBody>
      </p:sp>
      <p:sp>
        <p:nvSpPr>
          <p:cNvPr id="8" name="Text 6"/>
          <p:cNvSpPr/>
          <p:nvPr/>
        </p:nvSpPr>
        <p:spPr>
          <a:xfrm>
            <a:off x="9872067" y="3459599"/>
            <a:ext cx="3978116" cy="725805"/>
          </a:xfrm>
          <a:prstGeom prst="rect">
            <a:avLst/>
          </a:prstGeom>
          <a:noFill/>
          <a:ln/>
        </p:spPr>
        <p:txBody>
          <a:bodyPr wrap="squar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Develop more effective sales strategies</a:t>
            </a:r>
            <a:endParaRPr lang="en-US" sz="1750" dirty="0"/>
          </a:p>
        </p:txBody>
      </p:sp>
      <p:sp>
        <p:nvSpPr>
          <p:cNvPr id="9" name="Text 7"/>
          <p:cNvSpPr/>
          <p:nvPr/>
        </p:nvSpPr>
        <p:spPr>
          <a:xfrm>
            <a:off x="9872067" y="4264700"/>
            <a:ext cx="3978116" cy="725805"/>
          </a:xfrm>
          <a:prstGeom prst="rect">
            <a:avLst/>
          </a:prstGeom>
          <a:noFill/>
          <a:ln/>
        </p:spPr>
        <p:txBody>
          <a:bodyPr wrap="squar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Deepen customer satisfaction and commitment</a:t>
            </a:r>
            <a:endParaRPr lang="en-US" sz="1750" dirty="0"/>
          </a:p>
        </p:txBody>
      </p:sp>
      <p:sp>
        <p:nvSpPr>
          <p:cNvPr id="10" name="Text 8"/>
          <p:cNvSpPr/>
          <p:nvPr/>
        </p:nvSpPr>
        <p:spPr>
          <a:xfrm>
            <a:off x="9872067" y="5069800"/>
            <a:ext cx="3978116" cy="725805"/>
          </a:xfrm>
          <a:prstGeom prst="rect">
            <a:avLst/>
          </a:prstGeom>
          <a:noFill/>
          <a:ln/>
        </p:spPr>
        <p:txBody>
          <a:bodyPr wrap="squar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Strengthen buyer-seller relationships</a:t>
            </a:r>
            <a:endParaRPr lang="en-US" sz="1750" dirty="0"/>
          </a:p>
        </p:txBody>
      </p:sp>
      <p:sp>
        <p:nvSpPr>
          <p:cNvPr id="11" name="Text 9"/>
          <p:cNvSpPr/>
          <p:nvPr/>
        </p:nvSpPr>
        <p:spPr>
          <a:xfrm>
            <a:off x="9872067" y="5874901"/>
            <a:ext cx="3978116" cy="725805"/>
          </a:xfrm>
          <a:prstGeom prst="rect">
            <a:avLst/>
          </a:prstGeom>
          <a:noFill/>
          <a:ln/>
        </p:spPr>
        <p:txBody>
          <a:bodyPr wrap="squar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Effective in negotiations and conflict resolution</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973812"/>
            <a:ext cx="9092208" cy="744260"/>
          </a:xfrm>
          <a:prstGeom prst="rect">
            <a:avLst/>
          </a:prstGeom>
          <a:noFill/>
          <a:ln/>
        </p:spPr>
        <p:txBody>
          <a:bodyPr wrap="none" lIns="0" tIns="0" rIns="0" bIns="0" rtlCol="0" anchor="t"/>
          <a:lstStyle/>
          <a:p>
            <a:pPr algn="l" indent="0" marL="0">
              <a:lnSpc>
                <a:spcPts val="5850"/>
              </a:lnSpc>
              <a:buNone/>
            </a:pPr>
            <a:r>
              <a:rPr lang="en-US" sz="4650" b="1" spc="-94" kern="0" dirty="0">
                <a:solidFill>
                  <a:srgbClr val="FF8AAF"/>
                </a:solidFill>
                <a:latin typeface="Petrona Bold" pitchFamily="34" charset="0"/>
                <a:ea typeface="Petrona Bold" pitchFamily="34" charset="-122"/>
                <a:cs typeface="Petrona Bold" pitchFamily="34" charset="-120"/>
              </a:rPr>
              <a:t>Resilience and Persistence in Sales</a:t>
            </a:r>
            <a:endParaRPr lang="en-US" sz="4650" dirty="0"/>
          </a:p>
        </p:txBody>
      </p:sp>
      <p:sp>
        <p:nvSpPr>
          <p:cNvPr id="3" name="Shape 1"/>
          <p:cNvSpPr/>
          <p:nvPr/>
        </p:nvSpPr>
        <p:spPr>
          <a:xfrm>
            <a:off x="793790" y="2171700"/>
            <a:ext cx="6408063" cy="2428637"/>
          </a:xfrm>
          <a:prstGeom prst="roundRect">
            <a:avLst>
              <a:gd name="adj" fmla="val 3923"/>
            </a:avLst>
          </a:prstGeom>
          <a:solidFill>
            <a:srgbClr val="2F1D63"/>
          </a:solidFill>
          <a:ln w="7620">
            <a:solidFill>
              <a:srgbClr val="48367C"/>
            </a:solidFill>
            <a:prstDash val="solid"/>
          </a:ln>
        </p:spPr>
      </p:sp>
      <p:sp>
        <p:nvSpPr>
          <p:cNvPr id="4" name="Text 2"/>
          <p:cNvSpPr/>
          <p:nvPr/>
        </p:nvSpPr>
        <p:spPr>
          <a:xfrm>
            <a:off x="1028224" y="2406134"/>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Resilience</a:t>
            </a:r>
            <a:endParaRPr lang="en-US" sz="2300" dirty="0"/>
          </a:p>
        </p:txBody>
      </p:sp>
      <p:sp>
        <p:nvSpPr>
          <p:cNvPr id="5" name="Text 3"/>
          <p:cNvSpPr/>
          <p:nvPr/>
        </p:nvSpPr>
        <p:spPr>
          <a:xfrm>
            <a:off x="1028224" y="2914293"/>
            <a:ext cx="5939195"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The soft skill required to bounce back when a prospect or an account has fallen through. Resilience is the ability to sell your way through a difficult time without mentally losing your focus and your desire to meet your goals.</a:t>
            </a:r>
            <a:endParaRPr lang="en-US" sz="1750" dirty="0"/>
          </a:p>
        </p:txBody>
      </p:sp>
      <p:sp>
        <p:nvSpPr>
          <p:cNvPr id="6" name="Shape 4"/>
          <p:cNvSpPr/>
          <p:nvPr/>
        </p:nvSpPr>
        <p:spPr>
          <a:xfrm>
            <a:off x="7428667" y="2171700"/>
            <a:ext cx="6408063" cy="2428637"/>
          </a:xfrm>
          <a:prstGeom prst="roundRect">
            <a:avLst>
              <a:gd name="adj" fmla="val 3923"/>
            </a:avLst>
          </a:prstGeom>
          <a:solidFill>
            <a:srgbClr val="2F1D63"/>
          </a:solidFill>
          <a:ln w="7620">
            <a:solidFill>
              <a:srgbClr val="48367C"/>
            </a:solidFill>
            <a:prstDash val="solid"/>
          </a:ln>
        </p:spPr>
      </p:sp>
      <p:sp>
        <p:nvSpPr>
          <p:cNvPr id="7" name="Text 5"/>
          <p:cNvSpPr/>
          <p:nvPr/>
        </p:nvSpPr>
        <p:spPr>
          <a:xfrm>
            <a:off x="7663101" y="2406134"/>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Persistence</a:t>
            </a:r>
            <a:endParaRPr lang="en-US" sz="2300" dirty="0"/>
          </a:p>
        </p:txBody>
      </p:sp>
      <p:sp>
        <p:nvSpPr>
          <p:cNvPr id="8" name="Text 6"/>
          <p:cNvSpPr/>
          <p:nvPr/>
        </p:nvSpPr>
        <p:spPr>
          <a:xfrm>
            <a:off x="7663101" y="2914293"/>
            <a:ext cx="5939195"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Being resilient does not mean not following up. You must have the resilience to call on somebody several times even when they have previously shut you down. The ability to persist will lead to success.</a:t>
            </a:r>
            <a:endParaRPr lang="en-US" sz="1750" dirty="0"/>
          </a:p>
        </p:txBody>
      </p:sp>
      <p:sp>
        <p:nvSpPr>
          <p:cNvPr id="9" name="Shape 7"/>
          <p:cNvSpPr/>
          <p:nvPr/>
        </p:nvSpPr>
        <p:spPr>
          <a:xfrm>
            <a:off x="793790" y="4827151"/>
            <a:ext cx="6408063" cy="2428637"/>
          </a:xfrm>
          <a:prstGeom prst="roundRect">
            <a:avLst>
              <a:gd name="adj" fmla="val 3923"/>
            </a:avLst>
          </a:prstGeom>
          <a:solidFill>
            <a:srgbClr val="2F1D63"/>
          </a:solidFill>
          <a:ln w="7620">
            <a:solidFill>
              <a:srgbClr val="48367C"/>
            </a:solidFill>
            <a:prstDash val="solid"/>
          </a:ln>
        </p:spPr>
      </p:sp>
      <p:sp>
        <p:nvSpPr>
          <p:cNvPr id="10" name="Text 8"/>
          <p:cNvSpPr/>
          <p:nvPr/>
        </p:nvSpPr>
        <p:spPr>
          <a:xfrm>
            <a:off x="1028224" y="5061585"/>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Cold Calling</a:t>
            </a:r>
            <a:endParaRPr lang="en-US" sz="2300" dirty="0"/>
          </a:p>
        </p:txBody>
      </p:sp>
      <p:sp>
        <p:nvSpPr>
          <p:cNvPr id="11" name="Text 9"/>
          <p:cNvSpPr/>
          <p:nvPr/>
        </p:nvSpPr>
        <p:spPr>
          <a:xfrm>
            <a:off x="1028224" y="5569744"/>
            <a:ext cx="5939195"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An example of the significance of perseverance can be found in the field of cold calling. The most effective time to contact potential consumers is between 4 p.m. and 5 p.m.</a:t>
            </a:r>
            <a:endParaRPr lang="en-US" sz="1750" dirty="0"/>
          </a:p>
        </p:txBody>
      </p:sp>
      <p:sp>
        <p:nvSpPr>
          <p:cNvPr id="12" name="Shape 10"/>
          <p:cNvSpPr/>
          <p:nvPr/>
        </p:nvSpPr>
        <p:spPr>
          <a:xfrm>
            <a:off x="7428667" y="4827151"/>
            <a:ext cx="6408063" cy="2428637"/>
          </a:xfrm>
          <a:prstGeom prst="roundRect">
            <a:avLst>
              <a:gd name="adj" fmla="val 3923"/>
            </a:avLst>
          </a:prstGeom>
          <a:solidFill>
            <a:srgbClr val="2F1D63"/>
          </a:solidFill>
          <a:ln w="7620">
            <a:solidFill>
              <a:srgbClr val="48367C"/>
            </a:solidFill>
            <a:prstDash val="solid"/>
          </a:ln>
        </p:spPr>
      </p:sp>
      <p:sp>
        <p:nvSpPr>
          <p:cNvPr id="13" name="Text 11"/>
          <p:cNvSpPr/>
          <p:nvPr/>
        </p:nvSpPr>
        <p:spPr>
          <a:xfrm>
            <a:off x="7663101" y="5061585"/>
            <a:ext cx="3883462"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Doing What Needs to Be Done</a:t>
            </a:r>
            <a:endParaRPr lang="en-US" sz="2300" dirty="0"/>
          </a:p>
        </p:txBody>
      </p:sp>
      <p:sp>
        <p:nvSpPr>
          <p:cNvPr id="14" name="Text 12"/>
          <p:cNvSpPr/>
          <p:nvPr/>
        </p:nvSpPr>
        <p:spPr>
          <a:xfrm>
            <a:off x="7663101" y="5569744"/>
            <a:ext cx="5939195"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The nature of sales demands that professionals be people who do what needs to be done no matter what. This often requires incredible persistence.</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87956" y="620673"/>
            <a:ext cx="9238178" cy="738783"/>
          </a:xfrm>
          <a:prstGeom prst="rect">
            <a:avLst/>
          </a:prstGeom>
          <a:noFill/>
          <a:ln/>
        </p:spPr>
        <p:txBody>
          <a:bodyPr wrap="none" lIns="0" tIns="0" rIns="0" bIns="0" rtlCol="0" anchor="t"/>
          <a:lstStyle/>
          <a:p>
            <a:pPr algn="l" indent="0" marL="0">
              <a:lnSpc>
                <a:spcPts val="5800"/>
              </a:lnSpc>
              <a:buNone/>
            </a:pPr>
            <a:r>
              <a:rPr lang="en-US" sz="4650" b="1" spc="-93" kern="0" dirty="0">
                <a:solidFill>
                  <a:srgbClr val="FF8AAF"/>
                </a:solidFill>
                <a:latin typeface="Petrona Bold" pitchFamily="34" charset="0"/>
                <a:ea typeface="Petrona Bold" pitchFamily="34" charset="-122"/>
                <a:cs typeface="Petrona Bold" pitchFamily="34" charset="-120"/>
              </a:rPr>
              <a:t>Adaptability and Flexibility in Sales</a:t>
            </a:r>
            <a:endParaRPr lang="en-US" sz="4650" dirty="0"/>
          </a:p>
        </p:txBody>
      </p:sp>
      <p:sp>
        <p:nvSpPr>
          <p:cNvPr id="3" name="Text 1"/>
          <p:cNvSpPr/>
          <p:nvPr/>
        </p:nvSpPr>
        <p:spPr>
          <a:xfrm>
            <a:off x="1737836" y="2294930"/>
            <a:ext cx="2955131" cy="369332"/>
          </a:xfrm>
          <a:prstGeom prst="rect">
            <a:avLst/>
          </a:prstGeom>
          <a:noFill/>
          <a:ln/>
        </p:spPr>
        <p:txBody>
          <a:bodyPr wrap="none" lIns="0" tIns="0" rIns="0" bIns="0" rtlCol="0" anchor="t"/>
          <a:lstStyle/>
          <a:p>
            <a:pPr algn="r"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Learning Orientation</a:t>
            </a:r>
            <a:endParaRPr lang="en-US" sz="2300" dirty="0"/>
          </a:p>
        </p:txBody>
      </p:sp>
      <p:sp>
        <p:nvSpPr>
          <p:cNvPr id="4" name="Text 2"/>
          <p:cNvSpPr/>
          <p:nvPr/>
        </p:nvSpPr>
        <p:spPr>
          <a:xfrm>
            <a:off x="787956" y="2799278"/>
            <a:ext cx="3905012" cy="1440656"/>
          </a:xfrm>
          <a:prstGeom prst="rect">
            <a:avLst/>
          </a:prstGeom>
          <a:noFill/>
          <a:ln/>
        </p:spPr>
        <p:txBody>
          <a:bodyPr wrap="square" lIns="0" tIns="0" rIns="0" bIns="0" rtlCol="0" anchor="t"/>
          <a:lstStyle/>
          <a:p>
            <a:pPr algn="r" indent="0" marL="0">
              <a:lnSpc>
                <a:spcPts val="2800"/>
              </a:lnSpc>
              <a:buNone/>
            </a:pPr>
            <a:r>
              <a:rPr lang="en-US" sz="1750" spc="-35" kern="0" dirty="0">
                <a:solidFill>
                  <a:srgbClr val="E0D6DE"/>
                </a:solidFill>
                <a:latin typeface="Inter" pitchFamily="34" charset="0"/>
                <a:ea typeface="Inter" pitchFamily="34" charset="-122"/>
                <a:cs typeface="Inter" pitchFamily="34" charset="-120"/>
              </a:rPr>
              <a:t>Individuals with a learning orientation are more adaptable and flexible when facing new territories, products, and market complexity.</a:t>
            </a:r>
            <a:endParaRPr lang="en-US" sz="1750" dirty="0"/>
          </a:p>
        </p:txBody>
      </p:sp>
      <p:pic>
        <p:nvPicPr>
          <p:cNvPr id="5" name="Image 0" descr="preencoded.png">    </p:cNvPr>
          <p:cNvPicPr>
            <a:picLocks noChangeAspect="1"/>
          </p:cNvPicPr>
          <p:nvPr/>
        </p:nvPicPr>
        <p:blipFill>
          <a:blip r:embed="rId1"/>
          <a:stretch>
            <a:fillRect/>
          </a:stretch>
        </p:blipFill>
        <p:spPr>
          <a:xfrm>
            <a:off x="5030629" y="2424827"/>
            <a:ext cx="4569023" cy="4569023"/>
          </a:xfrm>
          <a:prstGeom prst="rect">
            <a:avLst/>
          </a:prstGeom>
        </p:spPr>
      </p:pic>
      <p:sp>
        <p:nvSpPr>
          <p:cNvPr id="6" name="Text 3"/>
          <p:cNvSpPr/>
          <p:nvPr/>
        </p:nvSpPr>
        <p:spPr>
          <a:xfrm>
            <a:off x="6033790" y="3350359"/>
            <a:ext cx="336828" cy="421005"/>
          </a:xfrm>
          <a:prstGeom prst="rect">
            <a:avLst/>
          </a:prstGeom>
          <a:noFill/>
          <a:ln/>
        </p:spPr>
        <p:txBody>
          <a:bodyPr wrap="none" lIns="0" tIns="0" rIns="0" bIns="0" rtlCol="0" anchor="t"/>
          <a:lstStyle/>
          <a:p>
            <a:pPr algn="l" indent="0" marL="0">
              <a:lnSpc>
                <a:spcPts val="4200"/>
              </a:lnSpc>
              <a:buNone/>
            </a:pPr>
            <a:r>
              <a:rPr lang="en-US" sz="2650" b="1" spc="-35" kern="0" dirty="0">
                <a:solidFill>
                  <a:srgbClr val="E0D6DE"/>
                </a:solidFill>
                <a:latin typeface="Petrona Bold" pitchFamily="34" charset="0"/>
                <a:ea typeface="Petrona Bold" pitchFamily="34" charset="-122"/>
                <a:cs typeface="Petrona Bold" pitchFamily="34" charset="-120"/>
              </a:rPr>
              <a:t>1</a:t>
            </a:r>
            <a:endParaRPr lang="en-US" sz="2650" dirty="0"/>
          </a:p>
        </p:txBody>
      </p:sp>
      <p:sp>
        <p:nvSpPr>
          <p:cNvPr id="7" name="Text 4"/>
          <p:cNvSpPr/>
          <p:nvPr/>
        </p:nvSpPr>
        <p:spPr>
          <a:xfrm>
            <a:off x="9937313" y="1809750"/>
            <a:ext cx="3905131" cy="738664"/>
          </a:xfrm>
          <a:prstGeom prst="rect">
            <a:avLst/>
          </a:prstGeom>
          <a:noFill/>
          <a:ln/>
        </p:spPr>
        <p:txBody>
          <a:bodyPr wrap="squar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Changing Customer Preferences</a:t>
            </a:r>
            <a:endParaRPr lang="en-US" sz="2300" dirty="0"/>
          </a:p>
        </p:txBody>
      </p:sp>
      <p:sp>
        <p:nvSpPr>
          <p:cNvPr id="8" name="Text 5"/>
          <p:cNvSpPr/>
          <p:nvPr/>
        </p:nvSpPr>
        <p:spPr>
          <a:xfrm>
            <a:off x="9937313" y="2683431"/>
            <a:ext cx="3905131" cy="1080492"/>
          </a:xfrm>
          <a:prstGeom prst="rect">
            <a:avLst/>
          </a:prstGeom>
          <a:noFill/>
          <a:ln/>
        </p:spPr>
        <p:txBody>
          <a:bodyPr wrap="square" lIns="0" tIns="0" rIns="0" bIns="0" rtlCol="0" anchor="t"/>
          <a:lstStyle/>
          <a:p>
            <a:pPr algn="l" indent="0" marL="0">
              <a:lnSpc>
                <a:spcPts val="2800"/>
              </a:lnSpc>
              <a:buNone/>
            </a:pPr>
            <a:r>
              <a:rPr lang="en-US" sz="1750" spc="-35" kern="0" dirty="0">
                <a:solidFill>
                  <a:srgbClr val="E0D6DE"/>
                </a:solidFill>
                <a:latin typeface="Inter" pitchFamily="34" charset="0"/>
                <a:ea typeface="Inter" pitchFamily="34" charset="-122"/>
                <a:cs typeface="Inter" pitchFamily="34" charset="-120"/>
              </a:rPr>
              <a:t>Adaptability is crucial due to altering customer preferences and the speed at which technology is updated.</a:t>
            </a:r>
            <a:endParaRPr lang="en-US" sz="1750" dirty="0"/>
          </a:p>
        </p:txBody>
      </p:sp>
      <p:pic>
        <p:nvPicPr>
          <p:cNvPr id="9" name="Image 1" descr="preencoded.png">    </p:cNvPr>
          <p:cNvPicPr>
            <a:picLocks noChangeAspect="1"/>
          </p:cNvPicPr>
          <p:nvPr/>
        </p:nvPicPr>
        <p:blipFill>
          <a:blip r:embed="rId2"/>
          <a:stretch>
            <a:fillRect/>
          </a:stretch>
        </p:blipFill>
        <p:spPr>
          <a:xfrm>
            <a:off x="5030629" y="2424827"/>
            <a:ext cx="4569023" cy="4569023"/>
          </a:xfrm>
          <a:prstGeom prst="rect">
            <a:avLst/>
          </a:prstGeom>
        </p:spPr>
      </p:pic>
      <p:sp>
        <p:nvSpPr>
          <p:cNvPr id="10" name="Text 6"/>
          <p:cNvSpPr/>
          <p:nvPr/>
        </p:nvSpPr>
        <p:spPr>
          <a:xfrm>
            <a:off x="7894975" y="3085445"/>
            <a:ext cx="336828" cy="421005"/>
          </a:xfrm>
          <a:prstGeom prst="rect">
            <a:avLst/>
          </a:prstGeom>
          <a:noFill/>
          <a:ln/>
        </p:spPr>
        <p:txBody>
          <a:bodyPr wrap="none" lIns="0" tIns="0" rIns="0" bIns="0" rtlCol="0" anchor="t"/>
          <a:lstStyle/>
          <a:p>
            <a:pPr algn="l" indent="0" marL="0">
              <a:lnSpc>
                <a:spcPts val="4200"/>
              </a:lnSpc>
              <a:buNone/>
            </a:pPr>
            <a:r>
              <a:rPr lang="en-US" sz="2650" b="1" spc="-35" kern="0" dirty="0">
                <a:solidFill>
                  <a:srgbClr val="E0D6DE"/>
                </a:solidFill>
                <a:latin typeface="Petrona Bold" pitchFamily="34" charset="0"/>
                <a:ea typeface="Petrona Bold" pitchFamily="34" charset="-122"/>
                <a:cs typeface="Petrona Bold" pitchFamily="34" charset="-120"/>
              </a:rPr>
              <a:t>2</a:t>
            </a:r>
            <a:endParaRPr lang="en-US" sz="2650" dirty="0"/>
          </a:p>
        </p:txBody>
      </p:sp>
      <p:sp>
        <p:nvSpPr>
          <p:cNvPr id="11" name="Text 7"/>
          <p:cNvSpPr/>
          <p:nvPr/>
        </p:nvSpPr>
        <p:spPr>
          <a:xfrm>
            <a:off x="10049947" y="4101584"/>
            <a:ext cx="2955131" cy="369332"/>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Seizing Opportunities</a:t>
            </a:r>
            <a:endParaRPr lang="en-US" sz="2300" dirty="0"/>
          </a:p>
        </p:txBody>
      </p:sp>
      <p:sp>
        <p:nvSpPr>
          <p:cNvPr id="12" name="Text 8"/>
          <p:cNvSpPr/>
          <p:nvPr/>
        </p:nvSpPr>
        <p:spPr>
          <a:xfrm>
            <a:off x="10049947" y="4605933"/>
            <a:ext cx="3792498" cy="1080492"/>
          </a:xfrm>
          <a:prstGeom prst="rect">
            <a:avLst/>
          </a:prstGeom>
          <a:noFill/>
          <a:ln/>
        </p:spPr>
        <p:txBody>
          <a:bodyPr wrap="square" lIns="0" tIns="0" rIns="0" bIns="0" rtlCol="0" anchor="t"/>
          <a:lstStyle/>
          <a:p>
            <a:pPr algn="l" indent="0" marL="0">
              <a:lnSpc>
                <a:spcPts val="2800"/>
              </a:lnSpc>
              <a:buNone/>
            </a:pPr>
            <a:r>
              <a:rPr lang="en-US" sz="1750" spc="-35" kern="0" dirty="0">
                <a:solidFill>
                  <a:srgbClr val="E0D6DE"/>
                </a:solidFill>
                <a:latin typeface="Inter" pitchFamily="34" charset="0"/>
                <a:ea typeface="Inter" pitchFamily="34" charset="-122"/>
                <a:cs typeface="Inter" pitchFamily="34" charset="-120"/>
              </a:rPr>
              <a:t>The need to identify and seize opportunities and mitigate risks in an unpredictable market.</a:t>
            </a:r>
            <a:endParaRPr lang="en-US" sz="1750" dirty="0"/>
          </a:p>
        </p:txBody>
      </p:sp>
      <p:pic>
        <p:nvPicPr>
          <p:cNvPr id="13" name="Image 2" descr="preencoded.png">    </p:cNvPr>
          <p:cNvPicPr>
            <a:picLocks noChangeAspect="1"/>
          </p:cNvPicPr>
          <p:nvPr/>
        </p:nvPicPr>
        <p:blipFill>
          <a:blip r:embed="rId3"/>
          <a:stretch>
            <a:fillRect/>
          </a:stretch>
        </p:blipFill>
        <p:spPr>
          <a:xfrm>
            <a:off x="5030629" y="2424827"/>
            <a:ext cx="4569023" cy="4569023"/>
          </a:xfrm>
          <a:prstGeom prst="rect">
            <a:avLst/>
          </a:prstGeom>
        </p:spPr>
      </p:pic>
      <p:sp>
        <p:nvSpPr>
          <p:cNvPr id="14" name="Text 9"/>
          <p:cNvSpPr/>
          <p:nvPr/>
        </p:nvSpPr>
        <p:spPr>
          <a:xfrm>
            <a:off x="8721983" y="4773632"/>
            <a:ext cx="336828" cy="421005"/>
          </a:xfrm>
          <a:prstGeom prst="rect">
            <a:avLst/>
          </a:prstGeom>
          <a:noFill/>
          <a:ln/>
        </p:spPr>
        <p:txBody>
          <a:bodyPr wrap="none" lIns="0" tIns="0" rIns="0" bIns="0" rtlCol="0" anchor="t"/>
          <a:lstStyle/>
          <a:p>
            <a:pPr algn="l" indent="0" marL="0">
              <a:lnSpc>
                <a:spcPts val="4200"/>
              </a:lnSpc>
              <a:buNone/>
            </a:pPr>
            <a:r>
              <a:rPr lang="en-US" sz="2650" b="1" spc="-35" kern="0" dirty="0">
                <a:solidFill>
                  <a:srgbClr val="E0D6DE"/>
                </a:solidFill>
                <a:latin typeface="Petrona Bold" pitchFamily="34" charset="0"/>
                <a:ea typeface="Petrona Bold" pitchFamily="34" charset="-122"/>
                <a:cs typeface="Petrona Bold" pitchFamily="34" charset="-120"/>
              </a:rPr>
              <a:t>3</a:t>
            </a:r>
            <a:endParaRPr lang="en-US" sz="2650" dirty="0"/>
          </a:p>
        </p:txBody>
      </p:sp>
      <p:sp>
        <p:nvSpPr>
          <p:cNvPr id="15" name="Text 10"/>
          <p:cNvSpPr/>
          <p:nvPr/>
        </p:nvSpPr>
        <p:spPr>
          <a:xfrm>
            <a:off x="9937313" y="6024086"/>
            <a:ext cx="3140035" cy="369332"/>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Developing Adaptability</a:t>
            </a:r>
            <a:endParaRPr lang="en-US" sz="2300" dirty="0"/>
          </a:p>
        </p:txBody>
      </p:sp>
      <p:sp>
        <p:nvSpPr>
          <p:cNvPr id="16" name="Text 11"/>
          <p:cNvSpPr/>
          <p:nvPr/>
        </p:nvSpPr>
        <p:spPr>
          <a:xfrm>
            <a:off x="9937313" y="6528435"/>
            <a:ext cx="3905131" cy="1080492"/>
          </a:xfrm>
          <a:prstGeom prst="rect">
            <a:avLst/>
          </a:prstGeom>
          <a:noFill/>
          <a:ln/>
        </p:spPr>
        <p:txBody>
          <a:bodyPr wrap="square" lIns="0" tIns="0" rIns="0" bIns="0" rtlCol="0" anchor="t"/>
          <a:lstStyle/>
          <a:p>
            <a:pPr algn="l" indent="0" marL="0">
              <a:lnSpc>
                <a:spcPts val="2800"/>
              </a:lnSpc>
              <a:buNone/>
            </a:pPr>
            <a:r>
              <a:rPr lang="en-US" sz="1750" spc="-35" kern="0" dirty="0">
                <a:solidFill>
                  <a:srgbClr val="E0D6DE"/>
                </a:solidFill>
                <a:latin typeface="Inter" pitchFamily="34" charset="0"/>
                <a:ea typeface="Inter" pitchFamily="34" charset="-122"/>
                <a:cs typeface="Inter" pitchFamily="34" charset="-120"/>
              </a:rPr>
              <a:t>Enhance adaptability by developing a broad set of capabilities and an open-minded mindset.</a:t>
            </a:r>
            <a:endParaRPr lang="en-US" sz="1750" dirty="0"/>
          </a:p>
        </p:txBody>
      </p:sp>
      <p:pic>
        <p:nvPicPr>
          <p:cNvPr id="17" name="Image 3" descr="preencoded.png">    </p:cNvPr>
          <p:cNvPicPr>
            <a:picLocks noChangeAspect="1"/>
          </p:cNvPicPr>
          <p:nvPr/>
        </p:nvPicPr>
        <p:blipFill>
          <a:blip r:embed="rId4"/>
          <a:stretch>
            <a:fillRect/>
          </a:stretch>
        </p:blipFill>
        <p:spPr>
          <a:xfrm>
            <a:off x="5030629" y="2424827"/>
            <a:ext cx="4569023" cy="4569023"/>
          </a:xfrm>
          <a:prstGeom prst="rect">
            <a:avLst/>
          </a:prstGeom>
        </p:spPr>
      </p:pic>
      <p:sp>
        <p:nvSpPr>
          <p:cNvPr id="18" name="Text 12"/>
          <p:cNvSpPr/>
          <p:nvPr/>
        </p:nvSpPr>
        <p:spPr>
          <a:xfrm>
            <a:off x="7371933" y="6081891"/>
            <a:ext cx="336828" cy="421005"/>
          </a:xfrm>
          <a:prstGeom prst="rect">
            <a:avLst/>
          </a:prstGeom>
          <a:noFill/>
          <a:ln/>
        </p:spPr>
        <p:txBody>
          <a:bodyPr wrap="none" lIns="0" tIns="0" rIns="0" bIns="0" rtlCol="0" anchor="t"/>
          <a:lstStyle/>
          <a:p>
            <a:pPr algn="l" indent="0" marL="0">
              <a:lnSpc>
                <a:spcPts val="4200"/>
              </a:lnSpc>
              <a:buNone/>
            </a:pPr>
            <a:r>
              <a:rPr lang="en-US" sz="2650" b="1" spc="-35" kern="0" dirty="0">
                <a:solidFill>
                  <a:srgbClr val="E0D6DE"/>
                </a:solidFill>
                <a:latin typeface="Petrona Bold" pitchFamily="34" charset="0"/>
                <a:ea typeface="Petrona Bold" pitchFamily="34" charset="-122"/>
                <a:cs typeface="Petrona Bold" pitchFamily="34" charset="-120"/>
              </a:rPr>
              <a:t>4</a:t>
            </a:r>
            <a:endParaRPr lang="en-US" sz="2650" dirty="0"/>
          </a:p>
        </p:txBody>
      </p:sp>
      <p:sp>
        <p:nvSpPr>
          <p:cNvPr id="19" name="Text 13"/>
          <p:cNvSpPr/>
          <p:nvPr/>
        </p:nvSpPr>
        <p:spPr>
          <a:xfrm>
            <a:off x="1645087" y="5363289"/>
            <a:ext cx="3047881" cy="369332"/>
          </a:xfrm>
          <a:prstGeom prst="rect">
            <a:avLst/>
          </a:prstGeom>
          <a:noFill/>
          <a:ln/>
        </p:spPr>
        <p:txBody>
          <a:bodyPr wrap="none" lIns="0" tIns="0" rIns="0" bIns="0" rtlCol="0" anchor="t"/>
          <a:lstStyle/>
          <a:p>
            <a:pPr algn="r"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Organizational Support</a:t>
            </a:r>
            <a:endParaRPr lang="en-US" sz="2300" dirty="0"/>
          </a:p>
        </p:txBody>
      </p:sp>
      <p:sp>
        <p:nvSpPr>
          <p:cNvPr id="20" name="Text 14"/>
          <p:cNvSpPr/>
          <p:nvPr/>
        </p:nvSpPr>
        <p:spPr>
          <a:xfrm>
            <a:off x="787956" y="5867638"/>
            <a:ext cx="3905012" cy="1440656"/>
          </a:xfrm>
          <a:prstGeom prst="rect">
            <a:avLst/>
          </a:prstGeom>
          <a:noFill/>
          <a:ln/>
        </p:spPr>
        <p:txBody>
          <a:bodyPr wrap="square" lIns="0" tIns="0" rIns="0" bIns="0" rtlCol="0" anchor="t"/>
          <a:lstStyle/>
          <a:p>
            <a:pPr algn="r" indent="0" marL="0">
              <a:lnSpc>
                <a:spcPts val="2800"/>
              </a:lnSpc>
              <a:buNone/>
            </a:pPr>
            <a:r>
              <a:rPr lang="en-US" sz="1750" spc="-35" kern="0" dirty="0">
                <a:solidFill>
                  <a:srgbClr val="E0D6DE"/>
                </a:solidFill>
                <a:latin typeface="Inter" pitchFamily="34" charset="0"/>
                <a:ea typeface="Inter" pitchFamily="34" charset="-122"/>
                <a:cs typeface="Inter" pitchFamily="34" charset="-120"/>
              </a:rPr>
              <a:t>Companies can assist salespeople in becoming adaptable through educational sessions and training programs.</a:t>
            </a:r>
            <a:endParaRPr lang="en-US" sz="1750" dirty="0"/>
          </a:p>
        </p:txBody>
      </p:sp>
      <p:pic>
        <p:nvPicPr>
          <p:cNvPr id="21" name="Image 4" descr="preencoded.png">    </p:cNvPr>
          <p:cNvPicPr>
            <a:picLocks noChangeAspect="1"/>
          </p:cNvPicPr>
          <p:nvPr/>
        </p:nvPicPr>
        <p:blipFill>
          <a:blip r:embed="rId5"/>
          <a:stretch>
            <a:fillRect/>
          </a:stretch>
        </p:blipFill>
        <p:spPr>
          <a:xfrm>
            <a:off x="5030629" y="2424827"/>
            <a:ext cx="4569023" cy="4569023"/>
          </a:xfrm>
          <a:prstGeom prst="rect">
            <a:avLst/>
          </a:prstGeom>
        </p:spPr>
      </p:pic>
      <p:sp>
        <p:nvSpPr>
          <p:cNvPr id="22" name="Text 15"/>
          <p:cNvSpPr/>
          <p:nvPr/>
        </p:nvSpPr>
        <p:spPr>
          <a:xfrm>
            <a:off x="5710535" y="5202257"/>
            <a:ext cx="336828" cy="421005"/>
          </a:xfrm>
          <a:prstGeom prst="rect">
            <a:avLst/>
          </a:prstGeom>
          <a:noFill/>
          <a:ln/>
        </p:spPr>
        <p:txBody>
          <a:bodyPr wrap="none" lIns="0" tIns="0" rIns="0" bIns="0" rtlCol="0" anchor="t"/>
          <a:lstStyle/>
          <a:p>
            <a:pPr algn="l" indent="0" marL="0">
              <a:lnSpc>
                <a:spcPts val="4200"/>
              </a:lnSpc>
              <a:buNone/>
            </a:pPr>
            <a:r>
              <a:rPr lang="en-US" sz="2650" b="1" spc="-35" kern="0" dirty="0">
                <a:solidFill>
                  <a:srgbClr val="E0D6DE"/>
                </a:solidFill>
                <a:latin typeface="Petrona Bold" pitchFamily="34" charset="0"/>
                <a:ea typeface="Petrona Bold" pitchFamily="34" charset="-122"/>
                <a:cs typeface="Petrona Bold" pitchFamily="34" charset="-120"/>
              </a:rPr>
              <a:t>5</a:t>
            </a:r>
            <a:endParaRPr lang="en-US" sz="26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656630" y="787003"/>
            <a:ext cx="7948017" cy="615672"/>
          </a:xfrm>
          <a:prstGeom prst="rect">
            <a:avLst/>
          </a:prstGeom>
          <a:noFill/>
          <a:ln/>
        </p:spPr>
        <p:txBody>
          <a:bodyPr wrap="none" lIns="0" tIns="0" rIns="0" bIns="0" rtlCol="0" anchor="t"/>
          <a:lstStyle/>
          <a:p>
            <a:pPr algn="l" indent="0" marL="0">
              <a:lnSpc>
                <a:spcPts val="4800"/>
              </a:lnSpc>
              <a:buNone/>
            </a:pPr>
            <a:r>
              <a:rPr lang="en-US" sz="3850" b="1" spc="-78" kern="0" dirty="0">
                <a:solidFill>
                  <a:srgbClr val="FF8AAF"/>
                </a:solidFill>
                <a:latin typeface="Petrona Bold" pitchFamily="34" charset="0"/>
                <a:ea typeface="Petrona Bold" pitchFamily="34" charset="-122"/>
                <a:cs typeface="Petrona Bold" pitchFamily="34" charset="-120"/>
              </a:rPr>
              <a:t>Key Abilities for Effective Sales Force</a:t>
            </a:r>
            <a:endParaRPr lang="en-US" sz="3850" dirty="0"/>
          </a:p>
        </p:txBody>
      </p:sp>
      <p:pic>
        <p:nvPicPr>
          <p:cNvPr id="3" name="Image 0" descr="preencoded.png">    </p:cNvPr>
          <p:cNvPicPr>
            <a:picLocks noChangeAspect="1"/>
          </p:cNvPicPr>
          <p:nvPr/>
        </p:nvPicPr>
        <p:blipFill>
          <a:blip r:embed="rId1"/>
          <a:stretch>
            <a:fillRect/>
          </a:stretch>
        </p:blipFill>
        <p:spPr>
          <a:xfrm>
            <a:off x="3326606" y="1777841"/>
            <a:ext cx="1318379" cy="1095494"/>
          </a:xfrm>
          <a:prstGeom prst="rect">
            <a:avLst/>
          </a:prstGeom>
        </p:spPr>
      </p:pic>
      <p:sp>
        <p:nvSpPr>
          <p:cNvPr id="4" name="Text 1"/>
          <p:cNvSpPr/>
          <p:nvPr/>
        </p:nvSpPr>
        <p:spPr>
          <a:xfrm>
            <a:off x="3853815" y="2296835"/>
            <a:ext cx="263843" cy="329803"/>
          </a:xfrm>
          <a:prstGeom prst="rect">
            <a:avLst/>
          </a:prstGeom>
          <a:noFill/>
          <a:ln/>
        </p:spPr>
        <p:txBody>
          <a:bodyPr wrap="none" lIns="0" tIns="0" rIns="0" bIns="0" rtlCol="0" anchor="t"/>
          <a:lstStyle/>
          <a:p>
            <a:pPr algn="ctr" indent="0" marL="0">
              <a:lnSpc>
                <a:spcPts val="3300"/>
              </a:lnSpc>
              <a:buNone/>
            </a:pPr>
            <a:r>
              <a:rPr lang="en-US" sz="2050" b="1" spc="-37" kern="0" dirty="0">
                <a:solidFill>
                  <a:srgbClr val="E0D6DE"/>
                </a:solidFill>
                <a:latin typeface="Petrona Bold" pitchFamily="34" charset="0"/>
                <a:ea typeface="Petrona Bold" pitchFamily="34" charset="-122"/>
                <a:cs typeface="Petrona Bold" pitchFamily="34" charset="-120"/>
              </a:rPr>
              <a:t>1</a:t>
            </a:r>
            <a:endParaRPr lang="en-US" sz="2050" dirty="0"/>
          </a:p>
        </p:txBody>
      </p:sp>
      <p:sp>
        <p:nvSpPr>
          <p:cNvPr id="5" name="Text 2"/>
          <p:cNvSpPr/>
          <p:nvPr/>
        </p:nvSpPr>
        <p:spPr>
          <a:xfrm>
            <a:off x="4832509" y="1965365"/>
            <a:ext cx="2859643" cy="307777"/>
          </a:xfrm>
          <a:prstGeom prst="rect">
            <a:avLst/>
          </a:prstGeom>
          <a:noFill/>
          <a:ln/>
        </p:spPr>
        <p:txBody>
          <a:bodyPr wrap="none" lIns="0" tIns="0" rIns="0" bIns="0" rtlCol="0" anchor="t"/>
          <a:lstStyle/>
          <a:p>
            <a:pPr algn="l" indent="0" marL="0">
              <a:lnSpc>
                <a:spcPts val="2400"/>
              </a:lnSpc>
              <a:buNone/>
            </a:pPr>
            <a:r>
              <a:rPr lang="en-US" sz="1900" b="1" spc="-39" kern="0" dirty="0">
                <a:solidFill>
                  <a:srgbClr val="E0D6DE"/>
                </a:solidFill>
                <a:latin typeface="Petrona Bold" pitchFamily="34" charset="0"/>
                <a:ea typeface="Petrona Bold" pitchFamily="34" charset="-122"/>
                <a:cs typeface="Petrona Bold" pitchFamily="34" charset="-120"/>
              </a:rPr>
              <a:t>Relationship Management</a:t>
            </a:r>
            <a:endParaRPr lang="en-US" sz="1900" dirty="0"/>
          </a:p>
        </p:txBody>
      </p:sp>
      <p:sp>
        <p:nvSpPr>
          <p:cNvPr id="6" name="Text 3"/>
          <p:cNvSpPr/>
          <p:nvPr/>
        </p:nvSpPr>
        <p:spPr>
          <a:xfrm>
            <a:off x="4832509" y="2385655"/>
            <a:ext cx="4137660" cy="300157"/>
          </a:xfrm>
          <a:prstGeom prst="rect">
            <a:avLst/>
          </a:prstGeom>
          <a:noFill/>
          <a:ln/>
        </p:spPr>
        <p:txBody>
          <a:bodyPr wrap="none" lIns="0" tIns="0" rIns="0" bIns="0" rtlCol="0" anchor="t"/>
          <a:lstStyle/>
          <a:p>
            <a:pPr algn="l" indent="0" marL="0">
              <a:lnSpc>
                <a:spcPts val="2350"/>
              </a:lnSpc>
              <a:buNone/>
            </a:pPr>
            <a:r>
              <a:rPr lang="en-US" sz="1450" spc="-30" kern="0" dirty="0">
                <a:solidFill>
                  <a:srgbClr val="E0D6DE"/>
                </a:solidFill>
                <a:latin typeface="Inter" pitchFamily="34" charset="0"/>
                <a:ea typeface="Inter" pitchFamily="34" charset="-122"/>
                <a:cs typeface="Inter" pitchFamily="34" charset="-120"/>
              </a:rPr>
              <a:t>Managing interpersonal relations with customers</a:t>
            </a:r>
            <a:endParaRPr lang="en-US" sz="1450" dirty="0"/>
          </a:p>
        </p:txBody>
      </p:sp>
      <p:sp>
        <p:nvSpPr>
          <p:cNvPr id="7" name="Shape 4"/>
          <p:cNvSpPr/>
          <p:nvPr/>
        </p:nvSpPr>
        <p:spPr>
          <a:xfrm>
            <a:off x="4691777" y="2887147"/>
            <a:ext cx="9235202" cy="11430"/>
          </a:xfrm>
          <a:prstGeom prst="roundRect">
            <a:avLst>
              <a:gd name="adj" fmla="val 689429"/>
            </a:avLst>
          </a:prstGeom>
          <a:solidFill>
            <a:srgbClr val="48367C"/>
          </a:solidFill>
          <a:ln/>
        </p:spPr>
      </p:sp>
      <p:pic>
        <p:nvPicPr>
          <p:cNvPr id="8" name="Image 1" descr="preencoded.png">    </p:cNvPr>
          <p:cNvPicPr>
            <a:picLocks noChangeAspect="1"/>
          </p:cNvPicPr>
          <p:nvPr/>
        </p:nvPicPr>
        <p:blipFill>
          <a:blip r:embed="rId2"/>
          <a:stretch>
            <a:fillRect/>
          </a:stretch>
        </p:blipFill>
        <p:spPr>
          <a:xfrm>
            <a:off x="2667476" y="2920127"/>
            <a:ext cx="2636758" cy="1095494"/>
          </a:xfrm>
          <a:prstGeom prst="rect">
            <a:avLst/>
          </a:prstGeom>
        </p:spPr>
      </p:pic>
      <p:sp>
        <p:nvSpPr>
          <p:cNvPr id="9" name="Text 5"/>
          <p:cNvSpPr/>
          <p:nvPr/>
        </p:nvSpPr>
        <p:spPr>
          <a:xfrm>
            <a:off x="3853815" y="3302913"/>
            <a:ext cx="263843" cy="329803"/>
          </a:xfrm>
          <a:prstGeom prst="rect">
            <a:avLst/>
          </a:prstGeom>
          <a:noFill/>
          <a:ln/>
        </p:spPr>
        <p:txBody>
          <a:bodyPr wrap="none" lIns="0" tIns="0" rIns="0" bIns="0" rtlCol="0" anchor="t"/>
          <a:lstStyle/>
          <a:p>
            <a:pPr algn="ctr" indent="0" marL="0">
              <a:lnSpc>
                <a:spcPts val="3300"/>
              </a:lnSpc>
              <a:buNone/>
            </a:pPr>
            <a:r>
              <a:rPr lang="en-US" sz="2050" b="1" spc="-37" kern="0" dirty="0">
                <a:solidFill>
                  <a:srgbClr val="E0D6DE"/>
                </a:solidFill>
                <a:latin typeface="Petrona Bold" pitchFamily="34" charset="0"/>
                <a:ea typeface="Petrona Bold" pitchFamily="34" charset="-122"/>
                <a:cs typeface="Petrona Bold" pitchFamily="34" charset="-120"/>
              </a:rPr>
              <a:t>2</a:t>
            </a:r>
            <a:endParaRPr lang="en-US" sz="2050" dirty="0"/>
          </a:p>
        </p:txBody>
      </p:sp>
      <p:sp>
        <p:nvSpPr>
          <p:cNvPr id="10" name="Text 6"/>
          <p:cNvSpPr/>
          <p:nvPr/>
        </p:nvSpPr>
        <p:spPr>
          <a:xfrm>
            <a:off x="5491758" y="3107650"/>
            <a:ext cx="2775585" cy="307777"/>
          </a:xfrm>
          <a:prstGeom prst="rect">
            <a:avLst/>
          </a:prstGeom>
          <a:noFill/>
          <a:ln/>
        </p:spPr>
        <p:txBody>
          <a:bodyPr wrap="none" lIns="0" tIns="0" rIns="0" bIns="0" rtlCol="0" anchor="t"/>
          <a:lstStyle/>
          <a:p>
            <a:pPr algn="l" indent="0" marL="0">
              <a:lnSpc>
                <a:spcPts val="2400"/>
              </a:lnSpc>
              <a:buNone/>
            </a:pPr>
            <a:r>
              <a:rPr lang="en-US" sz="1900" b="1" spc="-39" kern="0" dirty="0">
                <a:solidFill>
                  <a:srgbClr val="E0D6DE"/>
                </a:solidFill>
                <a:latin typeface="Petrona Bold" pitchFamily="34" charset="0"/>
                <a:ea typeface="Petrona Bold" pitchFamily="34" charset="-122"/>
                <a:cs typeface="Petrona Bold" pitchFamily="34" charset="-120"/>
              </a:rPr>
              <a:t>Effective Communication</a:t>
            </a:r>
            <a:endParaRPr lang="en-US" sz="1900" dirty="0"/>
          </a:p>
        </p:txBody>
      </p:sp>
      <p:sp>
        <p:nvSpPr>
          <p:cNvPr id="11" name="Text 7"/>
          <p:cNvSpPr/>
          <p:nvPr/>
        </p:nvSpPr>
        <p:spPr>
          <a:xfrm>
            <a:off x="5491758" y="3527941"/>
            <a:ext cx="5091827" cy="300157"/>
          </a:xfrm>
          <a:prstGeom prst="rect">
            <a:avLst/>
          </a:prstGeom>
          <a:noFill/>
          <a:ln/>
        </p:spPr>
        <p:txBody>
          <a:bodyPr wrap="none" lIns="0" tIns="0" rIns="0" bIns="0" rtlCol="0" anchor="t"/>
          <a:lstStyle/>
          <a:p>
            <a:pPr algn="l" indent="0" marL="0">
              <a:lnSpc>
                <a:spcPts val="2350"/>
              </a:lnSpc>
              <a:buNone/>
            </a:pPr>
            <a:r>
              <a:rPr lang="en-US" sz="1450" spc="-30" kern="0" dirty="0">
                <a:solidFill>
                  <a:srgbClr val="E0D6DE"/>
                </a:solidFill>
                <a:latin typeface="Inter" pitchFamily="34" charset="0"/>
                <a:ea typeface="Inter" pitchFamily="34" charset="-122"/>
                <a:cs typeface="Inter" pitchFamily="34" charset="-120"/>
              </a:rPr>
              <a:t>Ability to communicate effectively with various stakeholders</a:t>
            </a:r>
            <a:endParaRPr lang="en-US" sz="1450" dirty="0"/>
          </a:p>
        </p:txBody>
      </p:sp>
      <p:sp>
        <p:nvSpPr>
          <p:cNvPr id="12" name="Shape 8"/>
          <p:cNvSpPr/>
          <p:nvPr/>
        </p:nvSpPr>
        <p:spPr>
          <a:xfrm>
            <a:off x="5351026" y="4029432"/>
            <a:ext cx="8575953" cy="11430"/>
          </a:xfrm>
          <a:prstGeom prst="roundRect">
            <a:avLst>
              <a:gd name="adj" fmla="val 689429"/>
            </a:avLst>
          </a:prstGeom>
          <a:solidFill>
            <a:srgbClr val="48367C"/>
          </a:solidFill>
          <a:ln/>
        </p:spPr>
      </p:sp>
      <p:pic>
        <p:nvPicPr>
          <p:cNvPr id="13" name="Image 2" descr="preencoded.png">    </p:cNvPr>
          <p:cNvPicPr>
            <a:picLocks noChangeAspect="1"/>
          </p:cNvPicPr>
          <p:nvPr/>
        </p:nvPicPr>
        <p:blipFill>
          <a:blip r:embed="rId3"/>
          <a:stretch>
            <a:fillRect/>
          </a:stretch>
        </p:blipFill>
        <p:spPr>
          <a:xfrm>
            <a:off x="2008227" y="4062413"/>
            <a:ext cx="3955137" cy="1095494"/>
          </a:xfrm>
          <a:prstGeom prst="rect">
            <a:avLst/>
          </a:prstGeom>
        </p:spPr>
      </p:pic>
      <p:sp>
        <p:nvSpPr>
          <p:cNvPr id="14" name="Text 9"/>
          <p:cNvSpPr/>
          <p:nvPr/>
        </p:nvSpPr>
        <p:spPr>
          <a:xfrm>
            <a:off x="3853815" y="4445198"/>
            <a:ext cx="263843" cy="329803"/>
          </a:xfrm>
          <a:prstGeom prst="rect">
            <a:avLst/>
          </a:prstGeom>
          <a:noFill/>
          <a:ln/>
        </p:spPr>
        <p:txBody>
          <a:bodyPr wrap="none" lIns="0" tIns="0" rIns="0" bIns="0" rtlCol="0" anchor="t"/>
          <a:lstStyle/>
          <a:p>
            <a:pPr algn="ctr" indent="0" marL="0">
              <a:lnSpc>
                <a:spcPts val="3300"/>
              </a:lnSpc>
              <a:buNone/>
            </a:pPr>
            <a:r>
              <a:rPr lang="en-US" sz="2050" b="1" spc="-37" kern="0" dirty="0">
                <a:solidFill>
                  <a:srgbClr val="E0D6DE"/>
                </a:solidFill>
                <a:latin typeface="Petrona Bold" pitchFamily="34" charset="0"/>
                <a:ea typeface="Petrona Bold" pitchFamily="34" charset="-122"/>
                <a:cs typeface="Petrona Bold" pitchFamily="34" charset="-120"/>
              </a:rPr>
              <a:t>3</a:t>
            </a:r>
            <a:endParaRPr lang="en-US" sz="2050" dirty="0"/>
          </a:p>
        </p:txBody>
      </p:sp>
      <p:sp>
        <p:nvSpPr>
          <p:cNvPr id="15" name="Text 10"/>
          <p:cNvSpPr/>
          <p:nvPr/>
        </p:nvSpPr>
        <p:spPr>
          <a:xfrm>
            <a:off x="6150888" y="4249936"/>
            <a:ext cx="2694861" cy="307777"/>
          </a:xfrm>
          <a:prstGeom prst="rect">
            <a:avLst/>
          </a:prstGeom>
          <a:noFill/>
          <a:ln/>
        </p:spPr>
        <p:txBody>
          <a:bodyPr wrap="none" lIns="0" tIns="0" rIns="0" bIns="0" rtlCol="0" anchor="t"/>
          <a:lstStyle/>
          <a:p>
            <a:pPr algn="l" indent="0" marL="0">
              <a:lnSpc>
                <a:spcPts val="2400"/>
              </a:lnSpc>
              <a:buNone/>
            </a:pPr>
            <a:r>
              <a:rPr lang="en-US" sz="1900" b="1" spc="-39" kern="0" dirty="0">
                <a:solidFill>
                  <a:srgbClr val="E0D6DE"/>
                </a:solidFill>
                <a:latin typeface="Petrona Bold" pitchFamily="34" charset="0"/>
                <a:ea typeface="Petrona Bold" pitchFamily="34" charset="-122"/>
                <a:cs typeface="Petrona Bold" pitchFamily="34" charset="-120"/>
              </a:rPr>
              <a:t>Problem-Solving Process</a:t>
            </a:r>
            <a:endParaRPr lang="en-US" sz="1900" dirty="0"/>
          </a:p>
        </p:txBody>
      </p:sp>
      <p:sp>
        <p:nvSpPr>
          <p:cNvPr id="16" name="Text 11"/>
          <p:cNvSpPr/>
          <p:nvPr/>
        </p:nvSpPr>
        <p:spPr>
          <a:xfrm>
            <a:off x="6150888" y="4670227"/>
            <a:ext cx="5258991" cy="300157"/>
          </a:xfrm>
          <a:prstGeom prst="rect">
            <a:avLst/>
          </a:prstGeom>
          <a:noFill/>
          <a:ln/>
        </p:spPr>
        <p:txBody>
          <a:bodyPr wrap="none" lIns="0" tIns="0" rIns="0" bIns="0" rtlCol="0" anchor="t"/>
          <a:lstStyle/>
          <a:p>
            <a:pPr algn="l" indent="0" marL="0">
              <a:lnSpc>
                <a:spcPts val="2350"/>
              </a:lnSpc>
              <a:buNone/>
            </a:pPr>
            <a:r>
              <a:rPr lang="en-US" sz="1450" spc="-30" kern="0" dirty="0">
                <a:solidFill>
                  <a:srgbClr val="E0D6DE"/>
                </a:solidFill>
                <a:latin typeface="Inter" pitchFamily="34" charset="0"/>
                <a:ea typeface="Inter" pitchFamily="34" charset="-122"/>
                <a:cs typeface="Inter" pitchFamily="34" charset="-120"/>
              </a:rPr>
              <a:t>Understanding and implementing problem-solving techniques</a:t>
            </a:r>
            <a:endParaRPr lang="en-US" sz="1450" dirty="0"/>
          </a:p>
        </p:txBody>
      </p:sp>
      <p:sp>
        <p:nvSpPr>
          <p:cNvPr id="17" name="Shape 12"/>
          <p:cNvSpPr/>
          <p:nvPr/>
        </p:nvSpPr>
        <p:spPr>
          <a:xfrm>
            <a:off x="6010156" y="5171718"/>
            <a:ext cx="7916823" cy="11430"/>
          </a:xfrm>
          <a:prstGeom prst="roundRect">
            <a:avLst>
              <a:gd name="adj" fmla="val 689429"/>
            </a:avLst>
          </a:prstGeom>
          <a:solidFill>
            <a:srgbClr val="48367C"/>
          </a:solidFill>
          <a:ln/>
        </p:spPr>
      </p:sp>
      <p:pic>
        <p:nvPicPr>
          <p:cNvPr id="18" name="Image 3" descr="preencoded.png">    </p:cNvPr>
          <p:cNvPicPr>
            <a:picLocks noChangeAspect="1"/>
          </p:cNvPicPr>
          <p:nvPr/>
        </p:nvPicPr>
        <p:blipFill>
          <a:blip r:embed="rId4"/>
          <a:stretch>
            <a:fillRect/>
          </a:stretch>
        </p:blipFill>
        <p:spPr>
          <a:xfrm>
            <a:off x="1349097" y="5204698"/>
            <a:ext cx="5273516" cy="1095494"/>
          </a:xfrm>
          <a:prstGeom prst="rect">
            <a:avLst/>
          </a:prstGeom>
        </p:spPr>
      </p:pic>
      <p:sp>
        <p:nvSpPr>
          <p:cNvPr id="19" name="Text 13"/>
          <p:cNvSpPr/>
          <p:nvPr/>
        </p:nvSpPr>
        <p:spPr>
          <a:xfrm>
            <a:off x="3853815" y="5587484"/>
            <a:ext cx="263843" cy="329803"/>
          </a:xfrm>
          <a:prstGeom prst="rect">
            <a:avLst/>
          </a:prstGeom>
          <a:noFill/>
          <a:ln/>
        </p:spPr>
        <p:txBody>
          <a:bodyPr wrap="none" lIns="0" tIns="0" rIns="0" bIns="0" rtlCol="0" anchor="t"/>
          <a:lstStyle/>
          <a:p>
            <a:pPr algn="ctr" indent="0" marL="0">
              <a:lnSpc>
                <a:spcPts val="3300"/>
              </a:lnSpc>
              <a:buNone/>
            </a:pPr>
            <a:r>
              <a:rPr lang="en-US" sz="2050" b="1" spc="-37" kern="0" dirty="0">
                <a:solidFill>
                  <a:srgbClr val="E0D6DE"/>
                </a:solidFill>
                <a:latin typeface="Petrona Bold" pitchFamily="34" charset="0"/>
                <a:ea typeface="Petrona Bold" pitchFamily="34" charset="-122"/>
                <a:cs typeface="Petrona Bold" pitchFamily="34" charset="-120"/>
              </a:rPr>
              <a:t>4</a:t>
            </a:r>
            <a:endParaRPr lang="en-US" sz="2050" dirty="0"/>
          </a:p>
        </p:txBody>
      </p:sp>
      <p:sp>
        <p:nvSpPr>
          <p:cNvPr id="20" name="Text 14"/>
          <p:cNvSpPr/>
          <p:nvPr/>
        </p:nvSpPr>
        <p:spPr>
          <a:xfrm>
            <a:off x="6810137" y="5392222"/>
            <a:ext cx="2713553" cy="307777"/>
          </a:xfrm>
          <a:prstGeom prst="rect">
            <a:avLst/>
          </a:prstGeom>
          <a:noFill/>
          <a:ln/>
        </p:spPr>
        <p:txBody>
          <a:bodyPr wrap="none" lIns="0" tIns="0" rIns="0" bIns="0" rtlCol="0" anchor="t"/>
          <a:lstStyle/>
          <a:p>
            <a:pPr algn="l" indent="0" marL="0">
              <a:lnSpc>
                <a:spcPts val="2400"/>
              </a:lnSpc>
              <a:buNone/>
            </a:pPr>
            <a:r>
              <a:rPr lang="en-US" sz="1900" b="1" spc="-39" kern="0" dirty="0">
                <a:solidFill>
                  <a:srgbClr val="E0D6DE"/>
                </a:solidFill>
                <a:latin typeface="Petrona Bold" pitchFamily="34" charset="0"/>
                <a:ea typeface="Petrona Bold" pitchFamily="34" charset="-122"/>
                <a:cs typeface="Petrona Bold" pitchFamily="34" charset="-120"/>
              </a:rPr>
              <a:t>Impression Management</a:t>
            </a:r>
            <a:endParaRPr lang="en-US" sz="1900" dirty="0"/>
          </a:p>
        </p:txBody>
      </p:sp>
      <p:sp>
        <p:nvSpPr>
          <p:cNvPr id="21" name="Text 15"/>
          <p:cNvSpPr/>
          <p:nvPr/>
        </p:nvSpPr>
        <p:spPr>
          <a:xfrm>
            <a:off x="6810137" y="5812512"/>
            <a:ext cx="6132314" cy="300157"/>
          </a:xfrm>
          <a:prstGeom prst="rect">
            <a:avLst/>
          </a:prstGeom>
          <a:noFill/>
          <a:ln/>
        </p:spPr>
        <p:txBody>
          <a:bodyPr wrap="none" lIns="0" tIns="0" rIns="0" bIns="0" rtlCol="0" anchor="t"/>
          <a:lstStyle/>
          <a:p>
            <a:pPr algn="l" indent="0" marL="0">
              <a:lnSpc>
                <a:spcPts val="2350"/>
              </a:lnSpc>
              <a:buNone/>
            </a:pPr>
            <a:r>
              <a:rPr lang="en-US" sz="1450" spc="-30" kern="0" dirty="0">
                <a:solidFill>
                  <a:srgbClr val="E0D6DE"/>
                </a:solidFill>
                <a:latin typeface="Inter" pitchFamily="34" charset="0"/>
                <a:ea typeface="Inter" pitchFamily="34" charset="-122"/>
                <a:cs typeface="Inter" pitchFamily="34" charset="-120"/>
              </a:rPr>
              <a:t>Success in performance from the impression management point of view</a:t>
            </a:r>
            <a:endParaRPr lang="en-US" sz="1450" dirty="0"/>
          </a:p>
        </p:txBody>
      </p:sp>
      <p:sp>
        <p:nvSpPr>
          <p:cNvPr id="22" name="Shape 16"/>
          <p:cNvSpPr/>
          <p:nvPr/>
        </p:nvSpPr>
        <p:spPr>
          <a:xfrm>
            <a:off x="6669405" y="6314003"/>
            <a:ext cx="7257574" cy="11430"/>
          </a:xfrm>
          <a:prstGeom prst="roundRect">
            <a:avLst>
              <a:gd name="adj" fmla="val 689429"/>
            </a:avLst>
          </a:prstGeom>
          <a:solidFill>
            <a:srgbClr val="48367C"/>
          </a:solidFill>
          <a:ln/>
        </p:spPr>
      </p:sp>
      <p:pic>
        <p:nvPicPr>
          <p:cNvPr id="23" name="Image 4" descr="preencoded.png">    </p:cNvPr>
          <p:cNvPicPr>
            <a:picLocks noChangeAspect="1"/>
          </p:cNvPicPr>
          <p:nvPr/>
        </p:nvPicPr>
        <p:blipFill>
          <a:blip r:embed="rId5"/>
          <a:stretch>
            <a:fillRect/>
          </a:stretch>
        </p:blipFill>
        <p:spPr>
          <a:xfrm>
            <a:off x="689848" y="6346984"/>
            <a:ext cx="6591895" cy="1095494"/>
          </a:xfrm>
          <a:prstGeom prst="rect">
            <a:avLst/>
          </a:prstGeom>
        </p:spPr>
      </p:pic>
      <p:sp>
        <p:nvSpPr>
          <p:cNvPr id="24" name="Text 17"/>
          <p:cNvSpPr/>
          <p:nvPr/>
        </p:nvSpPr>
        <p:spPr>
          <a:xfrm>
            <a:off x="3853815" y="6729770"/>
            <a:ext cx="263843" cy="329803"/>
          </a:xfrm>
          <a:prstGeom prst="rect">
            <a:avLst/>
          </a:prstGeom>
          <a:noFill/>
          <a:ln/>
        </p:spPr>
        <p:txBody>
          <a:bodyPr wrap="none" lIns="0" tIns="0" rIns="0" bIns="0" rtlCol="0" anchor="t"/>
          <a:lstStyle/>
          <a:p>
            <a:pPr algn="ctr" indent="0" marL="0">
              <a:lnSpc>
                <a:spcPts val="3300"/>
              </a:lnSpc>
              <a:buNone/>
            </a:pPr>
            <a:r>
              <a:rPr lang="en-US" sz="2050" b="1" spc="-37" kern="0" dirty="0">
                <a:solidFill>
                  <a:srgbClr val="E0D6DE"/>
                </a:solidFill>
                <a:latin typeface="Petrona Bold" pitchFamily="34" charset="0"/>
                <a:ea typeface="Petrona Bold" pitchFamily="34" charset="-122"/>
                <a:cs typeface="Petrona Bold" pitchFamily="34" charset="-120"/>
              </a:rPr>
              <a:t>5</a:t>
            </a:r>
            <a:endParaRPr lang="en-US" sz="2050" dirty="0"/>
          </a:p>
        </p:txBody>
      </p:sp>
      <p:sp>
        <p:nvSpPr>
          <p:cNvPr id="25" name="Text 18"/>
          <p:cNvSpPr/>
          <p:nvPr/>
        </p:nvSpPr>
        <p:spPr>
          <a:xfrm>
            <a:off x="7469267" y="6534507"/>
            <a:ext cx="2624376" cy="307777"/>
          </a:xfrm>
          <a:prstGeom prst="rect">
            <a:avLst/>
          </a:prstGeom>
          <a:noFill/>
          <a:ln/>
        </p:spPr>
        <p:txBody>
          <a:bodyPr wrap="none" lIns="0" tIns="0" rIns="0" bIns="0" rtlCol="0" anchor="t"/>
          <a:lstStyle/>
          <a:p>
            <a:pPr algn="l" indent="0" marL="0">
              <a:lnSpc>
                <a:spcPts val="2400"/>
              </a:lnSpc>
              <a:buNone/>
            </a:pPr>
            <a:r>
              <a:rPr lang="en-US" sz="1900" b="1" spc="-39" kern="0" dirty="0">
                <a:solidFill>
                  <a:srgbClr val="E0D6DE"/>
                </a:solidFill>
                <a:latin typeface="Petrona Bold" pitchFamily="34" charset="0"/>
                <a:ea typeface="Petrona Bold" pitchFamily="34" charset="-122"/>
                <a:cs typeface="Petrona Bold" pitchFamily="34" charset="-120"/>
              </a:rPr>
              <a:t>Personal Selling Process</a:t>
            </a:r>
            <a:endParaRPr lang="en-US" sz="1900" dirty="0"/>
          </a:p>
        </p:txBody>
      </p:sp>
      <p:sp>
        <p:nvSpPr>
          <p:cNvPr id="26" name="Text 19"/>
          <p:cNvSpPr/>
          <p:nvPr/>
        </p:nvSpPr>
        <p:spPr>
          <a:xfrm>
            <a:off x="7469267" y="6954798"/>
            <a:ext cx="4482822" cy="300157"/>
          </a:xfrm>
          <a:prstGeom prst="rect">
            <a:avLst/>
          </a:prstGeom>
          <a:noFill/>
          <a:ln/>
        </p:spPr>
        <p:txBody>
          <a:bodyPr wrap="none" lIns="0" tIns="0" rIns="0" bIns="0" rtlCol="0" anchor="t"/>
          <a:lstStyle/>
          <a:p>
            <a:pPr algn="l" indent="0" marL="0">
              <a:lnSpc>
                <a:spcPts val="2350"/>
              </a:lnSpc>
              <a:buNone/>
            </a:pPr>
            <a:r>
              <a:rPr lang="en-US" sz="1450" spc="-30" kern="0" dirty="0">
                <a:solidFill>
                  <a:srgbClr val="E0D6DE"/>
                </a:solidFill>
                <a:latin typeface="Inter" pitchFamily="34" charset="0"/>
                <a:ea typeface="Inter" pitchFamily="34" charset="-122"/>
                <a:cs typeface="Inter" pitchFamily="34" charset="-120"/>
              </a:rPr>
              <a:t>Mastery of the stages in the personal selling process</a:t>
            </a:r>
            <a:endParaRPr lang="en-US" sz="14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771168"/>
            <a:ext cx="6808589" cy="744260"/>
          </a:xfrm>
          <a:prstGeom prst="rect">
            <a:avLst/>
          </a:prstGeom>
          <a:noFill/>
          <a:ln/>
        </p:spPr>
        <p:txBody>
          <a:bodyPr wrap="none" lIns="0" tIns="0" rIns="0" bIns="0" rtlCol="0" anchor="t"/>
          <a:lstStyle/>
          <a:p>
            <a:pPr algn="l" indent="0" marL="0">
              <a:lnSpc>
                <a:spcPts val="5850"/>
              </a:lnSpc>
              <a:buNone/>
            </a:pPr>
            <a:r>
              <a:rPr lang="en-US" sz="4650" b="1" spc="-94" kern="0" dirty="0">
                <a:solidFill>
                  <a:srgbClr val="FF8AAF"/>
                </a:solidFill>
                <a:latin typeface="Petrona Bold" pitchFamily="34" charset="0"/>
                <a:ea typeface="Petrona Bold" pitchFamily="34" charset="-122"/>
                <a:cs typeface="Petrona Bold" pitchFamily="34" charset="-120"/>
              </a:rPr>
              <a:t>Negotiation Skills in Sales</a:t>
            </a:r>
            <a:endParaRPr lang="en-US" sz="4650" dirty="0"/>
          </a:p>
        </p:txBody>
      </p:sp>
      <p:sp>
        <p:nvSpPr>
          <p:cNvPr id="3" name="Shape 1"/>
          <p:cNvSpPr/>
          <p:nvPr/>
        </p:nvSpPr>
        <p:spPr>
          <a:xfrm>
            <a:off x="793790" y="1969056"/>
            <a:ext cx="170021" cy="871061"/>
          </a:xfrm>
          <a:prstGeom prst="roundRect">
            <a:avLst>
              <a:gd name="adj" fmla="val 56033"/>
            </a:avLst>
          </a:prstGeom>
          <a:solidFill>
            <a:srgbClr val="2F1D63"/>
          </a:solidFill>
          <a:ln w="7620">
            <a:solidFill>
              <a:srgbClr val="48367C"/>
            </a:solidFill>
            <a:prstDash val="solid"/>
          </a:ln>
        </p:spPr>
      </p:sp>
      <p:sp>
        <p:nvSpPr>
          <p:cNvPr id="4" name="Text 2"/>
          <p:cNvSpPr/>
          <p:nvPr/>
        </p:nvSpPr>
        <p:spPr>
          <a:xfrm>
            <a:off x="1303973" y="1969056"/>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Preparation</a:t>
            </a:r>
            <a:endParaRPr lang="en-US" sz="2300" dirty="0"/>
          </a:p>
        </p:txBody>
      </p:sp>
      <p:sp>
        <p:nvSpPr>
          <p:cNvPr id="5" name="Text 3"/>
          <p:cNvSpPr/>
          <p:nvPr/>
        </p:nvSpPr>
        <p:spPr>
          <a:xfrm>
            <a:off x="1303973" y="2477214"/>
            <a:ext cx="12532638"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Have all information available. Understand customer objectives and needs.</a:t>
            </a:r>
            <a:endParaRPr lang="en-US" sz="1750" dirty="0"/>
          </a:p>
        </p:txBody>
      </p:sp>
      <p:sp>
        <p:nvSpPr>
          <p:cNvPr id="6" name="Shape 4"/>
          <p:cNvSpPr/>
          <p:nvPr/>
        </p:nvSpPr>
        <p:spPr>
          <a:xfrm>
            <a:off x="1133951" y="3066931"/>
            <a:ext cx="170021" cy="871061"/>
          </a:xfrm>
          <a:prstGeom prst="roundRect">
            <a:avLst>
              <a:gd name="adj" fmla="val 56033"/>
            </a:avLst>
          </a:prstGeom>
          <a:solidFill>
            <a:srgbClr val="2F1D63"/>
          </a:solidFill>
          <a:ln w="7620">
            <a:solidFill>
              <a:srgbClr val="48367C"/>
            </a:solidFill>
            <a:prstDash val="solid"/>
          </a:ln>
        </p:spPr>
      </p:sp>
      <p:sp>
        <p:nvSpPr>
          <p:cNvPr id="7" name="Text 5"/>
          <p:cNvSpPr/>
          <p:nvPr/>
        </p:nvSpPr>
        <p:spPr>
          <a:xfrm>
            <a:off x="1644134" y="3066931"/>
            <a:ext cx="3355538"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Effective Communication</a:t>
            </a:r>
            <a:endParaRPr lang="en-US" sz="2300" dirty="0"/>
          </a:p>
        </p:txBody>
      </p:sp>
      <p:sp>
        <p:nvSpPr>
          <p:cNvPr id="8" name="Text 6"/>
          <p:cNvSpPr/>
          <p:nvPr/>
        </p:nvSpPr>
        <p:spPr>
          <a:xfrm>
            <a:off x="1644134" y="3575090"/>
            <a:ext cx="12192476"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Clear and persuasive communication of proposals and benefits.</a:t>
            </a:r>
            <a:endParaRPr lang="en-US" sz="1750" dirty="0"/>
          </a:p>
        </p:txBody>
      </p:sp>
      <p:sp>
        <p:nvSpPr>
          <p:cNvPr id="9" name="Shape 7"/>
          <p:cNvSpPr/>
          <p:nvPr/>
        </p:nvSpPr>
        <p:spPr>
          <a:xfrm>
            <a:off x="1474232" y="4164806"/>
            <a:ext cx="170021" cy="871061"/>
          </a:xfrm>
          <a:prstGeom prst="roundRect">
            <a:avLst>
              <a:gd name="adj" fmla="val 56033"/>
            </a:avLst>
          </a:prstGeom>
          <a:solidFill>
            <a:srgbClr val="2F1D63"/>
          </a:solidFill>
          <a:ln w="7620">
            <a:solidFill>
              <a:srgbClr val="48367C"/>
            </a:solidFill>
            <a:prstDash val="solid"/>
          </a:ln>
        </p:spPr>
      </p:sp>
      <p:sp>
        <p:nvSpPr>
          <p:cNvPr id="10" name="Text 8"/>
          <p:cNvSpPr/>
          <p:nvPr/>
        </p:nvSpPr>
        <p:spPr>
          <a:xfrm>
            <a:off x="1984415" y="4164806"/>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Empathy</a:t>
            </a:r>
            <a:endParaRPr lang="en-US" sz="2300" dirty="0"/>
          </a:p>
        </p:txBody>
      </p:sp>
      <p:sp>
        <p:nvSpPr>
          <p:cNvPr id="11" name="Text 9"/>
          <p:cNvSpPr/>
          <p:nvPr/>
        </p:nvSpPr>
        <p:spPr>
          <a:xfrm>
            <a:off x="1984415" y="4672965"/>
            <a:ext cx="11852196"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Create a win-win situation by understanding the customer's perspective.</a:t>
            </a:r>
            <a:endParaRPr lang="en-US" sz="1750" dirty="0"/>
          </a:p>
        </p:txBody>
      </p:sp>
      <p:sp>
        <p:nvSpPr>
          <p:cNvPr id="12" name="Shape 10"/>
          <p:cNvSpPr/>
          <p:nvPr/>
        </p:nvSpPr>
        <p:spPr>
          <a:xfrm>
            <a:off x="1814513" y="5262682"/>
            <a:ext cx="170021" cy="871061"/>
          </a:xfrm>
          <a:prstGeom prst="roundRect">
            <a:avLst>
              <a:gd name="adj" fmla="val 56033"/>
            </a:avLst>
          </a:prstGeom>
          <a:solidFill>
            <a:srgbClr val="2F1D63"/>
          </a:solidFill>
          <a:ln w="7620">
            <a:solidFill>
              <a:srgbClr val="48367C"/>
            </a:solidFill>
            <a:prstDash val="solid"/>
          </a:ln>
        </p:spPr>
      </p:sp>
      <p:sp>
        <p:nvSpPr>
          <p:cNvPr id="13" name="Text 11"/>
          <p:cNvSpPr/>
          <p:nvPr/>
        </p:nvSpPr>
        <p:spPr>
          <a:xfrm>
            <a:off x="2324695" y="5262682"/>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Compromise</a:t>
            </a:r>
            <a:endParaRPr lang="en-US" sz="2300" dirty="0"/>
          </a:p>
        </p:txBody>
      </p:sp>
      <p:sp>
        <p:nvSpPr>
          <p:cNvPr id="14" name="Text 12"/>
          <p:cNvSpPr/>
          <p:nvPr/>
        </p:nvSpPr>
        <p:spPr>
          <a:xfrm>
            <a:off x="2324695" y="5770840"/>
            <a:ext cx="11511915"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Be willing to find middle ground and split the difference when necessary.</a:t>
            </a:r>
            <a:endParaRPr lang="en-US" sz="1750" dirty="0"/>
          </a:p>
        </p:txBody>
      </p:sp>
      <p:sp>
        <p:nvSpPr>
          <p:cNvPr id="15" name="Shape 13"/>
          <p:cNvSpPr/>
          <p:nvPr/>
        </p:nvSpPr>
        <p:spPr>
          <a:xfrm>
            <a:off x="1474232" y="6360557"/>
            <a:ext cx="170021" cy="871061"/>
          </a:xfrm>
          <a:prstGeom prst="roundRect">
            <a:avLst>
              <a:gd name="adj" fmla="val 56033"/>
            </a:avLst>
          </a:prstGeom>
          <a:solidFill>
            <a:srgbClr val="2F1D63"/>
          </a:solidFill>
          <a:ln w="7620">
            <a:solidFill>
              <a:srgbClr val="48367C"/>
            </a:solidFill>
            <a:prstDash val="solid"/>
          </a:ln>
        </p:spPr>
      </p:sp>
      <p:sp>
        <p:nvSpPr>
          <p:cNvPr id="16" name="Text 14"/>
          <p:cNvSpPr/>
          <p:nvPr/>
        </p:nvSpPr>
        <p:spPr>
          <a:xfrm>
            <a:off x="1984415" y="6360557"/>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Relationship Building</a:t>
            </a:r>
            <a:endParaRPr lang="en-US" sz="2300" dirty="0"/>
          </a:p>
        </p:txBody>
      </p:sp>
      <p:sp>
        <p:nvSpPr>
          <p:cNvPr id="17" name="Text 15"/>
          <p:cNvSpPr/>
          <p:nvPr/>
        </p:nvSpPr>
        <p:spPr>
          <a:xfrm>
            <a:off x="1984415" y="6868716"/>
            <a:ext cx="11852196"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Focus on building long-term relationships, not just closing one deal.</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363504"/>
            <a:ext cx="8865989" cy="744260"/>
          </a:xfrm>
          <a:prstGeom prst="rect">
            <a:avLst/>
          </a:prstGeom>
          <a:noFill/>
          <a:ln/>
        </p:spPr>
        <p:txBody>
          <a:bodyPr wrap="none" lIns="0" tIns="0" rIns="0" bIns="0" rtlCol="0" anchor="t"/>
          <a:lstStyle/>
          <a:p>
            <a:pPr algn="l" indent="0" marL="0">
              <a:lnSpc>
                <a:spcPts val="5850"/>
              </a:lnSpc>
              <a:buNone/>
            </a:pPr>
            <a:r>
              <a:rPr lang="en-US" sz="4650" b="1" spc="-94" kern="0" dirty="0">
                <a:solidFill>
                  <a:srgbClr val="FF8AAF"/>
                </a:solidFill>
                <a:latin typeface="Petrona Bold" pitchFamily="34" charset="0"/>
                <a:ea typeface="Petrona Bold" pitchFamily="34" charset="-122"/>
                <a:cs typeface="Petrona Bold" pitchFamily="34" charset="-120"/>
              </a:rPr>
              <a:t>Problem-Solving Abilities in Sales</a:t>
            </a:r>
            <a:endParaRPr lang="en-US" sz="4650" dirty="0"/>
          </a:p>
        </p:txBody>
      </p:sp>
      <p:sp>
        <p:nvSpPr>
          <p:cNvPr id="3" name="Text 1"/>
          <p:cNvSpPr/>
          <p:nvPr/>
        </p:nvSpPr>
        <p:spPr>
          <a:xfrm>
            <a:off x="793790" y="2674739"/>
            <a:ext cx="3978116" cy="744141"/>
          </a:xfrm>
          <a:prstGeom prst="rect">
            <a:avLst/>
          </a:prstGeom>
          <a:noFill/>
          <a:ln/>
        </p:spPr>
        <p:txBody>
          <a:bodyPr wrap="square" lIns="0" tIns="0" rIns="0" bIns="0" rtlCol="0" anchor="t"/>
          <a:lstStyle/>
          <a:p>
            <a:pPr algn="l" indent="0" marL="0">
              <a:lnSpc>
                <a:spcPts val="2900"/>
              </a:lnSpc>
              <a:buNone/>
            </a:pPr>
            <a:r>
              <a:rPr lang="en-US" sz="2300" b="1" spc="-47" kern="0" dirty="0">
                <a:solidFill>
                  <a:srgbClr val="FF8AAF"/>
                </a:solidFill>
                <a:latin typeface="Petrona Bold" pitchFamily="34" charset="0"/>
                <a:ea typeface="Petrona Bold" pitchFamily="34" charset="-122"/>
                <a:cs typeface="Petrona Bold" pitchFamily="34" charset="-120"/>
              </a:rPr>
              <a:t>Importance of Problem-Solving</a:t>
            </a:r>
            <a:endParaRPr lang="en-US" sz="2300" dirty="0"/>
          </a:p>
        </p:txBody>
      </p:sp>
      <p:sp>
        <p:nvSpPr>
          <p:cNvPr id="4" name="Text 2"/>
          <p:cNvSpPr/>
          <p:nvPr/>
        </p:nvSpPr>
        <p:spPr>
          <a:xfrm>
            <a:off x="793790" y="3645694"/>
            <a:ext cx="3978116" cy="254031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In a constantly changing business environment, a sales force cannot rely solely on experience and routine to address customer objectives or concerns. Adaptability and problem-solving ability are essential for success in service and sales work.</a:t>
            </a:r>
            <a:endParaRPr lang="en-US" sz="1750" dirty="0"/>
          </a:p>
        </p:txBody>
      </p:sp>
      <p:sp>
        <p:nvSpPr>
          <p:cNvPr id="5" name="Text 3"/>
          <p:cNvSpPr/>
          <p:nvPr/>
        </p:nvSpPr>
        <p:spPr>
          <a:xfrm>
            <a:off x="5332928" y="2674739"/>
            <a:ext cx="3978116" cy="744141"/>
          </a:xfrm>
          <a:prstGeom prst="rect">
            <a:avLst/>
          </a:prstGeom>
          <a:noFill/>
          <a:ln/>
        </p:spPr>
        <p:txBody>
          <a:bodyPr wrap="square" lIns="0" tIns="0" rIns="0" bIns="0" rtlCol="0" anchor="t"/>
          <a:lstStyle/>
          <a:p>
            <a:pPr algn="l" indent="0" marL="0">
              <a:lnSpc>
                <a:spcPts val="2900"/>
              </a:lnSpc>
              <a:buNone/>
            </a:pPr>
            <a:r>
              <a:rPr lang="en-US" sz="2300" b="1" spc="-47" kern="0" dirty="0">
                <a:solidFill>
                  <a:srgbClr val="FF8AAF"/>
                </a:solidFill>
                <a:latin typeface="Petrona Bold" pitchFamily="34" charset="0"/>
                <a:ea typeface="Petrona Bold" pitchFamily="34" charset="-122"/>
                <a:cs typeface="Petrona Bold" pitchFamily="34" charset="-120"/>
              </a:rPr>
              <a:t>Benefits of Problem-Solving Skills</a:t>
            </a:r>
            <a:endParaRPr lang="en-US" sz="2300" dirty="0"/>
          </a:p>
        </p:txBody>
      </p:sp>
      <p:sp>
        <p:nvSpPr>
          <p:cNvPr id="6" name="Text 4"/>
          <p:cNvSpPr/>
          <p:nvPr/>
        </p:nvSpPr>
        <p:spPr>
          <a:xfrm>
            <a:off x="5332928" y="3645694"/>
            <a:ext cx="3978116" cy="725805"/>
          </a:xfrm>
          <a:prstGeom prst="rect">
            <a:avLst/>
          </a:prstGeom>
          <a:noFill/>
          <a:ln/>
        </p:spPr>
        <p:txBody>
          <a:bodyPr wrap="squar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Enhancing the organization's image</a:t>
            </a:r>
            <a:endParaRPr lang="en-US" sz="1750" dirty="0"/>
          </a:p>
        </p:txBody>
      </p:sp>
      <p:sp>
        <p:nvSpPr>
          <p:cNvPr id="7" name="Text 5"/>
          <p:cNvSpPr/>
          <p:nvPr/>
        </p:nvSpPr>
        <p:spPr>
          <a:xfrm>
            <a:off x="5332928" y="4450794"/>
            <a:ext cx="3978116" cy="725805"/>
          </a:xfrm>
          <a:prstGeom prst="rect">
            <a:avLst/>
          </a:prstGeom>
          <a:noFill/>
          <a:ln/>
        </p:spPr>
        <p:txBody>
          <a:bodyPr wrap="squar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Increasing marketing-sales cooperation</a:t>
            </a:r>
            <a:endParaRPr lang="en-US" sz="1750" dirty="0"/>
          </a:p>
        </p:txBody>
      </p:sp>
      <p:sp>
        <p:nvSpPr>
          <p:cNvPr id="8" name="Text 6"/>
          <p:cNvSpPr/>
          <p:nvPr/>
        </p:nvSpPr>
        <p:spPr>
          <a:xfrm>
            <a:off x="5332928" y="5255895"/>
            <a:ext cx="3978116" cy="725805"/>
          </a:xfrm>
          <a:prstGeom prst="rect">
            <a:avLst/>
          </a:prstGeom>
          <a:noFill/>
          <a:ln/>
        </p:spPr>
        <p:txBody>
          <a:bodyPr wrap="squar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Addressing and eliminating customer objections or concerns</a:t>
            </a:r>
            <a:endParaRPr lang="en-US" sz="1750" dirty="0"/>
          </a:p>
        </p:txBody>
      </p:sp>
      <p:sp>
        <p:nvSpPr>
          <p:cNvPr id="9" name="Text 7"/>
          <p:cNvSpPr/>
          <p:nvPr/>
        </p:nvSpPr>
        <p:spPr>
          <a:xfrm>
            <a:off x="5332928" y="6060996"/>
            <a:ext cx="3978116" cy="725805"/>
          </a:xfrm>
          <a:prstGeom prst="rect">
            <a:avLst/>
          </a:prstGeom>
          <a:noFill/>
          <a:ln/>
        </p:spPr>
        <p:txBody>
          <a:bodyPr wrap="squar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Developing strategies to distinguish from competition</a:t>
            </a:r>
            <a:endParaRPr lang="en-US" sz="1750" dirty="0"/>
          </a:p>
        </p:txBody>
      </p:sp>
      <p:sp>
        <p:nvSpPr>
          <p:cNvPr id="10" name="Text 8"/>
          <p:cNvSpPr/>
          <p:nvPr/>
        </p:nvSpPr>
        <p:spPr>
          <a:xfrm>
            <a:off x="9872067" y="2674739"/>
            <a:ext cx="3978116" cy="744141"/>
          </a:xfrm>
          <a:prstGeom prst="rect">
            <a:avLst/>
          </a:prstGeom>
          <a:noFill/>
          <a:ln/>
        </p:spPr>
        <p:txBody>
          <a:bodyPr wrap="square" lIns="0" tIns="0" rIns="0" bIns="0" rtlCol="0" anchor="t"/>
          <a:lstStyle/>
          <a:p>
            <a:pPr algn="l" indent="0" marL="0">
              <a:lnSpc>
                <a:spcPts val="2900"/>
              </a:lnSpc>
              <a:buNone/>
            </a:pPr>
            <a:r>
              <a:rPr lang="en-US" sz="2300" b="1" spc="-47" kern="0" dirty="0">
                <a:solidFill>
                  <a:srgbClr val="FF8AAF"/>
                </a:solidFill>
                <a:latin typeface="Petrona Bold" pitchFamily="34" charset="0"/>
                <a:ea typeface="Petrona Bold" pitchFamily="34" charset="-122"/>
                <a:cs typeface="Petrona Bold" pitchFamily="34" charset="-120"/>
              </a:rPr>
              <a:t>Techniques for Problem-Solving</a:t>
            </a:r>
            <a:endParaRPr lang="en-US" sz="2300" dirty="0"/>
          </a:p>
        </p:txBody>
      </p:sp>
      <p:sp>
        <p:nvSpPr>
          <p:cNvPr id="11" name="Text 9"/>
          <p:cNvSpPr/>
          <p:nvPr/>
        </p:nvSpPr>
        <p:spPr>
          <a:xfrm>
            <a:off x="9872067" y="3645694"/>
            <a:ext cx="3978116" cy="290322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Problem-solving often requires critical thinking and analysis but also involves some degree of creativity and an ability to work with others. Collaborative problem-solving can be an environment in which organizations can invest to improve sales force abilities.</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24138" y="1238964"/>
            <a:ext cx="12366784" cy="678894"/>
          </a:xfrm>
          <a:prstGeom prst="rect">
            <a:avLst/>
          </a:prstGeom>
          <a:noFill/>
          <a:ln/>
        </p:spPr>
        <p:txBody>
          <a:bodyPr wrap="none" lIns="0" tIns="0" rIns="0" bIns="0" rtlCol="0" anchor="t"/>
          <a:lstStyle/>
          <a:p>
            <a:pPr algn="l" indent="0" marL="0">
              <a:lnSpc>
                <a:spcPts val="5300"/>
              </a:lnSpc>
              <a:buNone/>
            </a:pPr>
            <a:r>
              <a:rPr lang="en-US" sz="4250" b="1" spc="-86" kern="0" dirty="0">
                <a:solidFill>
                  <a:srgbClr val="FF8AAF"/>
                </a:solidFill>
                <a:latin typeface="Petrona Bold" pitchFamily="34" charset="0"/>
                <a:ea typeface="Petrona Bold" pitchFamily="34" charset="-122"/>
                <a:cs typeface="Petrona Bold" pitchFamily="34" charset="-120"/>
              </a:rPr>
              <a:t>Customer Relationship Management (CRM) in Sales</a:t>
            </a:r>
            <a:endParaRPr lang="en-US" sz="4250" dirty="0"/>
          </a:p>
        </p:txBody>
      </p:sp>
      <p:sp>
        <p:nvSpPr>
          <p:cNvPr id="3" name="Text 1"/>
          <p:cNvSpPr/>
          <p:nvPr/>
        </p:nvSpPr>
        <p:spPr>
          <a:xfrm>
            <a:off x="1982510" y="2938701"/>
            <a:ext cx="2715578" cy="339447"/>
          </a:xfrm>
          <a:prstGeom prst="rect">
            <a:avLst/>
          </a:prstGeom>
          <a:noFill/>
          <a:ln/>
        </p:spPr>
        <p:txBody>
          <a:bodyPr wrap="none" lIns="0" tIns="0" rIns="0" bIns="0" rtlCol="0" anchor="t"/>
          <a:lstStyle/>
          <a:p>
            <a:pPr algn="r" indent="0" marL="0">
              <a:lnSpc>
                <a:spcPts val="2650"/>
              </a:lnSpc>
              <a:buNone/>
            </a:pPr>
            <a:r>
              <a:rPr lang="en-US" sz="2100" b="1" spc="-43" kern="0" dirty="0">
                <a:solidFill>
                  <a:srgbClr val="E0D6DE"/>
                </a:solidFill>
                <a:latin typeface="Petrona Bold" pitchFamily="34" charset="0"/>
                <a:ea typeface="Petrona Bold" pitchFamily="34" charset="-122"/>
                <a:cs typeface="Petrona Bold" pitchFamily="34" charset="-120"/>
              </a:rPr>
              <a:t>Purpose of CRM</a:t>
            </a:r>
            <a:endParaRPr lang="en-US" sz="2100" dirty="0"/>
          </a:p>
        </p:txBody>
      </p:sp>
      <p:sp>
        <p:nvSpPr>
          <p:cNvPr id="4" name="Text 2"/>
          <p:cNvSpPr/>
          <p:nvPr/>
        </p:nvSpPr>
        <p:spPr>
          <a:xfrm>
            <a:off x="724138" y="3402211"/>
            <a:ext cx="3973949" cy="661988"/>
          </a:xfrm>
          <a:prstGeom prst="rect">
            <a:avLst/>
          </a:prstGeom>
          <a:noFill/>
          <a:ln/>
        </p:spPr>
        <p:txBody>
          <a:bodyPr wrap="square" lIns="0" tIns="0" rIns="0" bIns="0" rtlCol="0" anchor="t"/>
          <a:lstStyle/>
          <a:p>
            <a:pPr algn="r" indent="0" marL="0">
              <a:lnSpc>
                <a:spcPts val="2600"/>
              </a:lnSpc>
              <a:buNone/>
            </a:pPr>
            <a:r>
              <a:rPr lang="en-US" sz="1600" spc="-33" kern="0" dirty="0">
                <a:solidFill>
                  <a:srgbClr val="E0D6DE"/>
                </a:solidFill>
                <a:latin typeface="Inter" pitchFamily="34" charset="0"/>
                <a:ea typeface="Inter" pitchFamily="34" charset="-122"/>
                <a:cs typeface="Inter" pitchFamily="34" charset="-120"/>
              </a:rPr>
              <a:t>Build and maintain profitable long-term relationships with valuable customers.</a:t>
            </a:r>
            <a:endParaRPr lang="en-US" sz="1600" dirty="0"/>
          </a:p>
        </p:txBody>
      </p:sp>
      <p:pic>
        <p:nvPicPr>
          <p:cNvPr id="5" name="Image 0" descr="preencoded.png">    </p:cNvPr>
          <p:cNvPicPr>
            <a:picLocks noChangeAspect="1"/>
          </p:cNvPicPr>
          <p:nvPr/>
        </p:nvPicPr>
        <p:blipFill>
          <a:blip r:embed="rId1"/>
          <a:stretch>
            <a:fillRect/>
          </a:stretch>
        </p:blipFill>
        <p:spPr>
          <a:xfrm>
            <a:off x="5008364" y="2354223"/>
            <a:ext cx="4613672" cy="4613672"/>
          </a:xfrm>
          <a:prstGeom prst="rect">
            <a:avLst/>
          </a:prstGeom>
        </p:spPr>
      </p:pic>
      <p:sp>
        <p:nvSpPr>
          <p:cNvPr id="6" name="Text 3"/>
          <p:cNvSpPr/>
          <p:nvPr/>
        </p:nvSpPr>
        <p:spPr>
          <a:xfrm>
            <a:off x="6036588" y="3307913"/>
            <a:ext cx="309562" cy="386953"/>
          </a:xfrm>
          <a:prstGeom prst="rect">
            <a:avLst/>
          </a:prstGeom>
          <a:noFill/>
          <a:ln/>
        </p:spPr>
        <p:txBody>
          <a:bodyPr wrap="none" lIns="0" tIns="0" rIns="0" bIns="0" rtlCol="0" anchor="t"/>
          <a:lstStyle/>
          <a:p>
            <a:pPr algn="l" indent="0" marL="0">
              <a:lnSpc>
                <a:spcPts val="3900"/>
              </a:lnSpc>
              <a:buNone/>
            </a:pPr>
            <a:r>
              <a:rPr lang="en-US" sz="2400" b="1" spc="-33" kern="0" dirty="0">
                <a:solidFill>
                  <a:srgbClr val="E0D6DE"/>
                </a:solidFill>
                <a:latin typeface="Petrona Bold" pitchFamily="34" charset="0"/>
                <a:ea typeface="Petrona Bold" pitchFamily="34" charset="-122"/>
                <a:cs typeface="Petrona Bold" pitchFamily="34" charset="-120"/>
              </a:rPr>
              <a:t>1</a:t>
            </a:r>
            <a:endParaRPr lang="en-US" sz="2400" dirty="0"/>
          </a:p>
        </p:txBody>
      </p:sp>
      <p:sp>
        <p:nvSpPr>
          <p:cNvPr id="7" name="Text 4"/>
          <p:cNvSpPr/>
          <p:nvPr/>
        </p:nvSpPr>
        <p:spPr>
          <a:xfrm>
            <a:off x="9932313" y="2331601"/>
            <a:ext cx="2715578" cy="339447"/>
          </a:xfrm>
          <a:prstGeom prst="rect">
            <a:avLst/>
          </a:prstGeom>
          <a:noFill/>
          <a:ln/>
        </p:spPr>
        <p:txBody>
          <a:bodyPr wrap="none" lIns="0" tIns="0" rIns="0" bIns="0" rtlCol="0" anchor="t"/>
          <a:lstStyle/>
          <a:p>
            <a:pPr algn="l" indent="0" marL="0">
              <a:lnSpc>
                <a:spcPts val="2650"/>
              </a:lnSpc>
              <a:buNone/>
            </a:pPr>
            <a:r>
              <a:rPr lang="en-US" sz="2100" b="1" spc="-43" kern="0" dirty="0">
                <a:solidFill>
                  <a:srgbClr val="E0D6DE"/>
                </a:solidFill>
                <a:latin typeface="Petrona Bold" pitchFamily="34" charset="0"/>
                <a:ea typeface="Petrona Bold" pitchFamily="34" charset="-122"/>
                <a:cs typeface="Petrona Bold" pitchFamily="34" charset="-120"/>
              </a:rPr>
              <a:t>Adding Value</a:t>
            </a:r>
            <a:endParaRPr lang="en-US" sz="2100" dirty="0"/>
          </a:p>
        </p:txBody>
      </p:sp>
      <p:sp>
        <p:nvSpPr>
          <p:cNvPr id="8" name="Text 5"/>
          <p:cNvSpPr/>
          <p:nvPr/>
        </p:nvSpPr>
        <p:spPr>
          <a:xfrm>
            <a:off x="9932313" y="2795111"/>
            <a:ext cx="3973949" cy="992981"/>
          </a:xfrm>
          <a:prstGeom prst="rect">
            <a:avLst/>
          </a:prstGeom>
          <a:noFill/>
          <a:ln/>
        </p:spPr>
        <p:txBody>
          <a:bodyPr wrap="square" lIns="0" tIns="0" rIns="0" bIns="0" rtlCol="0" anchor="t"/>
          <a:lstStyle/>
          <a:p>
            <a:pPr algn="l" indent="0" marL="0">
              <a:lnSpc>
                <a:spcPts val="2600"/>
              </a:lnSpc>
              <a:buNone/>
            </a:pPr>
            <a:r>
              <a:rPr lang="en-US" sz="1600" spc="-33" kern="0" dirty="0">
                <a:solidFill>
                  <a:srgbClr val="E0D6DE"/>
                </a:solidFill>
                <a:latin typeface="Inter" pitchFamily="34" charset="0"/>
                <a:ea typeface="Inter" pitchFamily="34" charset="-122"/>
                <a:cs typeface="Inter" pitchFamily="34" charset="-120"/>
              </a:rPr>
              <a:t>Manage relationships by adding benefits and fresh ideas designed according to customer needs.</a:t>
            </a:r>
            <a:endParaRPr lang="en-US" sz="1600" dirty="0"/>
          </a:p>
        </p:txBody>
      </p:sp>
      <p:pic>
        <p:nvPicPr>
          <p:cNvPr id="9" name="Image 1" descr="preencoded.png">    </p:cNvPr>
          <p:cNvPicPr>
            <a:picLocks noChangeAspect="1"/>
          </p:cNvPicPr>
          <p:nvPr/>
        </p:nvPicPr>
        <p:blipFill>
          <a:blip r:embed="rId2"/>
          <a:stretch>
            <a:fillRect/>
          </a:stretch>
        </p:blipFill>
        <p:spPr>
          <a:xfrm>
            <a:off x="5008364" y="2354223"/>
            <a:ext cx="4613672" cy="4613672"/>
          </a:xfrm>
          <a:prstGeom prst="rect">
            <a:avLst/>
          </a:prstGeom>
        </p:spPr>
      </p:pic>
      <p:sp>
        <p:nvSpPr>
          <p:cNvPr id="10" name="Text 6"/>
          <p:cNvSpPr/>
          <p:nvPr/>
        </p:nvSpPr>
        <p:spPr>
          <a:xfrm>
            <a:off x="7915989" y="3040380"/>
            <a:ext cx="309562" cy="386953"/>
          </a:xfrm>
          <a:prstGeom prst="rect">
            <a:avLst/>
          </a:prstGeom>
          <a:noFill/>
          <a:ln/>
        </p:spPr>
        <p:txBody>
          <a:bodyPr wrap="none" lIns="0" tIns="0" rIns="0" bIns="0" rtlCol="0" anchor="t"/>
          <a:lstStyle/>
          <a:p>
            <a:pPr algn="l" indent="0" marL="0">
              <a:lnSpc>
                <a:spcPts val="3900"/>
              </a:lnSpc>
              <a:buNone/>
            </a:pPr>
            <a:r>
              <a:rPr lang="en-US" sz="2400" b="1" spc="-33" kern="0" dirty="0">
                <a:solidFill>
                  <a:srgbClr val="E0D6DE"/>
                </a:solidFill>
                <a:latin typeface="Petrona Bold" pitchFamily="34" charset="0"/>
                <a:ea typeface="Petrona Bold" pitchFamily="34" charset="-122"/>
                <a:cs typeface="Petrona Bold" pitchFamily="34" charset="-120"/>
              </a:rPr>
              <a:t>2</a:t>
            </a:r>
            <a:endParaRPr lang="en-US" sz="2400" dirty="0"/>
          </a:p>
        </p:txBody>
      </p:sp>
      <p:sp>
        <p:nvSpPr>
          <p:cNvPr id="11" name="Text 7"/>
          <p:cNvSpPr/>
          <p:nvPr/>
        </p:nvSpPr>
        <p:spPr>
          <a:xfrm>
            <a:off x="10035778" y="4098369"/>
            <a:ext cx="2818090" cy="339447"/>
          </a:xfrm>
          <a:prstGeom prst="rect">
            <a:avLst/>
          </a:prstGeom>
          <a:noFill/>
          <a:ln/>
        </p:spPr>
        <p:txBody>
          <a:bodyPr wrap="none" lIns="0" tIns="0" rIns="0" bIns="0" rtlCol="0" anchor="t"/>
          <a:lstStyle/>
          <a:p>
            <a:pPr algn="l" indent="0" marL="0">
              <a:lnSpc>
                <a:spcPts val="2650"/>
              </a:lnSpc>
              <a:buNone/>
            </a:pPr>
            <a:r>
              <a:rPr lang="en-US" sz="2100" b="1" spc="-43" kern="0" dirty="0">
                <a:solidFill>
                  <a:srgbClr val="E0D6DE"/>
                </a:solidFill>
                <a:latin typeface="Petrona Bold" pitchFamily="34" charset="0"/>
                <a:ea typeface="Petrona Bold" pitchFamily="34" charset="-122"/>
                <a:cs typeface="Petrona Bold" pitchFamily="34" charset="-120"/>
              </a:rPr>
              <a:t>Enhancing Brand Value</a:t>
            </a:r>
            <a:endParaRPr lang="en-US" sz="2100" dirty="0"/>
          </a:p>
        </p:txBody>
      </p:sp>
      <p:sp>
        <p:nvSpPr>
          <p:cNvPr id="12" name="Text 8"/>
          <p:cNvSpPr/>
          <p:nvPr/>
        </p:nvSpPr>
        <p:spPr>
          <a:xfrm>
            <a:off x="10035778" y="4561880"/>
            <a:ext cx="3870484" cy="992981"/>
          </a:xfrm>
          <a:prstGeom prst="rect">
            <a:avLst/>
          </a:prstGeom>
          <a:noFill/>
          <a:ln/>
        </p:spPr>
        <p:txBody>
          <a:bodyPr wrap="square" lIns="0" tIns="0" rIns="0" bIns="0" rtlCol="0" anchor="t"/>
          <a:lstStyle/>
          <a:p>
            <a:pPr algn="l" indent="0" marL="0">
              <a:lnSpc>
                <a:spcPts val="2600"/>
              </a:lnSpc>
              <a:buNone/>
            </a:pPr>
            <a:r>
              <a:rPr lang="en-US" sz="1600" spc="-33" kern="0" dirty="0">
                <a:solidFill>
                  <a:srgbClr val="E0D6DE"/>
                </a:solidFill>
                <a:latin typeface="Inter" pitchFamily="34" charset="0"/>
                <a:ea typeface="Inter" pitchFamily="34" charset="-122"/>
                <a:cs typeface="Inter" pitchFamily="34" charset="-120"/>
              </a:rPr>
              <a:t>Provide the best solutions to enhance brand value, increase customer satisfaction, and encourage loyalty.</a:t>
            </a:r>
            <a:endParaRPr lang="en-US" sz="1600" dirty="0"/>
          </a:p>
        </p:txBody>
      </p:sp>
      <p:pic>
        <p:nvPicPr>
          <p:cNvPr id="13" name="Image 2" descr="preencoded.png">    </p:cNvPr>
          <p:cNvPicPr>
            <a:picLocks noChangeAspect="1"/>
          </p:cNvPicPr>
          <p:nvPr/>
        </p:nvPicPr>
        <p:blipFill>
          <a:blip r:embed="rId3"/>
          <a:stretch>
            <a:fillRect/>
          </a:stretch>
        </p:blipFill>
        <p:spPr>
          <a:xfrm>
            <a:off x="5008364" y="2354223"/>
            <a:ext cx="4613672" cy="4613672"/>
          </a:xfrm>
          <a:prstGeom prst="rect">
            <a:avLst/>
          </a:prstGeom>
        </p:spPr>
      </p:pic>
      <p:sp>
        <p:nvSpPr>
          <p:cNvPr id="14" name="Text 9"/>
          <p:cNvSpPr/>
          <p:nvPr/>
        </p:nvSpPr>
        <p:spPr>
          <a:xfrm>
            <a:off x="8751094" y="4745117"/>
            <a:ext cx="309562" cy="386953"/>
          </a:xfrm>
          <a:prstGeom prst="rect">
            <a:avLst/>
          </a:prstGeom>
          <a:noFill/>
          <a:ln/>
        </p:spPr>
        <p:txBody>
          <a:bodyPr wrap="none" lIns="0" tIns="0" rIns="0" bIns="0" rtlCol="0" anchor="t"/>
          <a:lstStyle/>
          <a:p>
            <a:pPr algn="l" indent="0" marL="0">
              <a:lnSpc>
                <a:spcPts val="3900"/>
              </a:lnSpc>
              <a:buNone/>
            </a:pPr>
            <a:r>
              <a:rPr lang="en-US" sz="2400" b="1" spc="-33" kern="0" dirty="0">
                <a:solidFill>
                  <a:srgbClr val="E0D6DE"/>
                </a:solidFill>
                <a:latin typeface="Petrona Bold" pitchFamily="34" charset="0"/>
                <a:ea typeface="Petrona Bold" pitchFamily="34" charset="-122"/>
                <a:cs typeface="Petrona Bold" pitchFamily="34" charset="-120"/>
              </a:rPr>
              <a:t>3</a:t>
            </a:r>
            <a:endParaRPr lang="en-US" sz="2400" dirty="0"/>
          </a:p>
        </p:txBody>
      </p:sp>
      <p:sp>
        <p:nvSpPr>
          <p:cNvPr id="15" name="Text 10"/>
          <p:cNvSpPr/>
          <p:nvPr/>
        </p:nvSpPr>
        <p:spPr>
          <a:xfrm>
            <a:off x="9932313" y="5865138"/>
            <a:ext cx="2715578" cy="339447"/>
          </a:xfrm>
          <a:prstGeom prst="rect">
            <a:avLst/>
          </a:prstGeom>
          <a:noFill/>
          <a:ln/>
        </p:spPr>
        <p:txBody>
          <a:bodyPr wrap="none" lIns="0" tIns="0" rIns="0" bIns="0" rtlCol="0" anchor="t"/>
          <a:lstStyle/>
          <a:p>
            <a:pPr algn="l" indent="0" marL="0">
              <a:lnSpc>
                <a:spcPts val="2650"/>
              </a:lnSpc>
              <a:buNone/>
            </a:pPr>
            <a:r>
              <a:rPr lang="en-US" sz="2100" b="1" spc="-43" kern="0" dirty="0">
                <a:solidFill>
                  <a:srgbClr val="E0D6DE"/>
                </a:solidFill>
                <a:latin typeface="Petrona Bold" pitchFamily="34" charset="0"/>
                <a:ea typeface="Petrona Bold" pitchFamily="34" charset="-122"/>
                <a:cs typeface="Petrona Bold" pitchFamily="34" charset="-120"/>
              </a:rPr>
              <a:t>Ongoing Innovation</a:t>
            </a:r>
            <a:endParaRPr lang="en-US" sz="2100" dirty="0"/>
          </a:p>
        </p:txBody>
      </p:sp>
      <p:sp>
        <p:nvSpPr>
          <p:cNvPr id="16" name="Text 11"/>
          <p:cNvSpPr/>
          <p:nvPr/>
        </p:nvSpPr>
        <p:spPr>
          <a:xfrm>
            <a:off x="9932313" y="6328648"/>
            <a:ext cx="3973949" cy="661988"/>
          </a:xfrm>
          <a:prstGeom prst="rect">
            <a:avLst/>
          </a:prstGeom>
          <a:noFill/>
          <a:ln/>
        </p:spPr>
        <p:txBody>
          <a:bodyPr wrap="square" lIns="0" tIns="0" rIns="0" bIns="0" rtlCol="0" anchor="t"/>
          <a:lstStyle/>
          <a:p>
            <a:pPr algn="l" indent="0" marL="0">
              <a:lnSpc>
                <a:spcPts val="2600"/>
              </a:lnSpc>
              <a:buNone/>
            </a:pPr>
            <a:r>
              <a:rPr lang="en-US" sz="1600" spc="-33" kern="0" dirty="0">
                <a:solidFill>
                  <a:srgbClr val="E0D6DE"/>
                </a:solidFill>
                <a:latin typeface="Inter" pitchFamily="34" charset="0"/>
                <a:ea typeface="Inter" pitchFamily="34" charset="-122"/>
                <a:cs typeface="Inter" pitchFamily="34" charset="-120"/>
              </a:rPr>
              <a:t>Develop new strategies and tools to meet and attract the new face of the customer.</a:t>
            </a:r>
            <a:endParaRPr lang="en-US" sz="1600" dirty="0"/>
          </a:p>
        </p:txBody>
      </p:sp>
      <p:pic>
        <p:nvPicPr>
          <p:cNvPr id="17" name="Image 3" descr="preencoded.png">    </p:cNvPr>
          <p:cNvPicPr>
            <a:picLocks noChangeAspect="1"/>
          </p:cNvPicPr>
          <p:nvPr/>
        </p:nvPicPr>
        <p:blipFill>
          <a:blip r:embed="rId4"/>
          <a:stretch>
            <a:fillRect/>
          </a:stretch>
        </p:blipFill>
        <p:spPr>
          <a:xfrm>
            <a:off x="5008364" y="2354223"/>
            <a:ext cx="4613672" cy="4613672"/>
          </a:xfrm>
          <a:prstGeom prst="rect">
            <a:avLst/>
          </a:prstGeom>
        </p:spPr>
      </p:pic>
      <p:sp>
        <p:nvSpPr>
          <p:cNvPr id="18" name="Text 12"/>
          <p:cNvSpPr/>
          <p:nvPr/>
        </p:nvSpPr>
        <p:spPr>
          <a:xfrm>
            <a:off x="7387828" y="6066234"/>
            <a:ext cx="309562" cy="386953"/>
          </a:xfrm>
          <a:prstGeom prst="rect">
            <a:avLst/>
          </a:prstGeom>
          <a:noFill/>
          <a:ln/>
        </p:spPr>
        <p:txBody>
          <a:bodyPr wrap="none" lIns="0" tIns="0" rIns="0" bIns="0" rtlCol="0" anchor="t"/>
          <a:lstStyle/>
          <a:p>
            <a:pPr algn="l" indent="0" marL="0">
              <a:lnSpc>
                <a:spcPts val="3900"/>
              </a:lnSpc>
              <a:buNone/>
            </a:pPr>
            <a:r>
              <a:rPr lang="en-US" sz="2400" b="1" spc="-33" kern="0" dirty="0">
                <a:solidFill>
                  <a:srgbClr val="E0D6DE"/>
                </a:solidFill>
                <a:latin typeface="Petrona Bold" pitchFamily="34" charset="0"/>
                <a:ea typeface="Petrona Bold" pitchFamily="34" charset="-122"/>
                <a:cs typeface="Petrona Bold" pitchFamily="34" charset="-120"/>
              </a:rPr>
              <a:t>4</a:t>
            </a:r>
            <a:endParaRPr lang="en-US" sz="2400" dirty="0"/>
          </a:p>
        </p:txBody>
      </p:sp>
      <p:sp>
        <p:nvSpPr>
          <p:cNvPr id="19" name="Text 13"/>
          <p:cNvSpPr/>
          <p:nvPr/>
        </p:nvSpPr>
        <p:spPr>
          <a:xfrm>
            <a:off x="1982510" y="5257919"/>
            <a:ext cx="2715578" cy="339447"/>
          </a:xfrm>
          <a:prstGeom prst="rect">
            <a:avLst/>
          </a:prstGeom>
          <a:noFill/>
          <a:ln/>
        </p:spPr>
        <p:txBody>
          <a:bodyPr wrap="none" lIns="0" tIns="0" rIns="0" bIns="0" rtlCol="0" anchor="t"/>
          <a:lstStyle/>
          <a:p>
            <a:pPr algn="r" indent="0" marL="0">
              <a:lnSpc>
                <a:spcPts val="2650"/>
              </a:lnSpc>
              <a:buNone/>
            </a:pPr>
            <a:r>
              <a:rPr lang="en-US" sz="2100" b="1" spc="-43" kern="0" dirty="0">
                <a:solidFill>
                  <a:srgbClr val="E0D6DE"/>
                </a:solidFill>
                <a:latin typeface="Petrona Bold" pitchFamily="34" charset="0"/>
                <a:ea typeface="Petrona Bold" pitchFamily="34" charset="-122"/>
                <a:cs typeface="Petrona Bold" pitchFamily="34" charset="-120"/>
              </a:rPr>
              <a:t>Technology Tools</a:t>
            </a:r>
            <a:endParaRPr lang="en-US" sz="2100" dirty="0"/>
          </a:p>
        </p:txBody>
      </p:sp>
      <p:sp>
        <p:nvSpPr>
          <p:cNvPr id="20" name="Text 14"/>
          <p:cNvSpPr/>
          <p:nvPr/>
        </p:nvSpPr>
        <p:spPr>
          <a:xfrm>
            <a:off x="724138" y="5721429"/>
            <a:ext cx="3973949" cy="992981"/>
          </a:xfrm>
          <a:prstGeom prst="rect">
            <a:avLst/>
          </a:prstGeom>
          <a:noFill/>
          <a:ln/>
        </p:spPr>
        <p:txBody>
          <a:bodyPr wrap="square" lIns="0" tIns="0" rIns="0" bIns="0" rtlCol="0" anchor="t"/>
          <a:lstStyle/>
          <a:p>
            <a:pPr algn="r" indent="0" marL="0">
              <a:lnSpc>
                <a:spcPts val="2600"/>
              </a:lnSpc>
              <a:buNone/>
            </a:pPr>
            <a:r>
              <a:rPr lang="en-US" sz="1600" spc="-33" kern="0" dirty="0">
                <a:solidFill>
                  <a:srgbClr val="E0D6DE"/>
                </a:solidFill>
                <a:latin typeface="Inter" pitchFamily="34" charset="0"/>
                <a:ea typeface="Inter" pitchFamily="34" charset="-122"/>
                <a:cs typeface="Inter" pitchFamily="34" charset="-120"/>
              </a:rPr>
              <a:t>Use CRM systems to store information, identify profitable customers, track communication, and seek feedback.</a:t>
            </a:r>
            <a:endParaRPr lang="en-US" sz="1600" dirty="0"/>
          </a:p>
        </p:txBody>
      </p:sp>
      <p:pic>
        <p:nvPicPr>
          <p:cNvPr id="21" name="Image 4" descr="preencoded.png">    </p:cNvPr>
          <p:cNvPicPr>
            <a:picLocks noChangeAspect="1"/>
          </p:cNvPicPr>
          <p:nvPr/>
        </p:nvPicPr>
        <p:blipFill>
          <a:blip r:embed="rId5"/>
          <a:stretch>
            <a:fillRect/>
          </a:stretch>
        </p:blipFill>
        <p:spPr>
          <a:xfrm>
            <a:off x="5008364" y="2354223"/>
            <a:ext cx="4613672" cy="4613672"/>
          </a:xfrm>
          <a:prstGeom prst="rect">
            <a:avLst/>
          </a:prstGeom>
        </p:spPr>
      </p:pic>
      <p:sp>
        <p:nvSpPr>
          <p:cNvPr id="22" name="Text 15"/>
          <p:cNvSpPr/>
          <p:nvPr/>
        </p:nvSpPr>
        <p:spPr>
          <a:xfrm>
            <a:off x="5710237" y="5177909"/>
            <a:ext cx="309562" cy="386953"/>
          </a:xfrm>
          <a:prstGeom prst="rect">
            <a:avLst/>
          </a:prstGeom>
          <a:noFill/>
          <a:ln/>
        </p:spPr>
        <p:txBody>
          <a:bodyPr wrap="none" lIns="0" tIns="0" rIns="0" bIns="0" rtlCol="0" anchor="t"/>
          <a:lstStyle/>
          <a:p>
            <a:pPr algn="l" indent="0" marL="0">
              <a:lnSpc>
                <a:spcPts val="3900"/>
              </a:lnSpc>
              <a:buNone/>
            </a:pPr>
            <a:r>
              <a:rPr lang="en-US" sz="2400" b="1" spc="-33" kern="0" dirty="0">
                <a:solidFill>
                  <a:srgbClr val="E0D6DE"/>
                </a:solidFill>
                <a:latin typeface="Petrona Bold" pitchFamily="34" charset="0"/>
                <a:ea typeface="Petrona Bold" pitchFamily="34" charset="-122"/>
                <a:cs typeface="Petrona Bold" pitchFamily="34" charset="-120"/>
              </a:rPr>
              <a:t>5</a:t>
            </a: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1050727"/>
            <a:ext cx="10061377" cy="744260"/>
          </a:xfrm>
          <a:prstGeom prst="rect">
            <a:avLst/>
          </a:prstGeom>
          <a:noFill/>
          <a:ln/>
        </p:spPr>
        <p:txBody>
          <a:bodyPr wrap="none" lIns="0" tIns="0" rIns="0" bIns="0" rtlCol="0" anchor="t"/>
          <a:lstStyle/>
          <a:p>
            <a:pPr algn="l" indent="0" marL="0">
              <a:lnSpc>
                <a:spcPts val="5850"/>
              </a:lnSpc>
              <a:buNone/>
            </a:pPr>
            <a:r>
              <a:rPr lang="en-US" sz="4650" b="1" spc="-94" kern="0" dirty="0">
                <a:solidFill>
                  <a:srgbClr val="FF8AAF"/>
                </a:solidFill>
                <a:latin typeface="Petrona Bold" pitchFamily="34" charset="0"/>
                <a:ea typeface="Petrona Bold" pitchFamily="34" charset="-122"/>
                <a:cs typeface="Petrona Bold" pitchFamily="34" charset="-120"/>
              </a:rPr>
              <a:t>Essential Skills for Sales Force Success</a:t>
            </a:r>
            <a:endParaRPr lang="en-US" sz="4650" dirty="0"/>
          </a:p>
        </p:txBody>
      </p:sp>
      <p:sp>
        <p:nvSpPr>
          <p:cNvPr id="3" name="Shape 1"/>
          <p:cNvSpPr/>
          <p:nvPr/>
        </p:nvSpPr>
        <p:spPr>
          <a:xfrm>
            <a:off x="793790" y="2503765"/>
            <a:ext cx="510302" cy="510302"/>
          </a:xfrm>
          <a:prstGeom prst="roundRect">
            <a:avLst>
              <a:gd name="adj" fmla="val 18669"/>
            </a:avLst>
          </a:prstGeom>
          <a:solidFill>
            <a:srgbClr val="2F1D63"/>
          </a:solidFill>
          <a:ln w="7620">
            <a:solidFill>
              <a:srgbClr val="48367C"/>
            </a:solidFill>
            <a:prstDash val="solid"/>
          </a:ln>
        </p:spPr>
      </p:sp>
      <p:sp>
        <p:nvSpPr>
          <p:cNvPr id="4" name="Text 2"/>
          <p:cNvSpPr/>
          <p:nvPr/>
        </p:nvSpPr>
        <p:spPr>
          <a:xfrm>
            <a:off x="870347" y="2535674"/>
            <a:ext cx="357188" cy="446484"/>
          </a:xfrm>
          <a:prstGeom prst="rect">
            <a:avLst/>
          </a:prstGeom>
          <a:noFill/>
          <a:ln/>
        </p:spPr>
        <p:txBody>
          <a:bodyPr wrap="none" lIns="0" tIns="0" rIns="0" bIns="0" rtlCol="0" anchor="t"/>
          <a:lstStyle/>
          <a:p>
            <a:pPr algn="ctr" indent="0" marL="0">
              <a:lnSpc>
                <a:spcPts val="2800"/>
              </a:lnSpc>
              <a:buNone/>
            </a:pPr>
            <a:r>
              <a:rPr lang="en-US" sz="2800" b="1" spc="-56" kern="0" dirty="0">
                <a:solidFill>
                  <a:srgbClr val="E0D6DE"/>
                </a:solidFill>
                <a:latin typeface="Petrona Bold" pitchFamily="34" charset="0"/>
                <a:ea typeface="Petrona Bold" pitchFamily="34" charset="-122"/>
                <a:cs typeface="Petrona Bold" pitchFamily="34" charset="-120"/>
              </a:rPr>
              <a:t>1</a:t>
            </a:r>
            <a:endParaRPr lang="en-US" sz="2800" dirty="0"/>
          </a:p>
        </p:txBody>
      </p:sp>
      <p:sp>
        <p:nvSpPr>
          <p:cNvPr id="5" name="Text 3"/>
          <p:cNvSpPr/>
          <p:nvPr/>
        </p:nvSpPr>
        <p:spPr>
          <a:xfrm>
            <a:off x="1530906" y="2503765"/>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Product Knowledge</a:t>
            </a:r>
            <a:endParaRPr lang="en-US" sz="2300" dirty="0"/>
          </a:p>
        </p:txBody>
      </p:sp>
      <p:sp>
        <p:nvSpPr>
          <p:cNvPr id="6" name="Text 4"/>
          <p:cNvSpPr/>
          <p:nvPr/>
        </p:nvSpPr>
        <p:spPr>
          <a:xfrm>
            <a:off x="1530906" y="3011924"/>
            <a:ext cx="3459242"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Advanced understanding of products and services offered.</a:t>
            </a:r>
            <a:endParaRPr lang="en-US" sz="1750" dirty="0"/>
          </a:p>
        </p:txBody>
      </p:sp>
      <p:sp>
        <p:nvSpPr>
          <p:cNvPr id="7" name="Shape 5"/>
          <p:cNvSpPr/>
          <p:nvPr/>
        </p:nvSpPr>
        <p:spPr>
          <a:xfrm>
            <a:off x="5216962" y="2503765"/>
            <a:ext cx="510302" cy="510302"/>
          </a:xfrm>
          <a:prstGeom prst="roundRect">
            <a:avLst>
              <a:gd name="adj" fmla="val 18669"/>
            </a:avLst>
          </a:prstGeom>
          <a:solidFill>
            <a:srgbClr val="2F1D63"/>
          </a:solidFill>
          <a:ln w="7620">
            <a:solidFill>
              <a:srgbClr val="48367C"/>
            </a:solidFill>
            <a:prstDash val="solid"/>
          </a:ln>
        </p:spPr>
      </p:sp>
      <p:sp>
        <p:nvSpPr>
          <p:cNvPr id="8" name="Text 6"/>
          <p:cNvSpPr/>
          <p:nvPr/>
        </p:nvSpPr>
        <p:spPr>
          <a:xfrm>
            <a:off x="5293519" y="2535674"/>
            <a:ext cx="357188" cy="446484"/>
          </a:xfrm>
          <a:prstGeom prst="rect">
            <a:avLst/>
          </a:prstGeom>
          <a:noFill/>
          <a:ln/>
        </p:spPr>
        <p:txBody>
          <a:bodyPr wrap="none" lIns="0" tIns="0" rIns="0" bIns="0" rtlCol="0" anchor="t"/>
          <a:lstStyle/>
          <a:p>
            <a:pPr algn="ctr" indent="0" marL="0">
              <a:lnSpc>
                <a:spcPts val="2800"/>
              </a:lnSpc>
              <a:buNone/>
            </a:pPr>
            <a:r>
              <a:rPr lang="en-US" sz="2800" b="1" spc="-56" kern="0" dirty="0">
                <a:solidFill>
                  <a:srgbClr val="E0D6DE"/>
                </a:solidFill>
                <a:latin typeface="Petrona Bold" pitchFamily="34" charset="0"/>
                <a:ea typeface="Petrona Bold" pitchFamily="34" charset="-122"/>
                <a:cs typeface="Petrona Bold" pitchFamily="34" charset="-120"/>
              </a:rPr>
              <a:t>2</a:t>
            </a:r>
            <a:endParaRPr lang="en-US" sz="2800" dirty="0"/>
          </a:p>
        </p:txBody>
      </p:sp>
      <p:sp>
        <p:nvSpPr>
          <p:cNvPr id="9" name="Text 7"/>
          <p:cNvSpPr/>
          <p:nvPr/>
        </p:nvSpPr>
        <p:spPr>
          <a:xfrm>
            <a:off x="5954078" y="2503765"/>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Communication Skills</a:t>
            </a:r>
            <a:endParaRPr lang="en-US" sz="2300" dirty="0"/>
          </a:p>
        </p:txBody>
      </p:sp>
      <p:sp>
        <p:nvSpPr>
          <p:cNvPr id="10" name="Text 8"/>
          <p:cNvSpPr/>
          <p:nvPr/>
        </p:nvSpPr>
        <p:spPr>
          <a:xfrm>
            <a:off x="5954078" y="3011924"/>
            <a:ext cx="3459242"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Effective verbal, non-verbal, and written communication.</a:t>
            </a:r>
            <a:endParaRPr lang="en-US" sz="1750" dirty="0"/>
          </a:p>
        </p:txBody>
      </p:sp>
      <p:sp>
        <p:nvSpPr>
          <p:cNvPr id="11" name="Shape 9"/>
          <p:cNvSpPr/>
          <p:nvPr/>
        </p:nvSpPr>
        <p:spPr>
          <a:xfrm>
            <a:off x="9640133" y="2503765"/>
            <a:ext cx="510302" cy="510302"/>
          </a:xfrm>
          <a:prstGeom prst="roundRect">
            <a:avLst>
              <a:gd name="adj" fmla="val 18669"/>
            </a:avLst>
          </a:prstGeom>
          <a:solidFill>
            <a:srgbClr val="2F1D63"/>
          </a:solidFill>
          <a:ln w="7620">
            <a:solidFill>
              <a:srgbClr val="48367C"/>
            </a:solidFill>
            <a:prstDash val="solid"/>
          </a:ln>
        </p:spPr>
      </p:sp>
      <p:sp>
        <p:nvSpPr>
          <p:cNvPr id="12" name="Text 10"/>
          <p:cNvSpPr/>
          <p:nvPr/>
        </p:nvSpPr>
        <p:spPr>
          <a:xfrm>
            <a:off x="9716691" y="2535674"/>
            <a:ext cx="357188" cy="446484"/>
          </a:xfrm>
          <a:prstGeom prst="rect">
            <a:avLst/>
          </a:prstGeom>
          <a:noFill/>
          <a:ln/>
        </p:spPr>
        <p:txBody>
          <a:bodyPr wrap="none" lIns="0" tIns="0" rIns="0" bIns="0" rtlCol="0" anchor="t"/>
          <a:lstStyle/>
          <a:p>
            <a:pPr algn="ctr" indent="0" marL="0">
              <a:lnSpc>
                <a:spcPts val="2800"/>
              </a:lnSpc>
              <a:buNone/>
            </a:pPr>
            <a:r>
              <a:rPr lang="en-US" sz="2800" b="1" spc="-56" kern="0" dirty="0">
                <a:solidFill>
                  <a:srgbClr val="E0D6DE"/>
                </a:solidFill>
                <a:latin typeface="Petrona Bold" pitchFamily="34" charset="0"/>
                <a:ea typeface="Petrona Bold" pitchFamily="34" charset="-122"/>
                <a:cs typeface="Petrona Bold" pitchFamily="34" charset="-120"/>
              </a:rPr>
              <a:t>3</a:t>
            </a:r>
            <a:endParaRPr lang="en-US" sz="2800" dirty="0"/>
          </a:p>
        </p:txBody>
      </p:sp>
      <p:sp>
        <p:nvSpPr>
          <p:cNvPr id="13" name="Text 11"/>
          <p:cNvSpPr/>
          <p:nvPr/>
        </p:nvSpPr>
        <p:spPr>
          <a:xfrm>
            <a:off x="10377249" y="2503765"/>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Time Management</a:t>
            </a:r>
            <a:endParaRPr lang="en-US" sz="2300" dirty="0"/>
          </a:p>
        </p:txBody>
      </p:sp>
      <p:sp>
        <p:nvSpPr>
          <p:cNvPr id="14" name="Text 12"/>
          <p:cNvSpPr/>
          <p:nvPr/>
        </p:nvSpPr>
        <p:spPr>
          <a:xfrm>
            <a:off x="10377249" y="3011924"/>
            <a:ext cx="3459242"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Efficient planning and prioritization of tasks.</a:t>
            </a:r>
            <a:endParaRPr lang="en-US" sz="1750" dirty="0"/>
          </a:p>
        </p:txBody>
      </p:sp>
      <p:sp>
        <p:nvSpPr>
          <p:cNvPr id="15" name="Shape 13"/>
          <p:cNvSpPr/>
          <p:nvPr/>
        </p:nvSpPr>
        <p:spPr>
          <a:xfrm>
            <a:off x="793790" y="4219694"/>
            <a:ext cx="510302" cy="510302"/>
          </a:xfrm>
          <a:prstGeom prst="roundRect">
            <a:avLst>
              <a:gd name="adj" fmla="val 18669"/>
            </a:avLst>
          </a:prstGeom>
          <a:solidFill>
            <a:srgbClr val="2F1D63"/>
          </a:solidFill>
          <a:ln w="7620">
            <a:solidFill>
              <a:srgbClr val="48367C"/>
            </a:solidFill>
            <a:prstDash val="solid"/>
          </a:ln>
        </p:spPr>
      </p:sp>
      <p:sp>
        <p:nvSpPr>
          <p:cNvPr id="16" name="Text 14"/>
          <p:cNvSpPr/>
          <p:nvPr/>
        </p:nvSpPr>
        <p:spPr>
          <a:xfrm>
            <a:off x="870347" y="4251603"/>
            <a:ext cx="357188" cy="446484"/>
          </a:xfrm>
          <a:prstGeom prst="rect">
            <a:avLst/>
          </a:prstGeom>
          <a:noFill/>
          <a:ln/>
        </p:spPr>
        <p:txBody>
          <a:bodyPr wrap="none" lIns="0" tIns="0" rIns="0" bIns="0" rtlCol="0" anchor="t"/>
          <a:lstStyle/>
          <a:p>
            <a:pPr algn="ctr" indent="0" marL="0">
              <a:lnSpc>
                <a:spcPts val="2800"/>
              </a:lnSpc>
              <a:buNone/>
            </a:pPr>
            <a:r>
              <a:rPr lang="en-US" sz="2800" b="1" spc="-56" kern="0" dirty="0">
                <a:solidFill>
                  <a:srgbClr val="E0D6DE"/>
                </a:solidFill>
                <a:latin typeface="Petrona Bold" pitchFamily="34" charset="0"/>
                <a:ea typeface="Petrona Bold" pitchFamily="34" charset="-122"/>
                <a:cs typeface="Petrona Bold" pitchFamily="34" charset="-120"/>
              </a:rPr>
              <a:t>4</a:t>
            </a:r>
            <a:endParaRPr lang="en-US" sz="2800" dirty="0"/>
          </a:p>
        </p:txBody>
      </p:sp>
      <p:sp>
        <p:nvSpPr>
          <p:cNvPr id="17" name="Text 15"/>
          <p:cNvSpPr/>
          <p:nvPr/>
        </p:nvSpPr>
        <p:spPr>
          <a:xfrm>
            <a:off x="1530906" y="4219694"/>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People Sensitivity</a:t>
            </a:r>
            <a:endParaRPr lang="en-US" sz="2300" dirty="0"/>
          </a:p>
        </p:txBody>
      </p:sp>
      <p:sp>
        <p:nvSpPr>
          <p:cNvPr id="18" name="Text 16"/>
          <p:cNvSpPr/>
          <p:nvPr/>
        </p:nvSpPr>
        <p:spPr>
          <a:xfrm>
            <a:off x="1530906" y="4727853"/>
            <a:ext cx="3459242"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Understanding and responding to customer needs and emotions.</a:t>
            </a:r>
            <a:endParaRPr lang="en-US" sz="1750" dirty="0"/>
          </a:p>
        </p:txBody>
      </p:sp>
      <p:sp>
        <p:nvSpPr>
          <p:cNvPr id="19" name="Shape 17"/>
          <p:cNvSpPr/>
          <p:nvPr/>
        </p:nvSpPr>
        <p:spPr>
          <a:xfrm>
            <a:off x="5216962" y="4219694"/>
            <a:ext cx="510302" cy="510302"/>
          </a:xfrm>
          <a:prstGeom prst="roundRect">
            <a:avLst>
              <a:gd name="adj" fmla="val 18669"/>
            </a:avLst>
          </a:prstGeom>
          <a:solidFill>
            <a:srgbClr val="2F1D63"/>
          </a:solidFill>
          <a:ln w="7620">
            <a:solidFill>
              <a:srgbClr val="48367C"/>
            </a:solidFill>
            <a:prstDash val="solid"/>
          </a:ln>
        </p:spPr>
      </p:sp>
      <p:sp>
        <p:nvSpPr>
          <p:cNvPr id="20" name="Text 18"/>
          <p:cNvSpPr/>
          <p:nvPr/>
        </p:nvSpPr>
        <p:spPr>
          <a:xfrm>
            <a:off x="5293519" y="4251603"/>
            <a:ext cx="357188" cy="446484"/>
          </a:xfrm>
          <a:prstGeom prst="rect">
            <a:avLst/>
          </a:prstGeom>
          <a:noFill/>
          <a:ln/>
        </p:spPr>
        <p:txBody>
          <a:bodyPr wrap="none" lIns="0" tIns="0" rIns="0" bIns="0" rtlCol="0" anchor="t"/>
          <a:lstStyle/>
          <a:p>
            <a:pPr algn="ctr" indent="0" marL="0">
              <a:lnSpc>
                <a:spcPts val="2800"/>
              </a:lnSpc>
              <a:buNone/>
            </a:pPr>
            <a:r>
              <a:rPr lang="en-US" sz="2800" b="1" spc="-56" kern="0" dirty="0">
                <a:solidFill>
                  <a:srgbClr val="E0D6DE"/>
                </a:solidFill>
                <a:latin typeface="Petrona Bold" pitchFamily="34" charset="0"/>
                <a:ea typeface="Petrona Bold" pitchFamily="34" charset="-122"/>
                <a:cs typeface="Petrona Bold" pitchFamily="34" charset="-120"/>
              </a:rPr>
              <a:t>5</a:t>
            </a:r>
            <a:endParaRPr lang="en-US" sz="2800" dirty="0"/>
          </a:p>
        </p:txBody>
      </p:sp>
      <p:sp>
        <p:nvSpPr>
          <p:cNvPr id="21" name="Text 19"/>
          <p:cNvSpPr/>
          <p:nvPr/>
        </p:nvSpPr>
        <p:spPr>
          <a:xfrm>
            <a:off x="5954078" y="4219694"/>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Decision Making</a:t>
            </a:r>
            <a:endParaRPr lang="en-US" sz="2300" dirty="0"/>
          </a:p>
        </p:txBody>
      </p:sp>
      <p:sp>
        <p:nvSpPr>
          <p:cNvPr id="22" name="Text 20"/>
          <p:cNvSpPr/>
          <p:nvPr/>
        </p:nvSpPr>
        <p:spPr>
          <a:xfrm>
            <a:off x="5954078" y="4727853"/>
            <a:ext cx="3459242"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Ability to make informed decisions quickly.</a:t>
            </a:r>
            <a:endParaRPr lang="en-US" sz="1750" dirty="0"/>
          </a:p>
        </p:txBody>
      </p:sp>
      <p:sp>
        <p:nvSpPr>
          <p:cNvPr id="23" name="Shape 21"/>
          <p:cNvSpPr/>
          <p:nvPr/>
        </p:nvSpPr>
        <p:spPr>
          <a:xfrm>
            <a:off x="9640133" y="4219694"/>
            <a:ext cx="510302" cy="510302"/>
          </a:xfrm>
          <a:prstGeom prst="roundRect">
            <a:avLst>
              <a:gd name="adj" fmla="val 18669"/>
            </a:avLst>
          </a:prstGeom>
          <a:solidFill>
            <a:srgbClr val="2F1D63"/>
          </a:solidFill>
          <a:ln w="7620">
            <a:solidFill>
              <a:srgbClr val="48367C"/>
            </a:solidFill>
            <a:prstDash val="solid"/>
          </a:ln>
        </p:spPr>
      </p:sp>
      <p:sp>
        <p:nvSpPr>
          <p:cNvPr id="24" name="Text 22"/>
          <p:cNvSpPr/>
          <p:nvPr/>
        </p:nvSpPr>
        <p:spPr>
          <a:xfrm>
            <a:off x="9716691" y="4251603"/>
            <a:ext cx="357188" cy="446484"/>
          </a:xfrm>
          <a:prstGeom prst="rect">
            <a:avLst/>
          </a:prstGeom>
          <a:noFill/>
          <a:ln/>
        </p:spPr>
        <p:txBody>
          <a:bodyPr wrap="none" lIns="0" tIns="0" rIns="0" bIns="0" rtlCol="0" anchor="t"/>
          <a:lstStyle/>
          <a:p>
            <a:pPr algn="ctr" indent="0" marL="0">
              <a:lnSpc>
                <a:spcPts val="2800"/>
              </a:lnSpc>
              <a:buNone/>
            </a:pPr>
            <a:r>
              <a:rPr lang="en-US" sz="2800" b="1" spc="-56" kern="0" dirty="0">
                <a:solidFill>
                  <a:srgbClr val="E0D6DE"/>
                </a:solidFill>
                <a:latin typeface="Petrona Bold" pitchFamily="34" charset="0"/>
                <a:ea typeface="Petrona Bold" pitchFamily="34" charset="-122"/>
                <a:cs typeface="Petrona Bold" pitchFamily="34" charset="-120"/>
              </a:rPr>
              <a:t>6</a:t>
            </a:r>
            <a:endParaRPr lang="en-US" sz="2800" dirty="0"/>
          </a:p>
        </p:txBody>
      </p:sp>
      <p:sp>
        <p:nvSpPr>
          <p:cNvPr id="25" name="Text 23"/>
          <p:cNvSpPr/>
          <p:nvPr/>
        </p:nvSpPr>
        <p:spPr>
          <a:xfrm>
            <a:off x="10377249" y="4219694"/>
            <a:ext cx="3459242" cy="744141"/>
          </a:xfrm>
          <a:prstGeom prst="rect">
            <a:avLst/>
          </a:prstGeom>
          <a:noFill/>
          <a:ln/>
        </p:spPr>
        <p:txBody>
          <a:bodyPr wrap="squar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Information Gathering and Use</a:t>
            </a:r>
            <a:endParaRPr lang="en-US" sz="2300" dirty="0"/>
          </a:p>
        </p:txBody>
      </p:sp>
      <p:sp>
        <p:nvSpPr>
          <p:cNvPr id="26" name="Text 24"/>
          <p:cNvSpPr/>
          <p:nvPr/>
        </p:nvSpPr>
        <p:spPr>
          <a:xfrm>
            <a:off x="10377249" y="5099923"/>
            <a:ext cx="3459242"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Collecting and applying relevant data for sales strategies.</a:t>
            </a:r>
            <a:endParaRPr lang="en-US" sz="1750" dirty="0"/>
          </a:p>
        </p:txBody>
      </p:sp>
      <p:sp>
        <p:nvSpPr>
          <p:cNvPr id="27" name="Shape 25"/>
          <p:cNvSpPr/>
          <p:nvPr/>
        </p:nvSpPr>
        <p:spPr>
          <a:xfrm>
            <a:off x="793790" y="6307693"/>
            <a:ext cx="510302" cy="510302"/>
          </a:xfrm>
          <a:prstGeom prst="roundRect">
            <a:avLst>
              <a:gd name="adj" fmla="val 18669"/>
            </a:avLst>
          </a:prstGeom>
          <a:solidFill>
            <a:srgbClr val="2F1D63"/>
          </a:solidFill>
          <a:ln w="7620">
            <a:solidFill>
              <a:srgbClr val="48367C"/>
            </a:solidFill>
            <a:prstDash val="solid"/>
          </a:ln>
        </p:spPr>
      </p:sp>
      <p:sp>
        <p:nvSpPr>
          <p:cNvPr id="28" name="Text 26"/>
          <p:cNvSpPr/>
          <p:nvPr/>
        </p:nvSpPr>
        <p:spPr>
          <a:xfrm>
            <a:off x="870347" y="6339602"/>
            <a:ext cx="357188" cy="446484"/>
          </a:xfrm>
          <a:prstGeom prst="rect">
            <a:avLst/>
          </a:prstGeom>
          <a:noFill/>
          <a:ln/>
        </p:spPr>
        <p:txBody>
          <a:bodyPr wrap="none" lIns="0" tIns="0" rIns="0" bIns="0" rtlCol="0" anchor="t"/>
          <a:lstStyle/>
          <a:p>
            <a:pPr algn="ctr" indent="0" marL="0">
              <a:lnSpc>
                <a:spcPts val="2800"/>
              </a:lnSpc>
              <a:buNone/>
            </a:pPr>
            <a:r>
              <a:rPr lang="en-US" sz="2800" b="1" spc="-56" kern="0" dirty="0">
                <a:solidFill>
                  <a:srgbClr val="E0D6DE"/>
                </a:solidFill>
                <a:latin typeface="Petrona Bold" pitchFamily="34" charset="0"/>
                <a:ea typeface="Petrona Bold" pitchFamily="34" charset="-122"/>
                <a:cs typeface="Petrona Bold" pitchFamily="34" charset="-120"/>
              </a:rPr>
              <a:t>7</a:t>
            </a:r>
            <a:endParaRPr lang="en-US" sz="2800" dirty="0"/>
          </a:p>
        </p:txBody>
      </p:sp>
      <p:sp>
        <p:nvSpPr>
          <p:cNvPr id="29" name="Text 27"/>
          <p:cNvSpPr/>
          <p:nvPr/>
        </p:nvSpPr>
        <p:spPr>
          <a:xfrm>
            <a:off x="1530906" y="6307693"/>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Goal Setting</a:t>
            </a:r>
            <a:endParaRPr lang="en-US" sz="2300" dirty="0"/>
          </a:p>
        </p:txBody>
      </p:sp>
      <p:sp>
        <p:nvSpPr>
          <p:cNvPr id="30" name="Text 28"/>
          <p:cNvSpPr/>
          <p:nvPr/>
        </p:nvSpPr>
        <p:spPr>
          <a:xfrm>
            <a:off x="1530906" y="6815852"/>
            <a:ext cx="12305705"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Setting and achieving SMART (Specific, Measurable, Achievable, Relevant, Time-bound) goals.</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977860"/>
            <a:ext cx="10937081" cy="744260"/>
          </a:xfrm>
          <a:prstGeom prst="rect">
            <a:avLst/>
          </a:prstGeom>
          <a:noFill/>
          <a:ln/>
        </p:spPr>
        <p:txBody>
          <a:bodyPr wrap="none" lIns="0" tIns="0" rIns="0" bIns="0" rtlCol="0" anchor="t"/>
          <a:lstStyle/>
          <a:p>
            <a:pPr algn="l" indent="0" marL="0">
              <a:lnSpc>
                <a:spcPts val="5850"/>
              </a:lnSpc>
              <a:buNone/>
            </a:pPr>
            <a:r>
              <a:rPr lang="en-US" sz="4650" b="1" spc="-94" kern="0" dirty="0">
                <a:solidFill>
                  <a:srgbClr val="FF8AAF"/>
                </a:solidFill>
                <a:latin typeface="Petrona Bold" pitchFamily="34" charset="0"/>
                <a:ea typeface="Petrona Bold" pitchFamily="34" charset="-122"/>
                <a:cs typeface="Petrona Bold" pitchFamily="34" charset="-120"/>
              </a:rPr>
              <a:t>Training and Development for Sales Force</a:t>
            </a:r>
            <a:endParaRPr lang="en-US" sz="4650" dirty="0"/>
          </a:p>
        </p:txBody>
      </p:sp>
      <p:sp>
        <p:nvSpPr>
          <p:cNvPr id="3" name="Text 1"/>
          <p:cNvSpPr/>
          <p:nvPr/>
        </p:nvSpPr>
        <p:spPr>
          <a:xfrm>
            <a:off x="793790" y="2289096"/>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FF8AAF"/>
                </a:solidFill>
                <a:latin typeface="Petrona Bold" pitchFamily="34" charset="0"/>
                <a:ea typeface="Petrona Bold" pitchFamily="34" charset="-122"/>
                <a:cs typeface="Petrona Bold" pitchFamily="34" charset="-120"/>
              </a:rPr>
              <a:t>Education</a:t>
            </a:r>
            <a:endParaRPr lang="en-US" sz="2300" dirty="0"/>
          </a:p>
        </p:txBody>
      </p:sp>
      <p:sp>
        <p:nvSpPr>
          <p:cNvPr id="4" name="Text 2"/>
          <p:cNvSpPr/>
          <p:nvPr/>
        </p:nvSpPr>
        <p:spPr>
          <a:xfrm>
            <a:off x="793790" y="2887980"/>
            <a:ext cx="3978116"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Increasing the potential of the employee through knowledge enhancement.</a:t>
            </a:r>
            <a:endParaRPr lang="en-US" sz="1750" dirty="0"/>
          </a:p>
        </p:txBody>
      </p:sp>
      <p:sp>
        <p:nvSpPr>
          <p:cNvPr id="5" name="Text 3"/>
          <p:cNvSpPr/>
          <p:nvPr/>
        </p:nvSpPr>
        <p:spPr>
          <a:xfrm>
            <a:off x="5332928" y="2289096"/>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FF8AAF"/>
                </a:solidFill>
                <a:latin typeface="Petrona Bold" pitchFamily="34" charset="0"/>
                <a:ea typeface="Petrona Bold" pitchFamily="34" charset="-122"/>
                <a:cs typeface="Petrona Bold" pitchFamily="34" charset="-120"/>
              </a:rPr>
              <a:t>Training</a:t>
            </a:r>
            <a:endParaRPr lang="en-US" sz="2300" dirty="0"/>
          </a:p>
        </p:txBody>
      </p:sp>
      <p:sp>
        <p:nvSpPr>
          <p:cNvPr id="6" name="Text 4"/>
          <p:cNvSpPr/>
          <p:nvPr/>
        </p:nvSpPr>
        <p:spPr>
          <a:xfrm>
            <a:off x="5332928" y="2887980"/>
            <a:ext cx="3978116"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Increasing the effectiveness of the employee through skill development.</a:t>
            </a:r>
            <a:endParaRPr lang="en-US" sz="1750" dirty="0"/>
          </a:p>
        </p:txBody>
      </p:sp>
      <p:sp>
        <p:nvSpPr>
          <p:cNvPr id="7" name="Text 5"/>
          <p:cNvSpPr/>
          <p:nvPr/>
        </p:nvSpPr>
        <p:spPr>
          <a:xfrm>
            <a:off x="9872067" y="2289096"/>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FF8AAF"/>
                </a:solidFill>
                <a:latin typeface="Petrona Bold" pitchFamily="34" charset="0"/>
                <a:ea typeface="Petrona Bold" pitchFamily="34" charset="-122"/>
                <a:cs typeface="Petrona Bold" pitchFamily="34" charset="-120"/>
              </a:rPr>
              <a:t>Continuous Learning</a:t>
            </a:r>
            <a:endParaRPr lang="en-US" sz="2300" dirty="0"/>
          </a:p>
        </p:txBody>
      </p:sp>
      <p:sp>
        <p:nvSpPr>
          <p:cNvPr id="8" name="Text 6"/>
          <p:cNvSpPr/>
          <p:nvPr/>
        </p:nvSpPr>
        <p:spPr>
          <a:xfrm>
            <a:off x="9872067" y="2887980"/>
            <a:ext cx="3978116"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Ongoing exposure to additional skills, abilities, and personal characteristics to improve performance.</a:t>
            </a:r>
            <a:endParaRPr lang="en-US" sz="1750" dirty="0"/>
          </a:p>
        </p:txBody>
      </p:sp>
      <p:sp>
        <p:nvSpPr>
          <p:cNvPr id="9" name="Shape 7"/>
          <p:cNvSpPr/>
          <p:nvPr/>
        </p:nvSpPr>
        <p:spPr>
          <a:xfrm>
            <a:off x="793790" y="4691063"/>
            <a:ext cx="510302" cy="510302"/>
          </a:xfrm>
          <a:prstGeom prst="roundRect">
            <a:avLst>
              <a:gd name="adj" fmla="val 18669"/>
            </a:avLst>
          </a:prstGeom>
          <a:solidFill>
            <a:srgbClr val="2F1D63"/>
          </a:solidFill>
          <a:ln w="7620">
            <a:solidFill>
              <a:srgbClr val="48367C"/>
            </a:solidFill>
            <a:prstDash val="solid"/>
          </a:ln>
        </p:spPr>
      </p:sp>
      <p:sp>
        <p:nvSpPr>
          <p:cNvPr id="10" name="Text 8"/>
          <p:cNvSpPr/>
          <p:nvPr/>
        </p:nvSpPr>
        <p:spPr>
          <a:xfrm>
            <a:off x="870347" y="4722971"/>
            <a:ext cx="357188" cy="446484"/>
          </a:xfrm>
          <a:prstGeom prst="rect">
            <a:avLst/>
          </a:prstGeom>
          <a:noFill/>
          <a:ln/>
        </p:spPr>
        <p:txBody>
          <a:bodyPr wrap="none" lIns="0" tIns="0" rIns="0" bIns="0" rtlCol="0" anchor="t"/>
          <a:lstStyle/>
          <a:p>
            <a:pPr algn="ctr" indent="0" marL="0">
              <a:lnSpc>
                <a:spcPts val="2800"/>
              </a:lnSpc>
              <a:buNone/>
            </a:pPr>
            <a:r>
              <a:rPr lang="en-US" sz="2800" b="1" spc="-56" kern="0" dirty="0">
                <a:solidFill>
                  <a:srgbClr val="E0D6DE"/>
                </a:solidFill>
                <a:latin typeface="Petrona Bold" pitchFamily="34" charset="0"/>
                <a:ea typeface="Petrona Bold" pitchFamily="34" charset="-122"/>
                <a:cs typeface="Petrona Bold" pitchFamily="34" charset="-120"/>
              </a:rPr>
              <a:t>1</a:t>
            </a:r>
            <a:endParaRPr lang="en-US" sz="2800" dirty="0"/>
          </a:p>
        </p:txBody>
      </p:sp>
      <p:sp>
        <p:nvSpPr>
          <p:cNvPr id="11" name="Text 9"/>
          <p:cNvSpPr/>
          <p:nvPr/>
        </p:nvSpPr>
        <p:spPr>
          <a:xfrm>
            <a:off x="1530906" y="4691063"/>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Training Methods</a:t>
            </a:r>
            <a:endParaRPr lang="en-US" sz="2300" dirty="0"/>
          </a:p>
        </p:txBody>
      </p:sp>
      <p:sp>
        <p:nvSpPr>
          <p:cNvPr id="12" name="Text 10"/>
          <p:cNvSpPr/>
          <p:nvPr/>
        </p:nvSpPr>
        <p:spPr>
          <a:xfrm>
            <a:off x="1530906" y="5199221"/>
            <a:ext cx="5670947"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Sales boot camps for intensive training</a:t>
            </a:r>
            <a:endParaRPr lang="en-US" sz="1750" dirty="0"/>
          </a:p>
        </p:txBody>
      </p:sp>
      <p:sp>
        <p:nvSpPr>
          <p:cNvPr id="13" name="Text 11"/>
          <p:cNvSpPr/>
          <p:nvPr/>
        </p:nvSpPr>
        <p:spPr>
          <a:xfrm>
            <a:off x="1530906" y="5641419"/>
            <a:ext cx="5670947"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"Socratic" approach of sales coaching</a:t>
            </a:r>
            <a:endParaRPr lang="en-US" sz="1750" dirty="0"/>
          </a:p>
        </p:txBody>
      </p:sp>
      <p:sp>
        <p:nvSpPr>
          <p:cNvPr id="14" name="Text 12"/>
          <p:cNvSpPr/>
          <p:nvPr/>
        </p:nvSpPr>
        <p:spPr>
          <a:xfrm>
            <a:off x="1530906" y="6083618"/>
            <a:ext cx="5670947"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On-the-job learning experiences</a:t>
            </a:r>
            <a:endParaRPr lang="en-US" sz="1750" dirty="0"/>
          </a:p>
        </p:txBody>
      </p:sp>
      <p:sp>
        <p:nvSpPr>
          <p:cNvPr id="15" name="Text 13"/>
          <p:cNvSpPr/>
          <p:nvPr/>
        </p:nvSpPr>
        <p:spPr>
          <a:xfrm>
            <a:off x="1530906" y="6525816"/>
            <a:ext cx="5670947"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Industry-specific knowledge sessions</a:t>
            </a:r>
            <a:endParaRPr lang="en-US" sz="1750" dirty="0"/>
          </a:p>
        </p:txBody>
      </p:sp>
      <p:sp>
        <p:nvSpPr>
          <p:cNvPr id="16" name="Shape 14"/>
          <p:cNvSpPr/>
          <p:nvPr/>
        </p:nvSpPr>
        <p:spPr>
          <a:xfrm>
            <a:off x="7428667" y="4691063"/>
            <a:ext cx="510302" cy="510302"/>
          </a:xfrm>
          <a:prstGeom prst="roundRect">
            <a:avLst>
              <a:gd name="adj" fmla="val 18669"/>
            </a:avLst>
          </a:prstGeom>
          <a:solidFill>
            <a:srgbClr val="2F1D63"/>
          </a:solidFill>
          <a:ln w="7620">
            <a:solidFill>
              <a:srgbClr val="48367C"/>
            </a:solidFill>
            <a:prstDash val="solid"/>
          </a:ln>
        </p:spPr>
      </p:sp>
      <p:sp>
        <p:nvSpPr>
          <p:cNvPr id="17" name="Text 15"/>
          <p:cNvSpPr/>
          <p:nvPr/>
        </p:nvSpPr>
        <p:spPr>
          <a:xfrm>
            <a:off x="7505224" y="4722971"/>
            <a:ext cx="357188" cy="446484"/>
          </a:xfrm>
          <a:prstGeom prst="rect">
            <a:avLst/>
          </a:prstGeom>
          <a:noFill/>
          <a:ln/>
        </p:spPr>
        <p:txBody>
          <a:bodyPr wrap="none" lIns="0" tIns="0" rIns="0" bIns="0" rtlCol="0" anchor="t"/>
          <a:lstStyle/>
          <a:p>
            <a:pPr algn="ctr" indent="0" marL="0">
              <a:lnSpc>
                <a:spcPts val="2800"/>
              </a:lnSpc>
              <a:buNone/>
            </a:pPr>
            <a:r>
              <a:rPr lang="en-US" sz="2800" b="1" spc="-56" kern="0" dirty="0">
                <a:solidFill>
                  <a:srgbClr val="E0D6DE"/>
                </a:solidFill>
                <a:latin typeface="Petrona Bold" pitchFamily="34" charset="0"/>
                <a:ea typeface="Petrona Bold" pitchFamily="34" charset="-122"/>
                <a:cs typeface="Petrona Bold" pitchFamily="34" charset="-120"/>
              </a:rPr>
              <a:t>2</a:t>
            </a:r>
            <a:endParaRPr lang="en-US" sz="2800" dirty="0"/>
          </a:p>
        </p:txBody>
      </p:sp>
      <p:sp>
        <p:nvSpPr>
          <p:cNvPr id="18" name="Text 16"/>
          <p:cNvSpPr/>
          <p:nvPr/>
        </p:nvSpPr>
        <p:spPr>
          <a:xfrm>
            <a:off x="8165783" y="4691063"/>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Challenges in Training</a:t>
            </a:r>
            <a:endParaRPr lang="en-US" sz="2300" dirty="0"/>
          </a:p>
        </p:txBody>
      </p:sp>
      <p:sp>
        <p:nvSpPr>
          <p:cNvPr id="19" name="Text 17"/>
          <p:cNvSpPr/>
          <p:nvPr/>
        </p:nvSpPr>
        <p:spPr>
          <a:xfrm>
            <a:off x="8165783" y="5199221"/>
            <a:ext cx="5670947"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Providing basic selling skills to new hires</a:t>
            </a:r>
            <a:endParaRPr lang="en-US" sz="1750" dirty="0"/>
          </a:p>
        </p:txBody>
      </p:sp>
      <p:sp>
        <p:nvSpPr>
          <p:cNvPr id="20" name="Text 18"/>
          <p:cNvSpPr/>
          <p:nvPr/>
        </p:nvSpPr>
        <p:spPr>
          <a:xfrm>
            <a:off x="8165783" y="5641419"/>
            <a:ext cx="5670947"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Keeping experienced staff updated with new skills</a:t>
            </a:r>
            <a:endParaRPr lang="en-US" sz="1750" dirty="0"/>
          </a:p>
        </p:txBody>
      </p:sp>
      <p:sp>
        <p:nvSpPr>
          <p:cNvPr id="21" name="Text 19"/>
          <p:cNvSpPr/>
          <p:nvPr/>
        </p:nvSpPr>
        <p:spPr>
          <a:xfrm>
            <a:off x="8165783" y="6083618"/>
            <a:ext cx="5670947"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Balancing training costs with employee turnover</a:t>
            </a:r>
            <a:endParaRPr lang="en-US" sz="1750" dirty="0"/>
          </a:p>
        </p:txBody>
      </p:sp>
      <p:sp>
        <p:nvSpPr>
          <p:cNvPr id="22" name="Text 20"/>
          <p:cNvSpPr/>
          <p:nvPr/>
        </p:nvSpPr>
        <p:spPr>
          <a:xfrm>
            <a:off x="8165783" y="6525816"/>
            <a:ext cx="5670947" cy="725805"/>
          </a:xfrm>
          <a:prstGeom prst="rect">
            <a:avLst/>
          </a:prstGeom>
          <a:noFill/>
          <a:ln/>
        </p:spPr>
        <p:txBody>
          <a:bodyPr wrap="squar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Ensuring training translates to improved performance</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1505"/>
          </a:xfrm>
          <a:prstGeom prst="rect">
            <a:avLst/>
          </a:prstGeom>
        </p:spPr>
      </p:pic>
      <p:sp>
        <p:nvSpPr>
          <p:cNvPr id="3" name="Text 0"/>
          <p:cNvSpPr/>
          <p:nvPr/>
        </p:nvSpPr>
        <p:spPr>
          <a:xfrm>
            <a:off x="719495" y="565309"/>
            <a:ext cx="6731913" cy="674608"/>
          </a:xfrm>
          <a:prstGeom prst="rect">
            <a:avLst/>
          </a:prstGeom>
          <a:noFill/>
          <a:ln/>
        </p:spPr>
        <p:txBody>
          <a:bodyPr wrap="none" lIns="0" tIns="0" rIns="0" bIns="0" rtlCol="0" anchor="t"/>
          <a:lstStyle/>
          <a:p>
            <a:pPr algn="l" indent="0" marL="0">
              <a:lnSpc>
                <a:spcPts val="5300"/>
              </a:lnSpc>
              <a:buNone/>
            </a:pPr>
            <a:r>
              <a:rPr lang="en-US" sz="4200" b="1" spc="-85" kern="0" dirty="0">
                <a:solidFill>
                  <a:srgbClr val="FF8AAF"/>
                </a:solidFill>
                <a:latin typeface="Petrona Bold" pitchFamily="34" charset="0"/>
                <a:ea typeface="Petrona Bold" pitchFamily="34" charset="-122"/>
                <a:cs typeface="Petrona Bold" pitchFamily="34" charset="-120"/>
              </a:rPr>
              <a:t>Future Trends in Sales Force</a:t>
            </a:r>
            <a:endParaRPr lang="en-US" sz="4200" dirty="0"/>
          </a:p>
        </p:txBody>
      </p:sp>
      <p:pic>
        <p:nvPicPr>
          <p:cNvPr id="4" name="Image 1" descr="preencoded.png">    </p:cNvPr>
          <p:cNvPicPr>
            <a:picLocks noChangeAspect="1"/>
          </p:cNvPicPr>
          <p:nvPr/>
        </p:nvPicPr>
        <p:blipFill>
          <a:blip r:embed="rId2"/>
          <a:stretch>
            <a:fillRect/>
          </a:stretch>
        </p:blipFill>
        <p:spPr>
          <a:xfrm>
            <a:off x="719495" y="1548289"/>
            <a:ext cx="1027986" cy="1529477"/>
          </a:xfrm>
          <a:prstGeom prst="rect">
            <a:avLst/>
          </a:prstGeom>
        </p:spPr>
      </p:pic>
      <p:sp>
        <p:nvSpPr>
          <p:cNvPr id="5" name="Text 1"/>
          <p:cNvSpPr/>
          <p:nvPr/>
        </p:nvSpPr>
        <p:spPr>
          <a:xfrm>
            <a:off x="2055852" y="1753791"/>
            <a:ext cx="3474720" cy="337185"/>
          </a:xfrm>
          <a:prstGeom prst="rect">
            <a:avLst/>
          </a:prstGeom>
          <a:noFill/>
          <a:ln/>
        </p:spPr>
        <p:txBody>
          <a:bodyPr wrap="none" lIns="0" tIns="0" rIns="0" bIns="0" rtlCol="0" anchor="t"/>
          <a:lstStyle/>
          <a:p>
            <a:pPr algn="l" indent="0" marL="0">
              <a:lnSpc>
                <a:spcPts val="2650"/>
              </a:lnSpc>
              <a:buNone/>
            </a:pPr>
            <a:r>
              <a:rPr lang="en-US" sz="2100" b="1" spc="-42" kern="0" dirty="0">
                <a:solidFill>
                  <a:srgbClr val="E0D6DE"/>
                </a:solidFill>
                <a:latin typeface="Petrona Bold" pitchFamily="34" charset="0"/>
                <a:ea typeface="Petrona Bold" pitchFamily="34" charset="-122"/>
                <a:cs typeface="Petrona Bold" pitchFamily="34" charset="-120"/>
              </a:rPr>
              <a:t>Technological Advancements</a:t>
            </a:r>
            <a:endParaRPr lang="en-US" sz="2100" dirty="0"/>
          </a:p>
        </p:txBody>
      </p:sp>
      <p:sp>
        <p:nvSpPr>
          <p:cNvPr id="6" name="Text 2"/>
          <p:cNvSpPr/>
          <p:nvPr/>
        </p:nvSpPr>
        <p:spPr>
          <a:xfrm>
            <a:off x="2055852" y="2214324"/>
            <a:ext cx="6368653" cy="657939"/>
          </a:xfrm>
          <a:prstGeom prst="rect">
            <a:avLst/>
          </a:prstGeom>
          <a:noFill/>
          <a:ln/>
        </p:spPr>
        <p:txBody>
          <a:bodyPr wrap="square" lIns="0" tIns="0" rIns="0" bIns="0" rtlCol="0" anchor="t"/>
          <a:lstStyle/>
          <a:p>
            <a:pPr algn="l" indent="0" marL="0">
              <a:lnSpc>
                <a:spcPts val="2550"/>
              </a:lnSpc>
              <a:buNone/>
            </a:pPr>
            <a:r>
              <a:rPr lang="en-US" sz="1600" spc="-32" kern="0" dirty="0">
                <a:solidFill>
                  <a:srgbClr val="E0D6DE"/>
                </a:solidFill>
                <a:latin typeface="Inter" pitchFamily="34" charset="0"/>
                <a:ea typeface="Inter" pitchFamily="34" charset="-122"/>
                <a:cs typeface="Inter" pitchFamily="34" charset="-120"/>
              </a:rPr>
              <a:t>Adoption of electronic commerce and various technologies changing the business environment.</a:t>
            </a:r>
            <a:endParaRPr lang="en-US" sz="1600" dirty="0"/>
          </a:p>
        </p:txBody>
      </p:sp>
      <p:pic>
        <p:nvPicPr>
          <p:cNvPr id="7" name="Image 2" descr="preencoded.png">    </p:cNvPr>
          <p:cNvPicPr>
            <a:picLocks noChangeAspect="1"/>
          </p:cNvPicPr>
          <p:nvPr/>
        </p:nvPicPr>
        <p:blipFill>
          <a:blip r:embed="rId3"/>
          <a:stretch>
            <a:fillRect/>
          </a:stretch>
        </p:blipFill>
        <p:spPr>
          <a:xfrm>
            <a:off x="719495" y="3077766"/>
            <a:ext cx="1027986" cy="1529477"/>
          </a:xfrm>
          <a:prstGeom prst="rect">
            <a:avLst/>
          </a:prstGeom>
        </p:spPr>
      </p:pic>
      <p:sp>
        <p:nvSpPr>
          <p:cNvPr id="8" name="Text 3"/>
          <p:cNvSpPr/>
          <p:nvPr/>
        </p:nvSpPr>
        <p:spPr>
          <a:xfrm>
            <a:off x="2055852" y="3283268"/>
            <a:ext cx="2698433" cy="337185"/>
          </a:xfrm>
          <a:prstGeom prst="rect">
            <a:avLst/>
          </a:prstGeom>
          <a:noFill/>
          <a:ln/>
        </p:spPr>
        <p:txBody>
          <a:bodyPr wrap="none" lIns="0" tIns="0" rIns="0" bIns="0" rtlCol="0" anchor="t"/>
          <a:lstStyle/>
          <a:p>
            <a:pPr algn="l" indent="0" marL="0">
              <a:lnSpc>
                <a:spcPts val="2650"/>
              </a:lnSpc>
              <a:buNone/>
            </a:pPr>
            <a:r>
              <a:rPr lang="en-US" sz="2100" b="1" spc="-42" kern="0" dirty="0">
                <a:solidFill>
                  <a:srgbClr val="E0D6DE"/>
                </a:solidFill>
                <a:latin typeface="Petrona Bold" pitchFamily="34" charset="0"/>
                <a:ea typeface="Petrona Bold" pitchFamily="34" charset="-122"/>
                <a:cs typeface="Petrona Bold" pitchFamily="34" charset="-120"/>
              </a:rPr>
              <a:t>Data-Driven Selling</a:t>
            </a:r>
            <a:endParaRPr lang="en-US" sz="2100" dirty="0"/>
          </a:p>
        </p:txBody>
      </p:sp>
      <p:sp>
        <p:nvSpPr>
          <p:cNvPr id="9" name="Text 4"/>
          <p:cNvSpPr/>
          <p:nvPr/>
        </p:nvSpPr>
        <p:spPr>
          <a:xfrm>
            <a:off x="2055852" y="3743801"/>
            <a:ext cx="6368653" cy="657939"/>
          </a:xfrm>
          <a:prstGeom prst="rect">
            <a:avLst/>
          </a:prstGeom>
          <a:noFill/>
          <a:ln/>
        </p:spPr>
        <p:txBody>
          <a:bodyPr wrap="square" lIns="0" tIns="0" rIns="0" bIns="0" rtlCol="0" anchor="t"/>
          <a:lstStyle/>
          <a:p>
            <a:pPr algn="l" indent="0" marL="0">
              <a:lnSpc>
                <a:spcPts val="2550"/>
              </a:lnSpc>
              <a:buNone/>
            </a:pPr>
            <a:r>
              <a:rPr lang="en-US" sz="1600" spc="-32" kern="0" dirty="0">
                <a:solidFill>
                  <a:srgbClr val="E0D6DE"/>
                </a:solidFill>
                <a:latin typeface="Inter" pitchFamily="34" charset="0"/>
                <a:ea typeface="Inter" pitchFamily="34" charset="-122"/>
                <a:cs typeface="Inter" pitchFamily="34" charset="-120"/>
              </a:rPr>
              <a:t>Increased use of databases and advanced statistical metrics to understand sell-out and develop data-based selling techniques.</a:t>
            </a:r>
            <a:endParaRPr lang="en-US" sz="1600" dirty="0"/>
          </a:p>
        </p:txBody>
      </p:sp>
      <p:pic>
        <p:nvPicPr>
          <p:cNvPr id="10" name="Image 3" descr="preencoded.png">    </p:cNvPr>
          <p:cNvPicPr>
            <a:picLocks noChangeAspect="1"/>
          </p:cNvPicPr>
          <p:nvPr/>
        </p:nvPicPr>
        <p:blipFill>
          <a:blip r:embed="rId4"/>
          <a:stretch>
            <a:fillRect/>
          </a:stretch>
        </p:blipFill>
        <p:spPr>
          <a:xfrm>
            <a:off x="719495" y="4607243"/>
            <a:ext cx="1027986" cy="1529477"/>
          </a:xfrm>
          <a:prstGeom prst="rect">
            <a:avLst/>
          </a:prstGeom>
        </p:spPr>
      </p:pic>
      <p:sp>
        <p:nvSpPr>
          <p:cNvPr id="11" name="Text 5"/>
          <p:cNvSpPr/>
          <p:nvPr/>
        </p:nvSpPr>
        <p:spPr>
          <a:xfrm>
            <a:off x="2055852" y="4812744"/>
            <a:ext cx="2698433" cy="337185"/>
          </a:xfrm>
          <a:prstGeom prst="rect">
            <a:avLst/>
          </a:prstGeom>
          <a:noFill/>
          <a:ln/>
        </p:spPr>
        <p:txBody>
          <a:bodyPr wrap="none" lIns="0" tIns="0" rIns="0" bIns="0" rtlCol="0" anchor="t"/>
          <a:lstStyle/>
          <a:p>
            <a:pPr algn="l" indent="0" marL="0">
              <a:lnSpc>
                <a:spcPts val="2650"/>
              </a:lnSpc>
              <a:buNone/>
            </a:pPr>
            <a:r>
              <a:rPr lang="en-US" sz="2100" b="1" spc="-42" kern="0" dirty="0">
                <a:solidFill>
                  <a:srgbClr val="E0D6DE"/>
                </a:solidFill>
                <a:latin typeface="Petrona Bold" pitchFamily="34" charset="0"/>
                <a:ea typeface="Petrona Bold" pitchFamily="34" charset="-122"/>
                <a:cs typeface="Petrona Bold" pitchFamily="34" charset="-120"/>
              </a:rPr>
              <a:t>Personalization</a:t>
            </a:r>
            <a:endParaRPr lang="en-US" sz="2100" dirty="0"/>
          </a:p>
        </p:txBody>
      </p:sp>
      <p:sp>
        <p:nvSpPr>
          <p:cNvPr id="12" name="Text 6"/>
          <p:cNvSpPr/>
          <p:nvPr/>
        </p:nvSpPr>
        <p:spPr>
          <a:xfrm>
            <a:off x="2055852" y="5273278"/>
            <a:ext cx="6368653" cy="657939"/>
          </a:xfrm>
          <a:prstGeom prst="rect">
            <a:avLst/>
          </a:prstGeom>
          <a:noFill/>
          <a:ln/>
        </p:spPr>
        <p:txBody>
          <a:bodyPr wrap="square" lIns="0" tIns="0" rIns="0" bIns="0" rtlCol="0" anchor="t"/>
          <a:lstStyle/>
          <a:p>
            <a:pPr algn="l" indent="0" marL="0">
              <a:lnSpc>
                <a:spcPts val="2550"/>
              </a:lnSpc>
              <a:buNone/>
            </a:pPr>
            <a:r>
              <a:rPr lang="en-US" sz="1600" spc="-32" kern="0" dirty="0">
                <a:solidFill>
                  <a:srgbClr val="E0D6DE"/>
                </a:solidFill>
                <a:latin typeface="Inter" pitchFamily="34" charset="0"/>
                <a:ea typeface="Inter" pitchFamily="34" charset="-122"/>
                <a:cs typeface="Inter" pitchFamily="34" charset="-120"/>
              </a:rPr>
              <a:t>AI-powered personalization enhancing customer engagement through machine learning models.</a:t>
            </a:r>
            <a:endParaRPr lang="en-US" sz="1600" dirty="0"/>
          </a:p>
        </p:txBody>
      </p:sp>
      <p:pic>
        <p:nvPicPr>
          <p:cNvPr id="13" name="Image 4" descr="preencoded.png">    </p:cNvPr>
          <p:cNvPicPr>
            <a:picLocks noChangeAspect="1"/>
          </p:cNvPicPr>
          <p:nvPr/>
        </p:nvPicPr>
        <p:blipFill>
          <a:blip r:embed="rId5"/>
          <a:stretch>
            <a:fillRect/>
          </a:stretch>
        </p:blipFill>
        <p:spPr>
          <a:xfrm>
            <a:off x="719495" y="6136719"/>
            <a:ext cx="1027986" cy="1529477"/>
          </a:xfrm>
          <a:prstGeom prst="rect">
            <a:avLst/>
          </a:prstGeom>
        </p:spPr>
      </p:pic>
      <p:sp>
        <p:nvSpPr>
          <p:cNvPr id="14" name="Text 7"/>
          <p:cNvSpPr/>
          <p:nvPr/>
        </p:nvSpPr>
        <p:spPr>
          <a:xfrm>
            <a:off x="2055852" y="6342221"/>
            <a:ext cx="2752249" cy="337185"/>
          </a:xfrm>
          <a:prstGeom prst="rect">
            <a:avLst/>
          </a:prstGeom>
          <a:noFill/>
          <a:ln/>
        </p:spPr>
        <p:txBody>
          <a:bodyPr wrap="none" lIns="0" tIns="0" rIns="0" bIns="0" rtlCol="0" anchor="t"/>
          <a:lstStyle/>
          <a:p>
            <a:pPr algn="l" indent="0" marL="0">
              <a:lnSpc>
                <a:spcPts val="2650"/>
              </a:lnSpc>
              <a:buNone/>
            </a:pPr>
            <a:r>
              <a:rPr lang="en-US" sz="2100" b="1" spc="-42" kern="0" dirty="0">
                <a:solidFill>
                  <a:srgbClr val="E0D6DE"/>
                </a:solidFill>
                <a:latin typeface="Petrona Bold" pitchFamily="34" charset="0"/>
                <a:ea typeface="Petrona Bold" pitchFamily="34" charset="-122"/>
                <a:cs typeface="Petrona Bold" pitchFamily="34" charset="-120"/>
              </a:rPr>
              <a:t>Digital Transformation</a:t>
            </a:r>
            <a:endParaRPr lang="en-US" sz="2100" dirty="0"/>
          </a:p>
        </p:txBody>
      </p:sp>
      <p:sp>
        <p:nvSpPr>
          <p:cNvPr id="15" name="Text 8"/>
          <p:cNvSpPr/>
          <p:nvPr/>
        </p:nvSpPr>
        <p:spPr>
          <a:xfrm>
            <a:off x="2055852" y="6802755"/>
            <a:ext cx="6368653" cy="657939"/>
          </a:xfrm>
          <a:prstGeom prst="rect">
            <a:avLst/>
          </a:prstGeom>
          <a:noFill/>
          <a:ln/>
        </p:spPr>
        <p:txBody>
          <a:bodyPr wrap="square" lIns="0" tIns="0" rIns="0" bIns="0" rtlCol="0" anchor="t"/>
          <a:lstStyle/>
          <a:p>
            <a:pPr algn="l" indent="0" marL="0">
              <a:lnSpc>
                <a:spcPts val="2550"/>
              </a:lnSpc>
              <a:buNone/>
            </a:pPr>
            <a:r>
              <a:rPr lang="en-US" sz="1600" spc="-32" kern="0" dirty="0">
                <a:solidFill>
                  <a:srgbClr val="E0D6DE"/>
                </a:solidFill>
                <a:latin typeface="Inter" pitchFamily="34" charset="0"/>
                <a:ea typeface="Inter" pitchFamily="34" charset="-122"/>
                <a:cs typeface="Inter" pitchFamily="34" charset="-120"/>
              </a:rPr>
              <a:t>Adapting to the digital landscape and leveraging new tools for sales and customer relationship management.</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787485"/>
            <a:ext cx="7054453" cy="744260"/>
          </a:xfrm>
          <a:prstGeom prst="rect">
            <a:avLst/>
          </a:prstGeom>
          <a:noFill/>
          <a:ln/>
        </p:spPr>
        <p:txBody>
          <a:bodyPr wrap="none" lIns="0" tIns="0" rIns="0" bIns="0" rtlCol="0" anchor="t"/>
          <a:lstStyle/>
          <a:p>
            <a:pPr algn="l" indent="0" marL="0">
              <a:lnSpc>
                <a:spcPts val="5850"/>
              </a:lnSpc>
              <a:buNone/>
            </a:pPr>
            <a:r>
              <a:rPr lang="en-US" sz="4650" b="1" spc="-94" kern="0" dirty="0">
                <a:solidFill>
                  <a:srgbClr val="FF8AAF"/>
                </a:solidFill>
                <a:latin typeface="Petrona Bold" pitchFamily="34" charset="0"/>
                <a:ea typeface="Petrona Bold" pitchFamily="34" charset="-122"/>
                <a:cs typeface="Petrona Bold" pitchFamily="34" charset="-120"/>
              </a:rPr>
              <a:t>Introduction to Sales Force</a:t>
            </a:r>
            <a:endParaRPr lang="en-US" sz="4650" dirty="0"/>
          </a:p>
        </p:txBody>
      </p:sp>
      <p:sp>
        <p:nvSpPr>
          <p:cNvPr id="3" name="Text 1"/>
          <p:cNvSpPr/>
          <p:nvPr/>
        </p:nvSpPr>
        <p:spPr>
          <a:xfrm>
            <a:off x="793790" y="3098721"/>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FF8AAF"/>
                </a:solidFill>
                <a:latin typeface="Petrona Bold" pitchFamily="34" charset="0"/>
                <a:ea typeface="Petrona Bold" pitchFamily="34" charset="-122"/>
                <a:cs typeface="Petrona Bold" pitchFamily="34" charset="-120"/>
              </a:rPr>
              <a:t>Key Responsibilities</a:t>
            </a:r>
            <a:endParaRPr lang="en-US" sz="2300" dirty="0"/>
          </a:p>
        </p:txBody>
      </p:sp>
      <p:sp>
        <p:nvSpPr>
          <p:cNvPr id="4" name="Text 2"/>
          <p:cNvSpPr/>
          <p:nvPr/>
        </p:nvSpPr>
        <p:spPr>
          <a:xfrm>
            <a:off x="793790" y="3697605"/>
            <a:ext cx="3978116" cy="217741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The sales force is responsible for implementing business strategies designed to grow and prosper in the market. They are often described as the main driver of growth in many organizations.</a:t>
            </a:r>
            <a:endParaRPr lang="en-US" sz="1750" dirty="0"/>
          </a:p>
        </p:txBody>
      </p:sp>
      <p:sp>
        <p:nvSpPr>
          <p:cNvPr id="5" name="Text 3"/>
          <p:cNvSpPr/>
          <p:nvPr/>
        </p:nvSpPr>
        <p:spPr>
          <a:xfrm>
            <a:off x="5332928" y="3098721"/>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FF8AAF"/>
                </a:solidFill>
                <a:latin typeface="Petrona Bold" pitchFamily="34" charset="0"/>
                <a:ea typeface="Petrona Bold" pitchFamily="34" charset="-122"/>
                <a:cs typeface="Petrona Bold" pitchFamily="34" charset="-120"/>
              </a:rPr>
              <a:t>Adapting to Change</a:t>
            </a:r>
            <a:endParaRPr lang="en-US" sz="2300" dirty="0"/>
          </a:p>
        </p:txBody>
      </p:sp>
      <p:sp>
        <p:nvSpPr>
          <p:cNvPr id="6" name="Text 4"/>
          <p:cNvSpPr/>
          <p:nvPr/>
        </p:nvSpPr>
        <p:spPr>
          <a:xfrm>
            <a:off x="5332928" y="3697605"/>
            <a:ext cx="3978116" cy="254031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Given the various environmental influences on the marketplace, companies are constantly responding to changes in competition, regulation, taxation, and the economy. The salesperson has to work in different markets and sell transnationally.</a:t>
            </a:r>
            <a:endParaRPr lang="en-US" sz="1750" dirty="0"/>
          </a:p>
        </p:txBody>
      </p:sp>
      <p:sp>
        <p:nvSpPr>
          <p:cNvPr id="7" name="Text 5"/>
          <p:cNvSpPr/>
          <p:nvPr/>
        </p:nvSpPr>
        <p:spPr>
          <a:xfrm>
            <a:off x="9872067" y="3098721"/>
            <a:ext cx="3398996"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FF8AAF"/>
                </a:solidFill>
                <a:latin typeface="Petrona Bold" pitchFamily="34" charset="0"/>
                <a:ea typeface="Petrona Bold" pitchFamily="34" charset="-122"/>
                <a:cs typeface="Petrona Bold" pitchFamily="34" charset="-120"/>
              </a:rPr>
              <a:t>Information Management</a:t>
            </a:r>
            <a:endParaRPr lang="en-US" sz="2300" dirty="0"/>
          </a:p>
        </p:txBody>
      </p:sp>
      <p:sp>
        <p:nvSpPr>
          <p:cNvPr id="8" name="Text 6"/>
          <p:cNvSpPr/>
          <p:nvPr/>
        </p:nvSpPr>
        <p:spPr>
          <a:xfrm>
            <a:off x="9872067" y="3697605"/>
            <a:ext cx="3978116" cy="217741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This requires an immense amount of information on the diversity of the organization's customers. Evolutionary trends suggest that the function of the sales force has evolved to meet these changing demands.</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4482"/>
          </a:xfrm>
          <a:prstGeom prst="rect">
            <a:avLst/>
          </a:prstGeom>
        </p:spPr>
      </p:pic>
      <p:sp>
        <p:nvSpPr>
          <p:cNvPr id="3" name="Text 0"/>
          <p:cNvSpPr/>
          <p:nvPr/>
        </p:nvSpPr>
        <p:spPr>
          <a:xfrm>
            <a:off x="6103977" y="485180"/>
            <a:ext cx="7908846" cy="1158002"/>
          </a:xfrm>
          <a:prstGeom prst="rect">
            <a:avLst/>
          </a:prstGeom>
          <a:noFill/>
          <a:ln/>
        </p:spPr>
        <p:txBody>
          <a:bodyPr wrap="square" lIns="0" tIns="0" rIns="0" bIns="0" rtlCol="0" anchor="t"/>
          <a:lstStyle/>
          <a:p>
            <a:pPr algn="l" indent="0" marL="0">
              <a:lnSpc>
                <a:spcPts val="4550"/>
              </a:lnSpc>
              <a:buNone/>
            </a:pPr>
            <a:r>
              <a:rPr lang="en-US" sz="3600" b="1" spc="-73" kern="0" dirty="0">
                <a:solidFill>
                  <a:srgbClr val="FF8AAF"/>
                </a:solidFill>
                <a:latin typeface="Petrona Bold" pitchFamily="34" charset="0"/>
                <a:ea typeface="Petrona Bold" pitchFamily="34" charset="-122"/>
                <a:cs typeface="Petrona Bold" pitchFamily="34" charset="-120"/>
              </a:rPr>
              <a:t>Conclusion: The Evolving Role of Sales Force</a:t>
            </a:r>
            <a:endParaRPr lang="en-US" sz="3600" dirty="0"/>
          </a:p>
        </p:txBody>
      </p:sp>
      <p:sp>
        <p:nvSpPr>
          <p:cNvPr id="4" name="Shape 1"/>
          <p:cNvSpPr/>
          <p:nvPr/>
        </p:nvSpPr>
        <p:spPr>
          <a:xfrm>
            <a:off x="6103977" y="1907858"/>
            <a:ext cx="7908846" cy="1328023"/>
          </a:xfrm>
          <a:prstGeom prst="roundRect">
            <a:avLst>
              <a:gd name="adj" fmla="val 5581"/>
            </a:avLst>
          </a:prstGeom>
          <a:solidFill>
            <a:srgbClr val="2F1D63"/>
          </a:solidFill>
          <a:ln w="7620">
            <a:solidFill>
              <a:srgbClr val="48367C"/>
            </a:solidFill>
            <a:prstDash val="solid"/>
          </a:ln>
        </p:spPr>
      </p:sp>
      <p:sp>
        <p:nvSpPr>
          <p:cNvPr id="5" name="Text 2"/>
          <p:cNvSpPr/>
          <p:nvPr/>
        </p:nvSpPr>
        <p:spPr>
          <a:xfrm>
            <a:off x="6288048" y="2091928"/>
            <a:ext cx="2316123" cy="289441"/>
          </a:xfrm>
          <a:prstGeom prst="rect">
            <a:avLst/>
          </a:prstGeom>
          <a:noFill/>
          <a:ln/>
        </p:spPr>
        <p:txBody>
          <a:bodyPr wrap="none" lIns="0" tIns="0" rIns="0" bIns="0" rtlCol="0" anchor="t"/>
          <a:lstStyle/>
          <a:p>
            <a:pPr algn="l" indent="0" marL="0">
              <a:lnSpc>
                <a:spcPts val="2250"/>
              </a:lnSpc>
              <a:buNone/>
            </a:pPr>
            <a:r>
              <a:rPr lang="en-US" sz="1800" b="1" spc="-36" kern="0" dirty="0">
                <a:solidFill>
                  <a:srgbClr val="E0D6DE"/>
                </a:solidFill>
                <a:latin typeface="Petrona Bold" pitchFamily="34" charset="0"/>
                <a:ea typeface="Petrona Bold" pitchFamily="34" charset="-122"/>
                <a:cs typeface="Petrona Bold" pitchFamily="34" charset="-120"/>
              </a:rPr>
              <a:t>Backbone of Business</a:t>
            </a:r>
            <a:endParaRPr lang="en-US" sz="1800" dirty="0"/>
          </a:p>
        </p:txBody>
      </p:sp>
      <p:sp>
        <p:nvSpPr>
          <p:cNvPr id="6" name="Text 3"/>
          <p:cNvSpPr/>
          <p:nvPr/>
        </p:nvSpPr>
        <p:spPr>
          <a:xfrm>
            <a:off x="6288048" y="2487216"/>
            <a:ext cx="7540704" cy="564594"/>
          </a:xfrm>
          <a:prstGeom prst="rect">
            <a:avLst/>
          </a:prstGeom>
          <a:noFill/>
          <a:ln/>
        </p:spPr>
        <p:txBody>
          <a:bodyPr wrap="square" lIns="0" tIns="0" rIns="0" bIns="0" rtlCol="0" anchor="t"/>
          <a:lstStyle/>
          <a:p>
            <a:pPr algn="l" indent="0" marL="0">
              <a:lnSpc>
                <a:spcPts val="2200"/>
              </a:lnSpc>
              <a:buNone/>
            </a:pPr>
            <a:r>
              <a:rPr lang="en-US" sz="1350" spc="-28" kern="0" dirty="0">
                <a:solidFill>
                  <a:srgbClr val="E0D6DE"/>
                </a:solidFill>
                <a:latin typeface="Inter" pitchFamily="34" charset="0"/>
                <a:ea typeface="Inter" pitchFamily="34" charset="-122"/>
                <a:cs typeface="Inter" pitchFamily="34" charset="-120"/>
              </a:rPr>
              <a:t>The sales force remains the backbone of any business organization, bringing personal attributes, abilities, and skills to every customer encounter.</a:t>
            </a:r>
            <a:endParaRPr lang="en-US" sz="1350" dirty="0"/>
          </a:p>
        </p:txBody>
      </p:sp>
      <p:sp>
        <p:nvSpPr>
          <p:cNvPr id="7" name="Shape 4"/>
          <p:cNvSpPr/>
          <p:nvPr/>
        </p:nvSpPr>
        <p:spPr>
          <a:xfrm>
            <a:off x="6103977" y="3412331"/>
            <a:ext cx="7908846" cy="1328023"/>
          </a:xfrm>
          <a:prstGeom prst="roundRect">
            <a:avLst>
              <a:gd name="adj" fmla="val 5581"/>
            </a:avLst>
          </a:prstGeom>
          <a:solidFill>
            <a:srgbClr val="2F1D63"/>
          </a:solidFill>
          <a:ln w="7620">
            <a:solidFill>
              <a:srgbClr val="48367C"/>
            </a:solidFill>
            <a:prstDash val="solid"/>
          </a:ln>
        </p:spPr>
      </p:sp>
      <p:sp>
        <p:nvSpPr>
          <p:cNvPr id="8" name="Text 5"/>
          <p:cNvSpPr/>
          <p:nvPr/>
        </p:nvSpPr>
        <p:spPr>
          <a:xfrm>
            <a:off x="6288048" y="3596402"/>
            <a:ext cx="2318980" cy="289441"/>
          </a:xfrm>
          <a:prstGeom prst="rect">
            <a:avLst/>
          </a:prstGeom>
          <a:noFill/>
          <a:ln/>
        </p:spPr>
        <p:txBody>
          <a:bodyPr wrap="none" lIns="0" tIns="0" rIns="0" bIns="0" rtlCol="0" anchor="t"/>
          <a:lstStyle/>
          <a:p>
            <a:pPr algn="l" indent="0" marL="0">
              <a:lnSpc>
                <a:spcPts val="2250"/>
              </a:lnSpc>
              <a:buNone/>
            </a:pPr>
            <a:r>
              <a:rPr lang="en-US" sz="1800" b="1" spc="-36" kern="0" dirty="0">
                <a:solidFill>
                  <a:srgbClr val="E0D6DE"/>
                </a:solidFill>
                <a:latin typeface="Petrona Bold" pitchFamily="34" charset="0"/>
                <a:ea typeface="Petrona Bold" pitchFamily="34" charset="-122"/>
                <a:cs typeface="Petrona Bold" pitchFamily="34" charset="-120"/>
              </a:rPr>
              <a:t>Relational Capabilities</a:t>
            </a:r>
            <a:endParaRPr lang="en-US" sz="1800" dirty="0"/>
          </a:p>
        </p:txBody>
      </p:sp>
      <p:sp>
        <p:nvSpPr>
          <p:cNvPr id="9" name="Text 6"/>
          <p:cNvSpPr/>
          <p:nvPr/>
        </p:nvSpPr>
        <p:spPr>
          <a:xfrm>
            <a:off x="6288048" y="3991689"/>
            <a:ext cx="7540704" cy="564594"/>
          </a:xfrm>
          <a:prstGeom prst="rect">
            <a:avLst/>
          </a:prstGeom>
          <a:noFill/>
          <a:ln/>
        </p:spPr>
        <p:txBody>
          <a:bodyPr wrap="square" lIns="0" tIns="0" rIns="0" bIns="0" rtlCol="0" anchor="t"/>
          <a:lstStyle/>
          <a:p>
            <a:pPr algn="l" indent="0" marL="0">
              <a:lnSpc>
                <a:spcPts val="2200"/>
              </a:lnSpc>
              <a:buNone/>
            </a:pPr>
            <a:r>
              <a:rPr lang="en-US" sz="1350" spc="-28" kern="0" dirty="0">
                <a:solidFill>
                  <a:srgbClr val="E0D6DE"/>
                </a:solidFill>
                <a:latin typeface="Inter" pitchFamily="34" charset="0"/>
                <a:ea typeface="Inter" pitchFamily="34" charset="-122"/>
                <a:cs typeface="Inter" pitchFamily="34" charset="-120"/>
              </a:rPr>
              <a:t>Through relational capabilities, sales professionals differentiate themselves and their firms from competitors.</a:t>
            </a:r>
            <a:endParaRPr lang="en-US" sz="1350" dirty="0"/>
          </a:p>
        </p:txBody>
      </p:sp>
      <p:sp>
        <p:nvSpPr>
          <p:cNvPr id="10" name="Shape 7"/>
          <p:cNvSpPr/>
          <p:nvPr/>
        </p:nvSpPr>
        <p:spPr>
          <a:xfrm>
            <a:off x="6103977" y="4916805"/>
            <a:ext cx="7908846" cy="1328023"/>
          </a:xfrm>
          <a:prstGeom prst="roundRect">
            <a:avLst>
              <a:gd name="adj" fmla="val 5581"/>
            </a:avLst>
          </a:prstGeom>
          <a:solidFill>
            <a:srgbClr val="2F1D63"/>
          </a:solidFill>
          <a:ln w="7620">
            <a:solidFill>
              <a:srgbClr val="48367C"/>
            </a:solidFill>
            <a:prstDash val="solid"/>
          </a:ln>
        </p:spPr>
      </p:sp>
      <p:sp>
        <p:nvSpPr>
          <p:cNvPr id="11" name="Text 8"/>
          <p:cNvSpPr/>
          <p:nvPr/>
        </p:nvSpPr>
        <p:spPr>
          <a:xfrm>
            <a:off x="6288048" y="5100876"/>
            <a:ext cx="2316123" cy="289441"/>
          </a:xfrm>
          <a:prstGeom prst="rect">
            <a:avLst/>
          </a:prstGeom>
          <a:noFill/>
          <a:ln/>
        </p:spPr>
        <p:txBody>
          <a:bodyPr wrap="none" lIns="0" tIns="0" rIns="0" bIns="0" rtlCol="0" anchor="t"/>
          <a:lstStyle/>
          <a:p>
            <a:pPr algn="l" indent="0" marL="0">
              <a:lnSpc>
                <a:spcPts val="2250"/>
              </a:lnSpc>
              <a:buNone/>
            </a:pPr>
            <a:r>
              <a:rPr lang="en-US" sz="1800" b="1" spc="-36" kern="0" dirty="0">
                <a:solidFill>
                  <a:srgbClr val="E0D6DE"/>
                </a:solidFill>
                <a:latin typeface="Petrona Bold" pitchFamily="34" charset="0"/>
                <a:ea typeface="Petrona Bold" pitchFamily="34" charset="-122"/>
                <a:cs typeface="Petrona Bold" pitchFamily="34" charset="-120"/>
              </a:rPr>
              <a:t>Adapting to Change</a:t>
            </a:r>
            <a:endParaRPr lang="en-US" sz="1800" dirty="0"/>
          </a:p>
        </p:txBody>
      </p:sp>
      <p:sp>
        <p:nvSpPr>
          <p:cNvPr id="12" name="Text 9"/>
          <p:cNvSpPr/>
          <p:nvPr/>
        </p:nvSpPr>
        <p:spPr>
          <a:xfrm>
            <a:off x="6288048" y="5496163"/>
            <a:ext cx="7540704" cy="564594"/>
          </a:xfrm>
          <a:prstGeom prst="rect">
            <a:avLst/>
          </a:prstGeom>
          <a:noFill/>
          <a:ln/>
        </p:spPr>
        <p:txBody>
          <a:bodyPr wrap="square" lIns="0" tIns="0" rIns="0" bIns="0" rtlCol="0" anchor="t"/>
          <a:lstStyle/>
          <a:p>
            <a:pPr algn="l" indent="0" marL="0">
              <a:lnSpc>
                <a:spcPts val="2200"/>
              </a:lnSpc>
              <a:buNone/>
            </a:pPr>
            <a:r>
              <a:rPr lang="en-US" sz="1350" spc="-28" kern="0" dirty="0">
                <a:solidFill>
                  <a:srgbClr val="E0D6DE"/>
                </a:solidFill>
                <a:latin typeface="Inter" pitchFamily="34" charset="0"/>
                <a:ea typeface="Inter" pitchFamily="34" charset="-122"/>
                <a:cs typeface="Inter" pitchFamily="34" charset="-120"/>
              </a:rPr>
              <a:t>The future success of organizations will be determined by the ability to intermingle new with current markets, products, pricing, and promotional methods.</a:t>
            </a:r>
            <a:endParaRPr lang="en-US" sz="1350" dirty="0"/>
          </a:p>
        </p:txBody>
      </p:sp>
      <p:sp>
        <p:nvSpPr>
          <p:cNvPr id="13" name="Shape 10"/>
          <p:cNvSpPr/>
          <p:nvPr/>
        </p:nvSpPr>
        <p:spPr>
          <a:xfrm>
            <a:off x="6103977" y="6421279"/>
            <a:ext cx="7908846" cy="1328023"/>
          </a:xfrm>
          <a:prstGeom prst="roundRect">
            <a:avLst>
              <a:gd name="adj" fmla="val 5581"/>
            </a:avLst>
          </a:prstGeom>
          <a:solidFill>
            <a:srgbClr val="2F1D63"/>
          </a:solidFill>
          <a:ln w="7620">
            <a:solidFill>
              <a:srgbClr val="48367C"/>
            </a:solidFill>
            <a:prstDash val="solid"/>
          </a:ln>
        </p:spPr>
      </p:sp>
      <p:sp>
        <p:nvSpPr>
          <p:cNvPr id="14" name="Text 11"/>
          <p:cNvSpPr/>
          <p:nvPr/>
        </p:nvSpPr>
        <p:spPr>
          <a:xfrm>
            <a:off x="6288048" y="6605349"/>
            <a:ext cx="2316123" cy="289441"/>
          </a:xfrm>
          <a:prstGeom prst="rect">
            <a:avLst/>
          </a:prstGeom>
          <a:noFill/>
          <a:ln/>
        </p:spPr>
        <p:txBody>
          <a:bodyPr wrap="none" lIns="0" tIns="0" rIns="0" bIns="0" rtlCol="0" anchor="t"/>
          <a:lstStyle/>
          <a:p>
            <a:pPr algn="l" indent="0" marL="0">
              <a:lnSpc>
                <a:spcPts val="2250"/>
              </a:lnSpc>
              <a:buNone/>
            </a:pPr>
            <a:r>
              <a:rPr lang="en-US" sz="1800" b="1" spc="-36" kern="0" dirty="0">
                <a:solidFill>
                  <a:srgbClr val="E0D6DE"/>
                </a:solidFill>
                <a:latin typeface="Petrona Bold" pitchFamily="34" charset="0"/>
                <a:ea typeface="Petrona Bold" pitchFamily="34" charset="-122"/>
                <a:cs typeface="Petrona Bold" pitchFamily="34" charset="-120"/>
              </a:rPr>
              <a:t>Continuous Learning</a:t>
            </a:r>
            <a:endParaRPr lang="en-US" sz="1800" dirty="0"/>
          </a:p>
        </p:txBody>
      </p:sp>
      <p:sp>
        <p:nvSpPr>
          <p:cNvPr id="15" name="Text 12"/>
          <p:cNvSpPr/>
          <p:nvPr/>
        </p:nvSpPr>
        <p:spPr>
          <a:xfrm>
            <a:off x="6288048" y="7000637"/>
            <a:ext cx="7540704" cy="564594"/>
          </a:xfrm>
          <a:prstGeom prst="rect">
            <a:avLst/>
          </a:prstGeom>
          <a:noFill/>
          <a:ln/>
        </p:spPr>
        <p:txBody>
          <a:bodyPr wrap="square" lIns="0" tIns="0" rIns="0" bIns="0" rtlCol="0" anchor="t"/>
          <a:lstStyle/>
          <a:p>
            <a:pPr algn="l" indent="0" marL="0">
              <a:lnSpc>
                <a:spcPts val="2200"/>
              </a:lnSpc>
              <a:buNone/>
            </a:pPr>
            <a:r>
              <a:rPr lang="en-US" sz="1350" spc="-28" kern="0" dirty="0">
                <a:solidFill>
                  <a:srgbClr val="E0D6DE"/>
                </a:solidFill>
                <a:latin typeface="Inter" pitchFamily="34" charset="0"/>
                <a:ea typeface="Inter" pitchFamily="34" charset="-122"/>
                <a:cs typeface="Inter" pitchFamily="34" charset="-120"/>
              </a:rPr>
              <a:t>Sales professionals must continually adapt to new technologies, data analytics, and changing customer expectations to remain effective in their roles.</a:t>
            </a:r>
            <a:endParaRPr lang="en-US" sz="13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006078"/>
            <a:ext cx="9894689" cy="744260"/>
          </a:xfrm>
          <a:prstGeom prst="rect">
            <a:avLst/>
          </a:prstGeom>
          <a:noFill/>
          <a:ln/>
        </p:spPr>
        <p:txBody>
          <a:bodyPr wrap="none" lIns="0" tIns="0" rIns="0" bIns="0" rtlCol="0" anchor="t"/>
          <a:lstStyle/>
          <a:p>
            <a:pPr algn="l" indent="0" marL="0">
              <a:lnSpc>
                <a:spcPts val="5850"/>
              </a:lnSpc>
              <a:buNone/>
            </a:pPr>
            <a:r>
              <a:rPr lang="en-US" sz="4650" b="1" spc="-94" kern="0" dirty="0">
                <a:solidFill>
                  <a:srgbClr val="FF8AAF"/>
                </a:solidFill>
                <a:latin typeface="Petrona Bold" pitchFamily="34" charset="0"/>
                <a:ea typeface="Petrona Bold" pitchFamily="34" charset="-122"/>
                <a:cs typeface="Petrona Bold" pitchFamily="34" charset="-120"/>
              </a:rPr>
              <a:t>Understanding the Role of Sales Force</a:t>
            </a:r>
            <a:endParaRPr lang="en-US" sz="4650" dirty="0"/>
          </a:p>
        </p:txBody>
      </p:sp>
      <p:sp>
        <p:nvSpPr>
          <p:cNvPr id="3" name="Shape 1"/>
          <p:cNvSpPr/>
          <p:nvPr/>
        </p:nvSpPr>
        <p:spPr>
          <a:xfrm>
            <a:off x="793790" y="2459117"/>
            <a:ext cx="510302" cy="510302"/>
          </a:xfrm>
          <a:prstGeom prst="roundRect">
            <a:avLst>
              <a:gd name="adj" fmla="val 18669"/>
            </a:avLst>
          </a:prstGeom>
          <a:solidFill>
            <a:srgbClr val="2F1D63"/>
          </a:solidFill>
          <a:ln w="7620">
            <a:solidFill>
              <a:srgbClr val="48367C"/>
            </a:solidFill>
            <a:prstDash val="solid"/>
          </a:ln>
        </p:spPr>
      </p:sp>
      <p:sp>
        <p:nvSpPr>
          <p:cNvPr id="4" name="Text 2"/>
          <p:cNvSpPr/>
          <p:nvPr/>
        </p:nvSpPr>
        <p:spPr>
          <a:xfrm>
            <a:off x="870347" y="2491026"/>
            <a:ext cx="357188" cy="446484"/>
          </a:xfrm>
          <a:prstGeom prst="rect">
            <a:avLst/>
          </a:prstGeom>
          <a:noFill/>
          <a:ln/>
        </p:spPr>
        <p:txBody>
          <a:bodyPr wrap="none" lIns="0" tIns="0" rIns="0" bIns="0" rtlCol="0" anchor="t"/>
          <a:lstStyle/>
          <a:p>
            <a:pPr algn="ctr" indent="0" marL="0">
              <a:lnSpc>
                <a:spcPts val="2800"/>
              </a:lnSpc>
              <a:buNone/>
            </a:pPr>
            <a:r>
              <a:rPr lang="en-US" sz="2800" b="1" spc="-56" kern="0" dirty="0">
                <a:solidFill>
                  <a:srgbClr val="E0D6DE"/>
                </a:solidFill>
                <a:latin typeface="Petrona Bold" pitchFamily="34" charset="0"/>
                <a:ea typeface="Petrona Bold" pitchFamily="34" charset="-122"/>
                <a:cs typeface="Petrona Bold" pitchFamily="34" charset="-120"/>
              </a:rPr>
              <a:t>1</a:t>
            </a:r>
            <a:endParaRPr lang="en-US" sz="2800" dirty="0"/>
          </a:p>
        </p:txBody>
      </p:sp>
      <p:sp>
        <p:nvSpPr>
          <p:cNvPr id="5" name="Text 3"/>
          <p:cNvSpPr/>
          <p:nvPr/>
        </p:nvSpPr>
        <p:spPr>
          <a:xfrm>
            <a:off x="1530906" y="2459117"/>
            <a:ext cx="478547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Main Link in Business Relationships</a:t>
            </a:r>
            <a:endParaRPr lang="en-US" sz="2300" dirty="0"/>
          </a:p>
        </p:txBody>
      </p:sp>
      <p:sp>
        <p:nvSpPr>
          <p:cNvPr id="6" name="Text 4"/>
          <p:cNvSpPr/>
          <p:nvPr/>
        </p:nvSpPr>
        <p:spPr>
          <a:xfrm>
            <a:off x="1530906" y="2967276"/>
            <a:ext cx="5670947" cy="1814513"/>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The sales force is the primary connection between an organization and its clients. They understand the clients, respond to their various requests, nurture and develop sales relationships on a one-to-one basis, and sell the organization's offerings.</a:t>
            </a:r>
            <a:endParaRPr lang="en-US" sz="1750" dirty="0"/>
          </a:p>
        </p:txBody>
      </p:sp>
      <p:sp>
        <p:nvSpPr>
          <p:cNvPr id="7" name="Shape 5"/>
          <p:cNvSpPr/>
          <p:nvPr/>
        </p:nvSpPr>
        <p:spPr>
          <a:xfrm>
            <a:off x="7428667" y="2459117"/>
            <a:ext cx="510302" cy="510302"/>
          </a:xfrm>
          <a:prstGeom prst="roundRect">
            <a:avLst>
              <a:gd name="adj" fmla="val 18669"/>
            </a:avLst>
          </a:prstGeom>
          <a:solidFill>
            <a:srgbClr val="2F1D63"/>
          </a:solidFill>
          <a:ln w="7620">
            <a:solidFill>
              <a:srgbClr val="48367C"/>
            </a:solidFill>
            <a:prstDash val="solid"/>
          </a:ln>
        </p:spPr>
      </p:sp>
      <p:sp>
        <p:nvSpPr>
          <p:cNvPr id="8" name="Text 6"/>
          <p:cNvSpPr/>
          <p:nvPr/>
        </p:nvSpPr>
        <p:spPr>
          <a:xfrm>
            <a:off x="7505224" y="2491026"/>
            <a:ext cx="357188" cy="446484"/>
          </a:xfrm>
          <a:prstGeom prst="rect">
            <a:avLst/>
          </a:prstGeom>
          <a:noFill/>
          <a:ln/>
        </p:spPr>
        <p:txBody>
          <a:bodyPr wrap="none" lIns="0" tIns="0" rIns="0" bIns="0" rtlCol="0" anchor="t"/>
          <a:lstStyle/>
          <a:p>
            <a:pPr algn="ctr" indent="0" marL="0">
              <a:lnSpc>
                <a:spcPts val="2800"/>
              </a:lnSpc>
              <a:buNone/>
            </a:pPr>
            <a:r>
              <a:rPr lang="en-US" sz="2800" b="1" spc="-56" kern="0" dirty="0">
                <a:solidFill>
                  <a:srgbClr val="E0D6DE"/>
                </a:solidFill>
                <a:latin typeface="Petrona Bold" pitchFamily="34" charset="0"/>
                <a:ea typeface="Petrona Bold" pitchFamily="34" charset="-122"/>
                <a:cs typeface="Petrona Bold" pitchFamily="34" charset="-120"/>
              </a:rPr>
              <a:t>2</a:t>
            </a:r>
            <a:endParaRPr lang="en-US" sz="2800" dirty="0"/>
          </a:p>
        </p:txBody>
      </p:sp>
      <p:sp>
        <p:nvSpPr>
          <p:cNvPr id="9" name="Text 7"/>
          <p:cNvSpPr/>
          <p:nvPr/>
        </p:nvSpPr>
        <p:spPr>
          <a:xfrm>
            <a:off x="8165783" y="2459117"/>
            <a:ext cx="3810476"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Building Trust and Retention</a:t>
            </a:r>
            <a:endParaRPr lang="en-US" sz="2300" dirty="0"/>
          </a:p>
        </p:txBody>
      </p:sp>
      <p:sp>
        <p:nvSpPr>
          <p:cNvPr id="10" name="Text 8"/>
          <p:cNvSpPr/>
          <p:nvPr/>
        </p:nvSpPr>
        <p:spPr>
          <a:xfrm>
            <a:off x="8165783" y="2967276"/>
            <a:ext cx="5670947"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Client relationships are substantial, relationships of trust are created, and client retention can also be achieved when the company's offerings meet the clients' needs.</a:t>
            </a:r>
            <a:endParaRPr lang="en-US" sz="1750" dirty="0"/>
          </a:p>
        </p:txBody>
      </p:sp>
      <p:sp>
        <p:nvSpPr>
          <p:cNvPr id="11" name="Shape 9"/>
          <p:cNvSpPr/>
          <p:nvPr/>
        </p:nvSpPr>
        <p:spPr>
          <a:xfrm>
            <a:off x="793790" y="5263753"/>
            <a:ext cx="510302" cy="510302"/>
          </a:xfrm>
          <a:prstGeom prst="roundRect">
            <a:avLst>
              <a:gd name="adj" fmla="val 18669"/>
            </a:avLst>
          </a:prstGeom>
          <a:solidFill>
            <a:srgbClr val="2F1D63"/>
          </a:solidFill>
          <a:ln w="7620">
            <a:solidFill>
              <a:srgbClr val="48367C"/>
            </a:solidFill>
            <a:prstDash val="solid"/>
          </a:ln>
        </p:spPr>
      </p:sp>
      <p:sp>
        <p:nvSpPr>
          <p:cNvPr id="12" name="Text 10"/>
          <p:cNvSpPr/>
          <p:nvPr/>
        </p:nvSpPr>
        <p:spPr>
          <a:xfrm>
            <a:off x="870347" y="5295662"/>
            <a:ext cx="357188" cy="446484"/>
          </a:xfrm>
          <a:prstGeom prst="rect">
            <a:avLst/>
          </a:prstGeom>
          <a:noFill/>
          <a:ln/>
        </p:spPr>
        <p:txBody>
          <a:bodyPr wrap="none" lIns="0" tIns="0" rIns="0" bIns="0" rtlCol="0" anchor="t"/>
          <a:lstStyle/>
          <a:p>
            <a:pPr algn="ctr" indent="0" marL="0">
              <a:lnSpc>
                <a:spcPts val="2800"/>
              </a:lnSpc>
              <a:buNone/>
            </a:pPr>
            <a:r>
              <a:rPr lang="en-US" sz="2800" b="1" spc="-56" kern="0" dirty="0">
                <a:solidFill>
                  <a:srgbClr val="E0D6DE"/>
                </a:solidFill>
                <a:latin typeface="Petrona Bold" pitchFamily="34" charset="0"/>
                <a:ea typeface="Petrona Bold" pitchFamily="34" charset="-122"/>
                <a:cs typeface="Petrona Bold" pitchFamily="34" charset="-120"/>
              </a:rPr>
              <a:t>3</a:t>
            </a:r>
            <a:endParaRPr lang="en-US" sz="2800" dirty="0"/>
          </a:p>
        </p:txBody>
      </p:sp>
      <p:sp>
        <p:nvSpPr>
          <p:cNvPr id="13" name="Text 11"/>
          <p:cNvSpPr/>
          <p:nvPr/>
        </p:nvSpPr>
        <p:spPr>
          <a:xfrm>
            <a:off x="1530906" y="5263753"/>
            <a:ext cx="3366611"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Strategic Implementation</a:t>
            </a:r>
            <a:endParaRPr lang="en-US" sz="2300" dirty="0"/>
          </a:p>
        </p:txBody>
      </p:sp>
      <p:sp>
        <p:nvSpPr>
          <p:cNvPr id="14" name="Text 12"/>
          <p:cNvSpPr/>
          <p:nvPr/>
        </p:nvSpPr>
        <p:spPr>
          <a:xfrm>
            <a:off x="1530906" y="5771912"/>
            <a:ext cx="5670947"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The sales staff are responsible for defining and implementing business strategies. Selling is a process that contributes to the strategic implementation and vital placement of the organization.</a:t>
            </a:r>
            <a:endParaRPr lang="en-US" sz="1750" dirty="0"/>
          </a:p>
        </p:txBody>
      </p:sp>
      <p:sp>
        <p:nvSpPr>
          <p:cNvPr id="15" name="Shape 13"/>
          <p:cNvSpPr/>
          <p:nvPr/>
        </p:nvSpPr>
        <p:spPr>
          <a:xfrm>
            <a:off x="7428667" y="5263753"/>
            <a:ext cx="510302" cy="510302"/>
          </a:xfrm>
          <a:prstGeom prst="roundRect">
            <a:avLst>
              <a:gd name="adj" fmla="val 18669"/>
            </a:avLst>
          </a:prstGeom>
          <a:solidFill>
            <a:srgbClr val="2F1D63"/>
          </a:solidFill>
          <a:ln w="7620">
            <a:solidFill>
              <a:srgbClr val="48367C"/>
            </a:solidFill>
            <a:prstDash val="solid"/>
          </a:ln>
        </p:spPr>
      </p:sp>
      <p:sp>
        <p:nvSpPr>
          <p:cNvPr id="16" name="Text 14"/>
          <p:cNvSpPr/>
          <p:nvPr/>
        </p:nvSpPr>
        <p:spPr>
          <a:xfrm>
            <a:off x="7505224" y="5295662"/>
            <a:ext cx="357188" cy="446484"/>
          </a:xfrm>
          <a:prstGeom prst="rect">
            <a:avLst/>
          </a:prstGeom>
          <a:noFill/>
          <a:ln/>
        </p:spPr>
        <p:txBody>
          <a:bodyPr wrap="none" lIns="0" tIns="0" rIns="0" bIns="0" rtlCol="0" anchor="t"/>
          <a:lstStyle/>
          <a:p>
            <a:pPr algn="ctr" indent="0" marL="0">
              <a:lnSpc>
                <a:spcPts val="2800"/>
              </a:lnSpc>
              <a:buNone/>
            </a:pPr>
            <a:r>
              <a:rPr lang="en-US" sz="2800" b="1" spc="-56" kern="0" dirty="0">
                <a:solidFill>
                  <a:srgbClr val="E0D6DE"/>
                </a:solidFill>
                <a:latin typeface="Petrona Bold" pitchFamily="34" charset="0"/>
                <a:ea typeface="Petrona Bold" pitchFamily="34" charset="-122"/>
                <a:cs typeface="Petrona Bold" pitchFamily="34" charset="-120"/>
              </a:rPr>
              <a:t>4</a:t>
            </a:r>
            <a:endParaRPr lang="en-US" sz="2800" dirty="0"/>
          </a:p>
        </p:txBody>
      </p:sp>
      <p:sp>
        <p:nvSpPr>
          <p:cNvPr id="17" name="Text 15"/>
          <p:cNvSpPr/>
          <p:nvPr/>
        </p:nvSpPr>
        <p:spPr>
          <a:xfrm>
            <a:off x="8165783" y="5263753"/>
            <a:ext cx="3513534"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Bold" pitchFamily="34" charset="0"/>
                <a:ea typeface="Petrona Bold" pitchFamily="34" charset="-122"/>
                <a:cs typeface="Petrona Bold" pitchFamily="34" charset="-120"/>
              </a:rPr>
              <a:t>Long-lasting Relationships</a:t>
            </a:r>
            <a:endParaRPr lang="en-US" sz="2300" dirty="0"/>
          </a:p>
        </p:txBody>
      </p:sp>
      <p:sp>
        <p:nvSpPr>
          <p:cNvPr id="18" name="Text 16"/>
          <p:cNvSpPr/>
          <p:nvPr/>
        </p:nvSpPr>
        <p:spPr>
          <a:xfrm>
            <a:off x="8165783" y="5771912"/>
            <a:ext cx="5670947"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Selling builds long-lasting relationships with clients and contributes to client satisfaction.</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519363"/>
          </a:xfrm>
          <a:prstGeom prst="rect">
            <a:avLst/>
          </a:prstGeom>
        </p:spPr>
      </p:pic>
      <p:sp>
        <p:nvSpPr>
          <p:cNvPr id="3" name="Text 0"/>
          <p:cNvSpPr/>
          <p:nvPr/>
        </p:nvSpPr>
        <p:spPr>
          <a:xfrm>
            <a:off x="705445" y="3073598"/>
            <a:ext cx="10903625" cy="661392"/>
          </a:xfrm>
          <a:prstGeom prst="rect">
            <a:avLst/>
          </a:prstGeom>
          <a:noFill/>
          <a:ln/>
        </p:spPr>
        <p:txBody>
          <a:bodyPr wrap="none" lIns="0" tIns="0" rIns="0" bIns="0" rtlCol="0" anchor="t"/>
          <a:lstStyle/>
          <a:p>
            <a:pPr algn="l" indent="0" marL="0">
              <a:lnSpc>
                <a:spcPts val="5200"/>
              </a:lnSpc>
              <a:buNone/>
            </a:pPr>
            <a:r>
              <a:rPr lang="en-US" sz="4150" b="1" spc="-83" kern="0" dirty="0">
                <a:solidFill>
                  <a:srgbClr val="FF8AAF"/>
                </a:solidFill>
                <a:latin typeface="Petrona Bold" pitchFamily="34" charset="0"/>
                <a:ea typeface="Petrona Bold" pitchFamily="34" charset="-122"/>
                <a:cs typeface="Petrona Bold" pitchFamily="34" charset="-120"/>
              </a:rPr>
              <a:t>Major Roles and Responsibilities of Sales Force</a:t>
            </a:r>
            <a:endParaRPr lang="en-US" sz="4150" dirty="0"/>
          </a:p>
        </p:txBody>
      </p:sp>
      <p:pic>
        <p:nvPicPr>
          <p:cNvPr id="4" name="Image 1" descr="preencoded.png">    </p:cNvPr>
          <p:cNvPicPr>
            <a:picLocks noChangeAspect="1"/>
          </p:cNvPicPr>
          <p:nvPr/>
        </p:nvPicPr>
        <p:blipFill>
          <a:blip r:embed="rId2"/>
          <a:stretch>
            <a:fillRect/>
          </a:stretch>
        </p:blipFill>
        <p:spPr>
          <a:xfrm>
            <a:off x="705445" y="4037290"/>
            <a:ext cx="503873" cy="503873"/>
          </a:xfrm>
          <a:prstGeom prst="rect">
            <a:avLst/>
          </a:prstGeom>
        </p:spPr>
      </p:pic>
      <p:sp>
        <p:nvSpPr>
          <p:cNvPr id="5" name="Text 1"/>
          <p:cNvSpPr/>
          <p:nvPr/>
        </p:nvSpPr>
        <p:spPr>
          <a:xfrm>
            <a:off x="705445" y="4742617"/>
            <a:ext cx="2645450" cy="330637"/>
          </a:xfrm>
          <a:prstGeom prst="rect">
            <a:avLst/>
          </a:prstGeom>
          <a:noFill/>
          <a:ln/>
        </p:spPr>
        <p:txBody>
          <a:bodyPr wrap="none" lIns="0" tIns="0" rIns="0" bIns="0" rtlCol="0" anchor="t"/>
          <a:lstStyle/>
          <a:p>
            <a:pPr algn="l" indent="0" marL="0">
              <a:lnSpc>
                <a:spcPts val="2600"/>
              </a:lnSpc>
              <a:buNone/>
            </a:pPr>
            <a:r>
              <a:rPr lang="en-US" sz="2050" b="1" spc="-42" kern="0" dirty="0">
                <a:solidFill>
                  <a:srgbClr val="E0D6DE"/>
                </a:solidFill>
                <a:latin typeface="Petrona Bold" pitchFamily="34" charset="0"/>
                <a:ea typeface="Petrona Bold" pitchFamily="34" charset="-122"/>
                <a:cs typeface="Petrona Bold" pitchFamily="34" charset="-120"/>
              </a:rPr>
              <a:t>Provide Value</a:t>
            </a:r>
            <a:endParaRPr lang="en-US" sz="2050" dirty="0"/>
          </a:p>
        </p:txBody>
      </p:sp>
      <p:sp>
        <p:nvSpPr>
          <p:cNvPr id="6" name="Text 2"/>
          <p:cNvSpPr/>
          <p:nvPr/>
        </p:nvSpPr>
        <p:spPr>
          <a:xfrm>
            <a:off x="705445" y="5194102"/>
            <a:ext cx="3078123" cy="644843"/>
          </a:xfrm>
          <a:prstGeom prst="rect">
            <a:avLst/>
          </a:prstGeom>
          <a:noFill/>
          <a:ln/>
        </p:spPr>
        <p:txBody>
          <a:bodyPr wrap="square" lIns="0" tIns="0" rIns="0" bIns="0" rtlCol="0" anchor="t"/>
          <a:lstStyle/>
          <a:p>
            <a:pPr algn="l" indent="0" marL="0">
              <a:lnSpc>
                <a:spcPts val="2500"/>
              </a:lnSpc>
              <a:buNone/>
            </a:pPr>
            <a:r>
              <a:rPr lang="en-US" sz="1550" spc="-32" kern="0" dirty="0">
                <a:solidFill>
                  <a:srgbClr val="E0D6DE"/>
                </a:solidFill>
                <a:latin typeface="Inter" pitchFamily="34" charset="0"/>
                <a:ea typeface="Inter" pitchFamily="34" charset="-122"/>
                <a:cs typeface="Inter" pitchFamily="34" charset="-120"/>
              </a:rPr>
              <a:t>Sales force provides value with their knowledge and expertise.</a:t>
            </a:r>
            <a:endParaRPr lang="en-US" sz="1550" dirty="0"/>
          </a:p>
        </p:txBody>
      </p:sp>
      <p:pic>
        <p:nvPicPr>
          <p:cNvPr id="7" name="Image 2" descr="preencoded.png">    </p:cNvPr>
          <p:cNvPicPr>
            <a:picLocks noChangeAspect="1"/>
          </p:cNvPicPr>
          <p:nvPr/>
        </p:nvPicPr>
        <p:blipFill>
          <a:blip r:embed="rId3"/>
          <a:stretch>
            <a:fillRect/>
          </a:stretch>
        </p:blipFill>
        <p:spPr>
          <a:xfrm>
            <a:off x="4085868" y="4037290"/>
            <a:ext cx="503873" cy="503873"/>
          </a:xfrm>
          <a:prstGeom prst="rect">
            <a:avLst/>
          </a:prstGeom>
        </p:spPr>
      </p:pic>
      <p:sp>
        <p:nvSpPr>
          <p:cNvPr id="8" name="Text 3"/>
          <p:cNvSpPr/>
          <p:nvPr/>
        </p:nvSpPr>
        <p:spPr>
          <a:xfrm>
            <a:off x="4085868" y="4742617"/>
            <a:ext cx="2645450" cy="330637"/>
          </a:xfrm>
          <a:prstGeom prst="rect">
            <a:avLst/>
          </a:prstGeom>
          <a:noFill/>
          <a:ln/>
        </p:spPr>
        <p:txBody>
          <a:bodyPr wrap="none" lIns="0" tIns="0" rIns="0" bIns="0" rtlCol="0" anchor="t"/>
          <a:lstStyle/>
          <a:p>
            <a:pPr algn="l" indent="0" marL="0">
              <a:lnSpc>
                <a:spcPts val="2600"/>
              </a:lnSpc>
              <a:buNone/>
            </a:pPr>
            <a:r>
              <a:rPr lang="en-US" sz="2050" b="1" spc="-42" kern="0" dirty="0">
                <a:solidFill>
                  <a:srgbClr val="E0D6DE"/>
                </a:solidFill>
                <a:latin typeface="Petrona Bold" pitchFamily="34" charset="0"/>
                <a:ea typeface="Petrona Bold" pitchFamily="34" charset="-122"/>
                <a:cs typeface="Petrona Bold" pitchFamily="34" charset="-120"/>
              </a:rPr>
              <a:t>Create Buying System</a:t>
            </a:r>
            <a:endParaRPr lang="en-US" sz="2050" dirty="0"/>
          </a:p>
        </p:txBody>
      </p:sp>
      <p:sp>
        <p:nvSpPr>
          <p:cNvPr id="9" name="Text 4"/>
          <p:cNvSpPr/>
          <p:nvPr/>
        </p:nvSpPr>
        <p:spPr>
          <a:xfrm>
            <a:off x="4085868" y="5194102"/>
            <a:ext cx="3078123" cy="967264"/>
          </a:xfrm>
          <a:prstGeom prst="rect">
            <a:avLst/>
          </a:prstGeom>
          <a:noFill/>
          <a:ln/>
        </p:spPr>
        <p:txBody>
          <a:bodyPr wrap="square" lIns="0" tIns="0" rIns="0" bIns="0" rtlCol="0" anchor="t"/>
          <a:lstStyle/>
          <a:p>
            <a:pPr algn="l" indent="0" marL="0">
              <a:lnSpc>
                <a:spcPts val="2500"/>
              </a:lnSpc>
              <a:buNone/>
            </a:pPr>
            <a:r>
              <a:rPr lang="en-US" sz="1550" spc="-32" kern="0" dirty="0">
                <a:solidFill>
                  <a:srgbClr val="E0D6DE"/>
                </a:solidFill>
                <a:latin typeface="Inter" pitchFamily="34" charset="0"/>
                <a:ea typeface="Inter" pitchFamily="34" charset="-122"/>
                <a:cs typeface="Inter" pitchFamily="34" charset="-120"/>
              </a:rPr>
              <a:t>Focus on creating a buying system rather than just winning orders.</a:t>
            </a:r>
            <a:endParaRPr lang="en-US" sz="1550" dirty="0"/>
          </a:p>
        </p:txBody>
      </p:sp>
      <p:pic>
        <p:nvPicPr>
          <p:cNvPr id="10" name="Image 3" descr="preencoded.png">    </p:cNvPr>
          <p:cNvPicPr>
            <a:picLocks noChangeAspect="1"/>
          </p:cNvPicPr>
          <p:nvPr/>
        </p:nvPicPr>
        <p:blipFill>
          <a:blip r:embed="rId4"/>
          <a:stretch>
            <a:fillRect/>
          </a:stretch>
        </p:blipFill>
        <p:spPr>
          <a:xfrm>
            <a:off x="7466290" y="4037290"/>
            <a:ext cx="503873" cy="503873"/>
          </a:xfrm>
          <a:prstGeom prst="rect">
            <a:avLst/>
          </a:prstGeom>
        </p:spPr>
      </p:pic>
      <p:sp>
        <p:nvSpPr>
          <p:cNvPr id="11" name="Text 5"/>
          <p:cNvSpPr/>
          <p:nvPr/>
        </p:nvSpPr>
        <p:spPr>
          <a:xfrm>
            <a:off x="7466290" y="4742617"/>
            <a:ext cx="2645450" cy="330637"/>
          </a:xfrm>
          <a:prstGeom prst="rect">
            <a:avLst/>
          </a:prstGeom>
          <a:noFill/>
          <a:ln/>
        </p:spPr>
        <p:txBody>
          <a:bodyPr wrap="none" lIns="0" tIns="0" rIns="0" bIns="0" rtlCol="0" anchor="t"/>
          <a:lstStyle/>
          <a:p>
            <a:pPr algn="l" indent="0" marL="0">
              <a:lnSpc>
                <a:spcPts val="2600"/>
              </a:lnSpc>
              <a:buNone/>
            </a:pPr>
            <a:r>
              <a:rPr lang="en-US" sz="2050" b="1" spc="-42" kern="0" dirty="0">
                <a:solidFill>
                  <a:srgbClr val="E0D6DE"/>
                </a:solidFill>
                <a:latin typeface="Petrona Bold" pitchFamily="34" charset="0"/>
                <a:ea typeface="Petrona Bold" pitchFamily="34" charset="-122"/>
                <a:cs typeface="Petrona Bold" pitchFamily="34" charset="-120"/>
              </a:rPr>
              <a:t>Build Community</a:t>
            </a:r>
            <a:endParaRPr lang="en-US" sz="2050" dirty="0"/>
          </a:p>
        </p:txBody>
      </p:sp>
      <p:sp>
        <p:nvSpPr>
          <p:cNvPr id="12" name="Text 6"/>
          <p:cNvSpPr/>
          <p:nvPr/>
        </p:nvSpPr>
        <p:spPr>
          <a:xfrm>
            <a:off x="7466290" y="5194102"/>
            <a:ext cx="3078123" cy="967264"/>
          </a:xfrm>
          <a:prstGeom prst="rect">
            <a:avLst/>
          </a:prstGeom>
          <a:noFill/>
          <a:ln/>
        </p:spPr>
        <p:txBody>
          <a:bodyPr wrap="square" lIns="0" tIns="0" rIns="0" bIns="0" rtlCol="0" anchor="t"/>
          <a:lstStyle/>
          <a:p>
            <a:pPr algn="l" indent="0" marL="0">
              <a:lnSpc>
                <a:spcPts val="2500"/>
              </a:lnSpc>
              <a:buNone/>
            </a:pPr>
            <a:r>
              <a:rPr lang="en-US" sz="1550" spc="-32" kern="0" dirty="0">
                <a:solidFill>
                  <a:srgbClr val="E0D6DE"/>
                </a:solidFill>
                <a:latin typeface="Inter" pitchFamily="34" charset="0"/>
                <a:ea typeface="Inter" pitchFamily="34" charset="-122"/>
                <a:cs typeface="Inter" pitchFamily="34" charset="-120"/>
              </a:rPr>
              <a:t>Build a community around them and involve supporting staff in complex sales assignments.</a:t>
            </a:r>
            <a:endParaRPr lang="en-US" sz="1550" dirty="0"/>
          </a:p>
        </p:txBody>
      </p:sp>
      <p:pic>
        <p:nvPicPr>
          <p:cNvPr id="13" name="Image 4" descr="preencoded.png">    </p:cNvPr>
          <p:cNvPicPr>
            <a:picLocks noChangeAspect="1"/>
          </p:cNvPicPr>
          <p:nvPr/>
        </p:nvPicPr>
        <p:blipFill>
          <a:blip r:embed="rId5"/>
          <a:stretch>
            <a:fillRect/>
          </a:stretch>
        </p:blipFill>
        <p:spPr>
          <a:xfrm>
            <a:off x="10846713" y="4037290"/>
            <a:ext cx="503873" cy="503873"/>
          </a:xfrm>
          <a:prstGeom prst="rect">
            <a:avLst/>
          </a:prstGeom>
        </p:spPr>
      </p:pic>
      <p:sp>
        <p:nvSpPr>
          <p:cNvPr id="14" name="Text 7"/>
          <p:cNvSpPr/>
          <p:nvPr/>
        </p:nvSpPr>
        <p:spPr>
          <a:xfrm>
            <a:off x="10846713" y="4742617"/>
            <a:ext cx="2645450" cy="330637"/>
          </a:xfrm>
          <a:prstGeom prst="rect">
            <a:avLst/>
          </a:prstGeom>
          <a:noFill/>
          <a:ln/>
        </p:spPr>
        <p:txBody>
          <a:bodyPr wrap="none" lIns="0" tIns="0" rIns="0" bIns="0" rtlCol="0" anchor="t"/>
          <a:lstStyle/>
          <a:p>
            <a:pPr algn="l" indent="0" marL="0">
              <a:lnSpc>
                <a:spcPts val="2600"/>
              </a:lnSpc>
              <a:buNone/>
            </a:pPr>
            <a:r>
              <a:rPr lang="en-US" sz="2050" b="1" spc="-42" kern="0" dirty="0">
                <a:solidFill>
                  <a:srgbClr val="E0D6DE"/>
                </a:solidFill>
                <a:latin typeface="Petrona Bold" pitchFamily="34" charset="0"/>
                <a:ea typeface="Petrona Bold" pitchFamily="34" charset="-122"/>
                <a:cs typeface="Petrona Bold" pitchFamily="34" charset="-120"/>
              </a:rPr>
              <a:t>Multiple Roles</a:t>
            </a:r>
            <a:endParaRPr lang="en-US" sz="2050" dirty="0"/>
          </a:p>
        </p:txBody>
      </p:sp>
      <p:sp>
        <p:nvSpPr>
          <p:cNvPr id="15" name="Text 8"/>
          <p:cNvSpPr/>
          <p:nvPr/>
        </p:nvSpPr>
        <p:spPr>
          <a:xfrm>
            <a:off x="10846713" y="5194102"/>
            <a:ext cx="3078242" cy="1612106"/>
          </a:xfrm>
          <a:prstGeom prst="rect">
            <a:avLst/>
          </a:prstGeom>
          <a:noFill/>
          <a:ln/>
        </p:spPr>
        <p:txBody>
          <a:bodyPr wrap="square" lIns="0" tIns="0" rIns="0" bIns="0" rtlCol="0" anchor="t"/>
          <a:lstStyle/>
          <a:p>
            <a:pPr algn="l" indent="0" marL="0">
              <a:lnSpc>
                <a:spcPts val="2500"/>
              </a:lnSpc>
              <a:buNone/>
            </a:pPr>
            <a:r>
              <a:rPr lang="en-US" sz="1550" spc="-32" kern="0" dirty="0">
                <a:solidFill>
                  <a:srgbClr val="E0D6DE"/>
                </a:solidFill>
                <a:latin typeface="Inter" pitchFamily="34" charset="0"/>
                <a:ea typeface="Inter" pitchFamily="34" charset="-122"/>
                <a:cs typeface="Inter" pitchFamily="34" charset="-120"/>
              </a:rPr>
              <a:t>Roles include direct account management, sales and market representation, buying and transaction management, sales leadership, and supervision.</a:t>
            </a:r>
            <a:endParaRPr lang="en-US" sz="1550" dirty="0"/>
          </a:p>
        </p:txBody>
      </p:sp>
      <p:sp>
        <p:nvSpPr>
          <p:cNvPr id="16" name="Text 9"/>
          <p:cNvSpPr/>
          <p:nvPr/>
        </p:nvSpPr>
        <p:spPr>
          <a:xfrm>
            <a:off x="705445" y="7032903"/>
            <a:ext cx="13219509" cy="644843"/>
          </a:xfrm>
          <a:prstGeom prst="rect">
            <a:avLst/>
          </a:prstGeom>
          <a:noFill/>
          <a:ln/>
        </p:spPr>
        <p:txBody>
          <a:bodyPr wrap="square" lIns="0" tIns="0" rIns="0" bIns="0" rtlCol="0" anchor="t"/>
          <a:lstStyle/>
          <a:p>
            <a:pPr algn="l" indent="0" marL="0">
              <a:lnSpc>
                <a:spcPts val="2500"/>
              </a:lnSpc>
              <a:buNone/>
            </a:pPr>
            <a:r>
              <a:rPr lang="en-US" sz="1550" spc="-32" kern="0" dirty="0">
                <a:solidFill>
                  <a:srgbClr val="E0D6DE"/>
                </a:solidFill>
                <a:latin typeface="Inter" pitchFamily="34" charset="0"/>
                <a:ea typeface="Inter" pitchFamily="34" charset="-122"/>
                <a:cs typeface="Inter" pitchFamily="34" charset="-120"/>
              </a:rPr>
              <a:t>The personal selling profession is being transformed by modern technological advancements such as digital and telesales. Technology is capable of either assisting or substituting face-to-face sales careers, or both.</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25766" y="802005"/>
            <a:ext cx="7817168" cy="599480"/>
          </a:xfrm>
          <a:prstGeom prst="rect">
            <a:avLst/>
          </a:prstGeom>
          <a:noFill/>
          <a:ln/>
        </p:spPr>
        <p:txBody>
          <a:bodyPr wrap="none" lIns="0" tIns="0" rIns="0" bIns="0" rtlCol="0" anchor="t"/>
          <a:lstStyle/>
          <a:p>
            <a:pPr algn="l" indent="0" marL="0">
              <a:lnSpc>
                <a:spcPts val="4700"/>
              </a:lnSpc>
              <a:buNone/>
            </a:pPr>
            <a:r>
              <a:rPr lang="en-US" sz="3750" b="1" spc="-76" kern="0" dirty="0">
                <a:solidFill>
                  <a:srgbClr val="FF8AAF"/>
                </a:solidFill>
                <a:latin typeface="Petrona Bold" pitchFamily="34" charset="0"/>
                <a:ea typeface="Petrona Bold" pitchFamily="34" charset="-122"/>
                <a:cs typeface="Petrona Bold" pitchFamily="34" charset="-120"/>
              </a:rPr>
              <a:t>Information Required for Sales Force</a:t>
            </a:r>
            <a:endParaRPr lang="en-US" sz="3750" dirty="0"/>
          </a:p>
        </p:txBody>
      </p:sp>
      <p:sp>
        <p:nvSpPr>
          <p:cNvPr id="4" name="Shape 1"/>
          <p:cNvSpPr/>
          <p:nvPr/>
        </p:nvSpPr>
        <p:spPr>
          <a:xfrm>
            <a:off x="6125766" y="1675448"/>
            <a:ext cx="7865269" cy="1081921"/>
          </a:xfrm>
          <a:prstGeom prst="roundRect">
            <a:avLst>
              <a:gd name="adj" fmla="val 7092"/>
            </a:avLst>
          </a:prstGeom>
          <a:solidFill>
            <a:srgbClr val="2F1D63"/>
          </a:solidFill>
          <a:ln w="7620">
            <a:solidFill>
              <a:srgbClr val="48367C"/>
            </a:solidFill>
            <a:prstDash val="solid"/>
          </a:ln>
        </p:spPr>
      </p:sp>
      <p:sp>
        <p:nvSpPr>
          <p:cNvPr id="5" name="Text 2"/>
          <p:cNvSpPr/>
          <p:nvPr/>
        </p:nvSpPr>
        <p:spPr>
          <a:xfrm>
            <a:off x="6316028" y="1865709"/>
            <a:ext cx="2397919" cy="299680"/>
          </a:xfrm>
          <a:prstGeom prst="rect">
            <a:avLst/>
          </a:prstGeom>
          <a:noFill/>
          <a:ln/>
        </p:spPr>
        <p:txBody>
          <a:bodyPr wrap="none" lIns="0" tIns="0" rIns="0" bIns="0" rtlCol="0" anchor="t"/>
          <a:lstStyle/>
          <a:p>
            <a:pPr algn="l" indent="0" marL="0">
              <a:lnSpc>
                <a:spcPts val="2350"/>
              </a:lnSpc>
              <a:buNone/>
            </a:pPr>
            <a:r>
              <a:rPr lang="en-US" sz="1850" b="1" spc="-38" kern="0" dirty="0">
                <a:solidFill>
                  <a:srgbClr val="E0D6DE"/>
                </a:solidFill>
                <a:latin typeface="Petrona Bold" pitchFamily="34" charset="0"/>
                <a:ea typeface="Petrona Bold" pitchFamily="34" charset="-122"/>
                <a:cs typeface="Petrona Bold" pitchFamily="34" charset="-120"/>
              </a:rPr>
              <a:t>Market Trends</a:t>
            </a:r>
            <a:endParaRPr lang="en-US" sz="1850" dirty="0"/>
          </a:p>
        </p:txBody>
      </p:sp>
      <p:sp>
        <p:nvSpPr>
          <p:cNvPr id="6" name="Text 3"/>
          <p:cNvSpPr/>
          <p:nvPr/>
        </p:nvSpPr>
        <p:spPr>
          <a:xfrm>
            <a:off x="6316028" y="2274927"/>
            <a:ext cx="7484745" cy="292179"/>
          </a:xfrm>
          <a:prstGeom prst="rect">
            <a:avLst/>
          </a:prstGeom>
          <a:noFill/>
          <a:ln/>
        </p:spPr>
        <p:txBody>
          <a:bodyPr wrap="none" lIns="0" tIns="0" rIns="0" bIns="0" rtlCol="0" anchor="t"/>
          <a:lstStyle/>
          <a:p>
            <a:pPr algn="l" indent="0" marL="0">
              <a:lnSpc>
                <a:spcPts val="2300"/>
              </a:lnSpc>
              <a:buNone/>
            </a:pPr>
            <a:r>
              <a:rPr lang="en-US" sz="1400" spc="-29" kern="0" dirty="0">
                <a:solidFill>
                  <a:srgbClr val="E0D6DE"/>
                </a:solidFill>
                <a:latin typeface="Inter" pitchFamily="34" charset="0"/>
                <a:ea typeface="Inter" pitchFamily="34" charset="-122"/>
                <a:cs typeface="Inter" pitchFamily="34" charset="-120"/>
              </a:rPr>
              <a:t>Appreciation of vital market trends to understand the broader context of sales.</a:t>
            </a:r>
            <a:endParaRPr lang="en-US" sz="1400" dirty="0"/>
          </a:p>
        </p:txBody>
      </p:sp>
      <p:sp>
        <p:nvSpPr>
          <p:cNvPr id="7" name="Shape 4"/>
          <p:cNvSpPr/>
          <p:nvPr/>
        </p:nvSpPr>
        <p:spPr>
          <a:xfrm>
            <a:off x="6125766" y="2940010"/>
            <a:ext cx="7865269" cy="1374100"/>
          </a:xfrm>
          <a:prstGeom prst="roundRect">
            <a:avLst>
              <a:gd name="adj" fmla="val 5584"/>
            </a:avLst>
          </a:prstGeom>
          <a:solidFill>
            <a:srgbClr val="2F1D63"/>
          </a:solidFill>
          <a:ln w="7620">
            <a:solidFill>
              <a:srgbClr val="48367C"/>
            </a:solidFill>
            <a:prstDash val="solid"/>
          </a:ln>
        </p:spPr>
      </p:sp>
      <p:sp>
        <p:nvSpPr>
          <p:cNvPr id="8" name="Text 5"/>
          <p:cNvSpPr/>
          <p:nvPr/>
        </p:nvSpPr>
        <p:spPr>
          <a:xfrm>
            <a:off x="6316028" y="3130272"/>
            <a:ext cx="2620328" cy="299680"/>
          </a:xfrm>
          <a:prstGeom prst="rect">
            <a:avLst/>
          </a:prstGeom>
          <a:noFill/>
          <a:ln/>
        </p:spPr>
        <p:txBody>
          <a:bodyPr wrap="none" lIns="0" tIns="0" rIns="0" bIns="0" rtlCol="0" anchor="t"/>
          <a:lstStyle/>
          <a:p>
            <a:pPr algn="l" indent="0" marL="0">
              <a:lnSpc>
                <a:spcPts val="2350"/>
              </a:lnSpc>
              <a:buNone/>
            </a:pPr>
            <a:r>
              <a:rPr lang="en-US" sz="1850" b="1" spc="-38" kern="0" dirty="0">
                <a:solidFill>
                  <a:srgbClr val="E0D6DE"/>
                </a:solidFill>
                <a:latin typeface="Petrona Bold" pitchFamily="34" charset="0"/>
                <a:ea typeface="Petrona Bold" pitchFamily="34" charset="-122"/>
                <a:cs typeface="Petrona Bold" pitchFamily="34" charset="-120"/>
              </a:rPr>
              <a:t>Customer Demographics</a:t>
            </a:r>
            <a:endParaRPr lang="en-US" sz="1850" dirty="0"/>
          </a:p>
        </p:txBody>
      </p:sp>
      <p:sp>
        <p:nvSpPr>
          <p:cNvPr id="9" name="Text 6"/>
          <p:cNvSpPr/>
          <p:nvPr/>
        </p:nvSpPr>
        <p:spPr>
          <a:xfrm>
            <a:off x="6316028" y="3539490"/>
            <a:ext cx="7484745" cy="584359"/>
          </a:xfrm>
          <a:prstGeom prst="rect">
            <a:avLst/>
          </a:prstGeom>
          <a:noFill/>
          <a:ln/>
        </p:spPr>
        <p:txBody>
          <a:bodyPr wrap="square" lIns="0" tIns="0" rIns="0" bIns="0" rtlCol="0" anchor="t"/>
          <a:lstStyle/>
          <a:p>
            <a:pPr algn="l" indent="0" marL="0">
              <a:lnSpc>
                <a:spcPts val="2300"/>
              </a:lnSpc>
              <a:buNone/>
            </a:pPr>
            <a:r>
              <a:rPr lang="en-US" sz="1400" spc="-29" kern="0" dirty="0">
                <a:solidFill>
                  <a:srgbClr val="E0D6DE"/>
                </a:solidFill>
                <a:latin typeface="Inter" pitchFamily="34" charset="0"/>
                <a:ea typeface="Inter" pitchFamily="34" charset="-122"/>
                <a:cs typeface="Inter" pitchFamily="34" charset="-120"/>
              </a:rPr>
              <a:t>Understanding demographic data such as income, age, gender, and interest in new models.</a:t>
            </a:r>
            <a:endParaRPr lang="en-US" sz="1400" dirty="0"/>
          </a:p>
        </p:txBody>
      </p:sp>
      <p:sp>
        <p:nvSpPr>
          <p:cNvPr id="10" name="Shape 7"/>
          <p:cNvSpPr/>
          <p:nvPr/>
        </p:nvSpPr>
        <p:spPr>
          <a:xfrm>
            <a:off x="6125766" y="4496753"/>
            <a:ext cx="7865269" cy="1374100"/>
          </a:xfrm>
          <a:prstGeom prst="roundRect">
            <a:avLst>
              <a:gd name="adj" fmla="val 5584"/>
            </a:avLst>
          </a:prstGeom>
          <a:solidFill>
            <a:srgbClr val="2F1D63"/>
          </a:solidFill>
          <a:ln w="7620">
            <a:solidFill>
              <a:srgbClr val="48367C"/>
            </a:solidFill>
            <a:prstDash val="solid"/>
          </a:ln>
        </p:spPr>
      </p:sp>
      <p:sp>
        <p:nvSpPr>
          <p:cNvPr id="11" name="Text 8"/>
          <p:cNvSpPr/>
          <p:nvPr/>
        </p:nvSpPr>
        <p:spPr>
          <a:xfrm>
            <a:off x="6316028" y="4687014"/>
            <a:ext cx="2397919" cy="299680"/>
          </a:xfrm>
          <a:prstGeom prst="rect">
            <a:avLst/>
          </a:prstGeom>
          <a:noFill/>
          <a:ln/>
        </p:spPr>
        <p:txBody>
          <a:bodyPr wrap="none" lIns="0" tIns="0" rIns="0" bIns="0" rtlCol="0" anchor="t"/>
          <a:lstStyle/>
          <a:p>
            <a:pPr algn="l" indent="0" marL="0">
              <a:lnSpc>
                <a:spcPts val="2350"/>
              </a:lnSpc>
              <a:buNone/>
            </a:pPr>
            <a:r>
              <a:rPr lang="en-US" sz="1850" b="1" spc="-38" kern="0" dirty="0">
                <a:solidFill>
                  <a:srgbClr val="E0D6DE"/>
                </a:solidFill>
                <a:latin typeface="Petrona Bold" pitchFamily="34" charset="0"/>
                <a:ea typeface="Petrona Bold" pitchFamily="34" charset="-122"/>
                <a:cs typeface="Petrona Bold" pitchFamily="34" charset="-120"/>
              </a:rPr>
              <a:t>Purchase Decisions</a:t>
            </a:r>
            <a:endParaRPr lang="en-US" sz="1850" dirty="0"/>
          </a:p>
        </p:txBody>
      </p:sp>
      <p:sp>
        <p:nvSpPr>
          <p:cNvPr id="12" name="Text 9"/>
          <p:cNvSpPr/>
          <p:nvPr/>
        </p:nvSpPr>
        <p:spPr>
          <a:xfrm>
            <a:off x="6316028" y="5096232"/>
            <a:ext cx="7484745" cy="584359"/>
          </a:xfrm>
          <a:prstGeom prst="rect">
            <a:avLst/>
          </a:prstGeom>
          <a:noFill/>
          <a:ln/>
        </p:spPr>
        <p:txBody>
          <a:bodyPr wrap="square" lIns="0" tIns="0" rIns="0" bIns="0" rtlCol="0" anchor="t"/>
          <a:lstStyle/>
          <a:p>
            <a:pPr algn="l" indent="0" marL="0">
              <a:lnSpc>
                <a:spcPts val="2300"/>
              </a:lnSpc>
              <a:buNone/>
            </a:pPr>
            <a:r>
              <a:rPr lang="en-US" sz="1400" spc="-29" kern="0" dirty="0">
                <a:solidFill>
                  <a:srgbClr val="E0D6DE"/>
                </a:solidFill>
                <a:latin typeface="Inter" pitchFamily="34" charset="0"/>
                <a:ea typeface="Inter" pitchFamily="34" charset="-122"/>
                <a:cs typeface="Inter" pitchFamily="34" charset="-120"/>
              </a:rPr>
              <a:t>Information about primary causes in purchase decisions and whose opinions are most influential.</a:t>
            </a:r>
            <a:endParaRPr lang="en-US" sz="1400" dirty="0"/>
          </a:p>
        </p:txBody>
      </p:sp>
      <p:sp>
        <p:nvSpPr>
          <p:cNvPr id="13" name="Shape 10"/>
          <p:cNvSpPr/>
          <p:nvPr/>
        </p:nvSpPr>
        <p:spPr>
          <a:xfrm>
            <a:off x="6125766" y="6053495"/>
            <a:ext cx="7865269" cy="1374100"/>
          </a:xfrm>
          <a:prstGeom prst="roundRect">
            <a:avLst>
              <a:gd name="adj" fmla="val 5584"/>
            </a:avLst>
          </a:prstGeom>
          <a:solidFill>
            <a:srgbClr val="2F1D63"/>
          </a:solidFill>
          <a:ln w="7620">
            <a:solidFill>
              <a:srgbClr val="48367C"/>
            </a:solidFill>
            <a:prstDash val="solid"/>
          </a:ln>
        </p:spPr>
      </p:sp>
      <p:sp>
        <p:nvSpPr>
          <p:cNvPr id="14" name="Text 11"/>
          <p:cNvSpPr/>
          <p:nvPr/>
        </p:nvSpPr>
        <p:spPr>
          <a:xfrm>
            <a:off x="6316028" y="6243757"/>
            <a:ext cx="2397919" cy="299680"/>
          </a:xfrm>
          <a:prstGeom prst="rect">
            <a:avLst/>
          </a:prstGeom>
          <a:noFill/>
          <a:ln/>
        </p:spPr>
        <p:txBody>
          <a:bodyPr wrap="none" lIns="0" tIns="0" rIns="0" bIns="0" rtlCol="0" anchor="t"/>
          <a:lstStyle/>
          <a:p>
            <a:pPr algn="l" indent="0" marL="0">
              <a:lnSpc>
                <a:spcPts val="2350"/>
              </a:lnSpc>
              <a:buNone/>
            </a:pPr>
            <a:r>
              <a:rPr lang="en-US" sz="1850" b="1" spc="-38" kern="0" dirty="0">
                <a:solidFill>
                  <a:srgbClr val="E0D6DE"/>
                </a:solidFill>
                <a:latin typeface="Petrona Bold" pitchFamily="34" charset="0"/>
                <a:ea typeface="Petrona Bold" pitchFamily="34" charset="-122"/>
                <a:cs typeface="Petrona Bold" pitchFamily="34" charset="-120"/>
              </a:rPr>
              <a:t>Consumer Behavior</a:t>
            </a:r>
            <a:endParaRPr lang="en-US" sz="1850" dirty="0"/>
          </a:p>
        </p:txBody>
      </p:sp>
      <p:sp>
        <p:nvSpPr>
          <p:cNvPr id="15" name="Text 12"/>
          <p:cNvSpPr/>
          <p:nvPr/>
        </p:nvSpPr>
        <p:spPr>
          <a:xfrm>
            <a:off x="6316028" y="6652974"/>
            <a:ext cx="7484745" cy="584359"/>
          </a:xfrm>
          <a:prstGeom prst="rect">
            <a:avLst/>
          </a:prstGeom>
          <a:noFill/>
          <a:ln/>
        </p:spPr>
        <p:txBody>
          <a:bodyPr wrap="square" lIns="0" tIns="0" rIns="0" bIns="0" rtlCol="0" anchor="t"/>
          <a:lstStyle/>
          <a:p>
            <a:pPr algn="l" indent="0" marL="0">
              <a:lnSpc>
                <a:spcPts val="2300"/>
              </a:lnSpc>
              <a:buNone/>
            </a:pPr>
            <a:r>
              <a:rPr lang="en-US" sz="1400" spc="-29" kern="0" dirty="0">
                <a:solidFill>
                  <a:srgbClr val="E0D6DE"/>
                </a:solidFill>
                <a:latin typeface="Inter" pitchFamily="34" charset="0"/>
                <a:ea typeface="Inter" pitchFamily="34" charset="-122"/>
                <a:cs typeface="Inter" pitchFamily="34" charset="-120"/>
              </a:rPr>
              <a:t>Knowledge in the field of consumer behavior and direct marketing that intimately affects sales strategy.</a:t>
            </a:r>
            <a:endParaRPr 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21744" y="488990"/>
            <a:ext cx="7900511" cy="1165860"/>
          </a:xfrm>
          <a:prstGeom prst="rect">
            <a:avLst/>
          </a:prstGeom>
          <a:noFill/>
          <a:ln/>
        </p:spPr>
        <p:txBody>
          <a:bodyPr wrap="square" lIns="0" tIns="0" rIns="0" bIns="0" rtlCol="0" anchor="t"/>
          <a:lstStyle/>
          <a:p>
            <a:pPr algn="l" indent="0" marL="0">
              <a:lnSpc>
                <a:spcPts val="4550"/>
              </a:lnSpc>
              <a:buNone/>
            </a:pPr>
            <a:r>
              <a:rPr lang="en-US" sz="3650" b="1" spc="-73" kern="0" dirty="0">
                <a:solidFill>
                  <a:srgbClr val="FF8AAF"/>
                </a:solidFill>
                <a:latin typeface="Petrona Bold" pitchFamily="34" charset="0"/>
                <a:ea typeface="Petrona Bold" pitchFamily="34" charset="-122"/>
                <a:cs typeface="Petrona Bold" pitchFamily="34" charset="-120"/>
              </a:rPr>
              <a:t>Market Research and Competitive Intelligence</a:t>
            </a:r>
            <a:endParaRPr lang="en-US" sz="3650" dirty="0"/>
          </a:p>
        </p:txBody>
      </p:sp>
      <p:sp>
        <p:nvSpPr>
          <p:cNvPr id="4" name="Shape 1"/>
          <p:cNvSpPr/>
          <p:nvPr/>
        </p:nvSpPr>
        <p:spPr>
          <a:xfrm>
            <a:off x="821531" y="1921312"/>
            <a:ext cx="22860" cy="5819299"/>
          </a:xfrm>
          <a:prstGeom prst="roundRect">
            <a:avLst>
              <a:gd name="adj" fmla="val 326390"/>
            </a:avLst>
          </a:prstGeom>
          <a:solidFill>
            <a:srgbClr val="48367C"/>
          </a:solidFill>
          <a:ln/>
        </p:spPr>
      </p:sp>
      <p:sp>
        <p:nvSpPr>
          <p:cNvPr id="5" name="Shape 2"/>
          <p:cNvSpPr/>
          <p:nvPr/>
        </p:nvSpPr>
        <p:spPr>
          <a:xfrm>
            <a:off x="998518" y="2309455"/>
            <a:ext cx="532924" cy="22860"/>
          </a:xfrm>
          <a:prstGeom prst="roundRect">
            <a:avLst>
              <a:gd name="adj" fmla="val 326390"/>
            </a:avLst>
          </a:prstGeom>
          <a:solidFill>
            <a:srgbClr val="48367C"/>
          </a:solidFill>
          <a:ln/>
        </p:spPr>
      </p:sp>
      <p:sp>
        <p:nvSpPr>
          <p:cNvPr id="6" name="Shape 3"/>
          <p:cNvSpPr/>
          <p:nvPr/>
        </p:nvSpPr>
        <p:spPr>
          <a:xfrm>
            <a:off x="621685" y="2121098"/>
            <a:ext cx="399693" cy="399693"/>
          </a:xfrm>
          <a:prstGeom prst="roundRect">
            <a:avLst>
              <a:gd name="adj" fmla="val 18667"/>
            </a:avLst>
          </a:prstGeom>
          <a:solidFill>
            <a:srgbClr val="2F1D63"/>
          </a:solidFill>
          <a:ln w="7620">
            <a:solidFill>
              <a:srgbClr val="48367C"/>
            </a:solidFill>
            <a:prstDash val="solid"/>
          </a:ln>
        </p:spPr>
      </p:sp>
      <p:sp>
        <p:nvSpPr>
          <p:cNvPr id="7" name="Text 4"/>
          <p:cNvSpPr/>
          <p:nvPr/>
        </p:nvSpPr>
        <p:spPr>
          <a:xfrm>
            <a:off x="681573" y="2146042"/>
            <a:ext cx="279797" cy="349687"/>
          </a:xfrm>
          <a:prstGeom prst="rect">
            <a:avLst/>
          </a:prstGeom>
          <a:noFill/>
          <a:ln/>
        </p:spPr>
        <p:txBody>
          <a:bodyPr wrap="none" lIns="0" tIns="0" rIns="0" bIns="0" rtlCol="0" anchor="t"/>
          <a:lstStyle/>
          <a:p>
            <a:pPr algn="ctr" indent="0" marL="0">
              <a:lnSpc>
                <a:spcPts val="2200"/>
              </a:lnSpc>
              <a:buNone/>
            </a:pPr>
            <a:r>
              <a:rPr lang="en-US" sz="2200" b="1" spc="-44" kern="0" dirty="0">
                <a:solidFill>
                  <a:srgbClr val="E0D6DE"/>
                </a:solidFill>
                <a:latin typeface="Petrona Bold" pitchFamily="34" charset="0"/>
                <a:ea typeface="Petrona Bold" pitchFamily="34" charset="-122"/>
                <a:cs typeface="Petrona Bold" pitchFamily="34" charset="-120"/>
              </a:rPr>
              <a:t>1</a:t>
            </a:r>
            <a:endParaRPr lang="en-US" sz="2200" dirty="0"/>
          </a:p>
        </p:txBody>
      </p:sp>
      <p:sp>
        <p:nvSpPr>
          <p:cNvPr id="8" name="Text 5"/>
          <p:cNvSpPr/>
          <p:nvPr/>
        </p:nvSpPr>
        <p:spPr>
          <a:xfrm>
            <a:off x="1709737" y="2098953"/>
            <a:ext cx="2992279" cy="291346"/>
          </a:xfrm>
          <a:prstGeom prst="rect">
            <a:avLst/>
          </a:prstGeom>
          <a:noFill/>
          <a:ln/>
        </p:spPr>
        <p:txBody>
          <a:bodyPr wrap="none" lIns="0" tIns="0" rIns="0" bIns="0" rtlCol="0" anchor="t"/>
          <a:lstStyle/>
          <a:p>
            <a:pPr algn="l" indent="0" marL="0">
              <a:lnSpc>
                <a:spcPts val="2250"/>
              </a:lnSpc>
              <a:buNone/>
            </a:pPr>
            <a:r>
              <a:rPr lang="en-US" sz="1800" b="1" spc="-37" kern="0" dirty="0">
                <a:solidFill>
                  <a:srgbClr val="E0D6DE"/>
                </a:solidFill>
                <a:latin typeface="Petrona Bold" pitchFamily="34" charset="0"/>
                <a:ea typeface="Petrona Bold" pitchFamily="34" charset="-122"/>
                <a:cs typeface="Petrona Bold" pitchFamily="34" charset="-120"/>
              </a:rPr>
              <a:t>Marketing Research Industry</a:t>
            </a:r>
            <a:endParaRPr lang="en-US" sz="1800" dirty="0"/>
          </a:p>
        </p:txBody>
      </p:sp>
      <p:sp>
        <p:nvSpPr>
          <p:cNvPr id="9" name="Text 6"/>
          <p:cNvSpPr/>
          <p:nvPr/>
        </p:nvSpPr>
        <p:spPr>
          <a:xfrm>
            <a:off x="1709737" y="2496860"/>
            <a:ext cx="6812518" cy="568404"/>
          </a:xfrm>
          <a:prstGeom prst="rect">
            <a:avLst/>
          </a:prstGeom>
          <a:noFill/>
          <a:ln/>
        </p:spPr>
        <p:txBody>
          <a:bodyPr wrap="square" lIns="0" tIns="0" rIns="0" bIns="0" rtlCol="0" anchor="t"/>
          <a:lstStyle/>
          <a:p>
            <a:pPr algn="l" indent="0" marL="0">
              <a:lnSpc>
                <a:spcPts val="2200"/>
              </a:lnSpc>
              <a:buNone/>
            </a:pPr>
            <a:r>
              <a:rPr lang="en-US" sz="1350" spc="-28" kern="0" dirty="0">
                <a:solidFill>
                  <a:srgbClr val="E0D6DE"/>
                </a:solidFill>
                <a:latin typeface="Inter" pitchFamily="34" charset="0"/>
                <a:ea typeface="Inter" pitchFamily="34" charset="-122"/>
                <a:cs typeface="Inter" pitchFamily="34" charset="-120"/>
              </a:rPr>
              <a:t>The advent and growth of the marketing research industry have broadened knowledge in consumer behavior and direct marketing.</a:t>
            </a:r>
            <a:endParaRPr lang="en-US" sz="1350" dirty="0"/>
          </a:p>
        </p:txBody>
      </p:sp>
      <p:sp>
        <p:nvSpPr>
          <p:cNvPr id="10" name="Shape 7"/>
          <p:cNvSpPr/>
          <p:nvPr/>
        </p:nvSpPr>
        <p:spPr>
          <a:xfrm>
            <a:off x="998518" y="3808690"/>
            <a:ext cx="532924" cy="22860"/>
          </a:xfrm>
          <a:prstGeom prst="roundRect">
            <a:avLst>
              <a:gd name="adj" fmla="val 326390"/>
            </a:avLst>
          </a:prstGeom>
          <a:solidFill>
            <a:srgbClr val="48367C"/>
          </a:solidFill>
          <a:ln/>
        </p:spPr>
      </p:sp>
      <p:sp>
        <p:nvSpPr>
          <p:cNvPr id="11" name="Shape 8"/>
          <p:cNvSpPr/>
          <p:nvPr/>
        </p:nvSpPr>
        <p:spPr>
          <a:xfrm>
            <a:off x="621685" y="3620333"/>
            <a:ext cx="399693" cy="399693"/>
          </a:xfrm>
          <a:prstGeom prst="roundRect">
            <a:avLst>
              <a:gd name="adj" fmla="val 18667"/>
            </a:avLst>
          </a:prstGeom>
          <a:solidFill>
            <a:srgbClr val="2F1D63"/>
          </a:solidFill>
          <a:ln w="7620">
            <a:solidFill>
              <a:srgbClr val="48367C"/>
            </a:solidFill>
            <a:prstDash val="solid"/>
          </a:ln>
        </p:spPr>
      </p:sp>
      <p:sp>
        <p:nvSpPr>
          <p:cNvPr id="12" name="Text 9"/>
          <p:cNvSpPr/>
          <p:nvPr/>
        </p:nvSpPr>
        <p:spPr>
          <a:xfrm>
            <a:off x="681573" y="3645277"/>
            <a:ext cx="279797" cy="349687"/>
          </a:xfrm>
          <a:prstGeom prst="rect">
            <a:avLst/>
          </a:prstGeom>
          <a:noFill/>
          <a:ln/>
        </p:spPr>
        <p:txBody>
          <a:bodyPr wrap="none" lIns="0" tIns="0" rIns="0" bIns="0" rtlCol="0" anchor="t"/>
          <a:lstStyle/>
          <a:p>
            <a:pPr algn="ctr" indent="0" marL="0">
              <a:lnSpc>
                <a:spcPts val="2200"/>
              </a:lnSpc>
              <a:buNone/>
            </a:pPr>
            <a:r>
              <a:rPr lang="en-US" sz="2200" b="1" spc="-44" kern="0" dirty="0">
                <a:solidFill>
                  <a:srgbClr val="E0D6DE"/>
                </a:solidFill>
                <a:latin typeface="Petrona Bold" pitchFamily="34" charset="0"/>
                <a:ea typeface="Petrona Bold" pitchFamily="34" charset="-122"/>
                <a:cs typeface="Petrona Bold" pitchFamily="34" charset="-120"/>
              </a:rPr>
              <a:t>2</a:t>
            </a:r>
            <a:endParaRPr lang="en-US" sz="2200" dirty="0"/>
          </a:p>
        </p:txBody>
      </p:sp>
      <p:sp>
        <p:nvSpPr>
          <p:cNvPr id="13" name="Text 10"/>
          <p:cNvSpPr/>
          <p:nvPr/>
        </p:nvSpPr>
        <p:spPr>
          <a:xfrm>
            <a:off x="1709737" y="3598188"/>
            <a:ext cx="2331601" cy="291346"/>
          </a:xfrm>
          <a:prstGeom prst="rect">
            <a:avLst/>
          </a:prstGeom>
          <a:noFill/>
          <a:ln/>
        </p:spPr>
        <p:txBody>
          <a:bodyPr wrap="none" lIns="0" tIns="0" rIns="0" bIns="0" rtlCol="0" anchor="t"/>
          <a:lstStyle/>
          <a:p>
            <a:pPr algn="l" indent="0" marL="0">
              <a:lnSpc>
                <a:spcPts val="2250"/>
              </a:lnSpc>
              <a:buNone/>
            </a:pPr>
            <a:r>
              <a:rPr lang="en-US" sz="1800" b="1" spc="-37" kern="0" dirty="0">
                <a:solidFill>
                  <a:srgbClr val="E0D6DE"/>
                </a:solidFill>
                <a:latin typeface="Petrona Bold" pitchFamily="34" charset="0"/>
                <a:ea typeface="Petrona Bold" pitchFamily="34" charset="-122"/>
                <a:cs typeface="Petrona Bold" pitchFamily="34" charset="-120"/>
              </a:rPr>
              <a:t>Consumer Trends</a:t>
            </a:r>
            <a:endParaRPr lang="en-US" sz="1800" dirty="0"/>
          </a:p>
        </p:txBody>
      </p:sp>
      <p:sp>
        <p:nvSpPr>
          <p:cNvPr id="14" name="Text 11"/>
          <p:cNvSpPr/>
          <p:nvPr/>
        </p:nvSpPr>
        <p:spPr>
          <a:xfrm>
            <a:off x="1709737" y="3996095"/>
            <a:ext cx="6812518" cy="568404"/>
          </a:xfrm>
          <a:prstGeom prst="rect">
            <a:avLst/>
          </a:prstGeom>
          <a:noFill/>
          <a:ln/>
        </p:spPr>
        <p:txBody>
          <a:bodyPr wrap="square" lIns="0" tIns="0" rIns="0" bIns="0" rtlCol="0" anchor="t"/>
          <a:lstStyle/>
          <a:p>
            <a:pPr algn="l" indent="0" marL="0">
              <a:lnSpc>
                <a:spcPts val="2200"/>
              </a:lnSpc>
              <a:buNone/>
            </a:pPr>
            <a:r>
              <a:rPr lang="en-US" sz="1350" spc="-28" kern="0" dirty="0">
                <a:solidFill>
                  <a:srgbClr val="E0D6DE"/>
                </a:solidFill>
                <a:latin typeface="Inter" pitchFamily="34" charset="0"/>
                <a:ea typeface="Inter" pitchFamily="34" charset="-122"/>
                <a:cs typeface="Inter" pitchFamily="34" charset="-120"/>
              </a:rPr>
              <a:t>General consumers are becoming more inclined to be purchase-focused on price, safety, and convenience.</a:t>
            </a:r>
            <a:endParaRPr lang="en-US" sz="1350" dirty="0"/>
          </a:p>
        </p:txBody>
      </p:sp>
      <p:sp>
        <p:nvSpPr>
          <p:cNvPr id="15" name="Shape 12"/>
          <p:cNvSpPr/>
          <p:nvPr/>
        </p:nvSpPr>
        <p:spPr>
          <a:xfrm>
            <a:off x="998518" y="5307925"/>
            <a:ext cx="532924" cy="22860"/>
          </a:xfrm>
          <a:prstGeom prst="roundRect">
            <a:avLst>
              <a:gd name="adj" fmla="val 326390"/>
            </a:avLst>
          </a:prstGeom>
          <a:solidFill>
            <a:srgbClr val="48367C"/>
          </a:solidFill>
          <a:ln/>
        </p:spPr>
      </p:sp>
      <p:sp>
        <p:nvSpPr>
          <p:cNvPr id="16" name="Shape 13"/>
          <p:cNvSpPr/>
          <p:nvPr/>
        </p:nvSpPr>
        <p:spPr>
          <a:xfrm>
            <a:off x="621685" y="5119568"/>
            <a:ext cx="399693" cy="399693"/>
          </a:xfrm>
          <a:prstGeom prst="roundRect">
            <a:avLst>
              <a:gd name="adj" fmla="val 18667"/>
            </a:avLst>
          </a:prstGeom>
          <a:solidFill>
            <a:srgbClr val="2F1D63"/>
          </a:solidFill>
          <a:ln w="7620">
            <a:solidFill>
              <a:srgbClr val="48367C"/>
            </a:solidFill>
            <a:prstDash val="solid"/>
          </a:ln>
        </p:spPr>
      </p:sp>
      <p:sp>
        <p:nvSpPr>
          <p:cNvPr id="17" name="Text 14"/>
          <p:cNvSpPr/>
          <p:nvPr/>
        </p:nvSpPr>
        <p:spPr>
          <a:xfrm>
            <a:off x="681573" y="5144512"/>
            <a:ext cx="279797" cy="349687"/>
          </a:xfrm>
          <a:prstGeom prst="rect">
            <a:avLst/>
          </a:prstGeom>
          <a:noFill/>
          <a:ln/>
        </p:spPr>
        <p:txBody>
          <a:bodyPr wrap="none" lIns="0" tIns="0" rIns="0" bIns="0" rtlCol="0" anchor="t"/>
          <a:lstStyle/>
          <a:p>
            <a:pPr algn="ctr" indent="0" marL="0">
              <a:lnSpc>
                <a:spcPts val="2200"/>
              </a:lnSpc>
              <a:buNone/>
            </a:pPr>
            <a:r>
              <a:rPr lang="en-US" sz="2200" b="1" spc="-44" kern="0" dirty="0">
                <a:solidFill>
                  <a:srgbClr val="E0D6DE"/>
                </a:solidFill>
                <a:latin typeface="Petrona Bold" pitchFamily="34" charset="0"/>
                <a:ea typeface="Petrona Bold" pitchFamily="34" charset="-122"/>
                <a:cs typeface="Petrona Bold" pitchFamily="34" charset="-120"/>
              </a:rPr>
              <a:t>3</a:t>
            </a:r>
            <a:endParaRPr lang="en-US" sz="2200" dirty="0"/>
          </a:p>
        </p:txBody>
      </p:sp>
      <p:sp>
        <p:nvSpPr>
          <p:cNvPr id="18" name="Text 15"/>
          <p:cNvSpPr/>
          <p:nvPr/>
        </p:nvSpPr>
        <p:spPr>
          <a:xfrm>
            <a:off x="1709737" y="5097423"/>
            <a:ext cx="2331601" cy="291346"/>
          </a:xfrm>
          <a:prstGeom prst="rect">
            <a:avLst/>
          </a:prstGeom>
          <a:noFill/>
          <a:ln/>
        </p:spPr>
        <p:txBody>
          <a:bodyPr wrap="none" lIns="0" tIns="0" rIns="0" bIns="0" rtlCol="0" anchor="t"/>
          <a:lstStyle/>
          <a:p>
            <a:pPr algn="l" indent="0" marL="0">
              <a:lnSpc>
                <a:spcPts val="2250"/>
              </a:lnSpc>
              <a:buNone/>
            </a:pPr>
            <a:r>
              <a:rPr lang="en-US" sz="1800" b="1" spc="-37" kern="0" dirty="0">
                <a:solidFill>
                  <a:srgbClr val="E0D6DE"/>
                </a:solidFill>
                <a:latin typeface="Petrona Bold" pitchFamily="34" charset="0"/>
                <a:ea typeface="Petrona Bold" pitchFamily="34" charset="-122"/>
                <a:cs typeface="Petrona Bold" pitchFamily="34" charset="-120"/>
              </a:rPr>
              <a:t>Real-time Data</a:t>
            </a:r>
            <a:endParaRPr lang="en-US" sz="1800" dirty="0"/>
          </a:p>
        </p:txBody>
      </p:sp>
      <p:sp>
        <p:nvSpPr>
          <p:cNvPr id="19" name="Text 16"/>
          <p:cNvSpPr/>
          <p:nvPr/>
        </p:nvSpPr>
        <p:spPr>
          <a:xfrm>
            <a:off x="1709737" y="5495330"/>
            <a:ext cx="6812518" cy="568404"/>
          </a:xfrm>
          <a:prstGeom prst="rect">
            <a:avLst/>
          </a:prstGeom>
          <a:noFill/>
          <a:ln/>
        </p:spPr>
        <p:txBody>
          <a:bodyPr wrap="square" lIns="0" tIns="0" rIns="0" bIns="0" rtlCol="0" anchor="t"/>
          <a:lstStyle/>
          <a:p>
            <a:pPr algn="l" indent="0" marL="0">
              <a:lnSpc>
                <a:spcPts val="2200"/>
              </a:lnSpc>
              <a:buNone/>
            </a:pPr>
            <a:r>
              <a:rPr lang="en-US" sz="1350" spc="-28" kern="0" dirty="0">
                <a:solidFill>
                  <a:srgbClr val="E0D6DE"/>
                </a:solidFill>
                <a:latin typeface="Inter" pitchFamily="34" charset="0"/>
                <a:ea typeface="Inter" pitchFamily="34" charset="-122"/>
                <a:cs typeface="Inter" pitchFamily="34" charset="-120"/>
              </a:rPr>
              <a:t>Sales professionals now have access to stronger and more concentrated market research data that is more focused and can often be generated in real time.</a:t>
            </a:r>
            <a:endParaRPr lang="en-US" sz="1350" dirty="0"/>
          </a:p>
        </p:txBody>
      </p:sp>
      <p:sp>
        <p:nvSpPr>
          <p:cNvPr id="20" name="Shape 17"/>
          <p:cNvSpPr/>
          <p:nvPr/>
        </p:nvSpPr>
        <p:spPr>
          <a:xfrm>
            <a:off x="998518" y="6807160"/>
            <a:ext cx="532924" cy="22860"/>
          </a:xfrm>
          <a:prstGeom prst="roundRect">
            <a:avLst>
              <a:gd name="adj" fmla="val 326390"/>
            </a:avLst>
          </a:prstGeom>
          <a:solidFill>
            <a:srgbClr val="48367C"/>
          </a:solidFill>
          <a:ln/>
        </p:spPr>
      </p:sp>
      <p:sp>
        <p:nvSpPr>
          <p:cNvPr id="21" name="Shape 18"/>
          <p:cNvSpPr/>
          <p:nvPr/>
        </p:nvSpPr>
        <p:spPr>
          <a:xfrm>
            <a:off x="621685" y="6618803"/>
            <a:ext cx="399693" cy="399693"/>
          </a:xfrm>
          <a:prstGeom prst="roundRect">
            <a:avLst>
              <a:gd name="adj" fmla="val 18667"/>
            </a:avLst>
          </a:prstGeom>
          <a:solidFill>
            <a:srgbClr val="2F1D63"/>
          </a:solidFill>
          <a:ln w="7620">
            <a:solidFill>
              <a:srgbClr val="48367C"/>
            </a:solidFill>
            <a:prstDash val="solid"/>
          </a:ln>
        </p:spPr>
      </p:sp>
      <p:sp>
        <p:nvSpPr>
          <p:cNvPr id="22" name="Text 19"/>
          <p:cNvSpPr/>
          <p:nvPr/>
        </p:nvSpPr>
        <p:spPr>
          <a:xfrm>
            <a:off x="681573" y="6643747"/>
            <a:ext cx="279797" cy="349687"/>
          </a:xfrm>
          <a:prstGeom prst="rect">
            <a:avLst/>
          </a:prstGeom>
          <a:noFill/>
          <a:ln/>
        </p:spPr>
        <p:txBody>
          <a:bodyPr wrap="none" lIns="0" tIns="0" rIns="0" bIns="0" rtlCol="0" anchor="t"/>
          <a:lstStyle/>
          <a:p>
            <a:pPr algn="ctr" indent="0" marL="0">
              <a:lnSpc>
                <a:spcPts val="2200"/>
              </a:lnSpc>
              <a:buNone/>
            </a:pPr>
            <a:r>
              <a:rPr lang="en-US" sz="2200" b="1" spc="-44" kern="0" dirty="0">
                <a:solidFill>
                  <a:srgbClr val="E0D6DE"/>
                </a:solidFill>
                <a:latin typeface="Petrona Bold" pitchFamily="34" charset="0"/>
                <a:ea typeface="Petrona Bold" pitchFamily="34" charset="-122"/>
                <a:cs typeface="Petrona Bold" pitchFamily="34" charset="-120"/>
              </a:rPr>
              <a:t>4</a:t>
            </a:r>
            <a:endParaRPr lang="en-US" sz="2200" dirty="0"/>
          </a:p>
        </p:txBody>
      </p:sp>
      <p:sp>
        <p:nvSpPr>
          <p:cNvPr id="23" name="Text 20"/>
          <p:cNvSpPr/>
          <p:nvPr/>
        </p:nvSpPr>
        <p:spPr>
          <a:xfrm>
            <a:off x="1709737" y="6596658"/>
            <a:ext cx="2331601" cy="291346"/>
          </a:xfrm>
          <a:prstGeom prst="rect">
            <a:avLst/>
          </a:prstGeom>
          <a:noFill/>
          <a:ln/>
        </p:spPr>
        <p:txBody>
          <a:bodyPr wrap="none" lIns="0" tIns="0" rIns="0" bIns="0" rtlCol="0" anchor="t"/>
          <a:lstStyle/>
          <a:p>
            <a:pPr algn="l" indent="0" marL="0">
              <a:lnSpc>
                <a:spcPts val="2250"/>
              </a:lnSpc>
              <a:buNone/>
            </a:pPr>
            <a:r>
              <a:rPr lang="en-US" sz="1800" b="1" spc="-37" kern="0" dirty="0">
                <a:solidFill>
                  <a:srgbClr val="E0D6DE"/>
                </a:solidFill>
                <a:latin typeface="Petrona Bold" pitchFamily="34" charset="0"/>
                <a:ea typeface="Petrona Bold" pitchFamily="34" charset="-122"/>
                <a:cs typeface="Petrona Bold" pitchFamily="34" charset="-120"/>
              </a:rPr>
              <a:t>Competitive Issues</a:t>
            </a:r>
            <a:endParaRPr lang="en-US" sz="1800" dirty="0"/>
          </a:p>
        </p:txBody>
      </p:sp>
      <p:sp>
        <p:nvSpPr>
          <p:cNvPr id="24" name="Text 21"/>
          <p:cNvSpPr/>
          <p:nvPr/>
        </p:nvSpPr>
        <p:spPr>
          <a:xfrm>
            <a:off x="1709737" y="6994565"/>
            <a:ext cx="6812518" cy="568404"/>
          </a:xfrm>
          <a:prstGeom prst="rect">
            <a:avLst/>
          </a:prstGeom>
          <a:noFill/>
          <a:ln/>
        </p:spPr>
        <p:txBody>
          <a:bodyPr wrap="square" lIns="0" tIns="0" rIns="0" bIns="0" rtlCol="0" anchor="t"/>
          <a:lstStyle/>
          <a:p>
            <a:pPr algn="l" indent="0" marL="0">
              <a:lnSpc>
                <a:spcPts val="2200"/>
              </a:lnSpc>
              <a:buNone/>
            </a:pPr>
            <a:r>
              <a:rPr lang="en-US" sz="1350" spc="-28" kern="0" dirty="0">
                <a:solidFill>
                  <a:srgbClr val="E0D6DE"/>
                </a:solidFill>
                <a:latin typeface="Inter" pitchFamily="34" charset="0"/>
                <a:ea typeface="Inter" pitchFamily="34" charset="-122"/>
                <a:cs typeface="Inter" pitchFamily="34" charset="-120"/>
              </a:rPr>
              <a:t>Detailed competitive issues profoundly impact the sales force marketing strategy, including new products, key features and benefits, and price points.</a:t>
            </a:r>
            <a:endParaRPr lang="en-US" sz="13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48070" y="587812"/>
            <a:ext cx="13134261" cy="1402794"/>
          </a:xfrm>
          <a:prstGeom prst="rect">
            <a:avLst/>
          </a:prstGeom>
          <a:noFill/>
          <a:ln/>
        </p:spPr>
        <p:txBody>
          <a:bodyPr wrap="square" lIns="0" tIns="0" rIns="0" bIns="0" rtlCol="0" anchor="t"/>
          <a:lstStyle/>
          <a:p>
            <a:pPr algn="l" indent="0" marL="0">
              <a:lnSpc>
                <a:spcPts val="5500"/>
              </a:lnSpc>
              <a:buNone/>
            </a:pPr>
            <a:r>
              <a:rPr lang="en-US" sz="4400" b="1" spc="-88" kern="0" dirty="0">
                <a:solidFill>
                  <a:srgbClr val="FF8AAF"/>
                </a:solidFill>
                <a:latin typeface="Petrona Bold" pitchFamily="34" charset="0"/>
                <a:ea typeface="Petrona Bold" pitchFamily="34" charset="-122"/>
                <a:cs typeface="Petrona Bold" pitchFamily="34" charset="-120"/>
              </a:rPr>
              <a:t>Personal Attributes of Successful Sales Force Professionals</a:t>
            </a:r>
            <a:endParaRPr lang="en-US" sz="4400" dirty="0"/>
          </a:p>
        </p:txBody>
      </p:sp>
      <p:sp>
        <p:nvSpPr>
          <p:cNvPr id="3" name="Text 1"/>
          <p:cNvSpPr/>
          <p:nvPr/>
        </p:nvSpPr>
        <p:spPr>
          <a:xfrm>
            <a:off x="1890474" y="2905601"/>
            <a:ext cx="2805589" cy="350639"/>
          </a:xfrm>
          <a:prstGeom prst="rect">
            <a:avLst/>
          </a:prstGeom>
          <a:noFill/>
          <a:ln/>
        </p:spPr>
        <p:txBody>
          <a:bodyPr wrap="none" lIns="0" tIns="0" rIns="0" bIns="0" rtlCol="0" anchor="t"/>
          <a:lstStyle/>
          <a:p>
            <a:pPr algn="r" indent="0" marL="0">
              <a:lnSpc>
                <a:spcPts val="2750"/>
              </a:lnSpc>
              <a:buNone/>
            </a:pPr>
            <a:r>
              <a:rPr lang="en-US" sz="2200" b="1" spc="-44" kern="0" dirty="0">
                <a:solidFill>
                  <a:srgbClr val="E0D6DE"/>
                </a:solidFill>
                <a:latin typeface="Petrona Bold" pitchFamily="34" charset="0"/>
                <a:ea typeface="Petrona Bold" pitchFamily="34" charset="-122"/>
                <a:cs typeface="Petrona Bold" pitchFamily="34" charset="-120"/>
              </a:rPr>
              <a:t>People Skills</a:t>
            </a:r>
            <a:endParaRPr lang="en-US" sz="2200" dirty="0"/>
          </a:p>
        </p:txBody>
      </p:sp>
      <p:sp>
        <p:nvSpPr>
          <p:cNvPr id="4" name="Text 2"/>
          <p:cNvSpPr/>
          <p:nvPr/>
        </p:nvSpPr>
        <p:spPr>
          <a:xfrm>
            <a:off x="748070" y="3384471"/>
            <a:ext cx="3947993" cy="683895"/>
          </a:xfrm>
          <a:prstGeom prst="rect">
            <a:avLst/>
          </a:prstGeom>
          <a:noFill/>
          <a:ln/>
        </p:spPr>
        <p:txBody>
          <a:bodyPr wrap="square" lIns="0" tIns="0" rIns="0" bIns="0" rtlCol="0" anchor="t"/>
          <a:lstStyle/>
          <a:p>
            <a:pPr algn="r" indent="0" marL="0">
              <a:lnSpc>
                <a:spcPts val="2650"/>
              </a:lnSpc>
              <a:buNone/>
            </a:pPr>
            <a:r>
              <a:rPr lang="en-US" sz="1650" spc="-34" kern="0" dirty="0">
                <a:solidFill>
                  <a:srgbClr val="E0D6DE"/>
                </a:solidFill>
                <a:latin typeface="Inter" pitchFamily="34" charset="0"/>
                <a:ea typeface="Inter" pitchFamily="34" charset="-122"/>
                <a:cs typeface="Inter" pitchFamily="34" charset="-120"/>
              </a:rPr>
              <a:t>Excellent interpersonal abilities and sharing information effectively.</a:t>
            </a:r>
            <a:endParaRPr lang="en-US" sz="1650" dirty="0"/>
          </a:p>
        </p:txBody>
      </p:sp>
      <p:pic>
        <p:nvPicPr>
          <p:cNvPr id="5" name="Image 0" descr="preencoded.png">    </p:cNvPr>
          <p:cNvPicPr>
            <a:picLocks noChangeAspect="1"/>
          </p:cNvPicPr>
          <p:nvPr/>
        </p:nvPicPr>
        <p:blipFill>
          <a:blip r:embed="rId1"/>
          <a:stretch>
            <a:fillRect/>
          </a:stretch>
        </p:blipFill>
        <p:spPr>
          <a:xfrm>
            <a:off x="5016698" y="2418040"/>
            <a:ext cx="4596884" cy="4596884"/>
          </a:xfrm>
          <a:prstGeom prst="rect">
            <a:avLst/>
          </a:prstGeom>
        </p:spPr>
      </p:pic>
      <p:sp>
        <p:nvSpPr>
          <p:cNvPr id="6" name="Text 3"/>
          <p:cNvSpPr/>
          <p:nvPr/>
        </p:nvSpPr>
        <p:spPr>
          <a:xfrm>
            <a:off x="6035516" y="3361134"/>
            <a:ext cx="319802" cy="399693"/>
          </a:xfrm>
          <a:prstGeom prst="rect">
            <a:avLst/>
          </a:prstGeom>
          <a:noFill/>
          <a:ln/>
        </p:spPr>
        <p:txBody>
          <a:bodyPr wrap="none" lIns="0" tIns="0" rIns="0" bIns="0" rtlCol="0" anchor="t"/>
          <a:lstStyle/>
          <a:p>
            <a:pPr algn="l" indent="0" marL="0">
              <a:lnSpc>
                <a:spcPts val="4000"/>
              </a:lnSpc>
              <a:buNone/>
            </a:pPr>
            <a:r>
              <a:rPr lang="en-US" sz="2500" b="1" spc="-34" kern="0" dirty="0">
                <a:solidFill>
                  <a:srgbClr val="E0D6DE"/>
                </a:solidFill>
                <a:latin typeface="Petrona Bold" pitchFamily="34" charset="0"/>
                <a:ea typeface="Petrona Bold" pitchFamily="34" charset="-122"/>
                <a:cs typeface="Petrona Bold" pitchFamily="34" charset="-120"/>
              </a:rPr>
              <a:t>1</a:t>
            </a:r>
            <a:endParaRPr lang="en-US" sz="2500" dirty="0"/>
          </a:p>
        </p:txBody>
      </p:sp>
      <p:sp>
        <p:nvSpPr>
          <p:cNvPr id="7" name="Text 4"/>
          <p:cNvSpPr/>
          <p:nvPr/>
        </p:nvSpPr>
        <p:spPr>
          <a:xfrm>
            <a:off x="9934218" y="2495907"/>
            <a:ext cx="2805589" cy="350639"/>
          </a:xfrm>
          <a:prstGeom prst="rect">
            <a:avLst/>
          </a:prstGeom>
          <a:noFill/>
          <a:ln/>
        </p:spPr>
        <p:txBody>
          <a:bodyPr wrap="none" lIns="0" tIns="0" rIns="0" bIns="0" rtlCol="0" anchor="t"/>
          <a:lstStyle/>
          <a:p>
            <a:pPr algn="l" indent="0" marL="0">
              <a:lnSpc>
                <a:spcPts val="2750"/>
              </a:lnSpc>
              <a:buNone/>
            </a:pPr>
            <a:r>
              <a:rPr lang="en-US" sz="2200" b="1" spc="-44" kern="0" dirty="0">
                <a:solidFill>
                  <a:srgbClr val="E0D6DE"/>
                </a:solidFill>
                <a:latin typeface="Petrona Bold" pitchFamily="34" charset="0"/>
                <a:ea typeface="Petrona Bold" pitchFamily="34" charset="-122"/>
                <a:cs typeface="Petrona Bold" pitchFamily="34" charset="-120"/>
              </a:rPr>
              <a:t>Listening Skills</a:t>
            </a:r>
            <a:endParaRPr lang="en-US" sz="2200" dirty="0"/>
          </a:p>
        </p:txBody>
      </p:sp>
      <p:sp>
        <p:nvSpPr>
          <p:cNvPr id="8" name="Text 5"/>
          <p:cNvSpPr/>
          <p:nvPr/>
        </p:nvSpPr>
        <p:spPr>
          <a:xfrm>
            <a:off x="9934218" y="2974777"/>
            <a:ext cx="3948112" cy="683895"/>
          </a:xfrm>
          <a:prstGeom prst="rect">
            <a:avLst/>
          </a:prstGeom>
          <a:noFill/>
          <a:ln/>
        </p:spPr>
        <p:txBody>
          <a:bodyPr wrap="square" lIns="0" tIns="0" rIns="0" bIns="0" rtlCol="0" anchor="t"/>
          <a:lstStyle/>
          <a:p>
            <a:pPr algn="l" indent="0" marL="0">
              <a:lnSpc>
                <a:spcPts val="2650"/>
              </a:lnSpc>
              <a:buNone/>
            </a:pPr>
            <a:r>
              <a:rPr lang="en-US" sz="1650" spc="-34" kern="0" dirty="0">
                <a:solidFill>
                  <a:srgbClr val="E0D6DE"/>
                </a:solidFill>
                <a:latin typeface="Inter" pitchFamily="34" charset="0"/>
                <a:ea typeface="Inter" pitchFamily="34" charset="-122"/>
                <a:cs typeface="Inter" pitchFamily="34" charset="-120"/>
              </a:rPr>
              <a:t>Successful salespeople listen more than they talk.</a:t>
            </a:r>
            <a:endParaRPr lang="en-US" sz="1650" dirty="0"/>
          </a:p>
        </p:txBody>
      </p:sp>
      <p:pic>
        <p:nvPicPr>
          <p:cNvPr id="9" name="Image 1" descr="preencoded.png">    </p:cNvPr>
          <p:cNvPicPr>
            <a:picLocks noChangeAspect="1"/>
          </p:cNvPicPr>
          <p:nvPr/>
        </p:nvPicPr>
        <p:blipFill>
          <a:blip r:embed="rId2"/>
          <a:stretch>
            <a:fillRect/>
          </a:stretch>
        </p:blipFill>
        <p:spPr>
          <a:xfrm>
            <a:off x="5016698" y="2418040"/>
            <a:ext cx="4596884" cy="4596884"/>
          </a:xfrm>
          <a:prstGeom prst="rect">
            <a:avLst/>
          </a:prstGeom>
        </p:spPr>
      </p:pic>
      <p:sp>
        <p:nvSpPr>
          <p:cNvPr id="10" name="Text 6"/>
          <p:cNvSpPr/>
          <p:nvPr/>
        </p:nvSpPr>
        <p:spPr>
          <a:xfrm>
            <a:off x="7908012" y="3094673"/>
            <a:ext cx="319802" cy="399693"/>
          </a:xfrm>
          <a:prstGeom prst="rect">
            <a:avLst/>
          </a:prstGeom>
          <a:noFill/>
          <a:ln/>
        </p:spPr>
        <p:txBody>
          <a:bodyPr wrap="none" lIns="0" tIns="0" rIns="0" bIns="0" rtlCol="0" anchor="t"/>
          <a:lstStyle/>
          <a:p>
            <a:pPr algn="l" indent="0" marL="0">
              <a:lnSpc>
                <a:spcPts val="4000"/>
              </a:lnSpc>
              <a:buNone/>
            </a:pPr>
            <a:r>
              <a:rPr lang="en-US" sz="2500" b="1" spc="-34" kern="0" dirty="0">
                <a:solidFill>
                  <a:srgbClr val="E0D6DE"/>
                </a:solidFill>
                <a:latin typeface="Petrona Bold" pitchFamily="34" charset="0"/>
                <a:ea typeface="Petrona Bold" pitchFamily="34" charset="-122"/>
                <a:cs typeface="Petrona Bold" pitchFamily="34" charset="-120"/>
              </a:rPr>
              <a:t>2</a:t>
            </a:r>
            <a:endParaRPr lang="en-US" sz="2500" dirty="0"/>
          </a:p>
        </p:txBody>
      </p:sp>
      <p:sp>
        <p:nvSpPr>
          <p:cNvPr id="11" name="Text 7"/>
          <p:cNvSpPr/>
          <p:nvPr/>
        </p:nvSpPr>
        <p:spPr>
          <a:xfrm>
            <a:off x="10041017" y="4135041"/>
            <a:ext cx="2805589" cy="350639"/>
          </a:xfrm>
          <a:prstGeom prst="rect">
            <a:avLst/>
          </a:prstGeom>
          <a:noFill/>
          <a:ln/>
        </p:spPr>
        <p:txBody>
          <a:bodyPr wrap="none" lIns="0" tIns="0" rIns="0" bIns="0" rtlCol="0" anchor="t"/>
          <a:lstStyle/>
          <a:p>
            <a:pPr algn="l" indent="0" marL="0">
              <a:lnSpc>
                <a:spcPts val="2750"/>
              </a:lnSpc>
              <a:buNone/>
            </a:pPr>
            <a:r>
              <a:rPr lang="en-US" sz="2200" b="1" spc="-44" kern="0" dirty="0">
                <a:solidFill>
                  <a:srgbClr val="E0D6DE"/>
                </a:solidFill>
                <a:latin typeface="Petrona Bold" pitchFamily="34" charset="0"/>
                <a:ea typeface="Petrona Bold" pitchFamily="34" charset="-122"/>
                <a:cs typeface="Petrona Bold" pitchFamily="34" charset="-120"/>
              </a:rPr>
              <a:t>Networking</a:t>
            </a:r>
            <a:endParaRPr lang="en-US" sz="2200" dirty="0"/>
          </a:p>
        </p:txBody>
      </p:sp>
      <p:sp>
        <p:nvSpPr>
          <p:cNvPr id="12" name="Text 8"/>
          <p:cNvSpPr/>
          <p:nvPr/>
        </p:nvSpPr>
        <p:spPr>
          <a:xfrm>
            <a:off x="10041017" y="4613910"/>
            <a:ext cx="3841313" cy="683895"/>
          </a:xfrm>
          <a:prstGeom prst="rect">
            <a:avLst/>
          </a:prstGeom>
          <a:noFill/>
          <a:ln/>
        </p:spPr>
        <p:txBody>
          <a:bodyPr wrap="square" lIns="0" tIns="0" rIns="0" bIns="0" rtlCol="0" anchor="t"/>
          <a:lstStyle/>
          <a:p>
            <a:pPr algn="l" indent="0" marL="0">
              <a:lnSpc>
                <a:spcPts val="2650"/>
              </a:lnSpc>
              <a:buNone/>
            </a:pPr>
            <a:r>
              <a:rPr lang="en-US" sz="1650" spc="-34" kern="0" dirty="0">
                <a:solidFill>
                  <a:srgbClr val="E0D6DE"/>
                </a:solidFill>
                <a:latin typeface="Inter" pitchFamily="34" charset="0"/>
                <a:ea typeface="Inter" pitchFamily="34" charset="-122"/>
                <a:cs typeface="Inter" pitchFamily="34" charset="-120"/>
              </a:rPr>
              <a:t>Building valuable networks of colleagues and customers.</a:t>
            </a:r>
            <a:endParaRPr lang="en-US" sz="1650" dirty="0"/>
          </a:p>
        </p:txBody>
      </p:sp>
      <p:pic>
        <p:nvPicPr>
          <p:cNvPr id="13" name="Image 2" descr="preencoded.png">    </p:cNvPr>
          <p:cNvPicPr>
            <a:picLocks noChangeAspect="1"/>
          </p:cNvPicPr>
          <p:nvPr/>
        </p:nvPicPr>
        <p:blipFill>
          <a:blip r:embed="rId3"/>
          <a:stretch>
            <a:fillRect/>
          </a:stretch>
        </p:blipFill>
        <p:spPr>
          <a:xfrm>
            <a:off x="5016698" y="2418040"/>
            <a:ext cx="4596884" cy="4596884"/>
          </a:xfrm>
          <a:prstGeom prst="rect">
            <a:avLst/>
          </a:prstGeom>
        </p:spPr>
      </p:pic>
      <p:sp>
        <p:nvSpPr>
          <p:cNvPr id="14" name="Text 9"/>
          <p:cNvSpPr/>
          <p:nvPr/>
        </p:nvSpPr>
        <p:spPr>
          <a:xfrm>
            <a:off x="8740140" y="4793099"/>
            <a:ext cx="319802" cy="399693"/>
          </a:xfrm>
          <a:prstGeom prst="rect">
            <a:avLst/>
          </a:prstGeom>
          <a:noFill/>
          <a:ln/>
        </p:spPr>
        <p:txBody>
          <a:bodyPr wrap="none" lIns="0" tIns="0" rIns="0" bIns="0" rtlCol="0" anchor="t"/>
          <a:lstStyle/>
          <a:p>
            <a:pPr algn="l" indent="0" marL="0">
              <a:lnSpc>
                <a:spcPts val="4000"/>
              </a:lnSpc>
              <a:buNone/>
            </a:pPr>
            <a:r>
              <a:rPr lang="en-US" sz="2500" b="1" spc="-34" kern="0" dirty="0">
                <a:solidFill>
                  <a:srgbClr val="E0D6DE"/>
                </a:solidFill>
                <a:latin typeface="Petrona Bold" pitchFamily="34" charset="0"/>
                <a:ea typeface="Petrona Bold" pitchFamily="34" charset="-122"/>
                <a:cs typeface="Petrona Bold" pitchFamily="34" charset="-120"/>
              </a:rPr>
              <a:t>3</a:t>
            </a:r>
            <a:endParaRPr lang="en-US" sz="2500" dirty="0"/>
          </a:p>
        </p:txBody>
      </p:sp>
      <p:sp>
        <p:nvSpPr>
          <p:cNvPr id="15" name="Text 10"/>
          <p:cNvSpPr/>
          <p:nvPr/>
        </p:nvSpPr>
        <p:spPr>
          <a:xfrm>
            <a:off x="9934218" y="5774174"/>
            <a:ext cx="2805589" cy="350639"/>
          </a:xfrm>
          <a:prstGeom prst="rect">
            <a:avLst/>
          </a:prstGeom>
          <a:noFill/>
          <a:ln/>
        </p:spPr>
        <p:txBody>
          <a:bodyPr wrap="none" lIns="0" tIns="0" rIns="0" bIns="0" rtlCol="0" anchor="t"/>
          <a:lstStyle/>
          <a:p>
            <a:pPr algn="l" indent="0" marL="0">
              <a:lnSpc>
                <a:spcPts val="2750"/>
              </a:lnSpc>
              <a:buNone/>
            </a:pPr>
            <a:r>
              <a:rPr lang="en-US" sz="2200" b="1" spc="-44" kern="0" dirty="0">
                <a:solidFill>
                  <a:srgbClr val="E0D6DE"/>
                </a:solidFill>
                <a:latin typeface="Petrona Bold" pitchFamily="34" charset="0"/>
                <a:ea typeface="Petrona Bold" pitchFamily="34" charset="-122"/>
                <a:cs typeface="Petrona Bold" pitchFamily="34" charset="-120"/>
              </a:rPr>
              <a:t>Empathy</a:t>
            </a:r>
            <a:endParaRPr lang="en-US" sz="2200" dirty="0"/>
          </a:p>
        </p:txBody>
      </p:sp>
      <p:sp>
        <p:nvSpPr>
          <p:cNvPr id="16" name="Text 11"/>
          <p:cNvSpPr/>
          <p:nvPr/>
        </p:nvSpPr>
        <p:spPr>
          <a:xfrm>
            <a:off x="9934218" y="6253043"/>
            <a:ext cx="3948112" cy="683895"/>
          </a:xfrm>
          <a:prstGeom prst="rect">
            <a:avLst/>
          </a:prstGeom>
          <a:noFill/>
          <a:ln/>
        </p:spPr>
        <p:txBody>
          <a:bodyPr wrap="square" lIns="0" tIns="0" rIns="0" bIns="0" rtlCol="0" anchor="t"/>
          <a:lstStyle/>
          <a:p>
            <a:pPr algn="l" indent="0" marL="0">
              <a:lnSpc>
                <a:spcPts val="2650"/>
              </a:lnSpc>
              <a:buNone/>
            </a:pPr>
            <a:r>
              <a:rPr lang="en-US" sz="1650" spc="-34" kern="0" dirty="0">
                <a:solidFill>
                  <a:srgbClr val="E0D6DE"/>
                </a:solidFill>
                <a:latin typeface="Inter" pitchFamily="34" charset="0"/>
                <a:ea typeface="Inter" pitchFamily="34" charset="-122"/>
                <a:cs typeface="Inter" pitchFamily="34" charset="-120"/>
              </a:rPr>
              <a:t>Sensing a client's particular needs and understanding their perspective.</a:t>
            </a:r>
            <a:endParaRPr lang="en-US" sz="1650" dirty="0"/>
          </a:p>
        </p:txBody>
      </p:sp>
      <p:pic>
        <p:nvPicPr>
          <p:cNvPr id="17" name="Image 3" descr="preencoded.png">    </p:cNvPr>
          <p:cNvPicPr>
            <a:picLocks noChangeAspect="1"/>
          </p:cNvPicPr>
          <p:nvPr/>
        </p:nvPicPr>
        <p:blipFill>
          <a:blip r:embed="rId4"/>
          <a:stretch>
            <a:fillRect/>
          </a:stretch>
        </p:blipFill>
        <p:spPr>
          <a:xfrm>
            <a:off x="5016698" y="2418040"/>
            <a:ext cx="4596884" cy="4596884"/>
          </a:xfrm>
          <a:prstGeom prst="rect">
            <a:avLst/>
          </a:prstGeom>
        </p:spPr>
      </p:pic>
      <p:sp>
        <p:nvSpPr>
          <p:cNvPr id="18" name="Text 12"/>
          <p:cNvSpPr/>
          <p:nvPr/>
        </p:nvSpPr>
        <p:spPr>
          <a:xfrm>
            <a:off x="7381875" y="6109335"/>
            <a:ext cx="319802" cy="399693"/>
          </a:xfrm>
          <a:prstGeom prst="rect">
            <a:avLst/>
          </a:prstGeom>
          <a:noFill/>
          <a:ln/>
        </p:spPr>
        <p:txBody>
          <a:bodyPr wrap="none" lIns="0" tIns="0" rIns="0" bIns="0" rtlCol="0" anchor="t"/>
          <a:lstStyle/>
          <a:p>
            <a:pPr algn="l" indent="0" marL="0">
              <a:lnSpc>
                <a:spcPts val="4000"/>
              </a:lnSpc>
              <a:buNone/>
            </a:pPr>
            <a:r>
              <a:rPr lang="en-US" sz="2500" b="1" spc="-34" kern="0" dirty="0">
                <a:solidFill>
                  <a:srgbClr val="E0D6DE"/>
                </a:solidFill>
                <a:latin typeface="Petrona Bold" pitchFamily="34" charset="0"/>
                <a:ea typeface="Petrona Bold" pitchFamily="34" charset="-122"/>
                <a:cs typeface="Petrona Bold" pitchFamily="34" charset="-120"/>
              </a:rPr>
              <a:t>4</a:t>
            </a:r>
            <a:endParaRPr lang="en-US" sz="2500" dirty="0"/>
          </a:p>
        </p:txBody>
      </p:sp>
      <p:sp>
        <p:nvSpPr>
          <p:cNvPr id="19" name="Text 13"/>
          <p:cNvSpPr/>
          <p:nvPr/>
        </p:nvSpPr>
        <p:spPr>
          <a:xfrm>
            <a:off x="1880116" y="5193387"/>
            <a:ext cx="2815947" cy="350639"/>
          </a:xfrm>
          <a:prstGeom prst="rect">
            <a:avLst/>
          </a:prstGeom>
          <a:noFill/>
          <a:ln/>
        </p:spPr>
        <p:txBody>
          <a:bodyPr wrap="none" lIns="0" tIns="0" rIns="0" bIns="0" rtlCol="0" anchor="t"/>
          <a:lstStyle/>
          <a:p>
            <a:pPr algn="r" indent="0" marL="0">
              <a:lnSpc>
                <a:spcPts val="2750"/>
              </a:lnSpc>
              <a:buNone/>
            </a:pPr>
            <a:r>
              <a:rPr lang="en-US" sz="2200" b="1" spc="-44" kern="0" dirty="0">
                <a:solidFill>
                  <a:srgbClr val="E0D6DE"/>
                </a:solidFill>
                <a:latin typeface="Petrona Bold" pitchFamily="34" charset="0"/>
                <a:ea typeface="Petrona Bold" pitchFamily="34" charset="-122"/>
                <a:cs typeface="Petrona Bold" pitchFamily="34" charset="-120"/>
              </a:rPr>
              <a:t>Emotional Intelligence</a:t>
            </a:r>
            <a:endParaRPr lang="en-US" sz="2200" dirty="0"/>
          </a:p>
        </p:txBody>
      </p:sp>
      <p:sp>
        <p:nvSpPr>
          <p:cNvPr id="20" name="Text 14"/>
          <p:cNvSpPr/>
          <p:nvPr/>
        </p:nvSpPr>
        <p:spPr>
          <a:xfrm>
            <a:off x="748070" y="5672257"/>
            <a:ext cx="3947993" cy="1025843"/>
          </a:xfrm>
          <a:prstGeom prst="rect">
            <a:avLst/>
          </a:prstGeom>
          <a:noFill/>
          <a:ln/>
        </p:spPr>
        <p:txBody>
          <a:bodyPr wrap="square" lIns="0" tIns="0" rIns="0" bIns="0" rtlCol="0" anchor="t"/>
          <a:lstStyle/>
          <a:p>
            <a:pPr algn="r" indent="0" marL="0">
              <a:lnSpc>
                <a:spcPts val="2650"/>
              </a:lnSpc>
              <a:buNone/>
            </a:pPr>
            <a:r>
              <a:rPr lang="en-US" sz="1650" spc="-34" kern="0" dirty="0">
                <a:solidFill>
                  <a:srgbClr val="E0D6DE"/>
                </a:solidFill>
                <a:latin typeface="Inter" pitchFamily="34" charset="0"/>
                <a:ea typeface="Inter" pitchFamily="34" charset="-122"/>
                <a:cs typeface="Inter" pitchFamily="34" charset="-120"/>
              </a:rPr>
              <a:t>Sensing moods, feelings, and motivations of customers and tracking the impact of choices.</a:t>
            </a:r>
            <a:endParaRPr lang="en-US" sz="1650" dirty="0"/>
          </a:p>
        </p:txBody>
      </p:sp>
      <p:pic>
        <p:nvPicPr>
          <p:cNvPr id="21" name="Image 4" descr="preencoded.png">    </p:cNvPr>
          <p:cNvPicPr>
            <a:picLocks noChangeAspect="1"/>
          </p:cNvPicPr>
          <p:nvPr/>
        </p:nvPicPr>
        <p:blipFill>
          <a:blip r:embed="rId5"/>
          <a:stretch>
            <a:fillRect/>
          </a:stretch>
        </p:blipFill>
        <p:spPr>
          <a:xfrm>
            <a:off x="5016698" y="2418040"/>
            <a:ext cx="4596884" cy="4596884"/>
          </a:xfrm>
          <a:prstGeom prst="rect">
            <a:avLst/>
          </a:prstGeom>
        </p:spPr>
      </p:pic>
      <p:sp>
        <p:nvSpPr>
          <p:cNvPr id="22" name="Text 15"/>
          <p:cNvSpPr/>
          <p:nvPr/>
        </p:nvSpPr>
        <p:spPr>
          <a:xfrm>
            <a:off x="5710357" y="5224343"/>
            <a:ext cx="319802" cy="399693"/>
          </a:xfrm>
          <a:prstGeom prst="rect">
            <a:avLst/>
          </a:prstGeom>
          <a:noFill/>
          <a:ln/>
        </p:spPr>
        <p:txBody>
          <a:bodyPr wrap="none" lIns="0" tIns="0" rIns="0" bIns="0" rtlCol="0" anchor="t"/>
          <a:lstStyle/>
          <a:p>
            <a:pPr algn="l" indent="0" marL="0">
              <a:lnSpc>
                <a:spcPts val="4000"/>
              </a:lnSpc>
              <a:buNone/>
            </a:pPr>
            <a:r>
              <a:rPr lang="en-US" sz="2500" b="1" spc="-34" kern="0" dirty="0">
                <a:solidFill>
                  <a:srgbClr val="E0D6DE"/>
                </a:solidFill>
                <a:latin typeface="Petrona Bold" pitchFamily="34" charset="0"/>
                <a:ea typeface="Petrona Bold" pitchFamily="34" charset="-122"/>
                <a:cs typeface="Petrona Bold" pitchFamily="34" charset="-120"/>
              </a:rPr>
              <a:t>5</a:t>
            </a:r>
            <a:endParaRPr lang="en-US" sz="2500" dirty="0"/>
          </a:p>
        </p:txBody>
      </p:sp>
      <p:sp>
        <p:nvSpPr>
          <p:cNvPr id="23" name="Text 16"/>
          <p:cNvSpPr/>
          <p:nvPr/>
        </p:nvSpPr>
        <p:spPr>
          <a:xfrm>
            <a:off x="748070" y="7255312"/>
            <a:ext cx="13134261" cy="683895"/>
          </a:xfrm>
          <a:prstGeom prst="rect">
            <a:avLst/>
          </a:prstGeom>
          <a:noFill/>
          <a:ln/>
        </p:spPr>
        <p:txBody>
          <a:bodyPr wrap="square" lIns="0" tIns="0" rIns="0" bIns="0" rtlCol="0" anchor="t"/>
          <a:lstStyle/>
          <a:p>
            <a:pPr algn="l" indent="0" marL="0">
              <a:lnSpc>
                <a:spcPts val="2650"/>
              </a:lnSpc>
              <a:buNone/>
            </a:pPr>
            <a:r>
              <a:rPr lang="en-US" sz="1650" spc="-34" kern="0" dirty="0">
                <a:solidFill>
                  <a:srgbClr val="E0D6DE"/>
                </a:solidFill>
                <a:latin typeface="Inter" pitchFamily="34" charset="0"/>
                <a:ea typeface="Inter" pitchFamily="34" charset="-122"/>
                <a:cs typeface="Inter" pitchFamily="34" charset="-120"/>
              </a:rPr>
              <a:t>High-performance professional salespeople have shown resilience and persistence. They rebound quickly from failures, learn from experiences, and adapt their action plans with customers.</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2054185"/>
            <a:ext cx="8030766" cy="744260"/>
          </a:xfrm>
          <a:prstGeom prst="rect">
            <a:avLst/>
          </a:prstGeom>
          <a:noFill/>
          <a:ln/>
        </p:spPr>
        <p:txBody>
          <a:bodyPr wrap="none" lIns="0" tIns="0" rIns="0" bIns="0" rtlCol="0" anchor="t"/>
          <a:lstStyle/>
          <a:p>
            <a:pPr algn="l" indent="0" marL="0">
              <a:lnSpc>
                <a:spcPts val="5850"/>
              </a:lnSpc>
              <a:buNone/>
            </a:pPr>
            <a:r>
              <a:rPr lang="en-US" sz="4650" b="1" spc="-94" kern="0" dirty="0">
                <a:solidFill>
                  <a:srgbClr val="FF8AAF"/>
                </a:solidFill>
                <a:latin typeface="Petrona Bold" pitchFamily="34" charset="0"/>
                <a:ea typeface="Petrona Bold" pitchFamily="34" charset="-122"/>
                <a:cs typeface="Petrona Bold" pitchFamily="34" charset="-120"/>
              </a:rPr>
              <a:t>Communication Skills in Sales</a:t>
            </a:r>
            <a:endParaRPr lang="en-US" sz="4650" dirty="0"/>
          </a:p>
        </p:txBody>
      </p:sp>
      <p:sp>
        <p:nvSpPr>
          <p:cNvPr id="3" name="Text 1"/>
          <p:cNvSpPr/>
          <p:nvPr/>
        </p:nvSpPr>
        <p:spPr>
          <a:xfrm>
            <a:off x="793790" y="3365421"/>
            <a:ext cx="3057406"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FF8AAF"/>
                </a:solidFill>
                <a:latin typeface="Petrona Bold" pitchFamily="34" charset="0"/>
                <a:ea typeface="Petrona Bold" pitchFamily="34" charset="-122"/>
                <a:cs typeface="Petrona Bold" pitchFamily="34" charset="-120"/>
              </a:rPr>
              <a:t>Verbal Communication</a:t>
            </a:r>
            <a:endParaRPr lang="en-US" sz="2300" dirty="0"/>
          </a:p>
        </p:txBody>
      </p:sp>
      <p:sp>
        <p:nvSpPr>
          <p:cNvPr id="4" name="Text 2"/>
          <p:cNvSpPr/>
          <p:nvPr/>
        </p:nvSpPr>
        <p:spPr>
          <a:xfrm>
            <a:off x="793790" y="3964305"/>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Accent and pitch</a:t>
            </a:r>
            <a:endParaRPr lang="en-US" sz="1750" dirty="0"/>
          </a:p>
        </p:txBody>
      </p:sp>
      <p:sp>
        <p:nvSpPr>
          <p:cNvPr id="5" name="Text 3"/>
          <p:cNvSpPr/>
          <p:nvPr/>
        </p:nvSpPr>
        <p:spPr>
          <a:xfrm>
            <a:off x="793790" y="4406503"/>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Proper grammar</a:t>
            </a:r>
            <a:endParaRPr lang="en-US" sz="1750" dirty="0"/>
          </a:p>
        </p:txBody>
      </p:sp>
      <p:sp>
        <p:nvSpPr>
          <p:cNvPr id="6" name="Text 4"/>
          <p:cNvSpPr/>
          <p:nvPr/>
        </p:nvSpPr>
        <p:spPr>
          <a:xfrm>
            <a:off x="793790" y="4848701"/>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Interest shown</a:t>
            </a:r>
            <a:endParaRPr lang="en-US" sz="1750" dirty="0"/>
          </a:p>
        </p:txBody>
      </p:sp>
      <p:sp>
        <p:nvSpPr>
          <p:cNvPr id="7" name="Text 5"/>
          <p:cNvSpPr/>
          <p:nvPr/>
        </p:nvSpPr>
        <p:spPr>
          <a:xfrm>
            <a:off x="793790" y="5290899"/>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Friendliness</a:t>
            </a:r>
            <a:endParaRPr lang="en-US" sz="1750" dirty="0"/>
          </a:p>
        </p:txBody>
      </p:sp>
      <p:sp>
        <p:nvSpPr>
          <p:cNvPr id="8" name="Text 6"/>
          <p:cNvSpPr/>
          <p:nvPr/>
        </p:nvSpPr>
        <p:spPr>
          <a:xfrm>
            <a:off x="793790" y="5733098"/>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Speaking concisely</a:t>
            </a:r>
            <a:endParaRPr lang="en-US" sz="1750" dirty="0"/>
          </a:p>
        </p:txBody>
      </p:sp>
      <p:sp>
        <p:nvSpPr>
          <p:cNvPr id="9" name="Text 7"/>
          <p:cNvSpPr/>
          <p:nvPr/>
        </p:nvSpPr>
        <p:spPr>
          <a:xfrm>
            <a:off x="5332928" y="3365421"/>
            <a:ext cx="3687008"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FF8AAF"/>
                </a:solidFill>
                <a:latin typeface="Petrona Bold" pitchFamily="34" charset="0"/>
                <a:ea typeface="Petrona Bold" pitchFamily="34" charset="-122"/>
                <a:cs typeface="Petrona Bold" pitchFamily="34" charset="-120"/>
              </a:rPr>
              <a:t>Non-verbal Communication</a:t>
            </a:r>
            <a:endParaRPr lang="en-US" sz="2300" dirty="0"/>
          </a:p>
        </p:txBody>
      </p:sp>
      <p:sp>
        <p:nvSpPr>
          <p:cNvPr id="10" name="Text 8"/>
          <p:cNvSpPr/>
          <p:nvPr/>
        </p:nvSpPr>
        <p:spPr>
          <a:xfrm>
            <a:off x="5332928" y="3964305"/>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Eye contact</a:t>
            </a:r>
            <a:endParaRPr lang="en-US" sz="1750" dirty="0"/>
          </a:p>
        </p:txBody>
      </p:sp>
      <p:sp>
        <p:nvSpPr>
          <p:cNvPr id="11" name="Text 9"/>
          <p:cNvSpPr/>
          <p:nvPr/>
        </p:nvSpPr>
        <p:spPr>
          <a:xfrm>
            <a:off x="5332928" y="4406503"/>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Posture</a:t>
            </a:r>
            <a:endParaRPr lang="en-US" sz="1750" dirty="0"/>
          </a:p>
        </p:txBody>
      </p:sp>
      <p:sp>
        <p:nvSpPr>
          <p:cNvPr id="12" name="Text 10"/>
          <p:cNvSpPr/>
          <p:nvPr/>
        </p:nvSpPr>
        <p:spPr>
          <a:xfrm>
            <a:off x="5332928" y="4848701"/>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Facial expressions</a:t>
            </a:r>
            <a:endParaRPr lang="en-US" sz="1750" dirty="0"/>
          </a:p>
        </p:txBody>
      </p:sp>
      <p:sp>
        <p:nvSpPr>
          <p:cNvPr id="13" name="Text 11"/>
          <p:cNvSpPr/>
          <p:nvPr/>
        </p:nvSpPr>
        <p:spPr>
          <a:xfrm>
            <a:off x="5332928" y="5290899"/>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Proximity</a:t>
            </a:r>
            <a:endParaRPr lang="en-US" sz="1750" dirty="0"/>
          </a:p>
        </p:txBody>
      </p:sp>
      <p:sp>
        <p:nvSpPr>
          <p:cNvPr id="14" name="Text 12"/>
          <p:cNvSpPr/>
          <p:nvPr/>
        </p:nvSpPr>
        <p:spPr>
          <a:xfrm>
            <a:off x="5332928" y="5733098"/>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Inter" pitchFamily="34" charset="0"/>
                <a:ea typeface="Inter" pitchFamily="34" charset="-122"/>
                <a:cs typeface="Inter" pitchFamily="34" charset="-120"/>
              </a:rPr>
              <a:t>Hand and leg movements</a:t>
            </a:r>
            <a:endParaRPr lang="en-US" sz="1750" dirty="0"/>
          </a:p>
        </p:txBody>
      </p:sp>
      <p:sp>
        <p:nvSpPr>
          <p:cNvPr id="15" name="Text 13"/>
          <p:cNvSpPr/>
          <p:nvPr/>
        </p:nvSpPr>
        <p:spPr>
          <a:xfrm>
            <a:off x="9872067" y="3365421"/>
            <a:ext cx="323480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FF8AAF"/>
                </a:solidFill>
                <a:latin typeface="Petrona Bold" pitchFamily="34" charset="0"/>
                <a:ea typeface="Petrona Bold" pitchFamily="34" charset="-122"/>
                <a:cs typeface="Petrona Bold" pitchFamily="34" charset="-120"/>
              </a:rPr>
              <a:t>Written Communication</a:t>
            </a:r>
            <a:endParaRPr lang="en-US" sz="2300" dirty="0"/>
          </a:p>
        </p:txBody>
      </p:sp>
      <p:sp>
        <p:nvSpPr>
          <p:cNvPr id="16" name="Text 14"/>
          <p:cNvSpPr/>
          <p:nvPr/>
        </p:nvSpPr>
        <p:spPr>
          <a:xfrm>
            <a:off x="9872067" y="3964305"/>
            <a:ext cx="3978116"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Extremely important for follow-ups after sales presentations and conveying detailed information to customers.</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50173" y="528995"/>
            <a:ext cx="7816453" cy="1244441"/>
          </a:xfrm>
          <a:prstGeom prst="rect">
            <a:avLst/>
          </a:prstGeom>
          <a:noFill/>
          <a:ln/>
        </p:spPr>
        <p:txBody>
          <a:bodyPr wrap="square" lIns="0" tIns="0" rIns="0" bIns="0" rtlCol="0" anchor="t"/>
          <a:lstStyle/>
          <a:p>
            <a:pPr algn="l" indent="0" marL="0">
              <a:lnSpc>
                <a:spcPts val="4900"/>
              </a:lnSpc>
              <a:buNone/>
            </a:pPr>
            <a:r>
              <a:rPr lang="en-US" sz="3900" b="1" spc="-78" kern="0" dirty="0">
                <a:solidFill>
                  <a:srgbClr val="FF8AAF"/>
                </a:solidFill>
                <a:latin typeface="Petrona Bold" pitchFamily="34" charset="0"/>
                <a:ea typeface="Petrona Bold" pitchFamily="34" charset="-122"/>
                <a:cs typeface="Petrona Bold" pitchFamily="34" charset="-120"/>
              </a:rPr>
              <a:t>Listening Skills and Tailoring Messages</a:t>
            </a:r>
            <a:endParaRPr lang="en-US" sz="3900" dirty="0"/>
          </a:p>
        </p:txBody>
      </p:sp>
      <p:pic>
        <p:nvPicPr>
          <p:cNvPr id="4" name="Image 1" descr="preencoded.png">    </p:cNvPr>
          <p:cNvPicPr>
            <a:picLocks noChangeAspect="1"/>
          </p:cNvPicPr>
          <p:nvPr/>
        </p:nvPicPr>
        <p:blipFill>
          <a:blip r:embed="rId2"/>
          <a:stretch>
            <a:fillRect/>
          </a:stretch>
        </p:blipFill>
        <p:spPr>
          <a:xfrm>
            <a:off x="6150173" y="2057876"/>
            <a:ext cx="948214" cy="1410653"/>
          </a:xfrm>
          <a:prstGeom prst="rect">
            <a:avLst/>
          </a:prstGeom>
        </p:spPr>
      </p:pic>
      <p:sp>
        <p:nvSpPr>
          <p:cNvPr id="5" name="Text 1"/>
          <p:cNvSpPr/>
          <p:nvPr/>
        </p:nvSpPr>
        <p:spPr>
          <a:xfrm>
            <a:off x="7382828" y="2247424"/>
            <a:ext cx="2489240" cy="311110"/>
          </a:xfrm>
          <a:prstGeom prst="rect">
            <a:avLst/>
          </a:prstGeom>
          <a:noFill/>
          <a:ln/>
        </p:spPr>
        <p:txBody>
          <a:bodyPr wrap="none" lIns="0" tIns="0" rIns="0" bIns="0" rtlCol="0" anchor="t"/>
          <a:lstStyle/>
          <a:p>
            <a:pPr algn="l" indent="0" marL="0">
              <a:lnSpc>
                <a:spcPts val="2450"/>
              </a:lnSpc>
              <a:buNone/>
            </a:pPr>
            <a:r>
              <a:rPr lang="en-US" sz="1950" b="1" spc="-39" kern="0" dirty="0">
                <a:solidFill>
                  <a:srgbClr val="E0D6DE"/>
                </a:solidFill>
                <a:latin typeface="Petrona Bold" pitchFamily="34" charset="0"/>
                <a:ea typeface="Petrona Bold" pitchFamily="34" charset="-122"/>
                <a:cs typeface="Petrona Bold" pitchFamily="34" charset="-120"/>
              </a:rPr>
              <a:t>Active Listening</a:t>
            </a:r>
            <a:endParaRPr lang="en-US" sz="1950" dirty="0"/>
          </a:p>
        </p:txBody>
      </p:sp>
      <p:sp>
        <p:nvSpPr>
          <p:cNvPr id="6" name="Text 2"/>
          <p:cNvSpPr/>
          <p:nvPr/>
        </p:nvSpPr>
        <p:spPr>
          <a:xfrm>
            <a:off x="7382828" y="2672239"/>
            <a:ext cx="6583799" cy="606743"/>
          </a:xfrm>
          <a:prstGeom prst="rect">
            <a:avLst/>
          </a:prstGeom>
          <a:noFill/>
          <a:ln/>
        </p:spPr>
        <p:txBody>
          <a:bodyPr wrap="square" lIns="0" tIns="0" rIns="0" bIns="0" rtlCol="0" anchor="t"/>
          <a:lstStyle/>
          <a:p>
            <a:pPr algn="l" indent="0" marL="0">
              <a:lnSpc>
                <a:spcPts val="2350"/>
              </a:lnSpc>
              <a:buNone/>
            </a:pPr>
            <a:r>
              <a:rPr lang="en-US" sz="1450" spc="-30" kern="0" dirty="0">
                <a:solidFill>
                  <a:srgbClr val="E0D6DE"/>
                </a:solidFill>
                <a:latin typeface="Inter" pitchFamily="34" charset="0"/>
                <a:ea typeface="Inter" pitchFamily="34" charset="-122"/>
                <a:cs typeface="Inter" pitchFamily="34" charset="-120"/>
              </a:rPr>
              <a:t>Look at the speaker straight in the eye, concentrate on the words spoken, do not interrupt, and remember the information after it is presented.</a:t>
            </a:r>
            <a:endParaRPr lang="en-US" sz="1450" dirty="0"/>
          </a:p>
        </p:txBody>
      </p:sp>
      <p:pic>
        <p:nvPicPr>
          <p:cNvPr id="7" name="Image 2" descr="preencoded.png">    </p:cNvPr>
          <p:cNvPicPr>
            <a:picLocks noChangeAspect="1"/>
          </p:cNvPicPr>
          <p:nvPr/>
        </p:nvPicPr>
        <p:blipFill>
          <a:blip r:embed="rId3"/>
          <a:stretch>
            <a:fillRect/>
          </a:stretch>
        </p:blipFill>
        <p:spPr>
          <a:xfrm>
            <a:off x="6150173" y="3468529"/>
            <a:ext cx="948214" cy="1410653"/>
          </a:xfrm>
          <a:prstGeom prst="rect">
            <a:avLst/>
          </a:prstGeom>
        </p:spPr>
      </p:pic>
      <p:sp>
        <p:nvSpPr>
          <p:cNvPr id="8" name="Text 3"/>
          <p:cNvSpPr/>
          <p:nvPr/>
        </p:nvSpPr>
        <p:spPr>
          <a:xfrm>
            <a:off x="7382828" y="3658076"/>
            <a:ext cx="2489240" cy="311110"/>
          </a:xfrm>
          <a:prstGeom prst="rect">
            <a:avLst/>
          </a:prstGeom>
          <a:noFill/>
          <a:ln/>
        </p:spPr>
        <p:txBody>
          <a:bodyPr wrap="none" lIns="0" tIns="0" rIns="0" bIns="0" rtlCol="0" anchor="t"/>
          <a:lstStyle/>
          <a:p>
            <a:pPr algn="l" indent="0" marL="0">
              <a:lnSpc>
                <a:spcPts val="2450"/>
              </a:lnSpc>
              <a:buNone/>
            </a:pPr>
            <a:r>
              <a:rPr lang="en-US" sz="1950" b="1" spc="-39" kern="0" dirty="0">
                <a:solidFill>
                  <a:srgbClr val="E0D6DE"/>
                </a:solidFill>
                <a:latin typeface="Petrona Bold" pitchFamily="34" charset="0"/>
                <a:ea typeface="Petrona Bold" pitchFamily="34" charset="-122"/>
                <a:cs typeface="Petrona Bold" pitchFamily="34" charset="-120"/>
              </a:rPr>
              <a:t>Tailoring Messages</a:t>
            </a:r>
            <a:endParaRPr lang="en-US" sz="1950" dirty="0"/>
          </a:p>
        </p:txBody>
      </p:sp>
      <p:sp>
        <p:nvSpPr>
          <p:cNvPr id="9" name="Text 4"/>
          <p:cNvSpPr/>
          <p:nvPr/>
        </p:nvSpPr>
        <p:spPr>
          <a:xfrm>
            <a:off x="7382828" y="4082891"/>
            <a:ext cx="6583799" cy="606743"/>
          </a:xfrm>
          <a:prstGeom prst="rect">
            <a:avLst/>
          </a:prstGeom>
          <a:noFill/>
          <a:ln/>
        </p:spPr>
        <p:txBody>
          <a:bodyPr wrap="square" lIns="0" tIns="0" rIns="0" bIns="0" rtlCol="0" anchor="t"/>
          <a:lstStyle/>
          <a:p>
            <a:pPr algn="l" indent="0" marL="0">
              <a:lnSpc>
                <a:spcPts val="2350"/>
              </a:lnSpc>
              <a:buNone/>
            </a:pPr>
            <a:r>
              <a:rPr lang="en-US" sz="1450" spc="-30" kern="0" dirty="0">
                <a:solidFill>
                  <a:srgbClr val="E0D6DE"/>
                </a:solidFill>
                <a:latin typeface="Inter" pitchFamily="34" charset="0"/>
                <a:ea typeface="Inter" pitchFamily="34" charset="-122"/>
                <a:cs typeface="Inter" pitchFamily="34" charset="-120"/>
              </a:rPr>
              <a:t>Ability to tailor the message to an individual in a way that they can truly understand how the product will benefit them.</a:t>
            </a:r>
            <a:endParaRPr lang="en-US" sz="1450" dirty="0"/>
          </a:p>
        </p:txBody>
      </p:sp>
      <p:pic>
        <p:nvPicPr>
          <p:cNvPr id="10" name="Image 3" descr="preencoded.png">    </p:cNvPr>
          <p:cNvPicPr>
            <a:picLocks noChangeAspect="1"/>
          </p:cNvPicPr>
          <p:nvPr/>
        </p:nvPicPr>
        <p:blipFill>
          <a:blip r:embed="rId4"/>
          <a:stretch>
            <a:fillRect/>
          </a:stretch>
        </p:blipFill>
        <p:spPr>
          <a:xfrm>
            <a:off x="6150173" y="4879181"/>
            <a:ext cx="948214" cy="1410653"/>
          </a:xfrm>
          <a:prstGeom prst="rect">
            <a:avLst/>
          </a:prstGeom>
        </p:spPr>
      </p:pic>
      <p:sp>
        <p:nvSpPr>
          <p:cNvPr id="11" name="Text 5"/>
          <p:cNvSpPr/>
          <p:nvPr/>
        </p:nvSpPr>
        <p:spPr>
          <a:xfrm>
            <a:off x="7382828" y="5068729"/>
            <a:ext cx="2489240" cy="311110"/>
          </a:xfrm>
          <a:prstGeom prst="rect">
            <a:avLst/>
          </a:prstGeom>
          <a:noFill/>
          <a:ln/>
        </p:spPr>
        <p:txBody>
          <a:bodyPr wrap="none" lIns="0" tIns="0" rIns="0" bIns="0" rtlCol="0" anchor="t"/>
          <a:lstStyle/>
          <a:p>
            <a:pPr algn="l" indent="0" marL="0">
              <a:lnSpc>
                <a:spcPts val="2450"/>
              </a:lnSpc>
              <a:buNone/>
            </a:pPr>
            <a:r>
              <a:rPr lang="en-US" sz="1950" b="1" spc="-39" kern="0" dirty="0">
                <a:solidFill>
                  <a:srgbClr val="E0D6DE"/>
                </a:solidFill>
                <a:latin typeface="Petrona Bold" pitchFamily="34" charset="0"/>
                <a:ea typeface="Petrona Bold" pitchFamily="34" charset="-122"/>
                <a:cs typeface="Petrona Bold" pitchFamily="34" charset="-120"/>
              </a:rPr>
              <a:t>Designing Benefits</a:t>
            </a:r>
            <a:endParaRPr lang="en-US" sz="1950" dirty="0"/>
          </a:p>
        </p:txBody>
      </p:sp>
      <p:sp>
        <p:nvSpPr>
          <p:cNvPr id="12" name="Text 6"/>
          <p:cNvSpPr/>
          <p:nvPr/>
        </p:nvSpPr>
        <p:spPr>
          <a:xfrm>
            <a:off x="7382828" y="5493544"/>
            <a:ext cx="6583799" cy="606743"/>
          </a:xfrm>
          <a:prstGeom prst="rect">
            <a:avLst/>
          </a:prstGeom>
          <a:noFill/>
          <a:ln/>
        </p:spPr>
        <p:txBody>
          <a:bodyPr wrap="square" lIns="0" tIns="0" rIns="0" bIns="0" rtlCol="0" anchor="t"/>
          <a:lstStyle/>
          <a:p>
            <a:pPr algn="l" indent="0" marL="0">
              <a:lnSpc>
                <a:spcPts val="2350"/>
              </a:lnSpc>
              <a:buNone/>
            </a:pPr>
            <a:r>
              <a:rPr lang="en-US" sz="1450" spc="-30" kern="0" dirty="0">
                <a:solidFill>
                  <a:srgbClr val="E0D6DE"/>
                </a:solidFill>
                <a:latin typeface="Inter" pitchFamily="34" charset="0"/>
                <a:ea typeface="Inter" pitchFamily="34" charset="-122"/>
                <a:cs typeface="Inter" pitchFamily="34" charset="-120"/>
              </a:rPr>
              <a:t>Design the benefit around what the potential client has described as important to them.</a:t>
            </a:r>
            <a:endParaRPr lang="en-US" sz="1450" dirty="0"/>
          </a:p>
        </p:txBody>
      </p:sp>
      <p:pic>
        <p:nvPicPr>
          <p:cNvPr id="13" name="Image 4" descr="preencoded.png">    </p:cNvPr>
          <p:cNvPicPr>
            <a:picLocks noChangeAspect="1"/>
          </p:cNvPicPr>
          <p:nvPr/>
        </p:nvPicPr>
        <p:blipFill>
          <a:blip r:embed="rId5"/>
          <a:stretch>
            <a:fillRect/>
          </a:stretch>
        </p:blipFill>
        <p:spPr>
          <a:xfrm>
            <a:off x="6150173" y="6289834"/>
            <a:ext cx="948214" cy="1410653"/>
          </a:xfrm>
          <a:prstGeom prst="rect">
            <a:avLst/>
          </a:prstGeom>
        </p:spPr>
      </p:pic>
      <p:sp>
        <p:nvSpPr>
          <p:cNvPr id="14" name="Text 7"/>
          <p:cNvSpPr/>
          <p:nvPr/>
        </p:nvSpPr>
        <p:spPr>
          <a:xfrm>
            <a:off x="7382828" y="6479381"/>
            <a:ext cx="2574012" cy="311110"/>
          </a:xfrm>
          <a:prstGeom prst="rect">
            <a:avLst/>
          </a:prstGeom>
          <a:noFill/>
          <a:ln/>
        </p:spPr>
        <p:txBody>
          <a:bodyPr wrap="none" lIns="0" tIns="0" rIns="0" bIns="0" rtlCol="0" anchor="t"/>
          <a:lstStyle/>
          <a:p>
            <a:pPr algn="l" indent="0" marL="0">
              <a:lnSpc>
                <a:spcPts val="2450"/>
              </a:lnSpc>
              <a:buNone/>
            </a:pPr>
            <a:r>
              <a:rPr lang="en-US" sz="1950" b="1" spc="-39" kern="0" dirty="0">
                <a:solidFill>
                  <a:srgbClr val="E0D6DE"/>
                </a:solidFill>
                <a:latin typeface="Petrona Bold" pitchFamily="34" charset="0"/>
                <a:ea typeface="Petrona Bold" pitchFamily="34" charset="-122"/>
                <a:cs typeface="Petrona Bold" pitchFamily="34" charset="-120"/>
              </a:rPr>
              <a:t>Overcoming Objections</a:t>
            </a:r>
            <a:endParaRPr lang="en-US" sz="1950" dirty="0"/>
          </a:p>
        </p:txBody>
      </p:sp>
      <p:sp>
        <p:nvSpPr>
          <p:cNvPr id="15" name="Text 8"/>
          <p:cNvSpPr/>
          <p:nvPr/>
        </p:nvSpPr>
        <p:spPr>
          <a:xfrm>
            <a:off x="7382828" y="6904196"/>
            <a:ext cx="6583799" cy="606743"/>
          </a:xfrm>
          <a:prstGeom prst="rect">
            <a:avLst/>
          </a:prstGeom>
          <a:noFill/>
          <a:ln/>
        </p:spPr>
        <p:txBody>
          <a:bodyPr wrap="square" lIns="0" tIns="0" rIns="0" bIns="0" rtlCol="0" anchor="t"/>
          <a:lstStyle/>
          <a:p>
            <a:pPr algn="l" indent="0" marL="0">
              <a:lnSpc>
                <a:spcPts val="2350"/>
              </a:lnSpc>
              <a:buNone/>
            </a:pPr>
            <a:r>
              <a:rPr lang="en-US" sz="1450" spc="-30" kern="0" dirty="0">
                <a:solidFill>
                  <a:srgbClr val="E0D6DE"/>
                </a:solidFill>
                <a:latin typeface="Inter" pitchFamily="34" charset="0"/>
                <a:ea typeface="Inter" pitchFamily="34" charset="-122"/>
                <a:cs typeface="Inter" pitchFamily="34" charset="-120"/>
              </a:rPr>
              <a:t>Clearance calls or objection-clearing calls are a skill that a salesperson must possess to overcome any objections presented.</a:t>
            </a:r>
            <a:endParaRPr lang="en-US" sz="14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2025-03-27T14:18:43Z</dcterms:created>
  <dcterms:modified xsi:type="dcterms:W3CDTF">2025-03-27T14:18:43Z</dcterms:modified>
</cp:coreProperties>
</file>