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8" r:id="rId2"/>
    <p:sldId id="259" r:id="rId3"/>
    <p:sldId id="261" r:id="rId4"/>
    <p:sldId id="302" r:id="rId5"/>
    <p:sldId id="354" r:id="rId6"/>
    <p:sldId id="355" r:id="rId7"/>
    <p:sldId id="361" r:id="rId8"/>
    <p:sldId id="362" r:id="rId9"/>
    <p:sldId id="363" r:id="rId10"/>
    <p:sldId id="364" r:id="rId11"/>
    <p:sldId id="365" r:id="rId12"/>
    <p:sldId id="356" r:id="rId13"/>
    <p:sldId id="357" r:id="rId14"/>
    <p:sldId id="358" r:id="rId15"/>
    <p:sldId id="359" r:id="rId16"/>
    <p:sldId id="360" r:id="rId17"/>
    <p:sldId id="366" r:id="rId18"/>
    <p:sldId id="367" r:id="rId19"/>
    <p:sldId id="368" r:id="rId20"/>
    <p:sldId id="369" r:id="rId21"/>
    <p:sldId id="371" r:id="rId22"/>
    <p:sldId id="370" r:id="rId23"/>
    <p:sldId id="372" r:id="rId24"/>
    <p:sldId id="373" r:id="rId25"/>
    <p:sldId id="374" r:id="rId26"/>
    <p:sldId id="375"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80" autoAdjust="0"/>
    <p:restoredTop sz="94660"/>
  </p:normalViewPr>
  <p:slideViewPr>
    <p:cSldViewPr>
      <p:cViewPr varScale="1">
        <p:scale>
          <a:sx n="83" d="100"/>
          <a:sy n="83"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26/02/2025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26/02/2025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26/02/2025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462213"/>
          </a:xfrm>
          <a:prstGeom prst="rect">
            <a:avLst/>
          </a:prstGeom>
        </p:spPr>
        <p:txBody>
          <a:bodyPr wrap="square">
            <a:spAutoFit/>
          </a:bodyPr>
          <a:lstStyle/>
          <a:p>
            <a:pPr algn="ctr"/>
            <a:r>
              <a:rPr lang="fr-FR" b="1" dirty="0" smtClean="0">
                <a:latin typeface="Times New Roman" pitchFamily="18" charset="0"/>
                <a:cs typeface="Times New Roman" pitchFamily="18" charset="0"/>
              </a:rPr>
              <a:t>REPUBLIQUE ALGERIENNE DEMOCRATIQUE ET POPULAIRE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MINISTERE DE L’ENSEIGNEMENT SUPERIEUR</a:t>
            </a:r>
          </a:p>
          <a:p>
            <a:pPr algn="ctr"/>
            <a:r>
              <a:rPr lang="fr-FR" b="1" dirty="0" smtClean="0">
                <a:latin typeface="Times New Roman" pitchFamily="18" charset="0"/>
                <a:cs typeface="Times New Roman" pitchFamily="18" charset="0"/>
              </a:rPr>
              <a:t>UNIVERSITÉ ABOU BEKR BELKAID</a:t>
            </a:r>
          </a:p>
          <a:p>
            <a:pPr algn="ctr"/>
            <a:r>
              <a:rPr lang="fr-FR" b="1" dirty="0" smtClean="0">
                <a:latin typeface="Times New Roman" pitchFamily="18" charset="0"/>
                <a:cs typeface="Times New Roman" pitchFamily="18" charset="0"/>
              </a:rPr>
              <a:t>Faculté de Technologie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Département de génie mécanique</a:t>
            </a:r>
          </a:p>
          <a:p>
            <a:pPr algn="ctr"/>
            <a:endParaRPr lang="fr-FR" sz="1000" dirty="0" smtClean="0">
              <a:latin typeface="Constantia" pitchFamily="18" charset="0"/>
            </a:endParaRPr>
          </a:p>
          <a:p>
            <a:pPr algn="ctr"/>
            <a:endParaRPr lang="fr-FR" sz="1000" dirty="0" smtClean="0">
              <a:latin typeface="Constantia" pitchFamily="18" charset="0"/>
            </a:endParaRPr>
          </a:p>
          <a:p>
            <a:pPr algn="ctr"/>
            <a:r>
              <a:rPr lang="fr-FR" dirty="0" smtClean="0">
                <a:latin typeface="Times New Roman" pitchFamily="18" charset="0"/>
                <a:cs typeface="Times New Roman" pitchFamily="18" charset="0"/>
              </a:rPr>
              <a:t>Licence 2:  Energie Renouvelable</a:t>
            </a:r>
          </a:p>
          <a:p>
            <a:pPr algn="ctr"/>
            <a:endParaRPr lang="fr-FR" sz="1000" dirty="0" smtClean="0">
              <a:latin typeface="Times New Roman" pitchFamily="18" charset="0"/>
              <a:cs typeface="Times New Roman" pitchFamily="18" charset="0"/>
            </a:endParaRPr>
          </a:p>
          <a:p>
            <a:pPr algn="ctr"/>
            <a:r>
              <a:rPr lang="fr-FR" sz="1600" b="1" dirty="0" smtClean="0">
                <a:latin typeface="Times New Roman" pitchFamily="18" charset="0"/>
                <a:cs typeface="Times New Roman" pitchFamily="18" charset="0"/>
              </a:rPr>
              <a:t>Thème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smtClean="0">
                <a:solidFill>
                  <a:schemeClr val="tx1"/>
                </a:solidFill>
                <a:latin typeface="Algerian" pitchFamily="82" charset="0"/>
              </a:rPr>
              <a:t>Management de l’énergie</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smtClean="0">
                <a:latin typeface="Constantia" pitchFamily="18" charset="0"/>
              </a:rPr>
              <a:t>Chargé de module:</a:t>
            </a: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620688"/>
            <a:ext cx="8229600" cy="5832648"/>
          </a:xfrm>
        </p:spPr>
        <p:txBody>
          <a:bodyPr>
            <a:normAutofit/>
          </a:bodyPr>
          <a:lstStyle/>
          <a:p>
            <a:pPr>
              <a:buNone/>
            </a:pPr>
            <a:r>
              <a:rPr lang="en-US" b="1" dirty="0">
                <a:solidFill>
                  <a:schemeClr val="accent1">
                    <a:lumMod val="75000"/>
                  </a:schemeClr>
                </a:solidFill>
              </a:rPr>
              <a:t>b.  Batch production:</a:t>
            </a:r>
          </a:p>
          <a:p>
            <a:pPr algn="just">
              <a:buNone/>
            </a:pPr>
            <a:r>
              <a:rPr lang="en-US" b="1" dirty="0">
                <a:solidFill>
                  <a:schemeClr val="accent1">
                    <a:lumMod val="75000"/>
                  </a:schemeClr>
                </a:solidFill>
              </a:rPr>
              <a:t>       </a:t>
            </a:r>
            <a:r>
              <a:rPr lang="en-US" dirty="0"/>
              <a:t>Batch production corresponds to small diversified series of identical products.</a:t>
            </a:r>
          </a:p>
          <a:p>
            <a:pPr algn="just">
              <a:buNone/>
            </a:pPr>
            <a:r>
              <a:rPr lang="en-US" b="1" dirty="0"/>
              <a:t>      Example: </a:t>
            </a:r>
            <a:r>
              <a:rPr lang="en-US" dirty="0"/>
              <a:t>The various components of an Airbus aircraft are manufactured throughout Europe. Final assembly is done in France. For the A380, Airbus assembles less than 10 aircraft at a time, so it is batch or small series production</a:t>
            </a:r>
            <a:r>
              <a:rPr lang="en-US" dirty="0" smtClean="0"/>
              <a:t>.</a:t>
            </a:r>
          </a:p>
          <a:p>
            <a:pPr algn="just">
              <a:buNone/>
            </a:pPr>
            <a:r>
              <a:rPr lang="fr-FR" b="1" dirty="0">
                <a:solidFill>
                  <a:schemeClr val="accent1">
                    <a:lumMod val="75000"/>
                  </a:schemeClr>
                </a:solidFill>
              </a:rPr>
              <a:t>c. </a:t>
            </a:r>
            <a:r>
              <a:rPr lang="fr-FR" b="1" dirty="0">
                <a:solidFill>
                  <a:schemeClr val="accent1">
                    <a:lumMod val="75000"/>
                  </a:schemeClr>
                </a:solidFill>
              </a:rPr>
              <a:t>Mass production</a:t>
            </a:r>
            <a:r>
              <a:rPr lang="fr-FR" b="1" dirty="0">
                <a:solidFill>
                  <a:schemeClr val="accent1">
                    <a:lumMod val="75000"/>
                  </a:schemeClr>
                </a:solidFill>
              </a:rPr>
              <a:t>:</a:t>
            </a:r>
          </a:p>
          <a:p>
            <a:pPr algn="just">
              <a:buNone/>
            </a:pPr>
            <a:r>
              <a:rPr lang="fr-FR" dirty="0"/>
              <a:t>     </a:t>
            </a:r>
            <a:r>
              <a:rPr lang="en-US" dirty="0"/>
              <a:t>Mass production is a large series of standardized identical products.</a:t>
            </a:r>
          </a:p>
          <a:p>
            <a:pPr algn="just">
              <a:buNone/>
            </a:pPr>
            <a:r>
              <a:rPr lang="en-US" b="1" dirty="0"/>
              <a:t>      Example: </a:t>
            </a:r>
            <a:r>
              <a:rPr lang="en-US" dirty="0"/>
              <a:t>Ballpoint pens are produced in the tens of thousands, so it is a large-scale production.</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2286016"/>
          </a:xfrm>
        </p:spPr>
        <p:txBody>
          <a:bodyPr>
            <a:normAutofit/>
          </a:bodyPr>
          <a:lstStyle/>
          <a:p>
            <a:pPr marL="514350" indent="-514350">
              <a:buAutoNum type="alphaLcPeriod" startAt="4"/>
            </a:pPr>
            <a:r>
              <a:rPr lang="fr-FR" b="1" dirty="0" err="1" smtClean="0">
                <a:solidFill>
                  <a:schemeClr val="accent1">
                    <a:lumMod val="75000"/>
                  </a:schemeClr>
                </a:solidFill>
              </a:rPr>
              <a:t>Continuous</a:t>
            </a:r>
            <a:r>
              <a:rPr lang="fr-FR" b="1" dirty="0" smtClean="0">
                <a:solidFill>
                  <a:schemeClr val="accent1">
                    <a:lumMod val="75000"/>
                  </a:schemeClr>
                </a:solidFill>
              </a:rPr>
              <a:t> </a:t>
            </a:r>
            <a:r>
              <a:rPr lang="fr-FR" b="1" dirty="0">
                <a:solidFill>
                  <a:schemeClr val="accent1">
                    <a:lumMod val="75000"/>
                  </a:schemeClr>
                </a:solidFill>
              </a:rPr>
              <a:t>production</a:t>
            </a:r>
            <a:r>
              <a:rPr lang="fr-FR" b="1" dirty="0" smtClean="0">
                <a:solidFill>
                  <a:schemeClr val="accent1">
                    <a:lumMod val="75000"/>
                  </a:schemeClr>
                </a:solidFill>
              </a:rPr>
              <a:t>:</a:t>
            </a:r>
          </a:p>
          <a:p>
            <a:pPr marL="0" indent="0" algn="just">
              <a:buNone/>
            </a:pPr>
            <a:r>
              <a:rPr lang="fr-FR" dirty="0" smtClean="0"/>
              <a:t> </a:t>
            </a:r>
            <a:r>
              <a:rPr lang="en-US" dirty="0"/>
              <a:t>Continuous production refers to the manufacture of products whose production process cannot be stopped for technical reasons.</a:t>
            </a:r>
          </a:p>
          <a:p>
            <a:pPr marL="0" indent="0" algn="just">
              <a:buNone/>
            </a:pPr>
            <a:r>
              <a:rPr lang="en-US" dirty="0"/>
              <a:t>  This is the case for chemical production, gas...</a:t>
            </a:r>
            <a:endParaRPr lang="fr-FR" dirty="0"/>
          </a:p>
        </p:txBody>
      </p:sp>
      <p:sp>
        <p:nvSpPr>
          <p:cNvPr id="4" name="Rectangle 3"/>
          <p:cNvSpPr/>
          <p:nvPr/>
        </p:nvSpPr>
        <p:spPr>
          <a:xfrm>
            <a:off x="214282" y="3429000"/>
            <a:ext cx="8643998" cy="3071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None/>
            </a:pPr>
            <a:r>
              <a:rPr lang="en-US" b="1" dirty="0">
                <a:solidFill>
                  <a:schemeClr val="tx1"/>
                </a:solidFill>
              </a:rPr>
              <a:t>The company may choose to produce its goods in different production modes, depending on the type of good produced. The chosen mode of production will therefore depend on various criteria:</a:t>
            </a:r>
          </a:p>
          <a:p>
            <a:pPr algn="just">
              <a:buNone/>
            </a:pPr>
            <a:r>
              <a:rPr lang="en-US" b="1" dirty="0">
                <a:solidFill>
                  <a:schemeClr val="tx1"/>
                </a:solidFill>
              </a:rPr>
              <a:t>- the quantity to be produced: production by unit, batch, series or continuous;</a:t>
            </a:r>
            <a:br>
              <a:rPr lang="en-US" b="1" dirty="0">
                <a:solidFill>
                  <a:schemeClr val="tx1"/>
                </a:solidFill>
              </a:rPr>
            </a:br>
            <a:r>
              <a:rPr lang="en-US" b="1" dirty="0">
                <a:solidFill>
                  <a:schemeClr val="tx1"/>
                </a:solidFill>
              </a:rPr>
              <a:t>- the company’s relations with its customers: production on order or in stock.</a:t>
            </a:r>
            <a:endParaRPr lang="fr-FR" b="1"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561228"/>
          </a:xfrm>
        </p:spPr>
        <p:txBody>
          <a:bodyPr>
            <a:normAutofit/>
          </a:bodyPr>
          <a:lstStyle/>
          <a:p>
            <a:pPr algn="ctr"/>
            <a:r>
              <a:rPr lang="fr-FR" sz="3200" b="1" dirty="0">
                <a:solidFill>
                  <a:schemeClr val="accent4">
                    <a:lumMod val="60000"/>
                    <a:lumOff val="40000"/>
                  </a:schemeClr>
                </a:solidFill>
              </a:rPr>
              <a:t>A thermal power plant to </a:t>
            </a:r>
            <a:r>
              <a:rPr lang="fr-FR" sz="3200" b="1" dirty="0" err="1" smtClean="0">
                <a:solidFill>
                  <a:schemeClr val="accent4">
                    <a:lumMod val="60000"/>
                    <a:lumOff val="40000"/>
                  </a:schemeClr>
                </a:solidFill>
              </a:rPr>
              <a:t>Combined</a:t>
            </a:r>
            <a:r>
              <a:rPr lang="fr-FR" sz="3200" b="1" dirty="0" smtClean="0">
                <a:solidFill>
                  <a:schemeClr val="accent4">
                    <a:lumMod val="60000"/>
                    <a:lumOff val="40000"/>
                  </a:schemeClr>
                </a:solidFill>
              </a:rPr>
              <a:t> </a:t>
            </a:r>
            <a:r>
              <a:rPr lang="fr-FR" sz="3200" b="1" dirty="0">
                <a:solidFill>
                  <a:schemeClr val="accent4">
                    <a:lumMod val="60000"/>
                    <a:lumOff val="40000"/>
                  </a:schemeClr>
                </a:solidFill>
              </a:rPr>
              <a:t>Cycle </a:t>
            </a:r>
            <a:r>
              <a:rPr lang="fr-FR" sz="3200" b="1" dirty="0" err="1">
                <a:solidFill>
                  <a:schemeClr val="accent4">
                    <a:lumMod val="60000"/>
                    <a:lumOff val="40000"/>
                  </a:schemeClr>
                </a:solidFill>
              </a:rPr>
              <a:t>Gas</a:t>
            </a:r>
            <a:r>
              <a:rPr lang="fr-FR" sz="3200" b="1" dirty="0">
                <a:solidFill>
                  <a:schemeClr val="accent4">
                    <a:lumMod val="60000"/>
                    <a:lumOff val="40000"/>
                  </a:schemeClr>
                </a:solidFill>
              </a:rPr>
              <a:t> </a:t>
            </a:r>
            <a:r>
              <a:rPr lang="fr-FR" sz="3200" b="1" dirty="0" smtClean="0">
                <a:solidFill>
                  <a:schemeClr val="accent4">
                    <a:lumMod val="60000"/>
                    <a:lumOff val="40000"/>
                  </a:schemeClr>
                </a:solidFill>
              </a:rPr>
              <a:t>:</a:t>
            </a:r>
            <a:endParaRPr lang="fr-FR" sz="3200" dirty="0">
              <a:solidFill>
                <a:schemeClr val="accent4">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fontScale="92500"/>
          </a:bodyPr>
          <a:lstStyle/>
          <a:p>
            <a:pPr algn="just">
              <a:buNone/>
            </a:pPr>
            <a:r>
              <a:rPr lang="fr-FR" dirty="0" smtClean="0"/>
              <a:t>      </a:t>
            </a:r>
            <a:r>
              <a:rPr lang="en-US" dirty="0"/>
              <a:t>A gas-fired combined cycle power plant (CCG) produces electricity from the heat produced by burning natural gas. This type of power plant combines two types of turbine: a combustion turbine and a steam turbine connected to an alternator. With the same volume of fuel, these two turbines produce more electricity.</a:t>
            </a:r>
          </a:p>
          <a:p>
            <a:pPr algn="just">
              <a:buNone/>
            </a:pPr>
            <a:r>
              <a:rPr lang="en-US" dirty="0"/>
              <a:t>       The use of natural gas as a fuel reduces CO2 emissions by half compared to a coal-fired power plant. Flexible and reactive, a combined cycle power plant has an efficiency higher than that of conventional thermal power plants. Able to go up to full power in less than an hour, it responds to large variations in consumption, especially during cold days.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928670"/>
            <a:ext cx="8229600" cy="5668682"/>
          </a:xfrm>
        </p:spPr>
        <p:txBody>
          <a:bodyPr>
            <a:normAutofit fontScale="85000" lnSpcReduction="20000"/>
          </a:bodyPr>
          <a:lstStyle/>
          <a:p>
            <a:pPr algn="just">
              <a:buNone/>
            </a:pPr>
            <a:r>
              <a:rPr lang="fr-FR" b="1" dirty="0" smtClean="0"/>
              <a:t> </a:t>
            </a:r>
            <a:r>
              <a:rPr lang="en-US" dirty="0"/>
              <a:t>There are three types of thermal power plants:</a:t>
            </a:r>
          </a:p>
          <a:p>
            <a:pPr algn="just">
              <a:buFont typeface="Wingdings" panose="05000000000000000000" pitchFamily="2" charset="2"/>
              <a:buChar char="§"/>
            </a:pPr>
            <a:r>
              <a:rPr lang="en-US" b="1" dirty="0"/>
              <a:t>The conventional power plant:</a:t>
            </a:r>
          </a:p>
          <a:p>
            <a:pPr algn="just">
              <a:buNone/>
            </a:pPr>
            <a:r>
              <a:rPr lang="en-US" dirty="0"/>
              <a:t>       It is the most common and oldest type</a:t>
            </a:r>
            <a:r>
              <a:rPr lang="en-US" dirty="0" smtClean="0"/>
              <a:t>. </a:t>
            </a:r>
            <a:r>
              <a:rPr lang="en-US" dirty="0"/>
              <a:t>It uses fossil fuels and works with a steam boiler. Each boiler can only use one type of fuel because each requires a specific burner.</a:t>
            </a:r>
          </a:p>
          <a:p>
            <a:pPr algn="just">
              <a:buNone/>
            </a:pPr>
            <a:r>
              <a:rPr lang="en-US" dirty="0"/>
              <a:t>There are 3 types, depending on the fuel used:</a:t>
            </a:r>
            <a:endParaRPr lang="fr-FR" dirty="0" smtClean="0"/>
          </a:p>
          <a:p>
            <a:pPr lvl="0" algn="just">
              <a:buFontTx/>
              <a:buChar char="-"/>
            </a:pPr>
            <a:r>
              <a:rPr lang="fr-FR" b="1" dirty="0"/>
              <a:t>Coal </a:t>
            </a:r>
            <a:r>
              <a:rPr lang="fr-FR" b="1" dirty="0" err="1"/>
              <a:t>fired</a:t>
            </a:r>
            <a:r>
              <a:rPr lang="fr-FR" b="1" dirty="0"/>
              <a:t>:</a:t>
            </a:r>
            <a:r>
              <a:rPr lang="fr-FR" dirty="0" smtClean="0"/>
              <a:t>       </a:t>
            </a:r>
          </a:p>
          <a:p>
            <a:pPr marL="0" lvl="0" indent="0" algn="just">
              <a:buNone/>
            </a:pPr>
            <a:r>
              <a:rPr lang="en-US" dirty="0"/>
              <a:t>To be used, the coal is ground into fine particles in a mill and mixed with heated air before being </a:t>
            </a:r>
            <a:r>
              <a:rPr lang="en-US" dirty="0" err="1"/>
              <a:t>pressurised</a:t>
            </a:r>
            <a:r>
              <a:rPr lang="en-US" dirty="0"/>
              <a:t> into the boiler burner</a:t>
            </a:r>
            <a:r>
              <a:rPr lang="en-US" dirty="0" smtClean="0"/>
              <a:t>.</a:t>
            </a:r>
          </a:p>
          <a:p>
            <a:pPr lvl="0" algn="just">
              <a:buFontTx/>
              <a:buChar char="-"/>
            </a:pPr>
            <a:r>
              <a:rPr lang="fr-FR" b="1" dirty="0" smtClean="0"/>
              <a:t>Thermal </a:t>
            </a:r>
            <a:r>
              <a:rPr lang="fr-FR" b="1" dirty="0" err="1"/>
              <a:t>oil</a:t>
            </a:r>
            <a:r>
              <a:rPr lang="fr-FR" b="1" dirty="0" smtClean="0"/>
              <a:t>:</a:t>
            </a:r>
          </a:p>
          <a:p>
            <a:pPr marL="0" lvl="0" indent="0" algn="just">
              <a:buNone/>
            </a:pPr>
            <a:r>
              <a:rPr lang="fr-FR" dirty="0"/>
              <a:t>Le fioul, trop visqueux pour être utilisé tel quel, doit être liquéfié en le chauffant avant de l'injecter dans les brûleurs. Il a longtemps été le principal combustible utilisé dans les centrales à flamme, mais il a été remplacé par le charbon après le choc pétrolier de 1973.</a:t>
            </a:r>
            <a:endParaRPr lang="fr-FR" dirty="0" smtClean="0"/>
          </a:p>
          <a:p>
            <a:pPr lvl="0" algn="just">
              <a:buFontTx/>
              <a:buChar char="-"/>
            </a:pPr>
            <a:r>
              <a:rPr lang="en-US" b="1" dirty="0"/>
              <a:t>G</a:t>
            </a:r>
            <a:r>
              <a:rPr lang="en-US" b="1" dirty="0" smtClean="0"/>
              <a:t>as-fired thermal </a:t>
            </a:r>
            <a:r>
              <a:rPr lang="fr-FR" b="1" dirty="0" smtClean="0"/>
              <a:t>:</a:t>
            </a:r>
            <a:endParaRPr lang="fr-FR" b="1" dirty="0" smtClean="0"/>
          </a:p>
          <a:p>
            <a:pPr lvl="0" algn="just">
              <a:buNone/>
            </a:pPr>
            <a:r>
              <a:rPr lang="en-US" dirty="0"/>
              <a:t>Natural or recovered from blast furnaces, it is used as is.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5381220"/>
          </a:xfrm>
        </p:spPr>
        <p:txBody>
          <a:bodyPr>
            <a:normAutofit fontScale="85000" lnSpcReduction="20000"/>
          </a:bodyPr>
          <a:lstStyle/>
          <a:p>
            <a:r>
              <a:rPr lang="en-US" b="1" dirty="0"/>
              <a:t>The combined cycle combustion turbine (TAC)</a:t>
            </a:r>
            <a:r>
              <a:rPr lang="fr-FR" b="1" dirty="0" smtClean="0"/>
              <a:t>:</a:t>
            </a:r>
            <a:endParaRPr lang="fr-FR" dirty="0" smtClean="0"/>
          </a:p>
          <a:p>
            <a:pPr algn="just">
              <a:buNone/>
            </a:pPr>
            <a:r>
              <a:rPr lang="fr-FR" dirty="0" smtClean="0"/>
              <a:t>      </a:t>
            </a:r>
            <a:r>
              <a:rPr lang="en-US" dirty="0"/>
              <a:t>Power plants of this type combine a TAC (Combustion Turbine) and a steam turbine. The fuels burned are gas or fuel oil</a:t>
            </a:r>
            <a:r>
              <a:rPr lang="en-US" dirty="0" smtClean="0"/>
              <a:t>.</a:t>
            </a:r>
          </a:p>
          <a:p>
            <a:pPr algn="just">
              <a:buFont typeface="Arial" panose="020B0604020202020204" pitchFamily="34" charset="0"/>
              <a:buChar char="•"/>
            </a:pPr>
            <a:r>
              <a:rPr lang="en-US" dirty="0"/>
              <a:t>Air taken from the atmosphere is strongly compressed by a compressor, which increases its pressure and temperature</a:t>
            </a:r>
            <a:r>
              <a:rPr lang="en-US" dirty="0" smtClean="0"/>
              <a:t>.</a:t>
            </a:r>
          </a:p>
          <a:p>
            <a:pPr algn="just">
              <a:buFont typeface="Arial" panose="020B0604020202020204" pitchFamily="34" charset="0"/>
              <a:buChar char="•"/>
            </a:pPr>
            <a:r>
              <a:rPr lang="en-US" dirty="0"/>
              <a:t>It then enters the combustion chamber, into which fuel oil or gas is injected. This gas mixture is increased to over 1000°C</a:t>
            </a:r>
            <a:r>
              <a:rPr lang="en-US" dirty="0" smtClean="0"/>
              <a:t>.</a:t>
            </a:r>
          </a:p>
          <a:p>
            <a:pPr algn="just">
              <a:buFont typeface="Arial" panose="020B0604020202020204" pitchFamily="34" charset="0"/>
              <a:buChar char="•"/>
            </a:pPr>
            <a:r>
              <a:rPr lang="en-US" dirty="0"/>
              <a:t>It releases a lot of energy to run a TAC. The TAC drives an alternator that produces electricity</a:t>
            </a:r>
            <a:r>
              <a:rPr lang="en-US" dirty="0" smtClean="0"/>
              <a:t>.</a:t>
            </a:r>
          </a:p>
          <a:p>
            <a:pPr algn="just">
              <a:buFont typeface="Arial" panose="020B0604020202020204" pitchFamily="34" charset="0"/>
              <a:buChar char="•"/>
            </a:pPr>
            <a:r>
              <a:rPr lang="en-US" dirty="0"/>
              <a:t>Heat from the TAC exhaust is converted into steam through a steam generator</a:t>
            </a:r>
            <a:r>
              <a:rPr lang="en-US" dirty="0" smtClean="0"/>
              <a:t>.</a:t>
            </a:r>
          </a:p>
          <a:p>
            <a:pPr algn="just">
              <a:buFont typeface="Arial" panose="020B0604020202020204" pitchFamily="34" charset="0"/>
              <a:buChar char="•"/>
            </a:pPr>
            <a:r>
              <a:rPr lang="en-US" dirty="0"/>
              <a:t>The steam drives a turbine that drives its own alternator. The alternator produces electricity</a:t>
            </a:r>
            <a:r>
              <a:rPr lang="en-US" dirty="0" smtClean="0"/>
              <a:t>.</a:t>
            </a:r>
          </a:p>
          <a:p>
            <a:pPr marL="0" indent="0" algn="just">
              <a:buNone/>
            </a:pPr>
            <a:r>
              <a:rPr lang="fr-FR" dirty="0" smtClean="0"/>
              <a:t>        </a:t>
            </a:r>
            <a:r>
              <a:rPr lang="en-US" dirty="0">
                <a:solidFill>
                  <a:srgbClr val="FF0000"/>
                </a:solidFill>
              </a:rPr>
              <a:t>This type of power plant can easily be installed as close as possible to the places of consumption (urban areas, industrial installations, existing EDF sites).</a:t>
            </a:r>
            <a:endParaRPr lang="fr-FR" dirty="0" smtClean="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142984"/>
            <a:ext cx="8229600" cy="4389120"/>
          </a:xfrm>
        </p:spPr>
        <p:txBody>
          <a:bodyPr/>
          <a:lstStyle/>
          <a:p>
            <a:r>
              <a:rPr lang="fr-FR" b="1" dirty="0" smtClean="0"/>
              <a:t>À Lit Fluidisé Circulant (LFC):</a:t>
            </a:r>
            <a:endParaRPr lang="fr-FR" dirty="0" smtClean="0"/>
          </a:p>
          <a:p>
            <a:pPr algn="just">
              <a:buNone/>
            </a:pPr>
            <a:r>
              <a:rPr lang="fr-FR" dirty="0" smtClean="0"/>
              <a:t>       </a:t>
            </a:r>
            <a:r>
              <a:rPr lang="en-US" dirty="0"/>
              <a:t>They operate like a conventional flame-fired power plant but emit less nitrogen and </a:t>
            </a:r>
            <a:r>
              <a:rPr lang="en-US" dirty="0" err="1"/>
              <a:t>sulphur</a:t>
            </a:r>
            <a:r>
              <a:rPr lang="en-US" dirty="0"/>
              <a:t> oxides, thanks to the addition of limestone in the boiler and a lower combustion temperature.</a:t>
            </a:r>
          </a:p>
          <a:p>
            <a:pPr algn="just">
              <a:buNone/>
            </a:pPr>
            <a:r>
              <a:rPr lang="en-US" dirty="0"/>
              <a:t>      They use coal but also lignite, peat and various industrial residues.</a:t>
            </a:r>
          </a:p>
          <a:p>
            <a:pPr>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489790"/>
          </a:xfrm>
        </p:spPr>
        <p:txBody>
          <a:bodyPr>
            <a:normAutofit/>
          </a:bodyPr>
          <a:lstStyle/>
          <a:p>
            <a:pPr algn="ctr"/>
            <a:r>
              <a:rPr lang="en-US" sz="2800" b="1" dirty="0">
                <a:solidFill>
                  <a:schemeClr val="accent4">
                    <a:lumMod val="75000"/>
                  </a:schemeClr>
                </a:solidFill>
              </a:rPr>
              <a:t>What is a power plant?</a:t>
            </a:r>
            <a:endParaRPr lang="fr-FR" sz="2800" dirty="0">
              <a:solidFill>
                <a:schemeClr val="accent4">
                  <a:lumMod val="75000"/>
                </a:schemeClr>
              </a:solidFill>
            </a:endParaRPr>
          </a:p>
        </p:txBody>
      </p:sp>
      <p:sp>
        <p:nvSpPr>
          <p:cNvPr id="3" name="Espace réservé du contenu 2"/>
          <p:cNvSpPr>
            <a:spLocks noGrp="1"/>
          </p:cNvSpPr>
          <p:nvPr>
            <p:ph idx="1"/>
          </p:nvPr>
        </p:nvSpPr>
        <p:spPr>
          <a:xfrm>
            <a:off x="428596" y="1142984"/>
            <a:ext cx="8229600" cy="5286412"/>
          </a:xfrm>
        </p:spPr>
        <p:txBody>
          <a:bodyPr>
            <a:normAutofit/>
          </a:bodyPr>
          <a:lstStyle/>
          <a:p>
            <a:pPr algn="just">
              <a:buNone/>
            </a:pPr>
            <a:r>
              <a:rPr lang="fr-FR" dirty="0" smtClean="0"/>
              <a:t>     </a:t>
            </a:r>
            <a:r>
              <a:rPr lang="en-US" dirty="0"/>
              <a:t>The term “</a:t>
            </a:r>
            <a:r>
              <a:rPr lang="en-US" dirty="0">
                <a:solidFill>
                  <a:srgbClr val="FF0000"/>
                </a:solidFill>
              </a:rPr>
              <a:t>power plant</a:t>
            </a:r>
            <a:r>
              <a:rPr lang="en-US" dirty="0"/>
              <a:t>” refers to an industrial site for the </a:t>
            </a:r>
            <a:r>
              <a:rPr lang="en-US" b="1" dirty="0">
                <a:solidFill>
                  <a:srgbClr val="00B050"/>
                </a:solidFill>
              </a:rPr>
              <a:t>production of electricity</a:t>
            </a:r>
            <a:r>
              <a:rPr lang="en-US" dirty="0"/>
              <a:t>.  Its role is to supply all consumers with electricity through the </a:t>
            </a:r>
            <a:r>
              <a:rPr lang="en-US" dirty="0">
                <a:solidFill>
                  <a:srgbClr val="00B050"/>
                </a:solidFill>
              </a:rPr>
              <a:t>power grid</a:t>
            </a:r>
            <a:r>
              <a:rPr lang="en-US" dirty="0"/>
              <a:t>. Nuclear, thermal, hydraulic, solar or wind turbines... There is a multiplicity of plants, but they are similar in their operation.</a:t>
            </a:r>
          </a:p>
          <a:p>
            <a:pPr algn="just">
              <a:buNone/>
            </a:pPr>
            <a:r>
              <a:rPr lang="en-US" b="1" dirty="0" smtClean="0">
                <a:solidFill>
                  <a:srgbClr val="C00000"/>
                </a:solidFill>
              </a:rPr>
              <a:t>      Principle </a:t>
            </a:r>
            <a:r>
              <a:rPr lang="en-US" b="1" dirty="0">
                <a:solidFill>
                  <a:srgbClr val="C00000"/>
                </a:solidFill>
              </a:rPr>
              <a:t>of operation of a power plant:</a:t>
            </a:r>
            <a:r>
              <a:rPr lang="fr-FR" dirty="0" smtClean="0">
                <a:solidFill>
                  <a:srgbClr val="C00000"/>
                </a:solidFill>
              </a:rPr>
              <a:t>     </a:t>
            </a:r>
          </a:p>
          <a:p>
            <a:pPr algn="just">
              <a:buNone/>
            </a:pPr>
            <a:r>
              <a:rPr lang="fr-FR" dirty="0">
                <a:solidFill>
                  <a:srgbClr val="C00000"/>
                </a:solidFill>
              </a:rPr>
              <a:t> </a:t>
            </a:r>
            <a:r>
              <a:rPr lang="fr-FR" dirty="0" smtClean="0">
                <a:solidFill>
                  <a:srgbClr val="C00000"/>
                </a:solidFill>
              </a:rPr>
              <a:t>    </a:t>
            </a:r>
            <a:r>
              <a:rPr lang="en-US" dirty="0"/>
              <a:t>The general principle of a power plant is to convert a primary energy source into electrical energy. It can therefore be considered an “energy converter”.</a:t>
            </a:r>
            <a:endParaRPr lang="fr-FR" dirty="0" smtClean="0">
              <a:solidFill>
                <a:schemeClr val="tx1">
                  <a:lumMod val="95000"/>
                  <a:lumOff val="5000"/>
                </a:schemeClr>
              </a:solidFill>
            </a:endParaRPr>
          </a:p>
          <a:p>
            <a:pPr algn="just">
              <a:buNone/>
            </a:pPr>
            <a:endParaRPr lang="fr-FR" dirty="0">
              <a:solidFill>
                <a:schemeClr val="tx1">
                  <a:lumMod val="95000"/>
                  <a:lumOff val="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just">
              <a:buNone/>
            </a:pPr>
            <a:r>
              <a:rPr lang="fr-FR" b="1" dirty="0" smtClean="0"/>
              <a:t>    </a:t>
            </a:r>
            <a:r>
              <a:rPr lang="fr-FR" b="1" dirty="0" err="1">
                <a:solidFill>
                  <a:srgbClr val="002060"/>
                </a:solidFill>
              </a:rPr>
              <a:t>primary</a:t>
            </a:r>
            <a:r>
              <a:rPr lang="fr-FR" b="1" dirty="0">
                <a:solidFill>
                  <a:srgbClr val="002060"/>
                </a:solidFill>
              </a:rPr>
              <a:t> </a:t>
            </a:r>
            <a:r>
              <a:rPr lang="fr-FR" b="1" dirty="0" err="1">
                <a:solidFill>
                  <a:srgbClr val="002060"/>
                </a:solidFill>
              </a:rPr>
              <a:t>energy</a:t>
            </a:r>
            <a:r>
              <a:rPr lang="fr-FR" dirty="0" smtClean="0"/>
              <a:t> </a:t>
            </a:r>
            <a:r>
              <a:rPr lang="en-US" dirty="0"/>
              <a:t>the origin of the processing may be:</a:t>
            </a:r>
            <a:endParaRPr lang="fr-FR" dirty="0" smtClean="0"/>
          </a:p>
          <a:p>
            <a:pPr lvl="0" algn="just"/>
            <a:r>
              <a:rPr lang="fr-FR" b="1" dirty="0"/>
              <a:t>Chemical</a:t>
            </a:r>
            <a:r>
              <a:rPr lang="fr-FR" b="1" dirty="0" smtClean="0"/>
              <a:t>: </a:t>
            </a:r>
            <a:r>
              <a:rPr lang="en-US" dirty="0"/>
              <a:t>from burning fossil materials (coal, natural gas, oil) or non-fossil (biomass, for example</a:t>
            </a:r>
            <a:r>
              <a:rPr lang="en-US" dirty="0" smtClean="0"/>
              <a:t>);</a:t>
            </a:r>
          </a:p>
          <a:p>
            <a:pPr lvl="0" algn="just"/>
            <a:r>
              <a:rPr lang="fr-FR" b="1" dirty="0" err="1"/>
              <a:t>Mechanical</a:t>
            </a:r>
            <a:r>
              <a:rPr lang="fr-FR" b="1" dirty="0" smtClean="0"/>
              <a:t>: </a:t>
            </a:r>
            <a:r>
              <a:rPr lang="en-US" dirty="0"/>
              <a:t>generated by the force of wind, river or tidal water, etc</a:t>
            </a:r>
            <a:r>
              <a:rPr lang="en-US" dirty="0" smtClean="0"/>
              <a:t>.;</a:t>
            </a:r>
          </a:p>
          <a:p>
            <a:pPr lvl="0" algn="just"/>
            <a:r>
              <a:rPr lang="fr-FR" b="1" dirty="0" err="1"/>
              <a:t>nuclear</a:t>
            </a:r>
            <a:r>
              <a:rPr lang="fr-FR" b="1" dirty="0" smtClean="0"/>
              <a:t>: </a:t>
            </a:r>
            <a:r>
              <a:rPr lang="fr-FR" dirty="0"/>
              <a:t>issue de la fission d’atomes d’uranium ou de plutonium </a:t>
            </a:r>
            <a:r>
              <a:rPr lang="fr-FR" dirty="0" smtClean="0"/>
              <a:t>;</a:t>
            </a:r>
          </a:p>
          <a:p>
            <a:pPr lvl="0" algn="just"/>
            <a:r>
              <a:rPr lang="fr-FR" b="1" dirty="0" err="1" smtClean="0"/>
              <a:t>solar</a:t>
            </a:r>
            <a:r>
              <a:rPr lang="fr-FR" dirty="0" smtClean="0"/>
              <a:t>.</a:t>
            </a:r>
            <a:endParaRPr lang="fr-FR" dirty="0" smtClean="0"/>
          </a:p>
          <a:p>
            <a:pPr algn="just">
              <a:buNone/>
            </a:pPr>
            <a:r>
              <a:rPr lang="en-US" b="1" i="1" dirty="0">
                <a:solidFill>
                  <a:srgbClr val="0070C0"/>
                </a:solidFill>
              </a:rPr>
              <a:t>Technical operation of a power plant:</a:t>
            </a:r>
            <a:r>
              <a:rPr lang="fr-FR" dirty="0" smtClean="0"/>
              <a:t>     </a:t>
            </a:r>
          </a:p>
          <a:p>
            <a:pPr algn="just">
              <a:buNone/>
            </a:pPr>
            <a:r>
              <a:rPr lang="en-US" dirty="0"/>
              <a:t>Two elements are essential in a power plant: </a:t>
            </a:r>
            <a:r>
              <a:rPr lang="fr-FR" dirty="0"/>
              <a:t>the turbine and </a:t>
            </a:r>
            <a:r>
              <a:rPr lang="fr-FR" dirty="0" err="1"/>
              <a:t>alternator</a:t>
            </a:r>
            <a:r>
              <a:rPr lang="fr-FR" dirty="0"/>
              <a:t>.</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lnSpcReduction="10000"/>
          </a:bodyPr>
          <a:lstStyle/>
          <a:p>
            <a:pPr algn="just">
              <a:buNone/>
            </a:pPr>
            <a:r>
              <a:rPr lang="fr-FR" dirty="0" smtClean="0"/>
              <a:t>    </a:t>
            </a:r>
            <a:r>
              <a:rPr lang="en-US" dirty="0"/>
              <a:t>The role of the turbine is to convert primary energy into mechanical energy. It is a wheel equipped with pallets or blades, which rotates, as the case may be, under the action</a:t>
            </a:r>
            <a:r>
              <a:rPr lang="en-US" dirty="0" smtClean="0"/>
              <a:t>:</a:t>
            </a:r>
          </a:p>
          <a:p>
            <a:pPr algn="just">
              <a:buFont typeface="Wingdings" panose="05000000000000000000" pitchFamily="2" charset="2"/>
              <a:buChar char="q"/>
            </a:pPr>
            <a:r>
              <a:rPr lang="fr-FR" b="1" dirty="0"/>
              <a:t>water</a:t>
            </a:r>
            <a:r>
              <a:rPr lang="fr-FR" dirty="0" smtClean="0"/>
              <a:t>: </a:t>
            </a:r>
            <a:r>
              <a:rPr lang="en-US" dirty="0"/>
              <a:t>(in liquid or pressurized water </a:t>
            </a:r>
            <a:r>
              <a:rPr lang="en-US" dirty="0" err="1"/>
              <a:t>vapour</a:t>
            </a:r>
            <a:r>
              <a:rPr lang="en-US" dirty="0"/>
              <a:t> form);</a:t>
            </a:r>
          </a:p>
          <a:p>
            <a:pPr lvl="0" algn="just">
              <a:buFont typeface="Wingdings" panose="05000000000000000000" pitchFamily="2" charset="2"/>
              <a:buChar char="q"/>
            </a:pPr>
            <a:r>
              <a:rPr lang="fr-FR" b="1" dirty="0"/>
              <a:t> of the </a:t>
            </a:r>
            <a:r>
              <a:rPr lang="fr-FR" b="1" dirty="0" err="1"/>
              <a:t>wind</a:t>
            </a:r>
            <a:r>
              <a:rPr lang="fr-FR" b="1" dirty="0"/>
              <a:t>:</a:t>
            </a:r>
            <a:r>
              <a:rPr lang="fr-FR" dirty="0" smtClean="0"/>
              <a:t> </a:t>
            </a:r>
            <a:r>
              <a:rPr lang="en-US" dirty="0"/>
              <a:t>(specific case of wind turbine).</a:t>
            </a:r>
          </a:p>
          <a:p>
            <a:pPr marL="0" lvl="0" indent="0" algn="just">
              <a:buNone/>
            </a:pPr>
            <a:r>
              <a:rPr lang="en-US" dirty="0" smtClean="0"/>
              <a:t>  </a:t>
            </a:r>
            <a:r>
              <a:rPr lang="en-US" dirty="0"/>
              <a:t>Depending on the primary energy used, different turbine technologies are possible:</a:t>
            </a:r>
            <a:endParaRPr lang="fr-FR" dirty="0" smtClean="0"/>
          </a:p>
          <a:p>
            <a:pPr lvl="0" algn="just"/>
            <a:r>
              <a:rPr lang="fr-FR" dirty="0" err="1">
                <a:solidFill>
                  <a:srgbClr val="FF0000"/>
                </a:solidFill>
              </a:rPr>
              <a:t>hydraulic</a:t>
            </a:r>
            <a:r>
              <a:rPr lang="fr-FR" dirty="0">
                <a:solidFill>
                  <a:srgbClr val="FF0000"/>
                </a:solidFill>
              </a:rPr>
              <a:t> turbine</a:t>
            </a:r>
            <a:r>
              <a:rPr lang="fr-FR" dirty="0" smtClean="0">
                <a:solidFill>
                  <a:srgbClr val="FF0000"/>
                </a:solidFill>
              </a:rPr>
              <a:t> ;</a:t>
            </a:r>
          </a:p>
          <a:p>
            <a:pPr lvl="0" algn="just"/>
            <a:r>
              <a:rPr lang="fr-FR" dirty="0" err="1">
                <a:solidFill>
                  <a:srgbClr val="FF0000"/>
                </a:solidFill>
              </a:rPr>
              <a:t>steam</a:t>
            </a:r>
            <a:r>
              <a:rPr lang="fr-FR" dirty="0">
                <a:solidFill>
                  <a:srgbClr val="FF0000"/>
                </a:solidFill>
              </a:rPr>
              <a:t> turbine</a:t>
            </a:r>
            <a:r>
              <a:rPr lang="fr-FR" dirty="0" smtClean="0">
                <a:solidFill>
                  <a:srgbClr val="FF0000"/>
                </a:solidFill>
              </a:rPr>
              <a:t> ;</a:t>
            </a:r>
          </a:p>
          <a:p>
            <a:pPr lvl="0" algn="just"/>
            <a:r>
              <a:rPr lang="fr-FR" dirty="0">
                <a:solidFill>
                  <a:srgbClr val="FF0000"/>
                </a:solidFill>
              </a:rPr>
              <a:t>turbine à combustion (communément appelée turbine à gaz</a:t>
            </a:r>
            <a:r>
              <a:rPr lang="fr-FR" dirty="0" smtClean="0">
                <a:solidFill>
                  <a:srgbClr val="FF0000"/>
                </a:solidFill>
              </a:rPr>
              <a:t>);</a:t>
            </a:r>
          </a:p>
          <a:p>
            <a:pPr lvl="0" algn="just"/>
            <a:r>
              <a:rPr lang="fr-FR" dirty="0" err="1">
                <a:solidFill>
                  <a:srgbClr val="FF0000"/>
                </a:solidFill>
              </a:rPr>
              <a:t>wind</a:t>
            </a:r>
            <a:r>
              <a:rPr lang="fr-FR" dirty="0">
                <a:solidFill>
                  <a:srgbClr val="FF0000"/>
                </a:solidFill>
              </a:rPr>
              <a:t> power.</a:t>
            </a:r>
            <a:endParaRPr lang="fr-FR" dirty="0" smtClean="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71480"/>
            <a:ext cx="8229600" cy="918418"/>
          </a:xfrm>
        </p:spPr>
        <p:txBody>
          <a:bodyPr>
            <a:normAutofit/>
          </a:bodyPr>
          <a:lstStyle/>
          <a:p>
            <a:pPr algn="just"/>
            <a:r>
              <a:rPr lang="en-US" sz="2400" b="1" dirty="0">
                <a:solidFill>
                  <a:srgbClr val="FF0000"/>
                </a:solidFill>
              </a:rPr>
              <a:t>What are the necessary conditions for the integration of renewable energies in the wholesale electricity market?</a:t>
            </a:r>
            <a:endParaRPr lang="fr-FR" sz="2400" b="1" dirty="0">
              <a:solidFill>
                <a:srgbClr val="FF0000"/>
              </a:solidFill>
            </a:endParaRPr>
          </a:p>
        </p:txBody>
      </p:sp>
      <p:sp>
        <p:nvSpPr>
          <p:cNvPr id="3" name="Espace réservé du contenu 2"/>
          <p:cNvSpPr>
            <a:spLocks noGrp="1"/>
          </p:cNvSpPr>
          <p:nvPr>
            <p:ph idx="1"/>
          </p:nvPr>
        </p:nvSpPr>
        <p:spPr>
          <a:xfrm>
            <a:off x="428596" y="1500174"/>
            <a:ext cx="8229600" cy="4389120"/>
          </a:xfrm>
        </p:spPr>
        <p:txBody>
          <a:bodyPr/>
          <a:lstStyle/>
          <a:p>
            <a:pPr algn="just">
              <a:buNone/>
            </a:pPr>
            <a:r>
              <a:rPr lang="fr-FR" dirty="0" smtClean="0"/>
              <a:t>       </a:t>
            </a:r>
            <a:r>
              <a:rPr lang="en-US" dirty="0"/>
              <a:t>The integration of renewable energies into the electricity market is desirable and possible. It requires the consolidation of regional markets through the release of market signals, before proceeding to the desired European electricity union. It is important that each of the participants accept concessions, while consumers bear the industry’s investments and all risks.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214422"/>
            <a:ext cx="8229600" cy="796086"/>
          </a:xfrm>
        </p:spPr>
        <p:txBody>
          <a:bodyPr>
            <a:normAutofit fontScale="90000"/>
          </a:bodyPr>
          <a:lstStyle/>
          <a:p>
            <a:pPr algn="ctr"/>
            <a:r>
              <a:rPr lang="en-US" b="1" dirty="0">
                <a:solidFill>
                  <a:srgbClr val="7030A0"/>
                </a:solidFill>
              </a:rPr>
              <a:t>Integration of production in a demand </a:t>
            </a:r>
            <a:r>
              <a:rPr lang="en-US" b="1" dirty="0" err="1">
                <a:solidFill>
                  <a:srgbClr val="7030A0"/>
                </a:solidFill>
              </a:rPr>
              <a:t>centre</a:t>
            </a:r>
            <a:r>
              <a:rPr lang="en-US" b="1" dirty="0">
                <a:solidFill>
                  <a:srgbClr val="7030A0"/>
                </a:solidFill>
              </a:rPr>
              <a:t/>
            </a:r>
            <a:br>
              <a:rPr lang="en-US" b="1" dirty="0">
                <a:solidFill>
                  <a:srgbClr val="7030A0"/>
                </a:solidFill>
              </a:rPr>
            </a:br>
            <a:r>
              <a:rPr lang="en-US" b="1" dirty="0">
                <a:solidFill>
                  <a:srgbClr val="7030A0"/>
                </a:solidFill>
              </a:rPr>
              <a:t>( Combined / renewable cycle </a:t>
            </a:r>
            <a:endParaRPr lang="fr-FR" b="1" dirty="0">
              <a:solidFill>
                <a:srgbClr val="7030A0"/>
              </a:solidFill>
            </a:endParaRPr>
          </a:p>
        </p:txBody>
      </p:sp>
      <p:sp>
        <p:nvSpPr>
          <p:cNvPr id="3" name="Espace réservé du contenu 2"/>
          <p:cNvSpPr>
            <a:spLocks noGrp="1"/>
          </p:cNvSpPr>
          <p:nvPr>
            <p:ph idx="1"/>
          </p:nvPr>
        </p:nvSpPr>
        <p:spPr>
          <a:xfrm>
            <a:off x="428596" y="2143116"/>
            <a:ext cx="8229600" cy="4000528"/>
          </a:xfrm>
        </p:spPr>
        <p:txBody>
          <a:bodyPr>
            <a:normAutofit fontScale="92500" lnSpcReduction="10000"/>
          </a:bodyPr>
          <a:lstStyle/>
          <a:p>
            <a:pPr algn="just"/>
            <a:r>
              <a:rPr lang="en-US" sz="3600" dirty="0">
                <a:solidFill>
                  <a:schemeClr val="tx1">
                    <a:lumMod val="75000"/>
                    <a:lumOff val="25000"/>
                  </a:schemeClr>
                </a:solidFill>
              </a:rPr>
              <a:t>Introduction;</a:t>
            </a:r>
          </a:p>
          <a:p>
            <a:pPr algn="just"/>
            <a:r>
              <a:rPr lang="en-US" sz="3600" dirty="0">
                <a:solidFill>
                  <a:schemeClr val="tx1">
                    <a:lumMod val="75000"/>
                    <a:lumOff val="25000"/>
                  </a:schemeClr>
                </a:solidFill>
              </a:rPr>
              <a:t>The production of goods and services;</a:t>
            </a:r>
          </a:p>
          <a:p>
            <a:pPr algn="just"/>
            <a:r>
              <a:rPr lang="en-US" sz="3600" dirty="0">
                <a:solidFill>
                  <a:schemeClr val="tx1">
                    <a:lumMod val="75000"/>
                    <a:lumOff val="25000"/>
                  </a:schemeClr>
                </a:solidFill>
              </a:rPr>
              <a:t>A gas-fired combined cycle power plant;</a:t>
            </a:r>
          </a:p>
          <a:p>
            <a:pPr algn="just"/>
            <a:r>
              <a:rPr lang="en-US" sz="3600" dirty="0">
                <a:solidFill>
                  <a:schemeClr val="tx1">
                    <a:lumMod val="75000"/>
                    <a:lumOff val="25000"/>
                  </a:schemeClr>
                </a:solidFill>
              </a:rPr>
              <a:t>Power plant .</a:t>
            </a:r>
          </a:p>
          <a:p>
            <a:pPr algn="just"/>
            <a:r>
              <a:rPr lang="en-US" sz="3600" dirty="0">
                <a:solidFill>
                  <a:schemeClr val="tx1">
                    <a:lumMod val="75000"/>
                    <a:lumOff val="25000"/>
                  </a:schemeClr>
                </a:solidFill>
              </a:rPr>
              <a:t>What are the necessary conditions for the integration of renewable energies in the wholesale electricity market?</a:t>
            </a:r>
            <a:endParaRPr lang="fr-FR" sz="3600" dirty="0" smtClean="0"/>
          </a:p>
          <a:p>
            <a:pPr>
              <a:buNone/>
            </a:pPr>
            <a:endParaRPr lang="fr-FR" sz="3600" dirty="0" smtClean="0"/>
          </a:p>
          <a:p>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4389120"/>
          </a:xfrm>
        </p:spPr>
        <p:txBody>
          <a:bodyPr>
            <a:normAutofit fontScale="92500" lnSpcReduction="10000"/>
          </a:bodyPr>
          <a:lstStyle/>
          <a:p>
            <a:pPr algn="just">
              <a:buNone/>
            </a:pPr>
            <a:r>
              <a:rPr lang="fr-FR" b="1" dirty="0" smtClean="0">
                <a:solidFill>
                  <a:schemeClr val="accent6">
                    <a:lumMod val="75000"/>
                  </a:schemeClr>
                </a:solidFill>
              </a:rPr>
              <a:t>      1. </a:t>
            </a:r>
            <a:r>
              <a:rPr lang="en-US" b="1" dirty="0">
                <a:solidFill>
                  <a:schemeClr val="accent6">
                    <a:lumMod val="75000"/>
                  </a:schemeClr>
                </a:solidFill>
              </a:rPr>
              <a:t>Dynamic equilibrium in the futures market:</a:t>
            </a:r>
            <a:r>
              <a:rPr lang="fr-FR" dirty="0" smtClean="0"/>
              <a:t>       </a:t>
            </a:r>
          </a:p>
          <a:p>
            <a:pPr algn="just">
              <a:buNone/>
            </a:pPr>
            <a:r>
              <a:rPr lang="fr-FR" dirty="0"/>
              <a:t> </a:t>
            </a:r>
            <a:r>
              <a:rPr lang="fr-FR" dirty="0" smtClean="0"/>
              <a:t>    </a:t>
            </a:r>
            <a:r>
              <a:rPr lang="fr-FR" dirty="0" smtClean="0"/>
              <a:t> </a:t>
            </a:r>
            <a:r>
              <a:rPr lang="en-US" dirty="0"/>
              <a:t>Price volatility on the SPOT market (day-ahead and intra-day) is rising sharply due to the increase in energy volumes offered based on short-term forecasts. Access priority given to renewable energy purchase obligations forces down prices when there is significant renewable production. Integrated producers can protect themselves from SPOT price volatility through bilateral agreements that preserve the margins of participating companies. By bypassing listed markets, this </a:t>
            </a:r>
            <a:r>
              <a:rPr lang="en-US" dirty="0" err="1"/>
              <a:t>defence</a:t>
            </a:r>
            <a:r>
              <a:rPr lang="en-US" dirty="0"/>
              <a:t> strategy reduces competition, weakens the futures market and increases SPOT market volatility in a less liquid market. </a:t>
            </a:r>
            <a:endParaRPr lang="fr-F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4389120"/>
          </a:xfrm>
        </p:spPr>
        <p:txBody>
          <a:bodyPr>
            <a:normAutofit/>
          </a:bodyPr>
          <a:lstStyle/>
          <a:p>
            <a:pPr algn="just">
              <a:buNone/>
            </a:pPr>
            <a:r>
              <a:rPr lang="fr-FR" b="1" dirty="0" smtClean="0">
                <a:solidFill>
                  <a:schemeClr val="accent6">
                    <a:lumMod val="75000"/>
                  </a:schemeClr>
                </a:solidFill>
              </a:rPr>
              <a:t>2. </a:t>
            </a:r>
            <a:r>
              <a:rPr lang="en-US" b="1" dirty="0">
                <a:solidFill>
                  <a:schemeClr val="accent6">
                    <a:lumMod val="75000"/>
                  </a:schemeClr>
                </a:solidFill>
              </a:rPr>
              <a:t>Price negotiations on the quoted market:</a:t>
            </a:r>
          </a:p>
          <a:p>
            <a:pPr algn="just">
              <a:buNone/>
            </a:pPr>
            <a:r>
              <a:rPr lang="fr-FR" dirty="0" smtClean="0"/>
              <a:t>        </a:t>
            </a:r>
            <a:r>
              <a:rPr lang="en-US" dirty="0"/>
              <a:t>The drop in electricity prices observed on the SPOT market with the increasing influx of renewable energy shows that this market does not adequately value either the cost of electricity production or network constraints. For variable energy to fit into a market in competition with conventional sources of energy, price negotiation must be based on average operating cost. The marginal cost of wind and solar is zero. </a:t>
            </a:r>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buNone/>
            </a:pPr>
            <a:r>
              <a:rPr lang="fr-FR" sz="2200" b="1" dirty="0" smtClean="0">
                <a:solidFill>
                  <a:schemeClr val="accent6">
                    <a:lumMod val="50000"/>
                  </a:schemeClr>
                </a:solidFill>
              </a:rPr>
              <a:t>3. </a:t>
            </a:r>
            <a:r>
              <a:rPr lang="en-US" sz="2200" b="1" dirty="0">
                <a:solidFill>
                  <a:schemeClr val="accent6">
                    <a:lumMod val="50000"/>
                  </a:schemeClr>
                </a:solidFill>
              </a:rPr>
              <a:t>Marketing and centralization of forecasts</a:t>
            </a:r>
            <a:r>
              <a:rPr lang="fr-FR" sz="2200" b="1" dirty="0" smtClean="0">
                <a:solidFill>
                  <a:schemeClr val="accent6">
                    <a:lumMod val="50000"/>
                  </a:schemeClr>
                </a:solidFill>
              </a:rPr>
              <a:t>:</a:t>
            </a:r>
            <a:endParaRPr lang="fr-FR" sz="2200" b="1" dirty="0" smtClean="0">
              <a:solidFill>
                <a:schemeClr val="accent6">
                  <a:lumMod val="50000"/>
                </a:schemeClr>
              </a:solidFill>
            </a:endParaRPr>
          </a:p>
          <a:p>
            <a:pPr algn="just">
              <a:buNone/>
            </a:pPr>
            <a:r>
              <a:rPr lang="fr-FR" dirty="0" smtClean="0"/>
              <a:t>     </a:t>
            </a:r>
            <a:r>
              <a:rPr lang="en-US" dirty="0"/>
              <a:t>The concept of the capacity market is derived from the development of renewable energies in the context of the </a:t>
            </a:r>
            <a:r>
              <a:rPr lang="en-US" dirty="0" err="1"/>
              <a:t>liberalisation</a:t>
            </a:r>
            <a:r>
              <a:rPr lang="en-US" dirty="0"/>
              <a:t> of the electricity industry. There is an inverse relationship between the quantities of renewable electricity produced and the capacity reserve in an area. Capacity markets were created in the US to make production facilities that no longer sold enough electricity to be profitable, while they were necessary to ensure the safety and reliability of the network, more </a:t>
            </a:r>
            <a:r>
              <a:rPr lang="en-US" dirty="0" smtClean="0"/>
              <a:t>profitable.</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buNone/>
            </a:pPr>
            <a:r>
              <a:rPr lang="fr-FR" sz="2200" b="1" dirty="0" smtClean="0">
                <a:solidFill>
                  <a:schemeClr val="accent6">
                    <a:lumMod val="50000"/>
                  </a:schemeClr>
                </a:solidFill>
              </a:rPr>
              <a:t>4. </a:t>
            </a:r>
            <a:r>
              <a:rPr lang="en-US" sz="2200" b="1" dirty="0">
                <a:solidFill>
                  <a:schemeClr val="accent6">
                    <a:lumMod val="50000"/>
                  </a:schemeClr>
                </a:solidFill>
              </a:rPr>
              <a:t>The balance of the production mix:</a:t>
            </a:r>
            <a:r>
              <a:rPr lang="fr-FR" dirty="0" smtClean="0"/>
              <a:t>   </a:t>
            </a:r>
          </a:p>
          <a:p>
            <a:pPr algn="just">
              <a:buNone/>
            </a:pPr>
            <a:r>
              <a:rPr lang="fr-FR" dirty="0"/>
              <a:t> </a:t>
            </a:r>
            <a:r>
              <a:rPr lang="fr-FR" dirty="0" smtClean="0"/>
              <a:t>   </a:t>
            </a:r>
            <a:r>
              <a:rPr lang="en-US" dirty="0"/>
              <a:t>There are two factors. On the one hand, in the absence of cost-effective storage means, sellers of fatal energy will always be willing to deliver their production at any positive price. On the other hand, the development of renewable energies is done at an arbitrary pace, decided by political stakeholders who do not consider the absorption capacity of the electricity system. </a:t>
            </a:r>
          </a:p>
          <a:p>
            <a:pPr algn="just">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buNone/>
            </a:pPr>
            <a:r>
              <a:rPr lang="fr-FR" sz="2200" b="1" dirty="0" smtClean="0">
                <a:solidFill>
                  <a:schemeClr val="accent6">
                    <a:lumMod val="50000"/>
                  </a:schemeClr>
                </a:solidFill>
              </a:rPr>
              <a:t>5. </a:t>
            </a:r>
            <a:r>
              <a:rPr lang="fr-FR" sz="2200" b="1" dirty="0" err="1">
                <a:solidFill>
                  <a:schemeClr val="accent6">
                    <a:lumMod val="50000"/>
                  </a:schemeClr>
                </a:solidFill>
              </a:rPr>
              <a:t>Managing</a:t>
            </a:r>
            <a:r>
              <a:rPr lang="fr-FR" sz="2200" b="1" dirty="0">
                <a:solidFill>
                  <a:schemeClr val="accent6">
                    <a:lumMod val="50000"/>
                  </a:schemeClr>
                </a:solidFill>
              </a:rPr>
              <a:t> surplus </a:t>
            </a:r>
            <a:r>
              <a:rPr lang="fr-FR" sz="2200" b="1" dirty="0" err="1">
                <a:solidFill>
                  <a:schemeClr val="accent6">
                    <a:lumMod val="50000"/>
                  </a:schemeClr>
                </a:solidFill>
              </a:rPr>
              <a:t>renewable</a:t>
            </a:r>
            <a:r>
              <a:rPr lang="fr-FR" sz="2200" b="1" dirty="0">
                <a:solidFill>
                  <a:schemeClr val="accent6">
                    <a:lumMod val="50000"/>
                  </a:schemeClr>
                </a:solidFill>
              </a:rPr>
              <a:t> </a:t>
            </a:r>
            <a:r>
              <a:rPr lang="fr-FR" sz="2200" b="1" dirty="0" err="1">
                <a:solidFill>
                  <a:schemeClr val="accent6">
                    <a:lumMod val="50000"/>
                  </a:schemeClr>
                </a:solidFill>
              </a:rPr>
              <a:t>energy</a:t>
            </a:r>
            <a:r>
              <a:rPr lang="fr-FR" sz="2200" b="1" dirty="0">
                <a:solidFill>
                  <a:schemeClr val="accent6">
                    <a:lumMod val="50000"/>
                  </a:schemeClr>
                </a:solidFill>
              </a:rPr>
              <a:t>:</a:t>
            </a:r>
            <a:endParaRPr lang="fr-FR" sz="2200" b="1" dirty="0" smtClean="0">
              <a:solidFill>
                <a:schemeClr val="accent6">
                  <a:lumMod val="50000"/>
                </a:schemeClr>
              </a:solidFill>
            </a:endParaRPr>
          </a:p>
          <a:p>
            <a:pPr algn="just">
              <a:buNone/>
            </a:pPr>
            <a:r>
              <a:rPr lang="fr-FR" sz="2200" dirty="0" smtClean="0"/>
              <a:t>        </a:t>
            </a:r>
            <a:r>
              <a:rPr lang="en-US" sz="2200" dirty="0"/>
              <a:t>Renewable energy production capacity in Europe has reached a significant level, accounting for 43% of installed capacity and 30% of the energy produced by Western European countries (Table 5). France and Belgium are well below the regional average, with a respective share of 18% and 19% of gross production from renewable sources, while it reaches 28% in Germany despite modest water resources. A slower introduction of wind and photovoltaic energy in France and Belgium has been beneficial, whereas the priority given to access to electricity from renewable sources would have destroyed the profitability of the nuclear group if the participation of fatal energies had been accelerated.</a:t>
            </a:r>
            <a:endParaRPr lang="fr-FR" sz="22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buNone/>
            </a:pPr>
            <a:r>
              <a:rPr lang="fr-FR" sz="2200" b="1" dirty="0" smtClean="0">
                <a:solidFill>
                  <a:schemeClr val="accent6">
                    <a:lumMod val="50000"/>
                  </a:schemeClr>
                </a:solidFill>
              </a:rPr>
              <a:t>6. </a:t>
            </a:r>
            <a:r>
              <a:rPr lang="fr-FR" sz="2200" b="1" dirty="0">
                <a:solidFill>
                  <a:schemeClr val="accent6">
                    <a:lumMod val="50000"/>
                  </a:schemeClr>
                </a:solidFill>
              </a:rPr>
              <a:t>The </a:t>
            </a:r>
            <a:r>
              <a:rPr lang="fr-FR" sz="2200" b="1" dirty="0" err="1">
                <a:solidFill>
                  <a:schemeClr val="accent6">
                    <a:lumMod val="50000"/>
                  </a:schemeClr>
                </a:solidFill>
              </a:rPr>
              <a:t>flexibility</a:t>
            </a:r>
            <a:r>
              <a:rPr lang="fr-FR" sz="2200" b="1" dirty="0">
                <a:solidFill>
                  <a:schemeClr val="accent6">
                    <a:lumMod val="50000"/>
                  </a:schemeClr>
                </a:solidFill>
              </a:rPr>
              <a:t> </a:t>
            </a:r>
            <a:r>
              <a:rPr lang="fr-FR" sz="2200" b="1" dirty="0" err="1">
                <a:solidFill>
                  <a:schemeClr val="accent6">
                    <a:lumMod val="50000"/>
                  </a:schemeClr>
                </a:solidFill>
              </a:rPr>
              <a:t>market</a:t>
            </a:r>
            <a:r>
              <a:rPr lang="fr-FR" sz="2200" b="1" dirty="0">
                <a:solidFill>
                  <a:schemeClr val="accent6">
                    <a:lumMod val="50000"/>
                  </a:schemeClr>
                </a:solidFill>
              </a:rPr>
              <a:t> </a:t>
            </a:r>
            <a:r>
              <a:rPr lang="fr-FR" sz="2200" b="1" dirty="0" smtClean="0">
                <a:solidFill>
                  <a:schemeClr val="accent6">
                    <a:lumMod val="50000"/>
                  </a:schemeClr>
                </a:solidFill>
              </a:rPr>
              <a:t>:</a:t>
            </a:r>
          </a:p>
          <a:p>
            <a:pPr algn="just">
              <a:buNone/>
            </a:pPr>
            <a:r>
              <a:rPr lang="fr-FR" sz="2200" dirty="0" smtClean="0"/>
              <a:t>      </a:t>
            </a:r>
            <a:r>
              <a:rPr lang="en-US" sz="2200" dirty="0"/>
              <a:t>In a futures market integrating fatal energies, the SPOT market (48 hours before delivery) proves to be a flexible market. Trading in surplus energy, adjustment products and ancillary services. Quantities of electricity whose production could not be anticipated are offered, subject to the applicable floor price, so that the fatal energies can participate in the upward and downward adjustment.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lstStyle/>
          <a:p>
            <a:pPr>
              <a:buNone/>
            </a:pPr>
            <a:r>
              <a:rPr lang="fr-FR" b="1" dirty="0" smtClean="0">
                <a:solidFill>
                  <a:schemeClr val="accent6">
                    <a:lumMod val="50000"/>
                  </a:schemeClr>
                </a:solidFill>
              </a:rPr>
              <a:t>7. </a:t>
            </a:r>
            <a:r>
              <a:rPr lang="fr-FR" b="1" dirty="0">
                <a:solidFill>
                  <a:schemeClr val="accent6">
                    <a:lumMod val="50000"/>
                  </a:schemeClr>
                </a:solidFill>
              </a:rPr>
              <a:t>The </a:t>
            </a:r>
            <a:r>
              <a:rPr lang="fr-FR" b="1" dirty="0" err="1">
                <a:solidFill>
                  <a:schemeClr val="accent6">
                    <a:lumMod val="50000"/>
                  </a:schemeClr>
                </a:solidFill>
              </a:rPr>
              <a:t>development</a:t>
            </a:r>
            <a:r>
              <a:rPr lang="fr-FR" b="1" dirty="0">
                <a:solidFill>
                  <a:schemeClr val="accent6">
                    <a:lumMod val="50000"/>
                  </a:schemeClr>
                </a:solidFill>
              </a:rPr>
              <a:t> of </a:t>
            </a:r>
            <a:r>
              <a:rPr lang="fr-FR" b="1" dirty="0" err="1">
                <a:solidFill>
                  <a:schemeClr val="accent6">
                    <a:lumMod val="50000"/>
                  </a:schemeClr>
                </a:solidFill>
              </a:rPr>
              <a:t>competition</a:t>
            </a:r>
            <a:r>
              <a:rPr lang="fr-FR" b="1" dirty="0" smtClean="0">
                <a:solidFill>
                  <a:schemeClr val="accent6">
                    <a:lumMod val="50000"/>
                  </a:schemeClr>
                </a:solidFill>
              </a:rPr>
              <a:t>:</a:t>
            </a:r>
          </a:p>
          <a:p>
            <a:pPr algn="just">
              <a:buNone/>
            </a:pPr>
            <a:r>
              <a:rPr lang="fr-FR" dirty="0" smtClean="0"/>
              <a:t>    </a:t>
            </a:r>
            <a:r>
              <a:rPr lang="en-US" dirty="0"/>
              <a:t>The policy supported by the European Commission aims to </a:t>
            </a:r>
            <a:r>
              <a:rPr lang="en-US" dirty="0" err="1"/>
              <a:t>liberalise</a:t>
            </a:r>
            <a:r>
              <a:rPr lang="en-US" dirty="0"/>
              <a:t> markets in order to develop competition. Some integrated power producers are reluctant to see a market-based approach. They argue in </a:t>
            </a:r>
            <a:r>
              <a:rPr lang="en-US" dirty="0" err="1"/>
              <a:t>favour</a:t>
            </a:r>
            <a:r>
              <a:rPr lang="en-US" dirty="0"/>
              <a:t> of calls for tenders resulting from </a:t>
            </a:r>
            <a:r>
              <a:rPr lang="en-US" dirty="0" err="1"/>
              <a:t>centralised</a:t>
            </a:r>
            <a:r>
              <a:rPr lang="en-US" dirty="0"/>
              <a:t> planning, leading to the signing of long-term contracts.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Introduction: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lnSpcReduction="10000"/>
          </a:bodyPr>
          <a:lstStyle/>
          <a:p>
            <a:pPr marL="0" algn="just">
              <a:lnSpc>
                <a:spcPct val="150000"/>
              </a:lnSpc>
              <a:spcBef>
                <a:spcPts val="10"/>
              </a:spcBef>
              <a:buNone/>
            </a:pPr>
            <a:r>
              <a:rPr lang="fr-FR" dirty="0" smtClean="0"/>
              <a:t>    </a:t>
            </a:r>
            <a:r>
              <a:rPr lang="en-US" sz="2400" dirty="0"/>
              <a:t>To meet the demand for electricity from consumers of different types (private, industrial, tertiary, local authorities) and distributed throughout a territory, Industrial means of production must be used to produce electricity in large quantities.</a:t>
            </a:r>
          </a:p>
          <a:p>
            <a:pPr marL="0" algn="just">
              <a:lnSpc>
                <a:spcPct val="150000"/>
              </a:lnSpc>
              <a:spcBef>
                <a:spcPts val="10"/>
              </a:spcBef>
              <a:buNone/>
            </a:pPr>
            <a:r>
              <a:rPr lang="en-US" sz="2400" dirty="0"/>
              <a:t>Electricity is produced centrally, throughout the country, by power plants using different energy sources (fossil, fissile and renewable) to supply consumers through a transmission and distribution network.</a:t>
            </a:r>
            <a:endParaRPr lang="fr-FR" sz="24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038740"/>
          </a:xfrm>
        </p:spPr>
        <p:txBody>
          <a:bodyPr>
            <a:normAutofit fontScale="92500" lnSpcReduction="10000"/>
          </a:bodyPr>
          <a:lstStyle/>
          <a:p>
            <a:pPr>
              <a:buNone/>
            </a:pPr>
            <a:r>
              <a:rPr lang="fr-FR" dirty="0" smtClean="0"/>
              <a:t>       </a:t>
            </a:r>
            <a:r>
              <a:rPr lang="en-US" dirty="0"/>
              <a:t>There are different types of power plants depending on the energy used:</a:t>
            </a:r>
          </a:p>
          <a:p>
            <a:pPr>
              <a:buFont typeface="Wingdings" panose="05000000000000000000" pitchFamily="2" charset="2"/>
              <a:buChar char="Ø"/>
            </a:pPr>
            <a:r>
              <a:rPr lang="en-US" b="1" dirty="0" smtClean="0"/>
              <a:t>Nuclear:</a:t>
            </a:r>
            <a:r>
              <a:rPr lang="en-US" dirty="0"/>
              <a:t/>
            </a:r>
            <a:br>
              <a:rPr lang="en-US" dirty="0"/>
            </a:br>
            <a:r>
              <a:rPr lang="en-US" dirty="0"/>
              <a:t>Electricity is produced from a fissile energy source: uranium, a mineral found in the earth’s subsoil.</a:t>
            </a:r>
          </a:p>
          <a:p>
            <a:pPr>
              <a:buFont typeface="Wingdings" panose="05000000000000000000" pitchFamily="2" charset="2"/>
              <a:buChar char="Ø"/>
            </a:pPr>
            <a:r>
              <a:rPr lang="en-US" b="1" dirty="0" smtClean="0"/>
              <a:t>Thermal:</a:t>
            </a:r>
            <a:r>
              <a:rPr lang="en-US" dirty="0"/>
              <a:t/>
            </a:r>
            <a:br>
              <a:rPr lang="en-US" dirty="0"/>
            </a:br>
            <a:r>
              <a:rPr lang="en-US" dirty="0"/>
              <a:t>Electricity is produced from fossil fuels, elements contained in the Earth’s subsoil: coal, fuel oil (derived from petroleum) and gas.</a:t>
            </a:r>
          </a:p>
          <a:p>
            <a:pPr>
              <a:buFont typeface="Wingdings" panose="05000000000000000000" pitchFamily="2" charset="2"/>
              <a:buChar char="Ø"/>
            </a:pPr>
            <a:r>
              <a:rPr lang="en-US" b="1" dirty="0" smtClean="0"/>
              <a:t>Renewable:</a:t>
            </a:r>
            <a:r>
              <a:rPr lang="en-US" dirty="0"/>
              <a:t/>
            </a:r>
            <a:br>
              <a:rPr lang="en-US" dirty="0"/>
            </a:br>
            <a:r>
              <a:rPr lang="en-US" dirty="0"/>
              <a:t>Electricity is produced from renewable energy sources, which nature constantly renews: water, wind, sun, subsoil heat, organic matter (wood, waste,...), marine energies.</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4389120"/>
          </a:xfrm>
        </p:spPr>
        <p:txBody>
          <a:bodyPr>
            <a:normAutofit lnSpcReduction="10000"/>
          </a:bodyPr>
          <a:lstStyle/>
          <a:p>
            <a:pPr algn="just">
              <a:buNone/>
            </a:pPr>
            <a:r>
              <a:rPr lang="fr-FR" dirty="0" smtClean="0"/>
              <a:t>        </a:t>
            </a:r>
            <a:r>
              <a:rPr lang="en-US" dirty="0"/>
              <a:t>To meet the electricity demand of individual consumers in isolated locations or seeking energy self-sufficiency, there are now a number of equipment for power generation, but also for heat production, replacing fossil-</a:t>
            </a:r>
            <a:r>
              <a:rPr lang="en-US" dirty="0" err="1"/>
              <a:t>fuelled</a:t>
            </a:r>
            <a:r>
              <a:rPr lang="en-US" dirty="0"/>
              <a:t> equipment. Electricity is produced in a </a:t>
            </a:r>
            <a:r>
              <a:rPr lang="en-US" dirty="0" err="1"/>
              <a:t>decentralised</a:t>
            </a:r>
            <a:r>
              <a:rPr lang="en-US" dirty="0"/>
              <a:t> way, directly at the consumers and in small quantities, by equipment using renewable energy sources, for immediate self-consumption.</a:t>
            </a:r>
          </a:p>
          <a:p>
            <a:pPr algn="just">
              <a:buNone/>
            </a:pPr>
            <a:r>
              <a:rPr lang="en-US" dirty="0"/>
              <a:t>        This equipment uses various renewable energy sources: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5429288"/>
          </a:xfrm>
        </p:spPr>
        <p:txBody>
          <a:bodyPr>
            <a:normAutofit fontScale="92500" lnSpcReduction="10000"/>
          </a:bodyPr>
          <a:lstStyle/>
          <a:p>
            <a:pPr lvl="0"/>
            <a:r>
              <a:rPr lang="en-US" b="1" dirty="0"/>
              <a:t>Mini/micro/</a:t>
            </a:r>
            <a:r>
              <a:rPr lang="en-US" b="1" dirty="0" err="1"/>
              <a:t>pico</a:t>
            </a:r>
            <a:r>
              <a:rPr lang="en-US" b="1" dirty="0"/>
              <a:t> hydraulic:</a:t>
            </a:r>
            <a:br>
              <a:rPr lang="en-US" b="1" dirty="0"/>
            </a:br>
            <a:r>
              <a:rPr lang="en-US" dirty="0"/>
              <a:t>The strength of small rivers and streams produces electricity in low-power plants.</a:t>
            </a:r>
          </a:p>
          <a:p>
            <a:pPr lvl="0"/>
            <a:r>
              <a:rPr lang="en-US" b="1" dirty="0"/>
              <a:t>Photovoltaic:</a:t>
            </a:r>
            <a:br>
              <a:rPr lang="en-US" b="1" dirty="0"/>
            </a:br>
            <a:r>
              <a:rPr lang="en-US" dirty="0"/>
              <a:t>The sun’s rays provide electricity to homes.</a:t>
            </a:r>
          </a:p>
          <a:p>
            <a:pPr lvl="0"/>
            <a:r>
              <a:rPr lang="en-US" b="1" dirty="0"/>
              <a:t>Heat generation:</a:t>
            </a:r>
            <a:br>
              <a:rPr lang="en-US" b="1" dirty="0"/>
            </a:br>
            <a:r>
              <a:rPr lang="en-US" dirty="0"/>
              <a:t>Specific equipment uses air, water, sun, geothermal or wood to release heat directly or into a hot water network.</a:t>
            </a:r>
          </a:p>
          <a:p>
            <a:pPr lvl="0"/>
            <a:r>
              <a:rPr lang="en-US" b="1" dirty="0"/>
              <a:t>Small wind:</a:t>
            </a:r>
            <a:br>
              <a:rPr lang="en-US" b="1" dirty="0"/>
            </a:br>
            <a:r>
              <a:rPr lang="en-US" dirty="0"/>
              <a:t>The wind forces small and medium-sized wind turbines</a:t>
            </a:r>
            <a:r>
              <a:rPr lang="en-US" dirty="0" smtClean="0"/>
              <a:t>.</a:t>
            </a:r>
          </a:p>
          <a:p>
            <a:pPr marL="0" lvl="0" indent="0">
              <a:buNone/>
            </a:pPr>
            <a:r>
              <a:rPr lang="en-US" b="1" dirty="0" smtClean="0"/>
              <a:t>    </a:t>
            </a:r>
            <a:r>
              <a:rPr lang="en-US" dirty="0" smtClean="0"/>
              <a:t>These modes of production do not emit greenhouse gases, do not produce waste and are instantly usable for personal use but also for resale to the grid. They are therefore a means to “decarbonize” the electricity consumed in households and thus contribute to the fight against climate change.</a:t>
            </a:r>
          </a:p>
          <a:p>
            <a:pPr lvl="0"/>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25830"/>
            <a:ext cx="8229600" cy="4817748"/>
          </a:xfrm>
        </p:spPr>
        <p:txBody>
          <a:bodyPr>
            <a:normAutofit lnSpcReduction="10000"/>
          </a:bodyPr>
          <a:lstStyle/>
          <a:p>
            <a:pPr algn="just">
              <a:buNone/>
            </a:pPr>
            <a:r>
              <a:rPr lang="fr-FR" sz="2000" dirty="0" smtClean="0"/>
              <a:t>         </a:t>
            </a:r>
            <a:r>
              <a:rPr lang="en-US" sz="2000" dirty="0"/>
              <a:t>The mode of production in an organization is partly constrained by the nature of the product and, from this point of view, managerial choices are limited. The choice of mode of production is therefore dependent on the product or service produced by the organization.</a:t>
            </a:r>
          </a:p>
          <a:p>
            <a:pPr marL="457200" indent="-457200" algn="just">
              <a:buAutoNum type="arabicPeriod"/>
            </a:pPr>
            <a:r>
              <a:rPr lang="en-US" sz="2000" b="1" dirty="0" smtClean="0">
                <a:solidFill>
                  <a:schemeClr val="accent3">
                    <a:lumMod val="60000"/>
                    <a:lumOff val="40000"/>
                  </a:schemeClr>
                </a:solidFill>
              </a:rPr>
              <a:t>Production </a:t>
            </a:r>
            <a:r>
              <a:rPr lang="en-US" sz="2000" b="1" dirty="0">
                <a:solidFill>
                  <a:schemeClr val="accent3">
                    <a:lumMod val="60000"/>
                    <a:lumOff val="40000"/>
                  </a:schemeClr>
                </a:solidFill>
              </a:rPr>
              <a:t>of goods and services</a:t>
            </a:r>
            <a:r>
              <a:rPr lang="en-US" sz="2000" b="1" dirty="0" smtClean="0">
                <a:solidFill>
                  <a:schemeClr val="accent3">
                    <a:lumMod val="60000"/>
                    <a:lumOff val="40000"/>
                  </a:schemeClr>
                </a:solidFill>
              </a:rPr>
              <a:t>:</a:t>
            </a:r>
          </a:p>
          <a:p>
            <a:pPr marL="0" indent="0" algn="just">
              <a:buNone/>
            </a:pPr>
            <a:r>
              <a:rPr lang="fr-FR" sz="2000" dirty="0" smtClean="0"/>
              <a:t>         </a:t>
            </a:r>
            <a:r>
              <a:rPr lang="en-US" sz="2000" dirty="0"/>
              <a:t>The company may choose to produce its goods in different production modes, depending on the type of good produced.</a:t>
            </a:r>
            <a:br>
              <a:rPr lang="en-US" sz="2000" dirty="0"/>
            </a:br>
            <a:r>
              <a:rPr lang="en-US" sz="2000" dirty="0"/>
              <a:t/>
            </a:r>
            <a:br>
              <a:rPr lang="en-US" sz="2000" dirty="0"/>
            </a:br>
            <a:r>
              <a:rPr lang="en-US" sz="2000" dirty="0"/>
              <a:t>The term </a:t>
            </a:r>
            <a:r>
              <a:rPr lang="en-US" sz="2000" dirty="0" err="1"/>
              <a:t>servuction</a:t>
            </a:r>
            <a:r>
              <a:rPr lang="en-US" sz="2000" dirty="0"/>
              <a:t> is a mixture of the words service and production.                     The production of service or </a:t>
            </a:r>
            <a:r>
              <a:rPr lang="en-US" sz="2000" dirty="0" err="1"/>
              <a:t>servuction</a:t>
            </a:r>
            <a:r>
              <a:rPr lang="en-US" sz="2000" dirty="0"/>
              <a:t> is based on specific criteria</a:t>
            </a:r>
            <a:r>
              <a:rPr lang="en-US" sz="2000" dirty="0" smtClean="0"/>
              <a:t>:</a:t>
            </a:r>
          </a:p>
          <a:p>
            <a:pPr marL="0" indent="0" algn="just">
              <a:buNone/>
            </a:pPr>
            <a:r>
              <a:rPr lang="fr-FR" sz="2000" dirty="0" smtClean="0"/>
              <a:t>• </a:t>
            </a:r>
            <a:r>
              <a:rPr lang="en-US" sz="2000" dirty="0"/>
              <a:t>a service is immaterial, intangible and therefore cannot be stored;</a:t>
            </a:r>
          </a:p>
          <a:p>
            <a:pPr marL="0" indent="0" algn="just">
              <a:buNone/>
            </a:pPr>
            <a:r>
              <a:rPr lang="en-US" sz="2000" dirty="0"/>
              <a:t>• the services are consumed at the same time as they are produced;</a:t>
            </a:r>
          </a:p>
          <a:p>
            <a:pPr marL="0" indent="0" algn="just">
              <a:buNone/>
            </a:pPr>
            <a:r>
              <a:rPr lang="en-US" sz="2000" dirty="0"/>
              <a:t>• the client participates in the production of the service (he gives the information necessary for the production of the service and performs certain acts of production).</a:t>
            </a:r>
            <a:endParaRPr lang="fr-F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lstStyle/>
          <a:p>
            <a:pPr>
              <a:buNone/>
            </a:pPr>
            <a:r>
              <a:rPr lang="fr-FR" b="1" dirty="0" smtClean="0">
                <a:solidFill>
                  <a:schemeClr val="accent3">
                    <a:lumMod val="60000"/>
                    <a:lumOff val="40000"/>
                  </a:schemeClr>
                </a:solidFill>
              </a:rPr>
              <a:t> </a:t>
            </a:r>
            <a:r>
              <a:rPr lang="en-US" b="1" dirty="0">
                <a:solidFill>
                  <a:schemeClr val="accent3">
                    <a:lumMod val="60000"/>
                    <a:lumOff val="40000"/>
                  </a:schemeClr>
                </a:solidFill>
              </a:rPr>
              <a:t>2. Production from stock or on demand</a:t>
            </a:r>
            <a:r>
              <a:rPr lang="en-US" b="1" dirty="0" smtClean="0">
                <a:solidFill>
                  <a:schemeClr val="accent3">
                    <a:lumMod val="60000"/>
                    <a:lumOff val="40000"/>
                  </a:schemeClr>
                </a:solidFill>
              </a:rPr>
              <a:t>:</a:t>
            </a:r>
          </a:p>
          <a:p>
            <a:pPr algn="just">
              <a:buNone/>
            </a:pPr>
            <a:r>
              <a:rPr lang="fr-FR" dirty="0" smtClean="0"/>
              <a:t>    </a:t>
            </a:r>
            <a:r>
              <a:rPr lang="en-US" dirty="0"/>
              <a:t>The relationships determine the mode of production which is of two orders</a:t>
            </a:r>
            <a:r>
              <a:rPr lang="en-US" dirty="0" smtClean="0"/>
              <a:t>:</a:t>
            </a:r>
          </a:p>
          <a:p>
            <a:pPr algn="just">
              <a:buNone/>
            </a:pPr>
            <a:r>
              <a:rPr lang="en-US" dirty="0"/>
              <a:t>• Production on order where the manufacture of the good is only implemented when the order is placed by a customer</a:t>
            </a:r>
            <a:r>
              <a:rPr lang="en-US" dirty="0" smtClean="0"/>
              <a:t>;</a:t>
            </a:r>
          </a:p>
          <a:p>
            <a:pPr algn="just">
              <a:buNone/>
            </a:pPr>
            <a:r>
              <a:rPr lang="fr-FR" dirty="0" smtClean="0"/>
              <a:t>•</a:t>
            </a:r>
            <a:r>
              <a:rPr lang="en-US" dirty="0"/>
              <a:t> a production on stock where the goods are manufactured by the company and offered to customers in stores, on catalogue...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704104"/>
          </a:xfrm>
        </p:spPr>
        <p:txBody>
          <a:bodyPr>
            <a:normAutofit fontScale="90000"/>
          </a:bodyPr>
          <a:lstStyle/>
          <a:p>
            <a:pPr algn="ctr"/>
            <a:r>
              <a:rPr lang="fr-FR" b="1" dirty="0" smtClean="0">
                <a:solidFill>
                  <a:schemeClr val="accent2">
                    <a:lumMod val="75000"/>
                  </a:schemeClr>
                </a:solidFill>
              </a:rPr>
              <a:t> </a:t>
            </a:r>
            <a:r>
              <a:rPr lang="en-US" sz="2700" b="1" dirty="0">
                <a:solidFill>
                  <a:schemeClr val="accent2">
                    <a:lumMod val="75000"/>
                  </a:schemeClr>
                </a:solidFill>
              </a:rPr>
              <a:t>The different modes of production:</a:t>
            </a:r>
            <a:endParaRPr lang="fr-FR" sz="2700" dirty="0">
              <a:solidFill>
                <a:schemeClr val="accent2">
                  <a:lumMod val="75000"/>
                </a:schemeClr>
              </a:solidFill>
            </a:endParaRPr>
          </a:p>
        </p:txBody>
      </p:sp>
      <p:sp>
        <p:nvSpPr>
          <p:cNvPr id="3" name="Espace réservé du contenu 2"/>
          <p:cNvSpPr>
            <a:spLocks noGrp="1"/>
          </p:cNvSpPr>
          <p:nvPr>
            <p:ph idx="1"/>
          </p:nvPr>
        </p:nvSpPr>
        <p:spPr>
          <a:xfrm>
            <a:off x="457200" y="1428736"/>
            <a:ext cx="8229600" cy="4895864"/>
          </a:xfrm>
        </p:spPr>
        <p:txBody>
          <a:bodyPr/>
          <a:lstStyle/>
          <a:p>
            <a:pPr marL="514350" indent="-514350">
              <a:buAutoNum type="alphaLcPeriod"/>
            </a:pPr>
            <a:r>
              <a:rPr lang="fr-FR" b="1" dirty="0" smtClean="0">
                <a:solidFill>
                  <a:schemeClr val="accent1">
                    <a:lumMod val="75000"/>
                  </a:schemeClr>
                </a:solidFill>
              </a:rPr>
              <a:t>Unit </a:t>
            </a:r>
            <a:r>
              <a:rPr lang="fr-FR" b="1" dirty="0">
                <a:solidFill>
                  <a:schemeClr val="accent1">
                    <a:lumMod val="75000"/>
                  </a:schemeClr>
                </a:solidFill>
              </a:rPr>
              <a:t>production</a:t>
            </a:r>
            <a:r>
              <a:rPr lang="fr-FR" b="1" dirty="0" smtClean="0">
                <a:solidFill>
                  <a:schemeClr val="accent1">
                    <a:lumMod val="75000"/>
                  </a:schemeClr>
                </a:solidFill>
              </a:rPr>
              <a:t>:</a:t>
            </a:r>
          </a:p>
          <a:p>
            <a:pPr marL="0" indent="0" algn="just">
              <a:buNone/>
            </a:pPr>
            <a:r>
              <a:rPr lang="fr-FR" b="1" dirty="0" smtClean="0"/>
              <a:t>       </a:t>
            </a:r>
            <a:r>
              <a:rPr lang="en-US" dirty="0"/>
              <a:t>Unit production consists of the production of a single product or service, which is produced at the customer’s request and therefore not in stock.</a:t>
            </a:r>
            <a:br>
              <a:rPr lang="en-US" dirty="0"/>
            </a:br>
            <a:r>
              <a:rPr lang="en-US" dirty="0"/>
              <a:t>   These are specific products, either very voluminous and expensive (shipbuilding or construction), or highly customized products (crafts, luxury, website design...).</a:t>
            </a:r>
          </a:p>
          <a:p>
            <a:pPr>
              <a:buNone/>
            </a:pP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1668</TotalTime>
  <Words>1838</Words>
  <Application>Microsoft Office PowerPoint</Application>
  <PresentationFormat>Affichage à l'écran (4:3)</PresentationFormat>
  <Paragraphs>116</Paragraphs>
  <Slides>26</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26</vt:i4>
      </vt:variant>
    </vt:vector>
  </HeadingPairs>
  <TitlesOfParts>
    <vt:vector size="34" baseType="lpstr">
      <vt:lpstr>Algerian</vt:lpstr>
      <vt:lpstr>Arial</vt:lpstr>
      <vt:lpstr>Calibri</vt:lpstr>
      <vt:lpstr>Constantia</vt:lpstr>
      <vt:lpstr>Times New Roman</vt:lpstr>
      <vt:lpstr>Wingdings</vt:lpstr>
      <vt:lpstr>Wingdings 2</vt:lpstr>
      <vt:lpstr>Débit</vt:lpstr>
      <vt:lpstr>Présentation PowerPoint</vt:lpstr>
      <vt:lpstr>Integration of production in a demand centre ( Combined / renewable cycle </vt:lpstr>
      <vt:lpstr>Introduction:</vt:lpstr>
      <vt:lpstr>Présentation PowerPoint</vt:lpstr>
      <vt:lpstr>Présentation PowerPoint</vt:lpstr>
      <vt:lpstr>Présentation PowerPoint</vt:lpstr>
      <vt:lpstr>Présentation PowerPoint</vt:lpstr>
      <vt:lpstr>Présentation PowerPoint</vt:lpstr>
      <vt:lpstr> The different modes of production:</vt:lpstr>
      <vt:lpstr>Présentation PowerPoint</vt:lpstr>
      <vt:lpstr>Présentation PowerPoint</vt:lpstr>
      <vt:lpstr>A thermal power plant to Combined Cycle Gas :</vt:lpstr>
      <vt:lpstr>Présentation PowerPoint</vt:lpstr>
      <vt:lpstr>Présentation PowerPoint</vt:lpstr>
      <vt:lpstr>Présentation PowerPoint</vt:lpstr>
      <vt:lpstr>What is a power plant?</vt:lpstr>
      <vt:lpstr>Présentation PowerPoint</vt:lpstr>
      <vt:lpstr>Présentation PowerPoint</vt:lpstr>
      <vt:lpstr>What are the necessary conditions for the integration of renewable energies in the wholesale electricity market?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426</cp:revision>
  <dcterms:created xsi:type="dcterms:W3CDTF">2011-06-26T21:36:15Z</dcterms:created>
  <dcterms:modified xsi:type="dcterms:W3CDTF">2025-02-26T21:12:37Z</dcterms:modified>
</cp:coreProperties>
</file>