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1367820-12A5-41FA-B36A-7F947F7D4EB9}" type="datetimeFigureOut">
              <a:rPr lang="fr-FR" smtClean="0"/>
              <a:pPr/>
              <a:t>21/05/2021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9903AF-6592-4477-A721-07BA0EA266B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67820-12A5-41FA-B36A-7F947F7D4EB9}" type="datetimeFigureOut">
              <a:rPr lang="fr-FR" smtClean="0"/>
              <a:pPr/>
              <a:t>21/05/2021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903AF-6592-4477-A721-07BA0EA266B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71538" y="2357430"/>
            <a:ext cx="6400800" cy="4214842"/>
          </a:xfrm>
        </p:spPr>
        <p:style>
          <a:lnRef idx="1">
            <a:schemeClr val="dk1"/>
          </a:lnRef>
          <a:fillRef idx="2">
            <a:schemeClr val="dk1"/>
          </a:fillRef>
          <a:effectRef idx="1">
            <a:schemeClr val="dk1"/>
          </a:effectRef>
          <a:fontRef idx="minor">
            <a:schemeClr val="dk1"/>
          </a:fontRef>
        </p:style>
        <p:txBody>
          <a:bodyPr>
            <a:noAutofit/>
          </a:bodyPr>
          <a:lstStyle/>
          <a:p>
            <a:pPr rtl="1"/>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حاولت </a:t>
            </a:r>
            <a:r>
              <a:rPr lang="ar-SA" sz="2400" dirty="0">
                <a:latin typeface="Simplified Arabic" pitchFamily="18" charset="-78"/>
                <a:cs typeface="Simplified Arabic" pitchFamily="18" charset="-78"/>
              </a:rPr>
              <a:t>الطرق والأساليب الإدارية إيجاد صيغ إدارية وسياسية قادرة على السيطرة على الوحدات الإدارية في الدولة، فكانت صيغة الحكم المركزي مقابل الحكم </a:t>
            </a:r>
            <a:r>
              <a:rPr lang="ar-SA" sz="2400" dirty="0" err="1">
                <a:latin typeface="Simplified Arabic" pitchFamily="18" charset="-78"/>
                <a:cs typeface="Simplified Arabic" pitchFamily="18" charset="-78"/>
              </a:rPr>
              <a:t>اللامركزي</a:t>
            </a:r>
            <a:r>
              <a:rPr lang="ar-SA" sz="2400" dirty="0">
                <a:latin typeface="Simplified Arabic" pitchFamily="18" charset="-78"/>
                <a:cs typeface="Simplified Arabic" pitchFamily="18" charset="-78"/>
              </a:rPr>
              <a:t>، والإدارة المباشرة مقابل تفويض الصلاحيات والسلطات، ومن هنا تبلورت فكرة ما بات يعرف في الفكر النظري</a:t>
            </a:r>
            <a:r>
              <a:rPr lang="fr-FR"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بالحكم المحلي"</a:t>
            </a:r>
            <a:r>
              <a:rPr lang="ar-SA" sz="2400" dirty="0">
                <a:latin typeface="Simplified Arabic" pitchFamily="18" charset="-78"/>
                <a:cs typeface="Simplified Arabic" pitchFamily="18" charset="-78"/>
              </a:rPr>
              <a:t> أو</a:t>
            </a:r>
            <a:r>
              <a:rPr lang="fr-FR"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الإدارة المحلية"</a:t>
            </a:r>
            <a:r>
              <a:rPr lang="ar-SA" sz="2400" dirty="0">
                <a:latin typeface="Simplified Arabic" pitchFamily="18" charset="-78"/>
                <a:cs typeface="Simplified Arabic" pitchFamily="18" charset="-78"/>
              </a:rPr>
              <a:t> كواقع إداري جديد، وأصبحت مصطلحات لها أركانها ومميزاتها، وتتبناها العديد من دول العالم في سبيل إدارة هيئاتها المحلية.</a:t>
            </a:r>
            <a:endParaRPr lang="fr-FR" sz="2400" dirty="0">
              <a:latin typeface="Simplified Arabic" pitchFamily="18" charset="-78"/>
              <a:cs typeface="Simplified Arabic" pitchFamily="18" charset="-78"/>
            </a:endParaRPr>
          </a:p>
          <a:p>
            <a:pPr rtl="1"/>
            <a:r>
              <a:rPr lang="ar-SA" sz="2400" dirty="0">
                <a:latin typeface="Simplified Arabic" pitchFamily="18" charset="-78"/>
                <a:cs typeface="Simplified Arabic" pitchFamily="18" charset="-78"/>
              </a:rPr>
              <a:t>     وعليه، نحاول من خلال هذا المبحث دراسة مفهوم الإدارة المحلية والحكم المحلي وذلك من خلال التعرض إلى مختلف الاجتهادات لتعريف المفهومين، كما نحاول عقد مقارنة بينهما حتى نتفادى اللُبس </a:t>
            </a:r>
            <a:r>
              <a:rPr lang="ar-SA" sz="2400" dirty="0" err="1">
                <a:latin typeface="Simplified Arabic" pitchFamily="18" charset="-78"/>
                <a:cs typeface="Simplified Arabic" pitchFamily="18" charset="-78"/>
              </a:rPr>
              <a:t>المفاهيمي</a:t>
            </a:r>
            <a:r>
              <a:rPr lang="ar-SA" sz="2400" dirty="0">
                <a:latin typeface="Simplified Arabic" pitchFamily="18" charset="-78"/>
                <a:cs typeface="Simplified Arabic" pitchFamily="18" charset="-78"/>
              </a:rPr>
              <a:t>،  والخلط في استخدام المصطلحين. </a:t>
            </a:r>
            <a:endParaRPr lang="fr-FR" sz="2400" dirty="0">
              <a:latin typeface="Simplified Arabic" pitchFamily="18" charset="-78"/>
              <a:cs typeface="Simplified Arabic" pitchFamily="18" charset="-78"/>
            </a:endParaRPr>
          </a:p>
          <a:p>
            <a:endParaRPr lang="fr-FR" sz="2400" dirty="0">
              <a:latin typeface="Simplified Arabic" pitchFamily="18" charset="-78"/>
              <a:cs typeface="Simplified Arabic" pitchFamily="18" charset="-78"/>
            </a:endParaRPr>
          </a:p>
        </p:txBody>
      </p:sp>
      <p:sp>
        <p:nvSpPr>
          <p:cNvPr id="4" name="Ellipse 3"/>
          <p:cNvSpPr/>
          <p:nvPr/>
        </p:nvSpPr>
        <p:spPr>
          <a:xfrm>
            <a:off x="1928794" y="500042"/>
            <a:ext cx="4929222" cy="157163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rtl="1"/>
            <a:endParaRPr lang="ar-DZ"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endParaRPr>
          </a:p>
          <a:p>
            <a:pPr algn="ctr" rtl="1"/>
            <a:r>
              <a:rPr lang="ar-SA"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المحاضرة </a:t>
            </a:r>
            <a:r>
              <a:rPr lang="ar-SA"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الأولى:</a:t>
            </a:r>
            <a:r>
              <a:rPr lang="fr-FR"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
            </a:r>
            <a:br>
              <a:rPr lang="fr-FR"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br>
            <a:r>
              <a:rPr lang="ar-SA"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 </a:t>
            </a:r>
            <a:r>
              <a:rPr lang="ar-SA" sz="2400" b="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مفهوم الإدارة المحلية </a:t>
            </a:r>
            <a:r>
              <a:rPr lang="ar-SA" sz="2400" b="1" u="sng" dirty="0" smtClean="0">
                <a:ln w="19050">
                  <a:solidFill>
                    <a:schemeClr val="tx2">
                      <a:tint val="1000"/>
                    </a:schemeClr>
                  </a:solidFill>
                  <a:prstDash val="solid"/>
                </a:ln>
                <a:solidFill>
                  <a:schemeClr val="accent3"/>
                </a:solidFill>
                <a:latin typeface="Simplified Arabic" pitchFamily="18" charset="-78"/>
                <a:cs typeface="Simplified Arabic" pitchFamily="18" charset="-78"/>
              </a:rPr>
              <a:t>ومقوماته</a:t>
            </a:r>
            <a:r>
              <a:rPr lang="ar-DZ" sz="2400" b="1" u="sng" dirty="0" smtClean="0">
                <a:ln w="19050">
                  <a:solidFill>
                    <a:schemeClr val="tx2">
                      <a:tint val="1000"/>
                    </a:schemeClr>
                  </a:solidFill>
                  <a:prstDash val="solid"/>
                </a:ln>
                <a:solidFill>
                  <a:schemeClr val="accent3"/>
                </a:solidFill>
                <a:latin typeface="Simplified Arabic" pitchFamily="18" charset="-78"/>
                <a:cs typeface="Simplified Arabic" pitchFamily="18" charset="-78"/>
              </a:rPr>
              <a:t>ا</a:t>
            </a:r>
            <a:endParaRPr lang="fr-FR" sz="2400" b="1" u="sng" dirty="0" smtClean="0">
              <a:ln w="19050">
                <a:solidFill>
                  <a:schemeClr val="tx2">
                    <a:tint val="1000"/>
                  </a:schemeClr>
                </a:solidFill>
                <a:prstDash val="solid"/>
              </a:ln>
              <a:solidFill>
                <a:schemeClr val="accent3"/>
              </a:solidFill>
              <a:latin typeface="Simplified Arabic" pitchFamily="18" charset="-78"/>
              <a:cs typeface="Simplified Arabic" pitchFamily="18" charset="-78"/>
            </a:endParaRPr>
          </a:p>
          <a:p>
            <a:pPr algn="ctr"/>
            <a:r>
              <a:rPr lang="ar-DZ"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أ.د. بومدين </a:t>
            </a:r>
            <a:r>
              <a:rPr lang="ar-DZ" sz="24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طاشمة</a:t>
            </a:r>
            <a:r>
              <a:rPr lang="fr-FR"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t/>
            </a:r>
            <a:br>
              <a:rPr lang="fr-FR"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implified Arabic" pitchFamily="18" charset="-78"/>
                <a:cs typeface="Simplified Arabic" pitchFamily="18" charset="-78"/>
              </a:rPr>
            </a:br>
            <a:endParaRPr lang="fr-FR" sz="2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3108" y="274638"/>
            <a:ext cx="4000528" cy="1143000"/>
          </a:xfrm>
        </p:spPr>
        <p:style>
          <a:lnRef idx="2">
            <a:schemeClr val="accent4">
              <a:shade val="50000"/>
            </a:schemeClr>
          </a:lnRef>
          <a:fillRef idx="1">
            <a:schemeClr val="accent4"/>
          </a:fillRef>
          <a:effectRef idx="0">
            <a:schemeClr val="accent4"/>
          </a:effectRef>
          <a:fontRef idx="minor">
            <a:schemeClr val="lt1"/>
          </a:fontRef>
        </p:style>
        <p:txBody>
          <a:bodyPr/>
          <a:lstStyle/>
          <a:p>
            <a:pPr lvl="7" algn="ctr" rtl="0">
              <a:spcBef>
                <a:spcPct val="0"/>
              </a:spcBef>
            </a:pPr>
            <a:r>
              <a:rPr lang="ar-SA" sz="2400" b="1" dirty="0" smtClean="0">
                <a:latin typeface="Simplified Arabic" pitchFamily="18" charset="-78"/>
                <a:cs typeface="Simplified Arabic" pitchFamily="18" charset="-78"/>
              </a:rPr>
              <a:t>أولا: مفهوم الإدارة المحلية:</a:t>
            </a:r>
            <a:r>
              <a:rPr lang="fr-FR" dirty="0" smtClean="0"/>
              <a:t/>
            </a:r>
            <a:br>
              <a:rPr lang="fr-FR" dirty="0" smtClean="0"/>
            </a:br>
            <a:endParaRPr lang="fr-FR" dirty="0"/>
          </a:p>
        </p:txBody>
      </p:sp>
      <p:sp>
        <p:nvSpPr>
          <p:cNvPr id="3" name="Espace réservé du contenu 2"/>
          <p:cNvSpPr>
            <a:spLocks noGrp="1"/>
          </p:cNvSpPr>
          <p:nvPr>
            <p:ph idx="1"/>
          </p:nvPr>
        </p:nvSpPr>
        <p:spPr/>
        <p:style>
          <a:lnRef idx="0">
            <a:schemeClr val="accent5"/>
          </a:lnRef>
          <a:fillRef idx="3">
            <a:schemeClr val="accent5"/>
          </a:fillRef>
          <a:effectRef idx="3">
            <a:schemeClr val="accent5"/>
          </a:effectRef>
          <a:fontRef idx="minor">
            <a:schemeClr val="lt1"/>
          </a:fontRef>
        </p:style>
        <p:txBody>
          <a:bodyPr>
            <a:noAutofit/>
          </a:bodyPr>
          <a:lstStyle/>
          <a:p>
            <a:pPr algn="ctr" rtl="1">
              <a:buNone/>
            </a:pP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حاولت </a:t>
            </a:r>
            <a:r>
              <a:rPr lang="ar-SA" sz="2400" dirty="0">
                <a:latin typeface="Simplified Arabic" pitchFamily="18" charset="-78"/>
                <a:cs typeface="Simplified Arabic" pitchFamily="18" charset="-78"/>
              </a:rPr>
              <a:t>الطرق والأساليب الإدارية إيجاد صيغ إدارية وسياسية قادرة على السيطرة على الوحدات الإدارية في الدولة، فكانت صيغة الحكم المركزي مقابل الحكم </a:t>
            </a:r>
            <a:r>
              <a:rPr lang="ar-SA" sz="2400" dirty="0" err="1">
                <a:latin typeface="Simplified Arabic" pitchFamily="18" charset="-78"/>
                <a:cs typeface="Simplified Arabic" pitchFamily="18" charset="-78"/>
              </a:rPr>
              <a:t>اللامركزي</a:t>
            </a:r>
            <a:r>
              <a:rPr lang="ar-SA" sz="2400" dirty="0">
                <a:latin typeface="Simplified Arabic" pitchFamily="18" charset="-78"/>
                <a:cs typeface="Simplified Arabic" pitchFamily="18" charset="-78"/>
              </a:rPr>
              <a:t>، والإدارة المباشرة مقابل تفويض الصلاحيات والسلطات، ومن هنا تبلورت فكرة ما بات يعرف في الفكر النظري</a:t>
            </a:r>
            <a:r>
              <a:rPr lang="fr-FR"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بالحكم المحلي"</a:t>
            </a:r>
            <a:r>
              <a:rPr lang="ar-SA" sz="2400" dirty="0">
                <a:latin typeface="Simplified Arabic" pitchFamily="18" charset="-78"/>
                <a:cs typeface="Simplified Arabic" pitchFamily="18" charset="-78"/>
              </a:rPr>
              <a:t> أو</a:t>
            </a:r>
            <a:r>
              <a:rPr lang="fr-FR"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الإدارة المحلية"</a:t>
            </a:r>
            <a:r>
              <a:rPr lang="ar-SA" sz="2400" dirty="0">
                <a:latin typeface="Simplified Arabic" pitchFamily="18" charset="-78"/>
                <a:cs typeface="Simplified Arabic" pitchFamily="18" charset="-78"/>
              </a:rPr>
              <a:t> كواقع إداري جديد، وأصبحت مصطلحات لها أركانها ومميزاتها، وتتبناها العديد من دول العالم في سبيل إدارة هيئاتها المحلية.</a:t>
            </a:r>
            <a:endParaRPr lang="fr-FR" sz="2400" dirty="0">
              <a:latin typeface="Simplified Arabic" pitchFamily="18" charset="-78"/>
              <a:cs typeface="Simplified Arabic" pitchFamily="18" charset="-78"/>
            </a:endParaRPr>
          </a:p>
          <a:p>
            <a:pPr algn="ctr" rtl="1">
              <a:buNone/>
            </a:pPr>
            <a:r>
              <a:rPr lang="ar-SA" sz="2400" dirty="0">
                <a:latin typeface="Simplified Arabic" pitchFamily="18" charset="-78"/>
                <a:cs typeface="Simplified Arabic" pitchFamily="18" charset="-78"/>
              </a:rPr>
              <a:t>     وعليه، نحاول من خلال هذا المبحث دراسة مفهوم الإدارة المحلية والحكم المحلي وذلك من خلال التعرض إلى مختلف الاجتهادات لتعريف المفهومين، كما نحاول عقد مقارنة بينهما حتى نتفادى اللُبس </a:t>
            </a:r>
            <a:r>
              <a:rPr lang="ar-SA" sz="2400" dirty="0" err="1">
                <a:latin typeface="Simplified Arabic" pitchFamily="18" charset="-78"/>
                <a:cs typeface="Simplified Arabic" pitchFamily="18" charset="-78"/>
              </a:rPr>
              <a:t>المفاهيمي</a:t>
            </a:r>
            <a:r>
              <a:rPr lang="ar-SA" sz="2400" dirty="0">
                <a:latin typeface="Simplified Arabic" pitchFamily="18" charset="-78"/>
                <a:cs typeface="Simplified Arabic" pitchFamily="18" charset="-78"/>
              </a:rPr>
              <a:t>،  والخلط في استخدام المصطلحين. </a:t>
            </a:r>
            <a:endParaRPr lang="fr-FR" sz="2400" dirty="0">
              <a:latin typeface="Simplified Arabic" pitchFamily="18" charset="-78"/>
              <a:cs typeface="Simplified Arabic" pitchFamily="18" charset="-78"/>
            </a:endParaRPr>
          </a:p>
          <a:p>
            <a:pPr algn="ctr" rtl="1">
              <a:buNone/>
            </a:pPr>
            <a:r>
              <a:rPr lang="ar-DZ" sz="2400" b="1" dirty="0" smtClean="0">
                <a:latin typeface="Simplified Arabic" pitchFamily="18" charset="-78"/>
                <a:cs typeface="Simplified Arabic" pitchFamily="18" charset="-78"/>
              </a:rPr>
              <a:t>   </a:t>
            </a: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Simplified Arabic" pitchFamily="18" charset="-78"/>
                <a:cs typeface="Simplified Arabic" pitchFamily="18" charset="-78"/>
              </a:rPr>
              <a:t/>
            </a:r>
            <a:br>
              <a:rPr lang="fr-FR" dirty="0" smtClean="0">
                <a:latin typeface="Simplified Arabic" pitchFamily="18" charset="-78"/>
                <a:cs typeface="Simplified Arabic" pitchFamily="18" charset="-78"/>
              </a:rPr>
            </a:br>
            <a:endParaRPr lang="fr-FR" dirty="0"/>
          </a:p>
        </p:txBody>
      </p:sp>
      <p:sp>
        <p:nvSpPr>
          <p:cNvPr id="3" name="Espace réservé du contenu 2"/>
          <p:cNvSpPr>
            <a:spLocks noGrp="1"/>
          </p:cNvSpPr>
          <p:nvPr>
            <p:ph idx="1"/>
          </p:nvPr>
        </p:nvSpPr>
        <p:spPr>
          <a:xfrm>
            <a:off x="457200" y="1071546"/>
            <a:ext cx="8229600" cy="5054617"/>
          </a:xfrm>
        </p:spPr>
        <p:style>
          <a:lnRef idx="0">
            <a:schemeClr val="accent5"/>
          </a:lnRef>
          <a:fillRef idx="3">
            <a:schemeClr val="accent5"/>
          </a:fillRef>
          <a:effectRef idx="3">
            <a:schemeClr val="accent5"/>
          </a:effectRef>
          <a:fontRef idx="minor">
            <a:schemeClr val="lt1"/>
          </a:fontRef>
        </p:style>
        <p:txBody>
          <a:bodyPr>
            <a:normAutofit fontScale="92500" lnSpcReduction="20000"/>
          </a:bodyPr>
          <a:lstStyle/>
          <a:p>
            <a:pPr algn="ctr" rtl="1">
              <a:buNone/>
            </a:pPr>
            <a:r>
              <a:rPr lang="ar-SA" b="1" dirty="0" smtClean="0">
                <a:latin typeface="Simplified Arabic" pitchFamily="18" charset="-78"/>
                <a:cs typeface="Simplified Arabic" pitchFamily="18" charset="-78"/>
              </a:rPr>
              <a:t>أولا: مفهوم الإدارة المحلية:</a:t>
            </a:r>
            <a:endParaRPr lang="fr-FR" dirty="0" smtClean="0">
              <a:latin typeface="Simplified Arabic" pitchFamily="18" charset="-78"/>
              <a:cs typeface="Simplified Arabic" pitchFamily="18" charset="-78"/>
            </a:endParaRPr>
          </a:p>
          <a:p>
            <a:pPr algn="ctr" rtl="1">
              <a:buNone/>
            </a:pPr>
            <a:r>
              <a:rPr lang="ar-DZ" dirty="0" smtClean="0">
                <a:latin typeface="Simplified Arabic" pitchFamily="18" charset="-78"/>
                <a:cs typeface="Simplified Arabic" pitchFamily="18" charset="-78"/>
              </a:rPr>
              <a:t>       </a:t>
            </a:r>
            <a:r>
              <a:rPr lang="fr-FR"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تعددت التعريفات التي تناولت مفهوم الإدارة المحلية، تبعًا لوجهات نظر الفقهاء والمفكرين ولعل السبب في ذلك يرجع إلى أن آل مفكر </a:t>
            </a:r>
            <a:r>
              <a:rPr lang="ar-SA" dirty="0" err="1" smtClean="0">
                <a:latin typeface="Simplified Arabic" pitchFamily="18" charset="-78"/>
                <a:cs typeface="Simplified Arabic" pitchFamily="18" charset="-78"/>
              </a:rPr>
              <a:t>آان</a:t>
            </a:r>
            <a:r>
              <a:rPr lang="ar-SA" dirty="0" smtClean="0">
                <a:latin typeface="Simplified Arabic" pitchFamily="18" charset="-78"/>
                <a:cs typeface="Simplified Arabic" pitchFamily="18" charset="-78"/>
              </a:rPr>
              <a:t> ينظر إلى الإدارة المحلية من زاوية معينة مبنية على الفلسفة الفكرية السياسية والقانونية للدولة التي ينتمي إليها المفكر أو الكاتب ولكن بالنهاية نجد أن أولئك المفكرين قد اتفقوا على المبادئ الأساسية التي تتعلق بنظام الإدارة المحلية، ولا شك أن اختلاف الجوانب التي يهتمون بها، والأهداف التي يرمون إلى تحقيقها، تدعونا إلى التعرف على بعض هذه التعريفات ذات العلاقة بمفهوم نظام الإدارة المحلية</a:t>
            </a:r>
            <a:r>
              <a:rPr lang="fr-FR" dirty="0" smtClean="0">
                <a:latin typeface="Simplified Arabic" pitchFamily="18" charset="-78"/>
                <a:cs typeface="Simplified Arabic" pitchFamily="18" charset="-78"/>
              </a:rPr>
              <a:t>.</a:t>
            </a:r>
          </a:p>
          <a:p>
            <a:pPr algn="ctr" rtl="1">
              <a:buNone/>
            </a:pPr>
            <a:r>
              <a:rPr lang="ar-SA" b="1"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تعتبر الإدارة المحلية أسلوب في اللامركزية الإدارية تقوم بموجبه الحكومة المركزية بتفويض جزء من صلاحياتها إلى السلطات المحلية في المناطق والأقاليم المختلف. </a:t>
            </a:r>
            <a:endParaRPr lang="fr-FR" dirty="0" smtClean="0">
              <a:latin typeface="Simplified Arabic" pitchFamily="18" charset="-78"/>
              <a:cs typeface="Simplified Arabic" pitchFamily="18" charset="-78"/>
            </a:endParaRPr>
          </a:p>
          <a:p>
            <a:pPr algn="ctr" rtl="1">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Simplified Arabic" pitchFamily="18" charset="-78"/>
                <a:cs typeface="Simplified Arabic" pitchFamily="18" charset="-78"/>
              </a:rPr>
              <a:t/>
            </a:r>
            <a:br>
              <a:rPr lang="fr-FR" dirty="0" smtClean="0">
                <a:latin typeface="Simplified Arabic" pitchFamily="18" charset="-78"/>
                <a:cs typeface="Simplified Arabic" pitchFamily="18" charset="-78"/>
              </a:rPr>
            </a:br>
            <a:r>
              <a:rPr lang="ar-SA" b="1" dirty="0" smtClean="0">
                <a:latin typeface="Simplified Arabic" pitchFamily="18" charset="-78"/>
                <a:cs typeface="Simplified Arabic" pitchFamily="18" charset="-78"/>
              </a:rPr>
              <a:t> </a:t>
            </a:r>
            <a:r>
              <a:rPr lang="fr-FR" dirty="0" smtClean="0">
                <a:latin typeface="Simplified Arabic" pitchFamily="18" charset="-78"/>
                <a:cs typeface="Simplified Arabic" pitchFamily="18" charset="-78"/>
              </a:rPr>
              <a:t/>
            </a:r>
            <a:br>
              <a:rPr lang="fr-FR" dirty="0" smtClean="0">
                <a:latin typeface="Simplified Arabic" pitchFamily="18" charset="-78"/>
                <a:cs typeface="Simplified Arabic" pitchFamily="18" charset="-78"/>
              </a:rPr>
            </a:br>
            <a:r>
              <a:rPr lang="fr-FR" dirty="0" smtClean="0"/>
              <a:t/>
            </a:r>
            <a:br>
              <a:rPr lang="fr-FR" dirty="0" smtClean="0"/>
            </a:br>
            <a:endParaRPr lang="fr-FR" dirty="0"/>
          </a:p>
        </p:txBody>
      </p:sp>
      <p:sp>
        <p:nvSpPr>
          <p:cNvPr id="3" name="Espace réservé du contenu 2"/>
          <p:cNvSpPr>
            <a:spLocks noGrp="1"/>
          </p:cNvSpPr>
          <p:nvPr>
            <p:ph idx="1"/>
          </p:nvPr>
        </p:nvSpPr>
        <p:spPr>
          <a:xfrm>
            <a:off x="457200" y="1142984"/>
            <a:ext cx="8229600" cy="5500726"/>
          </a:xfrm>
        </p:spPr>
        <p:style>
          <a:lnRef idx="0">
            <a:schemeClr val="accent5"/>
          </a:lnRef>
          <a:fillRef idx="3">
            <a:schemeClr val="accent5"/>
          </a:fillRef>
          <a:effectRef idx="3">
            <a:schemeClr val="accent5"/>
          </a:effectRef>
          <a:fontRef idx="minor">
            <a:schemeClr val="lt1"/>
          </a:fontRef>
        </p:style>
        <p:txBody>
          <a:bodyPr>
            <a:normAutofit fontScale="77500" lnSpcReduction="20000"/>
          </a:bodyPr>
          <a:lstStyle/>
          <a:p>
            <a:pPr algn="ctr" rtl="1">
              <a:buNone/>
            </a:pPr>
            <a:r>
              <a:rPr lang="ar-DZ" dirty="0" smtClean="0">
                <a:latin typeface="Simplified Arabic" pitchFamily="18" charset="-78"/>
                <a:cs typeface="Simplified Arabic" pitchFamily="18" charset="-78"/>
              </a:rPr>
              <a:t> </a:t>
            </a:r>
          </a:p>
          <a:p>
            <a:pPr algn="ctr" rtl="1">
              <a:buNone/>
            </a:pPr>
            <a:r>
              <a:rPr lang="ar-DZ"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 أما موسوعة الحكم المحلي الصادرة عن المنظمة العربية للعلوم الإدارية، فتعتبرها</a:t>
            </a:r>
            <a:r>
              <a:rPr lang="fr-FR"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أسلوب إداري، بمقتضاه يقسم إقليم الدولة إلى وحدات ذات مفهوم محلي، يشرف على إدارة كل وحدة منها هيئة تمثل الإدارة العامة لأهلها، على أن تستقل هذه الهيئات بموارد مالية ذاتية، وترتبط بالحكومة المركزية بعلاقات يحددها القانون.</a:t>
            </a:r>
            <a:endParaRPr lang="fr-FR" dirty="0" smtClean="0">
              <a:latin typeface="Simplified Arabic" pitchFamily="18" charset="-78"/>
              <a:cs typeface="Simplified Arabic" pitchFamily="18" charset="-78"/>
            </a:endParaRPr>
          </a:p>
          <a:p>
            <a:pPr algn="ctr" rtl="1">
              <a:buNone/>
            </a:pPr>
            <a:r>
              <a:rPr lang="ar-DZ"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  في حين أن هناك من يعتبر أن الإدارة المحلية هي:  أسلوب من أساليب التنظيم الإداري، يراد </a:t>
            </a:r>
            <a:r>
              <a:rPr lang="ar-SA" dirty="0" err="1" smtClean="0">
                <a:latin typeface="Simplified Arabic" pitchFamily="18" charset="-78"/>
                <a:cs typeface="Simplified Arabic" pitchFamily="18" charset="-78"/>
              </a:rPr>
              <a:t>به</a:t>
            </a:r>
            <a:r>
              <a:rPr lang="ar-SA" dirty="0" smtClean="0">
                <a:latin typeface="Simplified Arabic" pitchFamily="18" charset="-78"/>
                <a:cs typeface="Simplified Arabic" pitchFamily="18" charset="-78"/>
              </a:rPr>
              <a:t> توزيع الوظيفة الإدارية بين السلطة المركزية في الدولة وبين الهيئات الإدارية المتخصصة، على أساس إقليمي لقياس ما يعهد </a:t>
            </a:r>
            <a:r>
              <a:rPr lang="ar-SA" dirty="0" err="1" smtClean="0">
                <a:latin typeface="Simplified Arabic" pitchFamily="18" charset="-78"/>
                <a:cs typeface="Simplified Arabic" pitchFamily="18" charset="-78"/>
              </a:rPr>
              <a:t>به</a:t>
            </a:r>
            <a:r>
              <a:rPr lang="ar-SA" dirty="0" smtClean="0">
                <a:latin typeface="Simplified Arabic" pitchFamily="18" charset="-78"/>
                <a:cs typeface="Simplified Arabic" pitchFamily="18" charset="-78"/>
              </a:rPr>
              <a:t> إليها تحت رقابة السلطة</a:t>
            </a:r>
            <a:r>
              <a:rPr lang="fr-FR" dirty="0" smtClean="0">
                <a:latin typeface="Simplified Arabic" pitchFamily="18" charset="-78"/>
                <a:cs typeface="Simplified Arabic" pitchFamily="18" charset="-78"/>
              </a:rPr>
              <a:t>.</a:t>
            </a:r>
          </a:p>
          <a:p>
            <a:pPr algn="ctr" rtl="1">
              <a:buNone/>
            </a:pPr>
            <a:r>
              <a:rPr lang="ar-DZ"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وعرفها الأستاذ "عبد الرزاق </a:t>
            </a:r>
            <a:r>
              <a:rPr lang="ar-SA" dirty="0" err="1" smtClean="0">
                <a:latin typeface="Simplified Arabic" pitchFamily="18" charset="-78"/>
                <a:cs typeface="Simplified Arabic" pitchFamily="18" charset="-78"/>
              </a:rPr>
              <a:t>الشيخلي</a:t>
            </a:r>
            <a:r>
              <a:rPr lang="ar-SA" dirty="0" smtClean="0">
                <a:latin typeface="Simplified Arabic" pitchFamily="18" charset="-78"/>
                <a:cs typeface="Simplified Arabic" pitchFamily="18" charset="-78"/>
              </a:rPr>
              <a:t>" بأنها </a:t>
            </a:r>
            <a:r>
              <a:rPr lang="fr-FR" dirty="0" smtClean="0">
                <a:latin typeface="Simplified Arabic" pitchFamily="18" charset="-78"/>
                <a:cs typeface="Simplified Arabic" pitchFamily="18" charset="-78"/>
              </a:rPr>
              <a:t>"</a:t>
            </a:r>
            <a:r>
              <a:rPr lang="ar-SA" dirty="0" smtClean="0">
                <a:latin typeface="Simplified Arabic" pitchFamily="18" charset="-78"/>
                <a:cs typeface="Simplified Arabic" pitchFamily="18" charset="-78"/>
              </a:rPr>
              <a:t>أسلوب من أساليب التنظيم الإداري للدولة، تقوم على فكرة توزيع النشاطات والواجبات بين الأجهزة المركزية والمحلية، وذلك لغرض أن تتفرغ الأولى لرسم السياسة العامة للدولة، إضافة إلى إدارة المرافق القومية في البلاد، وأن تتمكن الأجهزة المحلية من تسيير مرافقها بكفاءة، وتحقيق أغراضها المشروعة</a:t>
            </a:r>
            <a:r>
              <a:rPr lang="fr-FR" dirty="0" smtClean="0">
                <a:latin typeface="Simplified Arabic" pitchFamily="18" charset="-78"/>
                <a:cs typeface="Simplified Arabic" pitchFamily="18" charset="-78"/>
              </a:rPr>
              <a:t>"</a:t>
            </a:r>
            <a:r>
              <a:rPr lang="ar-SA" dirty="0" smtClean="0">
                <a:latin typeface="Simplified Arabic" pitchFamily="18" charset="-78"/>
                <a:cs typeface="Simplified Arabic" pitchFamily="18" charset="-78"/>
              </a:rPr>
              <a:t>، ومما يميز هذا التعريف أنه يبين أهمية ودور الإدارة المحلية في إدارة المرافق العامة المحلية داخل مجتمعها.</a:t>
            </a:r>
            <a:endParaRPr lang="fr-FR" dirty="0" smtClean="0">
              <a:latin typeface="Simplified Arabic" pitchFamily="18" charset="-78"/>
              <a:cs typeface="Simplified Arabic" pitchFamily="18" charset="-78"/>
            </a:endParaRPr>
          </a:p>
          <a:p>
            <a:pPr algn="ct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928670"/>
            <a:ext cx="8472518" cy="5929330"/>
          </a:xfrm>
        </p:spPr>
        <p:style>
          <a:lnRef idx="0">
            <a:schemeClr val="accent5"/>
          </a:lnRef>
          <a:fillRef idx="3">
            <a:schemeClr val="accent5"/>
          </a:fillRef>
          <a:effectRef idx="3">
            <a:schemeClr val="accent5"/>
          </a:effectRef>
          <a:fontRef idx="minor">
            <a:schemeClr val="lt1"/>
          </a:fontRef>
        </p:style>
        <p:txBody>
          <a:bodyPr>
            <a:noAutofit/>
          </a:bodyPr>
          <a:lstStyle/>
          <a:p>
            <a:pPr algn="ctr" rtl="1">
              <a:buNone/>
            </a:pPr>
            <a:r>
              <a:rPr lang="ar-SA" sz="2400" b="1" dirty="0" smtClean="0">
                <a:latin typeface="Simplified Arabic" pitchFamily="18" charset="-78"/>
                <a:cs typeface="Simplified Arabic" pitchFamily="18" charset="-78"/>
              </a:rPr>
              <a:t>ثانيا: مقومات الإدارة المحلية</a:t>
            </a:r>
            <a:endParaRPr lang="fr-FR"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ترتكز الإدارة المحلية على مجموعة من الأسس والمقومات تتمثل بما يلي</a:t>
            </a:r>
            <a:r>
              <a:rPr lang="fr-FR" sz="2400" dirty="0" smtClean="0">
                <a:latin typeface="Simplified Arabic" pitchFamily="18" charset="-78"/>
                <a:cs typeface="Simplified Arabic" pitchFamily="18" charset="-78"/>
              </a:rPr>
              <a:t>:</a:t>
            </a:r>
          </a:p>
          <a:p>
            <a:pPr algn="ctr" rtl="1">
              <a:buNone/>
            </a:pPr>
            <a:r>
              <a:rPr lang="fr-FR" sz="2400" b="1" dirty="0" smtClean="0">
                <a:latin typeface="Simplified Arabic" pitchFamily="18" charset="-78"/>
                <a:cs typeface="Simplified Arabic" pitchFamily="18" charset="-78"/>
              </a:rPr>
              <a:t>-1 </a:t>
            </a:r>
            <a:r>
              <a:rPr lang="ar-SA" sz="2400" b="1" dirty="0" smtClean="0">
                <a:latin typeface="Simplified Arabic" pitchFamily="18" charset="-78"/>
                <a:cs typeface="Simplified Arabic" pitchFamily="18" charset="-78"/>
              </a:rPr>
              <a:t>تتمتع الإدارة المحلية بالشخصية المعنوية</a:t>
            </a:r>
            <a:r>
              <a:rPr lang="fr-FR" sz="2400" b="1"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       ما يميز الإدارة المحلية عن الإدارة المركزية هو تمتعها بالشخصية المعنوية لأن الشخصية المعنوية هي النتيجة الطبيعية لقيام اللامركزية، فإذا ما أغفلت الشخصية المعنوية فإن ذلك يعني أنها ما زالت مرتبطة بالإدارة المركزية لذا فإن هذا الطابع هو الذي يميزها ويمنحها الصفة القانونية، وما الاعتراف بالشخصية المعنوية للإدارة المحلية إلا نتيجة منطقية للاعتراف باستقلالها وبوجود مصالح محلية خاصة بها</a:t>
            </a:r>
            <a:r>
              <a:rPr lang="fr-FR" sz="2400" dirty="0" smtClean="0">
                <a:latin typeface="Simplified Arabic" pitchFamily="18" charset="-78"/>
                <a:cs typeface="Simplified Arabic" pitchFamily="18" charset="-78"/>
              </a:rPr>
              <a:t>.</a:t>
            </a:r>
          </a:p>
          <a:p>
            <a:pPr algn="ctr"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وهذه الوحدات</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تعتبر مستقلة عن أشخاص منشئيها وممثليها، وإبرازها بهذا الشكل القانوني الموحد، هو حل للإشكالات الناجمة لقيامها بنشاطاتها فاعتبرت تلك النشاطات </a:t>
            </a:r>
            <a:r>
              <a:rPr lang="ar-SA" sz="2400" dirty="0" err="1" smtClean="0">
                <a:latin typeface="Simplified Arabic" pitchFamily="18" charset="-78"/>
                <a:cs typeface="Simplified Arabic" pitchFamily="18" charset="-78"/>
              </a:rPr>
              <a:t>وآأنها</a:t>
            </a:r>
            <a:r>
              <a:rPr lang="ar-SA" sz="2400" dirty="0" smtClean="0">
                <a:latin typeface="Simplified Arabic" pitchFamily="18" charset="-78"/>
                <a:cs typeface="Simplified Arabic" pitchFamily="18" charset="-78"/>
              </a:rPr>
              <a:t> صادرة عن هذا الشخص الذي اعتبر أهلاً للإلزام </a:t>
            </a:r>
            <a:r>
              <a:rPr lang="ar-SA" sz="2400" dirty="0" err="1" smtClean="0">
                <a:latin typeface="Simplified Arabic" pitchFamily="18" charset="-78"/>
                <a:cs typeface="Simplified Arabic" pitchFamily="18" charset="-78"/>
              </a:rPr>
              <a:t>والإلتزام</a:t>
            </a:r>
            <a:r>
              <a:rPr lang="ar-SA" sz="2400" dirty="0" smtClean="0">
                <a:latin typeface="Simplified Arabic" pitchFamily="18" charset="-78"/>
                <a:cs typeface="Simplified Arabic" pitchFamily="18" charset="-78"/>
              </a:rPr>
              <a:t>، وأصبح قادرًا على مباشرة التصرفات القانونية بما تمنحه من حقوق وما تفرضه من التزامات وهذا الأمر يتبعه ذمة مالية مستقلة لعدد الأشخاص المعنوية بما يسمح لها القيام باختصاصاتها.</a:t>
            </a:r>
            <a:endParaRPr lang="fr-FR" sz="2400" dirty="0" smtClean="0">
              <a:latin typeface="Simplified Arabic" pitchFamily="18" charset="-78"/>
              <a:cs typeface="Simplified Arabic" pitchFamily="18" charset="-78"/>
            </a:endParaRPr>
          </a:p>
          <a:p>
            <a:pPr algn="ctr" rtl="1">
              <a:buNone/>
            </a:pPr>
            <a:r>
              <a:rPr lang="fr-FR" sz="2400" dirty="0" smtClean="0">
                <a:latin typeface="Simplified Arabic" pitchFamily="18" charset="-78"/>
                <a:cs typeface="Simplified Arabic" pitchFamily="18" charset="-78"/>
              </a:rPr>
              <a:t/>
            </a:r>
            <a:br>
              <a:rPr lang="fr-FR" sz="2400" dirty="0" smtClean="0">
                <a:latin typeface="Simplified Arabic" pitchFamily="18" charset="-78"/>
                <a:cs typeface="Simplified Arabic" pitchFamily="18" charset="-78"/>
              </a:rPr>
            </a:br>
            <a:endParaRPr lang="fr-FR" sz="2400" dirty="0" smtClean="0">
              <a:latin typeface="Simplified Arabic" pitchFamily="18" charset="-78"/>
              <a:cs typeface="Simplified Arabic" pitchFamily="18" charset="-78"/>
            </a:endParaRPr>
          </a:p>
          <a:p>
            <a:pPr algn="ctr"/>
            <a:endParaRPr lang="fr-FR" sz="2400" dirty="0" smtClean="0">
              <a:latin typeface="Simplified Arabic" pitchFamily="18" charset="-78"/>
              <a:cs typeface="Simplified Arabic" pitchFamily="18" charset="-78"/>
            </a:endParaRPr>
          </a:p>
          <a:p>
            <a:pPr algn="ctr">
              <a:buNone/>
            </a:pPr>
            <a:endParaRPr lang="fr-FR" sz="2400" dirty="0">
              <a:latin typeface="Simplified Arabic" pitchFamily="18" charset="-78"/>
              <a:cs typeface="Simplified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714356"/>
            <a:ext cx="8643998" cy="5929354"/>
          </a:xfrm>
        </p:spPr>
        <p:style>
          <a:lnRef idx="0">
            <a:schemeClr val="accent5"/>
          </a:lnRef>
          <a:fillRef idx="3">
            <a:schemeClr val="accent5"/>
          </a:fillRef>
          <a:effectRef idx="3">
            <a:schemeClr val="accent5"/>
          </a:effectRef>
          <a:fontRef idx="minor">
            <a:schemeClr val="lt1"/>
          </a:fontRef>
        </p:style>
        <p:txBody>
          <a:bodyPr>
            <a:noAutofit/>
          </a:bodyPr>
          <a:lstStyle/>
          <a:p>
            <a:pPr algn="ctr" rtl="1">
              <a:buNone/>
            </a:pPr>
            <a:endParaRPr lang="ar-DZ" sz="2400" b="1" dirty="0" smtClean="0">
              <a:latin typeface="Simplified Arabic" pitchFamily="18" charset="-78"/>
              <a:cs typeface="Simplified Arabic" pitchFamily="18" charset="-78"/>
            </a:endParaRPr>
          </a:p>
          <a:p>
            <a:pPr algn="ctr" rtl="1">
              <a:buNone/>
            </a:pPr>
            <a:r>
              <a:rPr lang="fr-FR" sz="2400" b="1" dirty="0" smtClean="0">
                <a:latin typeface="Simplified Arabic" pitchFamily="18" charset="-78"/>
                <a:cs typeface="Simplified Arabic" pitchFamily="18" charset="-78"/>
              </a:rPr>
              <a:t>2</a:t>
            </a:r>
            <a:r>
              <a:rPr lang="ar-SA" sz="2400" b="1" dirty="0" smtClean="0">
                <a:latin typeface="Simplified Arabic" pitchFamily="18" charset="-78"/>
                <a:cs typeface="Simplified Arabic" pitchFamily="18" charset="-78"/>
              </a:rPr>
              <a:t> </a:t>
            </a:r>
            <a:r>
              <a:rPr lang="ar-DZ" sz="2400" b="1" dirty="0" smtClean="0">
                <a:latin typeface="Simplified Arabic" pitchFamily="18" charset="-78"/>
                <a:cs typeface="Simplified Arabic" pitchFamily="18" charset="-78"/>
              </a:rPr>
              <a:t>- </a:t>
            </a:r>
            <a:r>
              <a:rPr lang="ar-SA" sz="2400" b="1" dirty="0" smtClean="0">
                <a:latin typeface="Simplified Arabic" pitchFamily="18" charset="-78"/>
                <a:cs typeface="Simplified Arabic" pitchFamily="18" charset="-78"/>
              </a:rPr>
              <a:t>قيام مجالس محلية منتخبة لإدارة المصالح المحلية</a:t>
            </a:r>
            <a:r>
              <a:rPr lang="fr-FR" sz="2400" b="1"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ctr"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جوهر الإدارة المحلية هو أن يعهد إلى أبناء الوحدة الإدارية بأن يشبعوا حاجاتهم المحلية بأنفسهم من خلال هيئة يتم انتخابها</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لاشك أن الفقهاء قد انقسموا في آرائهم إلى فريقين</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الفريق الأول يدعم فكرة قيام المجالس المحلية على أساس الانتخاب، وحجتهم بذلك هو تكريس معنى استقلال المجالس المحلية، والأمر الآخر هو تلاءم نظام الانتخاب مع مبدأ الديمقراطية الذي يؤيد الأخذ بنظام الانتخاب</a:t>
            </a:r>
            <a:r>
              <a:rPr lang="fr-FR" sz="2400" dirty="0" smtClean="0">
                <a:latin typeface="Simplified Arabic" pitchFamily="18" charset="-78"/>
                <a:cs typeface="Simplified Arabic" pitchFamily="18" charset="-78"/>
              </a:rPr>
              <a:t>.</a:t>
            </a:r>
          </a:p>
          <a:p>
            <a:pPr algn="ctr" rtl="1">
              <a:buNone/>
            </a:pPr>
            <a:r>
              <a:rPr lang="ar-SA" sz="2400" dirty="0" smtClean="0">
                <a:latin typeface="Simplified Arabic" pitchFamily="18" charset="-78"/>
                <a:cs typeface="Simplified Arabic" pitchFamily="18" charset="-78"/>
              </a:rPr>
              <a:t>     وهناك فريق آخر يرى أن مسألة الانتخاب في حالة تطبيق نظام اللامركزية المحلية لا يعتبر شرطًا لازمًا ويمكن أن يتم ذلك من خلال التعيين</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ونحن نرى أن هذا الرأي بكل مبرراته قد يمثل خرقًا للهدف السياسي للإدارة المحلية بشكل عام ، حيث </a:t>
            </a:r>
            <a:r>
              <a:rPr lang="ar-SA" sz="2400" dirty="0" err="1" smtClean="0">
                <a:latin typeface="Simplified Arabic" pitchFamily="18" charset="-78"/>
                <a:cs typeface="Simplified Arabic" pitchFamily="18" charset="-78"/>
              </a:rPr>
              <a:t>يسلب</a:t>
            </a:r>
            <a:r>
              <a:rPr lang="ar-SA" sz="2400" dirty="0" smtClean="0">
                <a:latin typeface="Simplified Arabic" pitchFamily="18" charset="-78"/>
                <a:cs typeface="Simplified Arabic" pitchFamily="18" charset="-78"/>
              </a:rPr>
              <a:t> الجانب الاستقلالي وحرية اختيار المجتمعات المحلية ويبقيها في دائرة القاصر غير القادر على إفراز قيادات محلية تمثله </a:t>
            </a:r>
            <a:r>
              <a:rPr lang="ar-SA" sz="2400" dirty="0" err="1" smtClean="0">
                <a:latin typeface="Simplified Arabic" pitchFamily="18" charset="-78"/>
                <a:cs typeface="Simplified Arabic" pitchFamily="18" charset="-78"/>
              </a:rPr>
              <a:t>وتنوب</a:t>
            </a:r>
            <a:r>
              <a:rPr lang="ar-SA" sz="2400" dirty="0" smtClean="0">
                <a:latin typeface="Simplified Arabic" pitchFamily="18" charset="-78"/>
                <a:cs typeface="Simplified Arabic" pitchFamily="18" charset="-78"/>
              </a:rPr>
              <a:t> عنه كحالة أساسية من حالات الديمقراطية الواجب تعزيزها في نهج الإدارة المحلية</a:t>
            </a:r>
            <a:r>
              <a:rPr lang="fr-FR" sz="2400" dirty="0" smtClean="0">
                <a:latin typeface="Simplified Arabic" pitchFamily="18" charset="-78"/>
                <a:cs typeface="Simplified Arabic" pitchFamily="18" charset="-78"/>
              </a:rPr>
              <a:t>.</a:t>
            </a:r>
          </a:p>
          <a:p>
            <a:pPr algn="ctr">
              <a:buNone/>
            </a:pPr>
            <a:endParaRPr lang="fr-FR" sz="2400" dirty="0" smtClean="0"/>
          </a:p>
          <a:p>
            <a:pPr algn="ctr">
              <a:buNone/>
            </a:pPr>
            <a:endParaRPr lang="fr-FR" sz="2400" dirty="0">
              <a:latin typeface="Simplified Arabic" pitchFamily="18" charset="-78"/>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857916"/>
          </a:xfrm>
        </p:spPr>
        <p:txBody>
          <a:bodyPr>
            <a:noAutofit/>
          </a:bodyPr>
          <a:lstStyle/>
          <a:p>
            <a:pPr algn="ctr" rtl="1">
              <a:buNone/>
            </a:pPr>
            <a:r>
              <a:rPr lang="ar-DZ" sz="2400" dirty="0" smtClean="0">
                <a:latin typeface="Simplified Arabic" pitchFamily="18" charset="-78"/>
                <a:cs typeface="Simplified Arabic" pitchFamily="18" charset="-78"/>
              </a:rPr>
              <a:t>       </a:t>
            </a:r>
          </a:p>
          <a:p>
            <a:pPr algn="ctr" rtl="1">
              <a:buNone/>
            </a:pPr>
            <a:endParaRPr lang="ar-DZ" sz="2400" dirty="0" smtClean="0">
              <a:latin typeface="Simplified Arabic" pitchFamily="18" charset="-78"/>
              <a:cs typeface="Simplified Arabic" pitchFamily="18" charset="-78"/>
            </a:endParaRPr>
          </a:p>
          <a:p>
            <a:pPr lvl="0" algn="ctr" rtl="1">
              <a:buNone/>
            </a:pPr>
            <a:r>
              <a:rPr lang="fr-FR" sz="2400" dirty="0" smtClean="0">
                <a:latin typeface="Simplified Arabic" pitchFamily="18" charset="-78"/>
                <a:cs typeface="Simplified Arabic" pitchFamily="18" charset="-78"/>
              </a:rPr>
              <a:t> </a:t>
            </a:r>
          </a:p>
          <a:p>
            <a:pPr algn="ctr">
              <a:buNone/>
            </a:pPr>
            <a:endParaRPr lang="fr-FR" sz="2400" dirty="0">
              <a:latin typeface="Simplified Arabic" pitchFamily="18" charset="-78"/>
              <a:cs typeface="Simplified Arabic" pitchFamily="18" charset="-78"/>
            </a:endParaRPr>
          </a:p>
        </p:txBody>
      </p:sp>
      <p:sp>
        <p:nvSpPr>
          <p:cNvPr id="5" name="Rectangle 4"/>
          <p:cNvSpPr/>
          <p:nvPr/>
        </p:nvSpPr>
        <p:spPr>
          <a:xfrm>
            <a:off x="642910" y="857232"/>
            <a:ext cx="7000892" cy="5909310"/>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ctr" rtl="1">
              <a:buNone/>
            </a:pPr>
            <a:r>
              <a:rPr lang="fr-FR" sz="2400" b="1" dirty="0" smtClean="0">
                <a:latin typeface="Simplified Arabic" pitchFamily="18" charset="-78"/>
                <a:cs typeface="Simplified Arabic" pitchFamily="18" charset="-78"/>
              </a:rPr>
              <a:t>-3</a:t>
            </a:r>
            <a:r>
              <a:rPr lang="ar-SA" sz="2400" b="1" dirty="0" smtClean="0">
                <a:latin typeface="Simplified Arabic" pitchFamily="18" charset="-78"/>
                <a:cs typeface="Simplified Arabic" pitchFamily="18" charset="-78"/>
              </a:rPr>
              <a:t> تمتع المجالس المحلية بالاستقلال في ممارسة اختصاصاتها مع خضوعها لرقابة السلطة المركزية:</a:t>
            </a:r>
            <a:endParaRPr lang="fr-FR"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      صحيح أن السلطة المركزية تخلت عن سلطتها ذات الطابع المحلي لصالح الوحدات الإدارية المحلية، ولكنها احتفظت بحق الرقابة والإشراف عليها حتى تضمن أنها تسير بالشكل الذي يتناسب مع السياسة العامة والمصلحة العامة للدولة، ومن المعروف أنه عادة ما يوجد نص قانوني يبين </a:t>
            </a:r>
            <a:r>
              <a:rPr lang="ar-SA" sz="2400" dirty="0" err="1" smtClean="0">
                <a:latin typeface="Simplified Arabic" pitchFamily="18" charset="-78"/>
                <a:cs typeface="Simplified Arabic" pitchFamily="18" charset="-78"/>
              </a:rPr>
              <a:t>به</a:t>
            </a:r>
            <a:r>
              <a:rPr lang="ar-SA" sz="2400" dirty="0" smtClean="0">
                <a:latin typeface="Simplified Arabic" pitchFamily="18" charset="-78"/>
                <a:cs typeface="Simplified Arabic" pitchFamily="18" charset="-78"/>
              </a:rPr>
              <a:t> اختصاصات وصلاحيات الإدارة المحلية ومن خلال ذلك النص يتم تحديد النوعية والكيفية التي يتم فيها رقابة السلطة المركزية، ويرى الأستاذ "حسن </a:t>
            </a:r>
            <a:r>
              <a:rPr lang="ar-SA" sz="2400" dirty="0" err="1" smtClean="0">
                <a:latin typeface="Simplified Arabic" pitchFamily="18" charset="-78"/>
                <a:cs typeface="Simplified Arabic" pitchFamily="18" charset="-78"/>
              </a:rPr>
              <a:t>عواضة</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أنه لا يمكن للإدارة المركزية أن تصل في رقابتها على الإدارة المحلية إلى حد إصدار الأوامر آما هو الحال في الرقابة الرئاسية ذلك أن ممارسة سلطة إصدار الأوامر تصطدم باستقلال الإدارة المحلية وتمس جوهر اللامركزية نفسه</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     فالرقابة إذا تكون ضمن الفلسفة الأساسية التي ينص عليه مبدأ اللامركزية الإدارية وأن لا يخرج عن ذلك المفهوم حتى تبقى الإدارة المحلية متمتعة باستقلالي</a:t>
            </a:r>
            <a:r>
              <a:rPr lang="ar-SA" dirty="0" smtClean="0">
                <a:latin typeface="Simplified Arabic" pitchFamily="18" charset="-78"/>
                <a:cs typeface="Simplified Arabic" pitchFamily="18" charset="-78"/>
              </a:rPr>
              <a:t>تها</a:t>
            </a:r>
            <a:r>
              <a:rPr lang="fr-FR" dirty="0" smtClean="0">
                <a:latin typeface="Simplified Arabic" pitchFamily="18" charset="-78"/>
                <a:cs typeface="Simplified Arabic" pitchFamily="18" charset="-78"/>
              </a:rPr>
              <a:t>.</a:t>
            </a:r>
          </a:p>
          <a:p>
            <a:pPr algn="ctr">
              <a:buNone/>
            </a:pPr>
            <a:endParaRPr lang="fr-FR" dirty="0">
              <a:latin typeface="Simplified Arabic" pitchFamily="18" charset="-78"/>
              <a:cs typeface="Simplified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0">
            <a:schemeClr val="accent5"/>
          </a:lnRef>
          <a:fillRef idx="3">
            <a:schemeClr val="accent5"/>
          </a:fillRef>
          <a:effectRef idx="3">
            <a:schemeClr val="accent5"/>
          </a:effectRef>
          <a:fontRef idx="minor">
            <a:schemeClr val="lt1"/>
          </a:fontRef>
        </p:style>
        <p:txBody>
          <a:bodyPr>
            <a:normAutofit/>
          </a:bodyPr>
          <a:lstStyle/>
          <a:p>
            <a:pPr algn="ctr"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وإذا كانت الرقابة والإشراف والتعاون ركنًا من أركان وجود نظام للإدارة المحلية ومقوماتها حسبما اتفق عليه الباحثين، فإن هناك مجموعة من الأهداف تتوخاها الحكومة المركزية لمنفعة وخدمة المواطنين من أهمها:  </a:t>
            </a:r>
            <a:endParaRPr lang="fr-FR"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تأكيد الوحدة السياسية والإدارية للدولة باعتبار أن الإدارة المحلية ما هي إلا نظام فرعي من النظام العام للدولة وأجهزتها</a:t>
            </a:r>
            <a:r>
              <a:rPr lang="fr-FR" sz="2400" dirty="0" smtClean="0">
                <a:latin typeface="Simplified Arabic" pitchFamily="18" charset="-78"/>
                <a:cs typeface="Simplified Arabic" pitchFamily="18" charset="-78"/>
              </a:rPr>
              <a:t>.</a:t>
            </a:r>
          </a:p>
          <a:p>
            <a:pPr algn="ctr" rtl="1">
              <a:buNone/>
            </a:pP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التأكيد على أن الإدارة المحلية تعمل وفق القوانين والأنظمة التي تصدرها الحكومة المركزية، إضافة إلى أن قرارات المجالس المحلية تكون موافقة ومطابقة لهذه القوانين والأنظمة، وذلك حماية للجميع، الحكومة المركزية والإدارة المحلية والمواطنين</a:t>
            </a:r>
            <a:r>
              <a:rPr lang="fr-FR" sz="2400" dirty="0" smtClean="0">
                <a:latin typeface="Simplified Arabic" pitchFamily="18" charset="-78"/>
                <a:cs typeface="Simplified Arabic" pitchFamily="18" charset="-78"/>
              </a:rPr>
              <a:t>. </a:t>
            </a:r>
          </a:p>
          <a:p>
            <a:pPr lvl="0" algn="ctr" rtl="1">
              <a:buNone/>
            </a:pPr>
            <a:endParaRPr lang="fr-FR" sz="2400" dirty="0" smtClean="0">
              <a:latin typeface="Simplified Arabic" pitchFamily="18" charset="-78"/>
              <a:cs typeface="Simplified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style>
          <a:lnRef idx="0">
            <a:schemeClr val="accent5"/>
          </a:lnRef>
          <a:fillRef idx="3">
            <a:schemeClr val="accent5"/>
          </a:fillRef>
          <a:effectRef idx="3">
            <a:schemeClr val="accent5"/>
          </a:effectRef>
          <a:fontRef idx="minor">
            <a:schemeClr val="lt1"/>
          </a:fontRef>
        </p:style>
        <p:txBody>
          <a:bodyPr>
            <a:normAutofit lnSpcReduction="10000"/>
          </a:bodyPr>
          <a:lstStyle/>
          <a:p>
            <a:pPr lvl="0" algn="ctr" rtl="1">
              <a:buNone/>
            </a:pPr>
            <a:endParaRPr lang="ar-DZ" dirty="0" smtClean="0">
              <a:latin typeface="Simplified Arabic" pitchFamily="18" charset="-78"/>
              <a:cs typeface="Simplified Arabic" pitchFamily="18" charset="-78"/>
            </a:endParaRPr>
          </a:p>
          <a:p>
            <a:pPr lvl="0" algn="ctr" rtl="1">
              <a:buNone/>
            </a:pPr>
            <a:r>
              <a:rPr lang="ar-DZ"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التأكيد على أن الإدارة المحلية تقوم بواجباتها ووظائفها في نطاق الحد الأدنى المطلوب وبدرجة من الكفاءة والفاعلية، وذلك من خلال اطلاع الحكومة المركزية على موازنة الإدارة المحلية التي تعتبر مؤشرًا أساسيًا من مؤشرات أدائها العام</a:t>
            </a:r>
            <a:r>
              <a:rPr lang="fr-FR" dirty="0" smtClean="0">
                <a:latin typeface="Simplified Arabic" pitchFamily="18" charset="-78"/>
                <a:cs typeface="Simplified Arabic" pitchFamily="18" charset="-78"/>
              </a:rPr>
              <a:t> .</a:t>
            </a:r>
          </a:p>
          <a:p>
            <a:pPr lvl="0" algn="ctr" rtl="1">
              <a:buNone/>
            </a:pPr>
            <a:r>
              <a:rPr lang="fr-FR"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ضمان حسن سير الخدمات المحلية وقيام الإدارة المحلية بتأديتها بكفاءة وفاعلية، ووضع معيار لنوع ومستوى الخدمات المطلوب تقديمها للسكان وبتعاون وثيق بين الإدارة المركزية والإدارة المحلية، بما يكفل لهما اكتشاف نقاط الضعف وتعديلها للأحسن.</a:t>
            </a:r>
            <a:endParaRPr lang="fr-FR" dirty="0" smtClean="0">
              <a:latin typeface="Simplified Arabic" pitchFamily="18" charset="-78"/>
              <a:cs typeface="Simplified Arabic" pitchFamily="18" charset="-78"/>
            </a:endParaRPr>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1159</Words>
  <Application>Microsoft Office PowerPoint</Application>
  <PresentationFormat>Affichage à l'écran (4:3)</PresentationFormat>
  <Paragraphs>40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Diapositive 1</vt:lpstr>
      <vt:lpstr>أولا: مفهوم الإدارة المحلية: </vt:lpstr>
      <vt:lpstr> </vt:lpstr>
      <vt:lpstr>    </vt:lpstr>
      <vt:lpstr>Diapositive 5</vt:lpstr>
      <vt:lpstr>Diapositive 6</vt:lpstr>
      <vt:lpstr>Diapositive 7</vt:lpstr>
      <vt:lpstr>Diapositive 8</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  مفهوم الإدارة المحلية ومقوماتها</dc:title>
  <dc:creator>TACHEMA</dc:creator>
  <cp:lastModifiedBy>dell</cp:lastModifiedBy>
  <cp:revision>13</cp:revision>
  <dcterms:created xsi:type="dcterms:W3CDTF">2020-11-29T18:21:44Z</dcterms:created>
  <dcterms:modified xsi:type="dcterms:W3CDTF">2021-05-21T03:27:42Z</dcterms:modified>
</cp:coreProperties>
</file>