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6" r:id="rId5"/>
    <p:sldId id="267" r:id="rId6"/>
    <p:sldId id="273" r:id="rId7"/>
    <p:sldId id="274" r:id="rId8"/>
    <p:sldId id="275" r:id="rId9"/>
    <p:sldId id="276" r:id="rId10"/>
    <p:sldId id="277" r:id="rId11"/>
    <p:sldId id="268" r:id="rId12"/>
    <p:sldId id="269" r:id="rId13"/>
    <p:sldId id="270" r:id="rId14"/>
    <p:sldId id="271" r:id="rId15"/>
    <p:sldId id="272"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7" r:id="rId31"/>
    <p:sldId id="296" r:id="rId32"/>
    <p:sldId id="262" r:id="rId33"/>
    <p:sldId id="263" r:id="rId34"/>
    <p:sldId id="307" r:id="rId35"/>
    <p:sldId id="264" r:id="rId36"/>
    <p:sldId id="295" r:id="rId37"/>
    <p:sldId id="298" r:id="rId38"/>
    <p:sldId id="299" r:id="rId39"/>
    <p:sldId id="302" r:id="rId40"/>
    <p:sldId id="303" r:id="rId41"/>
    <p:sldId id="304" r:id="rId42"/>
    <p:sldId id="300" r:id="rId43"/>
    <p:sldId id="301" r:id="rId44"/>
    <p:sldId id="306" r:id="rId4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4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4BD685-4ECB-436A-A7CA-0234A760DF59}" type="doc">
      <dgm:prSet loTypeId="urn:microsoft.com/office/officeart/2005/8/layout/chevron1" loCatId="process" qsTypeId="urn:microsoft.com/office/officeart/2005/8/quickstyle/simple1" qsCatId="simple" csTypeId="urn:microsoft.com/office/officeart/2005/8/colors/accent1_2" csCatId="accent1" phldr="1"/>
      <dgm:spPr/>
    </dgm:pt>
    <dgm:pt modelId="{6EA20286-9D99-4872-8167-7BA359FF4AB5}">
      <dgm:prSet phldrT="[Texte]"/>
      <dgm:spPr/>
      <dgm:t>
        <a:bodyPr/>
        <a:lstStyle/>
        <a:p>
          <a:r>
            <a:rPr lang="fr-FR" dirty="0" smtClean="0"/>
            <a:t>La phase pré incubation</a:t>
          </a:r>
          <a:endParaRPr lang="fr-FR" dirty="0"/>
        </a:p>
      </dgm:t>
    </dgm:pt>
    <dgm:pt modelId="{373AC187-4C02-488D-9FC4-284598782A48}" type="parTrans" cxnId="{0151D531-4339-4C98-A4C5-DE1930FC7AD7}">
      <dgm:prSet/>
      <dgm:spPr/>
      <dgm:t>
        <a:bodyPr/>
        <a:lstStyle/>
        <a:p>
          <a:endParaRPr lang="fr-FR"/>
        </a:p>
      </dgm:t>
    </dgm:pt>
    <dgm:pt modelId="{E505774A-D745-4303-B1B8-1C03C03B16C3}" type="sibTrans" cxnId="{0151D531-4339-4C98-A4C5-DE1930FC7AD7}">
      <dgm:prSet/>
      <dgm:spPr/>
      <dgm:t>
        <a:bodyPr/>
        <a:lstStyle/>
        <a:p>
          <a:endParaRPr lang="fr-FR"/>
        </a:p>
      </dgm:t>
    </dgm:pt>
    <dgm:pt modelId="{9036BA47-F5BA-475F-AD2A-BD531869EE3F}">
      <dgm:prSet phldrT="[Texte]"/>
      <dgm:spPr/>
      <dgm:t>
        <a:bodyPr/>
        <a:lstStyle/>
        <a:p>
          <a:r>
            <a:rPr lang="fr-FR" dirty="0" smtClean="0"/>
            <a:t>La phase d’incubation</a:t>
          </a:r>
          <a:endParaRPr lang="fr-FR" dirty="0"/>
        </a:p>
      </dgm:t>
    </dgm:pt>
    <dgm:pt modelId="{FD285774-5FBD-435D-9068-D9B707DB6E57}" type="parTrans" cxnId="{ACDA9329-5F42-4DCC-86B6-85B9C9673E37}">
      <dgm:prSet/>
      <dgm:spPr/>
      <dgm:t>
        <a:bodyPr/>
        <a:lstStyle/>
        <a:p>
          <a:endParaRPr lang="fr-FR"/>
        </a:p>
      </dgm:t>
    </dgm:pt>
    <dgm:pt modelId="{FFA68A8D-DB79-4348-884E-A15AA8EDAA94}" type="sibTrans" cxnId="{ACDA9329-5F42-4DCC-86B6-85B9C9673E37}">
      <dgm:prSet/>
      <dgm:spPr/>
      <dgm:t>
        <a:bodyPr/>
        <a:lstStyle/>
        <a:p>
          <a:endParaRPr lang="fr-FR"/>
        </a:p>
      </dgm:t>
    </dgm:pt>
    <dgm:pt modelId="{1B9F3B5A-C72D-4E90-86D9-68D5F9FE3D53}">
      <dgm:prSet phldrT="[Texte]"/>
      <dgm:spPr/>
      <dgm:t>
        <a:bodyPr/>
        <a:lstStyle/>
        <a:p>
          <a:r>
            <a:rPr lang="fr-FR" dirty="0" smtClean="0"/>
            <a:t>La phase post incubation</a:t>
          </a:r>
          <a:endParaRPr lang="fr-FR" dirty="0"/>
        </a:p>
      </dgm:t>
    </dgm:pt>
    <dgm:pt modelId="{CAF68357-5B75-49C2-AFFB-8DBB8999B4A9}" type="parTrans" cxnId="{85E2D7BE-6344-4010-AAC7-F96EBECE52C4}">
      <dgm:prSet/>
      <dgm:spPr/>
      <dgm:t>
        <a:bodyPr/>
        <a:lstStyle/>
        <a:p>
          <a:endParaRPr lang="fr-FR"/>
        </a:p>
      </dgm:t>
    </dgm:pt>
    <dgm:pt modelId="{51C8539B-DB24-4BDE-B258-EDD45BDFF815}" type="sibTrans" cxnId="{85E2D7BE-6344-4010-AAC7-F96EBECE52C4}">
      <dgm:prSet/>
      <dgm:spPr/>
      <dgm:t>
        <a:bodyPr/>
        <a:lstStyle/>
        <a:p>
          <a:endParaRPr lang="fr-FR"/>
        </a:p>
      </dgm:t>
    </dgm:pt>
    <dgm:pt modelId="{499E8DD7-7549-4D1A-BCAC-8FBEA5DF4F96}" type="pres">
      <dgm:prSet presAssocID="{CF4BD685-4ECB-436A-A7CA-0234A760DF59}" presName="Name0" presStyleCnt="0">
        <dgm:presLayoutVars>
          <dgm:dir/>
          <dgm:animLvl val="lvl"/>
          <dgm:resizeHandles val="exact"/>
        </dgm:presLayoutVars>
      </dgm:prSet>
      <dgm:spPr/>
    </dgm:pt>
    <dgm:pt modelId="{C4FB7679-2137-471D-BCD8-1F7317E5BF30}" type="pres">
      <dgm:prSet presAssocID="{6EA20286-9D99-4872-8167-7BA359FF4AB5}" presName="parTxOnly" presStyleLbl="node1" presStyleIdx="0" presStyleCnt="3" custLinFactNeighborX="13762" custLinFactNeighborY="-86259">
        <dgm:presLayoutVars>
          <dgm:chMax val="0"/>
          <dgm:chPref val="0"/>
          <dgm:bulletEnabled val="1"/>
        </dgm:presLayoutVars>
      </dgm:prSet>
      <dgm:spPr/>
      <dgm:t>
        <a:bodyPr/>
        <a:lstStyle/>
        <a:p>
          <a:endParaRPr lang="fr-FR"/>
        </a:p>
      </dgm:t>
    </dgm:pt>
    <dgm:pt modelId="{5A84FE5D-6D6C-4303-BB63-82C4D5E3D0C4}" type="pres">
      <dgm:prSet presAssocID="{E505774A-D745-4303-B1B8-1C03C03B16C3}" presName="parTxOnlySpace" presStyleCnt="0"/>
      <dgm:spPr/>
    </dgm:pt>
    <dgm:pt modelId="{EACA2A3D-F1C8-4597-A61F-F43D64BF314D}" type="pres">
      <dgm:prSet presAssocID="{9036BA47-F5BA-475F-AD2A-BD531869EE3F}" presName="parTxOnly" presStyleLbl="node1" presStyleIdx="1" presStyleCnt="3" custLinFactNeighborX="-35039" custLinFactNeighborY="-86259">
        <dgm:presLayoutVars>
          <dgm:chMax val="0"/>
          <dgm:chPref val="0"/>
          <dgm:bulletEnabled val="1"/>
        </dgm:presLayoutVars>
      </dgm:prSet>
      <dgm:spPr/>
      <dgm:t>
        <a:bodyPr/>
        <a:lstStyle/>
        <a:p>
          <a:endParaRPr lang="fr-FR"/>
        </a:p>
      </dgm:t>
    </dgm:pt>
    <dgm:pt modelId="{D39B2A8E-9BB0-4B71-BF1C-3906FC9D4E84}" type="pres">
      <dgm:prSet presAssocID="{FFA68A8D-DB79-4348-884E-A15AA8EDAA94}" presName="parTxOnlySpace" presStyleCnt="0"/>
      <dgm:spPr/>
    </dgm:pt>
    <dgm:pt modelId="{821D95F3-FBC4-4884-B32B-8F2F96BB2A8A}" type="pres">
      <dgm:prSet presAssocID="{1B9F3B5A-C72D-4E90-86D9-68D5F9FE3D53}" presName="parTxOnly" presStyleLbl="node1" presStyleIdx="2" presStyleCnt="3" custLinFactX="-816" custLinFactNeighborX="-100000" custLinFactNeighborY="-86259">
        <dgm:presLayoutVars>
          <dgm:chMax val="0"/>
          <dgm:chPref val="0"/>
          <dgm:bulletEnabled val="1"/>
        </dgm:presLayoutVars>
      </dgm:prSet>
      <dgm:spPr/>
      <dgm:t>
        <a:bodyPr/>
        <a:lstStyle/>
        <a:p>
          <a:endParaRPr lang="fr-FR"/>
        </a:p>
      </dgm:t>
    </dgm:pt>
  </dgm:ptLst>
  <dgm:cxnLst>
    <dgm:cxn modelId="{85E2D7BE-6344-4010-AAC7-F96EBECE52C4}" srcId="{CF4BD685-4ECB-436A-A7CA-0234A760DF59}" destId="{1B9F3B5A-C72D-4E90-86D9-68D5F9FE3D53}" srcOrd="2" destOrd="0" parTransId="{CAF68357-5B75-49C2-AFFB-8DBB8999B4A9}" sibTransId="{51C8539B-DB24-4BDE-B258-EDD45BDFF815}"/>
    <dgm:cxn modelId="{6F7FC9FC-D2F4-4384-B1DB-A5843BE1B328}" type="presOf" srcId="{6EA20286-9D99-4872-8167-7BA359FF4AB5}" destId="{C4FB7679-2137-471D-BCD8-1F7317E5BF30}" srcOrd="0" destOrd="0" presId="urn:microsoft.com/office/officeart/2005/8/layout/chevron1"/>
    <dgm:cxn modelId="{D3E0EF37-9B5E-4E42-8994-C033708E852E}" type="presOf" srcId="{CF4BD685-4ECB-436A-A7CA-0234A760DF59}" destId="{499E8DD7-7549-4D1A-BCAC-8FBEA5DF4F96}" srcOrd="0" destOrd="0" presId="urn:microsoft.com/office/officeart/2005/8/layout/chevron1"/>
    <dgm:cxn modelId="{0151D531-4339-4C98-A4C5-DE1930FC7AD7}" srcId="{CF4BD685-4ECB-436A-A7CA-0234A760DF59}" destId="{6EA20286-9D99-4872-8167-7BA359FF4AB5}" srcOrd="0" destOrd="0" parTransId="{373AC187-4C02-488D-9FC4-284598782A48}" sibTransId="{E505774A-D745-4303-B1B8-1C03C03B16C3}"/>
    <dgm:cxn modelId="{730FF615-2745-48D6-A699-331C25053C86}" type="presOf" srcId="{9036BA47-F5BA-475F-AD2A-BD531869EE3F}" destId="{EACA2A3D-F1C8-4597-A61F-F43D64BF314D}" srcOrd="0" destOrd="0" presId="urn:microsoft.com/office/officeart/2005/8/layout/chevron1"/>
    <dgm:cxn modelId="{6B5E5D8B-B69D-4223-B435-7C8FC5413C59}" type="presOf" srcId="{1B9F3B5A-C72D-4E90-86D9-68D5F9FE3D53}" destId="{821D95F3-FBC4-4884-B32B-8F2F96BB2A8A}" srcOrd="0" destOrd="0" presId="urn:microsoft.com/office/officeart/2005/8/layout/chevron1"/>
    <dgm:cxn modelId="{ACDA9329-5F42-4DCC-86B6-85B9C9673E37}" srcId="{CF4BD685-4ECB-436A-A7CA-0234A760DF59}" destId="{9036BA47-F5BA-475F-AD2A-BD531869EE3F}" srcOrd="1" destOrd="0" parTransId="{FD285774-5FBD-435D-9068-D9B707DB6E57}" sibTransId="{FFA68A8D-DB79-4348-884E-A15AA8EDAA94}"/>
    <dgm:cxn modelId="{920EDFB7-FC82-44B8-A218-0E26539F10FB}" type="presParOf" srcId="{499E8DD7-7549-4D1A-BCAC-8FBEA5DF4F96}" destId="{C4FB7679-2137-471D-BCD8-1F7317E5BF30}" srcOrd="0" destOrd="0" presId="urn:microsoft.com/office/officeart/2005/8/layout/chevron1"/>
    <dgm:cxn modelId="{9033D786-FE9B-4827-B421-C0910B559542}" type="presParOf" srcId="{499E8DD7-7549-4D1A-BCAC-8FBEA5DF4F96}" destId="{5A84FE5D-6D6C-4303-BB63-82C4D5E3D0C4}" srcOrd="1" destOrd="0" presId="urn:microsoft.com/office/officeart/2005/8/layout/chevron1"/>
    <dgm:cxn modelId="{1C388DC9-27B2-4FDD-88FF-F99FBD50D377}" type="presParOf" srcId="{499E8DD7-7549-4D1A-BCAC-8FBEA5DF4F96}" destId="{EACA2A3D-F1C8-4597-A61F-F43D64BF314D}" srcOrd="2" destOrd="0" presId="urn:microsoft.com/office/officeart/2005/8/layout/chevron1"/>
    <dgm:cxn modelId="{7A50797D-A4F0-4651-A787-0365B57F3612}" type="presParOf" srcId="{499E8DD7-7549-4D1A-BCAC-8FBEA5DF4F96}" destId="{D39B2A8E-9BB0-4B71-BF1C-3906FC9D4E84}" srcOrd="3" destOrd="0" presId="urn:microsoft.com/office/officeart/2005/8/layout/chevron1"/>
    <dgm:cxn modelId="{D08ED0F0-D0D0-41BB-9512-417631F88DD1}" type="presParOf" srcId="{499E8DD7-7549-4D1A-BCAC-8FBEA5DF4F96}" destId="{821D95F3-FBC4-4884-B32B-8F2F96BB2A8A}"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FB7679-2137-471D-BCD8-1F7317E5BF30}">
      <dsp:nvSpPr>
        <dsp:cNvPr id="0" name=""/>
        <dsp:cNvSpPr/>
      </dsp:nvSpPr>
      <dsp:spPr>
        <a:xfrm>
          <a:off x="42835" y="661980"/>
          <a:ext cx="2937420" cy="1174968"/>
        </a:xfrm>
        <a:prstGeom prst="chevron">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lvl="0" algn="ctr" defTabSz="933450">
            <a:lnSpc>
              <a:spcPct val="90000"/>
            </a:lnSpc>
            <a:spcBef>
              <a:spcPct val="0"/>
            </a:spcBef>
            <a:spcAft>
              <a:spcPct val="35000"/>
            </a:spcAft>
          </a:pPr>
          <a:r>
            <a:rPr lang="fr-FR" sz="2100" kern="1200" dirty="0" smtClean="0"/>
            <a:t>La phase pré incubation</a:t>
          </a:r>
          <a:endParaRPr lang="fr-FR" sz="2100" kern="1200" dirty="0"/>
        </a:p>
      </dsp:txBody>
      <dsp:txXfrm>
        <a:off x="630319" y="661980"/>
        <a:ext cx="1762452" cy="1174968"/>
      </dsp:txXfrm>
    </dsp:sp>
    <dsp:sp modelId="{EACA2A3D-F1C8-4597-A61F-F43D64BF314D}">
      <dsp:nvSpPr>
        <dsp:cNvPr id="0" name=""/>
        <dsp:cNvSpPr/>
      </dsp:nvSpPr>
      <dsp:spPr>
        <a:xfrm>
          <a:off x="2543165" y="661980"/>
          <a:ext cx="2937420" cy="1174968"/>
        </a:xfrm>
        <a:prstGeom prst="chevron">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lvl="0" algn="ctr" defTabSz="933450">
            <a:lnSpc>
              <a:spcPct val="90000"/>
            </a:lnSpc>
            <a:spcBef>
              <a:spcPct val="0"/>
            </a:spcBef>
            <a:spcAft>
              <a:spcPct val="35000"/>
            </a:spcAft>
          </a:pPr>
          <a:r>
            <a:rPr lang="fr-FR" sz="2100" kern="1200" dirty="0" smtClean="0"/>
            <a:t>La phase d’incubation</a:t>
          </a:r>
          <a:endParaRPr lang="fr-FR" sz="2100" kern="1200" dirty="0"/>
        </a:p>
      </dsp:txBody>
      <dsp:txXfrm>
        <a:off x="3130649" y="661980"/>
        <a:ext cx="1762452" cy="1174968"/>
      </dsp:txXfrm>
    </dsp:sp>
    <dsp:sp modelId="{821D95F3-FBC4-4884-B32B-8F2F96BB2A8A}">
      <dsp:nvSpPr>
        <dsp:cNvPr id="0" name=""/>
        <dsp:cNvSpPr/>
      </dsp:nvSpPr>
      <dsp:spPr>
        <a:xfrm>
          <a:off x="4972056" y="661980"/>
          <a:ext cx="2937420" cy="1174968"/>
        </a:xfrm>
        <a:prstGeom prst="chevron">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lvl="0" algn="ctr" defTabSz="933450">
            <a:lnSpc>
              <a:spcPct val="90000"/>
            </a:lnSpc>
            <a:spcBef>
              <a:spcPct val="0"/>
            </a:spcBef>
            <a:spcAft>
              <a:spcPct val="35000"/>
            </a:spcAft>
          </a:pPr>
          <a:r>
            <a:rPr lang="fr-FR" sz="2100" kern="1200" dirty="0" smtClean="0"/>
            <a:t>La phase post incubation</a:t>
          </a:r>
          <a:endParaRPr lang="fr-FR" sz="2100" kern="1200" dirty="0"/>
        </a:p>
      </dsp:txBody>
      <dsp:txXfrm>
        <a:off x="5559540" y="661980"/>
        <a:ext cx="1762452" cy="117496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03CECAD2-4870-41A5-8727-2EE18611BCD6}" type="datetimeFigureOut">
              <a:rPr lang="fr-FR" smtClean="0"/>
              <a:pPr/>
              <a:t>15/03/2020</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934E3BF3-5679-4769-8B9D-A1DE5F3CE1D6}"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3CECAD2-4870-41A5-8727-2EE18611BCD6}" type="datetimeFigureOut">
              <a:rPr lang="fr-FR" smtClean="0"/>
              <a:pPr/>
              <a:t>15/03/2020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4E3BF3-5679-4769-8B9D-A1DE5F3CE1D6}"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3CECAD2-4870-41A5-8727-2EE18611BCD6}" type="datetimeFigureOut">
              <a:rPr lang="fr-FR" smtClean="0"/>
              <a:pPr/>
              <a:t>15/03/2020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4E3BF3-5679-4769-8B9D-A1DE5F3CE1D6}"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3CECAD2-4870-41A5-8727-2EE18611BCD6}" type="datetimeFigureOut">
              <a:rPr lang="fr-FR" smtClean="0"/>
              <a:pPr/>
              <a:t>15/03/2020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4E3BF3-5679-4769-8B9D-A1DE5F3CE1D6}" type="slidenum">
              <a:rPr lang="fr-FR" smtClean="0"/>
              <a:pPr/>
              <a:t>‹#›</a:t>
            </a:fld>
            <a:endParaRPr lang="fr-FR"/>
          </a:p>
        </p:txBody>
      </p:sp>
      <p:sp>
        <p:nvSpPr>
          <p:cNvPr id="7" name="Titre 6"/>
          <p:cNvSpPr>
            <a:spLocks noGrp="1"/>
          </p:cNvSpPr>
          <p:nvPr>
            <p:ph type="title"/>
          </p:nvPr>
        </p:nvSpPr>
        <p:spPr/>
        <p:txBody>
          <a:bodyPr rtlCol="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3CECAD2-4870-41A5-8727-2EE18611BCD6}" type="datetimeFigureOut">
              <a:rPr lang="fr-FR" smtClean="0"/>
              <a:pPr/>
              <a:t>15/03/2020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4E3BF3-5679-4769-8B9D-A1DE5F3CE1D6}" type="slidenum">
              <a:rPr lang="fr-FR" smtClean="0"/>
              <a:pPr/>
              <a:t>‹#›</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3CECAD2-4870-41A5-8727-2EE18611BCD6}" type="datetimeFigureOut">
              <a:rPr lang="fr-FR" smtClean="0"/>
              <a:pPr/>
              <a:t>15/03/2020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4E3BF3-5679-4769-8B9D-A1DE5F3CE1D6}" type="slidenum">
              <a:rPr lang="fr-FR" smtClean="0"/>
              <a:pPr/>
              <a:t>‹#›</a:t>
            </a:fld>
            <a:endParaRPr lang="fr-FR"/>
          </a:p>
        </p:txBody>
      </p:sp>
      <p:sp>
        <p:nvSpPr>
          <p:cNvPr id="8" name="Titre 7"/>
          <p:cNvSpPr>
            <a:spLocks noGrp="1"/>
          </p:cNvSpPr>
          <p:nvPr>
            <p:ph type="title"/>
          </p:nvPr>
        </p:nvSpPr>
        <p:spPr/>
        <p:txBody>
          <a:bodyPr rtlCol="0"/>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03CECAD2-4870-41A5-8727-2EE18611BCD6}" type="datetimeFigureOut">
              <a:rPr lang="fr-FR" smtClean="0"/>
              <a:pPr/>
              <a:t>15/03/2020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4E3BF3-5679-4769-8B9D-A1DE5F3CE1D6}"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03CECAD2-4870-41A5-8727-2EE18611BCD6}" type="datetimeFigureOut">
              <a:rPr lang="fr-FR" smtClean="0"/>
              <a:pPr/>
              <a:t>15/03/2020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4E3BF3-5679-4769-8B9D-A1DE5F3CE1D6}" type="slidenum">
              <a:rPr lang="fr-FR" smtClean="0"/>
              <a:pPr/>
              <a:t>‹#›</a:t>
            </a:fld>
            <a:endParaRPr lang="fr-FR"/>
          </a:p>
        </p:txBody>
      </p:sp>
      <p:sp>
        <p:nvSpPr>
          <p:cNvPr id="6" name="Titre 5"/>
          <p:cNvSpPr>
            <a:spLocks noGrp="1"/>
          </p:cNvSpPr>
          <p:nvPr>
            <p:ph type="title"/>
          </p:nvPr>
        </p:nvSpPr>
        <p:spPr/>
        <p:txBody>
          <a:bodyPr rtlCol="0"/>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3CECAD2-4870-41A5-8727-2EE18611BCD6}" type="datetimeFigureOut">
              <a:rPr lang="fr-FR" smtClean="0"/>
              <a:pPr/>
              <a:t>15/03/2020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4E3BF3-5679-4769-8B9D-A1DE5F3CE1D6}"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p>
            <a:fld id="{03CECAD2-4870-41A5-8727-2EE18611BCD6}" type="datetimeFigureOut">
              <a:rPr lang="fr-FR" smtClean="0"/>
              <a:pPr/>
              <a:t>15/03/2020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4E3BF3-5679-4769-8B9D-A1DE5F3CE1D6}"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03CECAD2-4870-41A5-8727-2EE18611BCD6}" type="datetimeFigureOut">
              <a:rPr lang="fr-FR" smtClean="0"/>
              <a:pPr/>
              <a:t>15/03/2020</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934E3BF3-5679-4769-8B9D-A1DE5F3CE1D6}" type="slidenum">
              <a:rPr lang="fr-FR" smtClean="0"/>
              <a:pPr/>
              <a:t>‹#›</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3CECAD2-4870-41A5-8727-2EE18611BCD6}" type="datetimeFigureOut">
              <a:rPr lang="fr-FR" smtClean="0"/>
              <a:pPr/>
              <a:t>15/03/2020</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34E3BF3-5679-4769-8B9D-A1DE5F3CE1D6}"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fr/url?url=http://fr.slideshare.net/LindaDUQUENNE/prsentation-mmoire-crm-ou-social-crm-avonsnous-encore-le-choix&amp;rct=j&amp;frm=1&amp;q=&amp;esrc=s&amp;sa=U&amp;ved=0ahUKEwjtuZ_Z0M7QAhUCtBQKHbl7AxAQwW4IHTAE&amp;usg=AFQjCNEXQZjHvTHRVTFg-IUHW0Dl136Viw"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Structure d’appui à la création d’entreprise</a:t>
            </a:r>
            <a:endParaRPr lang="fr-FR" dirty="0"/>
          </a:p>
        </p:txBody>
      </p:sp>
      <p:sp>
        <p:nvSpPr>
          <p:cNvPr id="3" name="Sous-titre 2"/>
          <p:cNvSpPr>
            <a:spLocks noGrp="1"/>
          </p:cNvSpPr>
          <p:nvPr>
            <p:ph type="subTitle" idx="1"/>
          </p:nvPr>
        </p:nvSpPr>
        <p:spPr/>
        <p:txBody>
          <a:bodyPr>
            <a:normAutofit fontScale="92500" lnSpcReduction="20000"/>
          </a:bodyPr>
          <a:lstStyle/>
          <a:p>
            <a:r>
              <a:rPr lang="fr-FR" dirty="0" smtClean="0"/>
              <a:t>Mme BERBAR WAFAA</a:t>
            </a:r>
          </a:p>
          <a:p>
            <a:r>
              <a:rPr lang="fr-FR" dirty="0" smtClean="0"/>
              <a:t>Maitre de conférences</a:t>
            </a:r>
          </a:p>
          <a:p>
            <a:r>
              <a:rPr lang="fr-FR" dirty="0" smtClean="0"/>
              <a:t>wafaa26dz@yahoo.fr</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just"/>
            <a:r>
              <a:rPr lang="fr-FR" dirty="0" smtClean="0">
                <a:latin typeface="Times New Roman" pitchFamily="18" charset="0"/>
                <a:cs typeface="Times New Roman" pitchFamily="18" charset="0"/>
              </a:rPr>
              <a:t>Pour l’Agence pour la création d’entreprise (APCE), l’accompagnement doit réunir les composantes suivantes </a:t>
            </a:r>
          </a:p>
          <a:p>
            <a:pPr algn="just"/>
            <a:endParaRPr lang="fr-FR" dirty="0" smtClean="0">
              <a:latin typeface="Times New Roman" pitchFamily="18" charset="0"/>
              <a:cs typeface="Times New Roman" pitchFamily="18" charset="0"/>
            </a:endParaRPr>
          </a:p>
          <a:p>
            <a:pPr lvl="1" algn="just"/>
            <a:r>
              <a:rPr lang="fr-FR" dirty="0" smtClean="0">
                <a:latin typeface="Times New Roman" pitchFamily="18" charset="0"/>
                <a:cs typeface="Times New Roman" pitchFamily="18" charset="0"/>
              </a:rPr>
              <a:t>La durée (de plusieurs mois à plusieurs années), </a:t>
            </a:r>
          </a:p>
          <a:p>
            <a:pPr lvl="1" algn="just"/>
            <a:r>
              <a:rPr lang="fr-FR" dirty="0" smtClean="0">
                <a:latin typeface="Times New Roman" pitchFamily="18" charset="0"/>
                <a:cs typeface="Times New Roman" pitchFamily="18" charset="0"/>
              </a:rPr>
              <a:t>La fréquence des relations, </a:t>
            </a:r>
          </a:p>
          <a:p>
            <a:pPr lvl="1" algn="just"/>
            <a:r>
              <a:rPr lang="fr-FR" dirty="0" smtClean="0">
                <a:latin typeface="Times New Roman" pitchFamily="18" charset="0"/>
                <a:cs typeface="Times New Roman" pitchFamily="18" charset="0"/>
              </a:rPr>
              <a:t>L’unicité de la structure d’accompagnement (la relation de confiance se noue avec un conseiller en particulier) </a:t>
            </a:r>
          </a:p>
          <a:p>
            <a:pPr lvl="1" algn="just"/>
            <a:r>
              <a:rPr lang="fr-FR" dirty="0" smtClean="0">
                <a:latin typeface="Times New Roman" pitchFamily="18" charset="0"/>
                <a:cs typeface="Times New Roman" pitchFamily="18" charset="0"/>
              </a:rPr>
              <a:t>La prise en compte de la diversité des problèmes qui se posent au créateur d’entreprise.</a:t>
            </a:r>
          </a:p>
        </p:txBody>
      </p:sp>
      <p:sp>
        <p:nvSpPr>
          <p:cNvPr id="3" name="Titre 2"/>
          <p:cNvSpPr>
            <a:spLocks noGrp="1"/>
          </p:cNvSpPr>
          <p:nvPr>
            <p:ph type="title"/>
          </p:nvPr>
        </p:nvSpPr>
        <p:spPr/>
        <p:txBody>
          <a:bodyPr/>
          <a:lstStyle/>
          <a:p>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10000"/>
          </a:bodyPr>
          <a:lstStyle/>
          <a:p>
            <a:pPr algn="just"/>
            <a:r>
              <a:rPr lang="fr-FR" dirty="0" smtClean="0">
                <a:latin typeface="Times New Roman" pitchFamily="18" charset="0"/>
                <a:cs typeface="Times New Roman" pitchFamily="18" charset="0"/>
              </a:rPr>
              <a:t>Le processus d’apprentissage caractérise la démarche d’accompagnement. C’est au cours de l’accompagnement que l’entrepreneur peut accéder à l’information et à la connaissance qu’il pourra ensuite mobiliser dans l’action. </a:t>
            </a:r>
          </a:p>
          <a:p>
            <a:pPr algn="just"/>
            <a:r>
              <a:rPr lang="fr-FR" dirty="0" smtClean="0">
                <a:latin typeface="Times New Roman" pitchFamily="18" charset="0"/>
                <a:cs typeface="Times New Roman" pitchFamily="18" charset="0"/>
              </a:rPr>
              <a:t>L’accompagnement est un parcours du créateur vers l’autonomie.</a:t>
            </a:r>
          </a:p>
          <a:p>
            <a:pPr algn="just"/>
            <a:r>
              <a:rPr lang="fr-FR" dirty="0" smtClean="0">
                <a:latin typeface="Times New Roman" pitchFamily="18" charset="0"/>
                <a:cs typeface="Times New Roman" pitchFamily="18" charset="0"/>
              </a:rPr>
              <a:t> Par ailleurs, à propos de l’accompagnateur, doit être aussi suffisamment généraliste pour traiter de l’ensemble des difficultés déclarées ou en latence. </a:t>
            </a:r>
          </a:p>
          <a:p>
            <a:pPr algn="just"/>
            <a:r>
              <a:rPr lang="fr-FR" dirty="0" smtClean="0">
                <a:latin typeface="Times New Roman" pitchFamily="18" charset="0"/>
                <a:cs typeface="Times New Roman" pitchFamily="18" charset="0"/>
              </a:rPr>
              <a:t>Enfin, est nettement soulignée l’importance de la dimension temporelle, l’accompagnement étant une démarche qui s’inscrit dans la durée.</a:t>
            </a:r>
          </a:p>
          <a:p>
            <a:endParaRPr lang="fr-FR" dirty="0"/>
          </a:p>
        </p:txBody>
      </p:sp>
      <p:sp>
        <p:nvSpPr>
          <p:cNvPr id="3" name="Titre 2"/>
          <p:cNvSpPr>
            <a:spLocks noGrp="1"/>
          </p:cNvSpPr>
          <p:nvPr>
            <p:ph type="title"/>
          </p:nvPr>
        </p:nvSpPr>
        <p:spPr/>
        <p:txBody>
          <a:bodyPr/>
          <a:lstStyle/>
          <a:p>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just"/>
            <a:r>
              <a:rPr lang="fr-FR" dirty="0" smtClean="0">
                <a:latin typeface="Times New Roman" pitchFamily="18" charset="0"/>
                <a:cs typeface="Times New Roman" pitchFamily="18" charset="0"/>
              </a:rPr>
              <a:t>L’accompagnement se présente comme une pratique d’aide à la création d’entreprise fondée sur une relation qui s’établit dans la durée entre un entrepreneur et un tiers. A travers cette relation, l’entrepreneur va réaliser des apprentissages multiples et développer des compétences utiles à la concrétisation de son projet. </a:t>
            </a:r>
          </a:p>
        </p:txBody>
      </p:sp>
      <p:sp>
        <p:nvSpPr>
          <p:cNvPr id="3" name="Titre 2"/>
          <p:cNvSpPr>
            <a:spLocks noGrp="1"/>
          </p:cNvSpPr>
          <p:nvPr>
            <p:ph type="title"/>
          </p:nvPr>
        </p:nvSpPr>
        <p:spPr/>
        <p:txBody>
          <a:bodyPr/>
          <a:lstStyle/>
          <a:p>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just"/>
            <a:r>
              <a:rPr lang="fr-FR" dirty="0" smtClean="0">
                <a:latin typeface="Times New Roman" pitchFamily="18" charset="0"/>
                <a:cs typeface="Times New Roman" pitchFamily="18" charset="0"/>
              </a:rPr>
              <a:t>Cette définition de l’accompagnement s’appuie sur des notions qui nous apparaissent véritablement clés :, (intellectuelles, relationnelles, informationnelles, financières, etc.)</a:t>
            </a:r>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lstStyle/>
          <a:p>
            <a:endParaRPr lang="fr-FR"/>
          </a:p>
        </p:txBody>
      </p:sp>
      <p:sp>
        <p:nvSpPr>
          <p:cNvPr id="4" name="Ellipse 3"/>
          <p:cNvSpPr/>
          <p:nvPr/>
        </p:nvSpPr>
        <p:spPr>
          <a:xfrm>
            <a:off x="928662" y="3643314"/>
            <a:ext cx="1714512"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durée</a:t>
            </a:r>
            <a:endParaRPr lang="fr-FR" dirty="0"/>
          </a:p>
        </p:txBody>
      </p:sp>
      <p:sp>
        <p:nvSpPr>
          <p:cNvPr id="5" name="Ellipse 4"/>
          <p:cNvSpPr/>
          <p:nvPr/>
        </p:nvSpPr>
        <p:spPr>
          <a:xfrm>
            <a:off x="3786182" y="3500438"/>
            <a:ext cx="1714512"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atin typeface="Times New Roman" pitchFamily="18" charset="0"/>
                <a:cs typeface="Times New Roman" pitchFamily="18" charset="0"/>
              </a:rPr>
              <a:t>relation interpersonnelle</a:t>
            </a:r>
            <a:endParaRPr lang="fr-FR" dirty="0"/>
          </a:p>
        </p:txBody>
      </p:sp>
      <p:sp>
        <p:nvSpPr>
          <p:cNvPr id="6" name="Ellipse 5"/>
          <p:cNvSpPr/>
          <p:nvPr/>
        </p:nvSpPr>
        <p:spPr>
          <a:xfrm>
            <a:off x="2571736" y="4929198"/>
            <a:ext cx="2286016"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atin typeface="Times New Roman" pitchFamily="18" charset="0"/>
                <a:cs typeface="Times New Roman" pitchFamily="18" charset="0"/>
              </a:rPr>
              <a:t>fréquence des rencontres</a:t>
            </a:r>
            <a:endParaRPr lang="fr-FR" dirty="0"/>
          </a:p>
        </p:txBody>
      </p:sp>
      <p:sp>
        <p:nvSpPr>
          <p:cNvPr id="7" name="Ellipse 6"/>
          <p:cNvSpPr/>
          <p:nvPr/>
        </p:nvSpPr>
        <p:spPr>
          <a:xfrm>
            <a:off x="5857884" y="3214686"/>
            <a:ext cx="2286016"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atin typeface="Times New Roman" pitchFamily="18" charset="0"/>
                <a:cs typeface="Times New Roman" pitchFamily="18" charset="0"/>
              </a:rPr>
              <a:t>apprentissages</a:t>
            </a:r>
            <a:endParaRPr lang="fr-FR" dirty="0"/>
          </a:p>
        </p:txBody>
      </p:sp>
      <p:sp>
        <p:nvSpPr>
          <p:cNvPr id="8" name="Ellipse 7"/>
          <p:cNvSpPr/>
          <p:nvPr/>
        </p:nvSpPr>
        <p:spPr>
          <a:xfrm>
            <a:off x="5572132" y="4857760"/>
            <a:ext cx="2286016"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atin typeface="Times New Roman" pitchFamily="18" charset="0"/>
                <a:cs typeface="Times New Roman" pitchFamily="18" charset="0"/>
              </a:rPr>
              <a:t>accès à des ressources </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fontScale="90000"/>
          </a:bodyPr>
          <a:lstStyle/>
          <a:p>
            <a:pPr algn="ctr"/>
            <a:r>
              <a:rPr lang="fr-FR" dirty="0" smtClean="0">
                <a:solidFill>
                  <a:srgbClr val="FF0000"/>
                </a:solidFill>
                <a:latin typeface="Times New Roman" pitchFamily="18" charset="0"/>
                <a:cs typeface="Times New Roman" pitchFamily="18" charset="0"/>
              </a:rPr>
              <a:t/>
            </a:r>
            <a:br>
              <a:rPr lang="fr-FR" dirty="0" smtClean="0">
                <a:solidFill>
                  <a:srgbClr val="FF0000"/>
                </a:solidFill>
                <a:latin typeface="Times New Roman" pitchFamily="18" charset="0"/>
                <a:cs typeface="Times New Roman" pitchFamily="18" charset="0"/>
              </a:rPr>
            </a:br>
            <a:r>
              <a:rPr lang="fr-FR" dirty="0" smtClean="0">
                <a:solidFill>
                  <a:srgbClr val="FF0000"/>
                </a:solidFill>
                <a:latin typeface="Times New Roman" pitchFamily="18" charset="0"/>
                <a:cs typeface="Times New Roman" pitchFamily="18" charset="0"/>
              </a:rPr>
              <a:t/>
            </a:r>
            <a:br>
              <a:rPr lang="fr-FR" dirty="0" smtClean="0">
                <a:solidFill>
                  <a:srgbClr val="FF0000"/>
                </a:solidFill>
                <a:latin typeface="Times New Roman" pitchFamily="18" charset="0"/>
                <a:cs typeface="Times New Roman" pitchFamily="18" charset="0"/>
              </a:rPr>
            </a:br>
            <a:r>
              <a:rPr lang="fr-FR" dirty="0" smtClean="0">
                <a:solidFill>
                  <a:srgbClr val="FF0000"/>
                </a:solidFill>
                <a:latin typeface="Times New Roman" pitchFamily="18" charset="0"/>
                <a:cs typeface="Times New Roman" pitchFamily="18" charset="0"/>
              </a:rPr>
              <a:t/>
            </a:r>
            <a:br>
              <a:rPr lang="fr-FR" dirty="0" smtClean="0">
                <a:solidFill>
                  <a:srgbClr val="FF0000"/>
                </a:solidFill>
                <a:latin typeface="Times New Roman" pitchFamily="18" charset="0"/>
                <a:cs typeface="Times New Roman" pitchFamily="18" charset="0"/>
              </a:rPr>
            </a:br>
            <a:r>
              <a:rPr lang="fr-FR" dirty="0" smtClean="0">
                <a:solidFill>
                  <a:srgbClr val="FF0000"/>
                </a:solidFill>
                <a:latin typeface="Times New Roman" pitchFamily="18" charset="0"/>
                <a:cs typeface="Times New Roman" pitchFamily="18" charset="0"/>
              </a:rPr>
              <a:t/>
            </a:r>
            <a:br>
              <a:rPr lang="fr-FR" dirty="0" smtClean="0">
                <a:solidFill>
                  <a:srgbClr val="FF0000"/>
                </a:solidFill>
                <a:latin typeface="Times New Roman" pitchFamily="18" charset="0"/>
                <a:cs typeface="Times New Roman" pitchFamily="18" charset="0"/>
              </a:rPr>
            </a:br>
            <a:endParaRPr lang="fr-FR" dirty="0" smtClean="0">
              <a:solidFill>
                <a:srgbClr val="FF0000"/>
              </a:solidFill>
              <a:latin typeface="Times New Roman" pitchFamily="18" charset="0"/>
              <a:cs typeface="Times New Roman" pitchFamily="18" charset="0"/>
            </a:endParaRPr>
          </a:p>
        </p:txBody>
      </p:sp>
      <p:sp>
        <p:nvSpPr>
          <p:cNvPr id="4" name="Ellipse 3"/>
          <p:cNvSpPr/>
          <p:nvPr/>
        </p:nvSpPr>
        <p:spPr>
          <a:xfrm>
            <a:off x="642910" y="1643050"/>
            <a:ext cx="3357586" cy="26432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smtClean="0">
                <a:latin typeface="Times New Roman" pitchFamily="18" charset="0"/>
                <a:cs typeface="Times New Roman" pitchFamily="18" charset="0"/>
              </a:rPr>
              <a:t>Le projet entrepreneurial</a:t>
            </a:r>
          </a:p>
          <a:p>
            <a:pPr algn="ctr"/>
            <a:r>
              <a:rPr lang="fr-FR" sz="2400" dirty="0" smtClean="0">
                <a:latin typeface="Times New Roman" pitchFamily="18" charset="0"/>
                <a:cs typeface="Times New Roman" pitchFamily="18" charset="0"/>
              </a:rPr>
              <a:t>L’environnement</a:t>
            </a:r>
          </a:p>
          <a:p>
            <a:pPr algn="ctr"/>
            <a:r>
              <a:rPr lang="fr-FR" sz="2400" dirty="0" smtClean="0">
                <a:latin typeface="Times New Roman" pitchFamily="18" charset="0"/>
                <a:cs typeface="Times New Roman" pitchFamily="18" charset="0"/>
              </a:rPr>
              <a:t>Les ressources</a:t>
            </a:r>
            <a:endParaRPr lang="fr-FR" sz="2400" dirty="0">
              <a:latin typeface="Times New Roman" pitchFamily="18" charset="0"/>
              <a:cs typeface="Times New Roman" pitchFamily="18" charset="0"/>
            </a:endParaRPr>
          </a:p>
        </p:txBody>
      </p:sp>
      <p:sp>
        <p:nvSpPr>
          <p:cNvPr id="6" name="Ellipse 5"/>
          <p:cNvSpPr/>
          <p:nvPr/>
        </p:nvSpPr>
        <p:spPr>
          <a:xfrm>
            <a:off x="5000628" y="1571612"/>
            <a:ext cx="3500462" cy="26432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smtClean="0">
                <a:latin typeface="Times New Roman" pitchFamily="18" charset="0"/>
                <a:cs typeface="Times New Roman" pitchFamily="18" charset="0"/>
              </a:rPr>
              <a:t>L’entrepreneur et/ou l’équipe</a:t>
            </a:r>
          </a:p>
          <a:p>
            <a:pPr algn="ctr"/>
            <a:r>
              <a:rPr lang="fr-FR" sz="2000" dirty="0" smtClean="0">
                <a:latin typeface="Times New Roman" pitchFamily="18" charset="0"/>
                <a:cs typeface="Times New Roman" pitchFamily="18" charset="0"/>
              </a:rPr>
              <a:t>Les comportements</a:t>
            </a:r>
          </a:p>
          <a:p>
            <a:pPr algn="ctr"/>
            <a:r>
              <a:rPr lang="fr-FR" sz="2000" dirty="0" smtClean="0">
                <a:latin typeface="Times New Roman" pitchFamily="18" charset="0"/>
                <a:cs typeface="Times New Roman" pitchFamily="18" charset="0"/>
              </a:rPr>
              <a:t>Les aptitudes</a:t>
            </a:r>
          </a:p>
          <a:p>
            <a:pPr algn="ctr"/>
            <a:r>
              <a:rPr lang="fr-FR" sz="2000" dirty="0" smtClean="0">
                <a:latin typeface="Times New Roman" pitchFamily="18" charset="0"/>
                <a:cs typeface="Times New Roman" pitchFamily="18" charset="0"/>
              </a:rPr>
              <a:t>Les motivations</a:t>
            </a:r>
            <a:endParaRPr lang="fr-FR" sz="2000" dirty="0">
              <a:latin typeface="Times New Roman" pitchFamily="18" charset="0"/>
              <a:cs typeface="Times New Roman" pitchFamily="18" charset="0"/>
            </a:endParaRPr>
          </a:p>
        </p:txBody>
      </p:sp>
      <p:sp>
        <p:nvSpPr>
          <p:cNvPr id="7" name="Rectangle 6"/>
          <p:cNvSpPr/>
          <p:nvPr/>
        </p:nvSpPr>
        <p:spPr>
          <a:xfrm>
            <a:off x="5357818" y="4429132"/>
            <a:ext cx="3071834"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atin typeface="Times New Roman" pitchFamily="18" charset="0"/>
                <a:cs typeface="Times New Roman" pitchFamily="18" charset="0"/>
              </a:rPr>
              <a:t>Les composantes psychologiques</a:t>
            </a:r>
            <a:endParaRPr lang="fr-FR" dirty="0">
              <a:latin typeface="Times New Roman" pitchFamily="18" charset="0"/>
              <a:cs typeface="Times New Roman" pitchFamily="18" charset="0"/>
            </a:endParaRPr>
          </a:p>
        </p:txBody>
      </p:sp>
      <p:sp>
        <p:nvSpPr>
          <p:cNvPr id="8" name="Rectangle 7"/>
          <p:cNvSpPr/>
          <p:nvPr/>
        </p:nvSpPr>
        <p:spPr>
          <a:xfrm>
            <a:off x="928662" y="4500570"/>
            <a:ext cx="2786082"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atin typeface="Times New Roman" pitchFamily="18" charset="0"/>
                <a:cs typeface="Times New Roman" pitchFamily="18" charset="0"/>
              </a:rPr>
              <a:t>Les composantes stratégiques</a:t>
            </a:r>
            <a:endParaRPr lang="fr-FR"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481328"/>
            <a:ext cx="8229600" cy="4948068"/>
          </a:xfrm>
        </p:spPr>
        <p:txBody>
          <a:bodyPr>
            <a:noAutofit/>
          </a:bodyPr>
          <a:lstStyle/>
          <a:p>
            <a:pPr algn="just"/>
            <a:r>
              <a:rPr lang="fr-FR" sz="2800" dirty="0" smtClean="0">
                <a:latin typeface="Times New Roman" pitchFamily="18" charset="0"/>
                <a:cs typeface="Times New Roman" pitchFamily="18" charset="0"/>
              </a:rPr>
              <a:t>Alors, l’activité d’accompagnement d’un projet de création ne peut pas et ne doit pas suivre une démarche uniforme et linéaire face à la diversité des éléments en jeu. Pour chaque type de projet le rôle préalable d’un organisme d’accompagnement est de chercher les informations nécessaires à la formation de la composantes stratégique et la composante psychologique de la démarche de création, afin d’identifier clairement les besoins éventuelles des porteurs de projets sur les différentes phases de l’accompagnement.</a:t>
            </a:r>
          </a:p>
        </p:txBody>
      </p:sp>
      <p:sp>
        <p:nvSpPr>
          <p:cNvPr id="3" name="Titre 2"/>
          <p:cNvSpPr>
            <a:spLocks noGrp="1"/>
          </p:cNvSpPr>
          <p:nvPr>
            <p:ph type="title"/>
          </p:nvPr>
        </p:nvSpPr>
        <p:spPr/>
        <p:txBody>
          <a:bodyPr/>
          <a:lstStyle/>
          <a:p>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re 2"/>
          <p:cNvSpPr>
            <a:spLocks noGrp="1"/>
          </p:cNvSpPr>
          <p:nvPr>
            <p:ph type="title"/>
          </p:nvPr>
        </p:nvSpPr>
        <p:spPr/>
        <p:txBody>
          <a:bodyPr>
            <a:normAutofit fontScale="90000"/>
          </a:bodyPr>
          <a:lstStyle/>
          <a:p>
            <a:r>
              <a:rPr lang="fr-FR" dirty="0" smtClean="0"/>
              <a:t>Le processus d’accompagnement</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just"/>
            <a:r>
              <a:rPr lang="fr-FR" dirty="0" smtClean="0">
                <a:latin typeface="Times New Roman" pitchFamily="18" charset="0"/>
                <a:cs typeface="Times New Roman" pitchFamily="18" charset="0"/>
              </a:rPr>
              <a:t>Les organismes intervenant principalement dans la 1ere phase sont généralement spécialisés dans la technologies de pointes et ils s’adressent à un public de scientifiques, de chercheurs et d’ingénieurs susceptibles de développer une innovation majeure ou ayant déposé un brevet.</a:t>
            </a:r>
          </a:p>
          <a:p>
            <a:pPr algn="just"/>
            <a:r>
              <a:rPr lang="fr-FR" dirty="0" smtClean="0">
                <a:latin typeface="Times New Roman" pitchFamily="18" charset="0"/>
                <a:cs typeface="Times New Roman" pitchFamily="18" charset="0"/>
              </a:rPr>
              <a:t>C’est la phase décrite comme une préparation à l’entrée dans la phase d’incubation. Elle porte sur une préparation initiale des éléments qui doivent être développés dans la phase d’incubation.</a:t>
            </a:r>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lstStyle/>
          <a:p>
            <a:endParaRPr 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just"/>
            <a:r>
              <a:rPr lang="fr-FR" dirty="0" smtClean="0">
                <a:latin typeface="Times New Roman" pitchFamily="18" charset="0"/>
                <a:cs typeface="Times New Roman" pitchFamily="18" charset="0"/>
              </a:rPr>
              <a:t>Les structures d’accompagnement interviennent dans la phase de pré incubation, d’une part pour détecter des porteurs de projet et d’autre part pour aider les candidats dans la préparation du dossier de </a:t>
            </a:r>
            <a:r>
              <a:rPr lang="fr-FR" dirty="0" err="1" smtClean="0">
                <a:latin typeface="Times New Roman" pitchFamily="18" charset="0"/>
                <a:cs typeface="Times New Roman" pitchFamily="18" charset="0"/>
              </a:rPr>
              <a:t>selection</a:t>
            </a:r>
            <a:r>
              <a:rPr lang="fr-FR" dirty="0" smtClean="0">
                <a:latin typeface="Times New Roman" pitchFamily="18" charset="0"/>
                <a:cs typeface="Times New Roman" pitchFamily="18" charset="0"/>
              </a:rPr>
              <a:t> ou d’entrée en incubation.</a:t>
            </a:r>
          </a:p>
          <a:p>
            <a:pPr algn="just"/>
            <a:r>
              <a:rPr lang="fr-FR" dirty="0" smtClean="0">
                <a:latin typeface="Times New Roman" pitchFamily="18" charset="0"/>
                <a:cs typeface="Times New Roman" pitchFamily="18" charset="0"/>
              </a:rPr>
              <a:t>Théoriquement cette phase est importante pour la recherche des informations nécessaires à la formalisation séparée des caractéristiques de la composantes stratégique et de la composante psychologique de la démarche de création.</a:t>
            </a:r>
          </a:p>
          <a:p>
            <a:endParaRPr lang="fr-FR" dirty="0"/>
          </a:p>
        </p:txBody>
      </p:sp>
      <p:sp>
        <p:nvSpPr>
          <p:cNvPr id="3" name="Titre 2"/>
          <p:cNvSpPr>
            <a:spLocks noGrp="1"/>
          </p:cNvSpPr>
          <p:nvPr>
            <p:ph type="title"/>
          </p:nvPr>
        </p:nvSpPr>
        <p:spPr/>
        <p:txBody>
          <a:bodyPr/>
          <a:lstStyle/>
          <a:p>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lnSpcReduction="10000"/>
          </a:bodyPr>
          <a:lstStyle/>
          <a:p>
            <a:pPr algn="just"/>
            <a:r>
              <a:rPr lang="fr-FR" dirty="0" smtClean="0">
                <a:latin typeface="Times New Roman" pitchFamily="18" charset="0"/>
                <a:cs typeface="Times New Roman" pitchFamily="18" charset="0"/>
              </a:rPr>
              <a:t>La confrontation des deux composantes permet d’évaluer la pertinence et la faisabilité du projet d’entreprise et de détecter les besoins éventuels d’accompagnement.</a:t>
            </a:r>
          </a:p>
          <a:p>
            <a:pPr algn="just"/>
            <a:r>
              <a:rPr lang="fr-FR" dirty="0" smtClean="0">
                <a:latin typeface="Times New Roman" pitchFamily="18" charset="0"/>
                <a:cs typeface="Times New Roman" pitchFamily="18" charset="0"/>
              </a:rPr>
              <a:t>En pratique, les structures d’accompagnement choisissent des porteurs de projets qui se trouvent à un niveau plus évolué, C.A.D ceux  qui ont su combiner efficacement la composante stratégique de leur projet avec leur composante psychologique.</a:t>
            </a:r>
          </a:p>
          <a:p>
            <a:pPr algn="just"/>
            <a:r>
              <a:rPr lang="fr-FR" dirty="0" smtClean="0">
                <a:latin typeface="Times New Roman" pitchFamily="18" charset="0"/>
                <a:cs typeface="Times New Roman" pitchFamily="18" charset="0"/>
              </a:rPr>
              <a:t>Ainsi les projets se trouvent stratégiquement très proche de la </a:t>
            </a:r>
            <a:r>
              <a:rPr lang="fr-FR" dirty="0" smtClean="0">
                <a:solidFill>
                  <a:srgbClr val="FF0000"/>
                </a:solidFill>
                <a:latin typeface="Times New Roman" pitchFamily="18" charset="0"/>
                <a:cs typeface="Times New Roman" pitchFamily="18" charset="0"/>
              </a:rPr>
              <a:t>zone de cohérence</a:t>
            </a:r>
            <a:r>
              <a:rPr lang="fr-FR" dirty="0" smtClean="0">
                <a:latin typeface="Times New Roman" pitchFamily="18" charset="0"/>
                <a:cs typeface="Times New Roman" pitchFamily="18" charset="0"/>
              </a:rPr>
              <a:t>.</a:t>
            </a:r>
          </a:p>
          <a:p>
            <a:endParaRPr lang="fr-FR" dirty="0"/>
          </a:p>
        </p:txBody>
      </p:sp>
      <p:sp>
        <p:nvSpPr>
          <p:cNvPr id="3" name="Titre 2"/>
          <p:cNvSpPr>
            <a:spLocks noGrp="1"/>
          </p:cNvSpPr>
          <p:nvPr>
            <p:ph type="title"/>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71546"/>
            <a:ext cx="8229600" cy="4935745"/>
          </a:xfrm>
        </p:spPr>
        <p:txBody>
          <a:bodyPr>
            <a:normAutofit/>
          </a:bodyPr>
          <a:lstStyle/>
          <a:p>
            <a:pPr algn="just"/>
            <a:r>
              <a:rPr lang="fr-FR" sz="3600" b="1" dirty="0" smtClean="0">
                <a:latin typeface="Times New Roman" pitchFamily="18" charset="0"/>
                <a:cs typeface="Times New Roman" pitchFamily="18" charset="0"/>
              </a:rPr>
              <a:t>L</a:t>
            </a:r>
            <a:r>
              <a:rPr lang="fr-FR" sz="3600" dirty="0" smtClean="0">
                <a:latin typeface="Times New Roman" pitchFamily="18" charset="0"/>
                <a:cs typeface="Times New Roman" pitchFamily="18" charset="0"/>
              </a:rPr>
              <a:t>’accompagnement est souvent présenté comme l’un des facteurs de réussite des projets de création, reprise ou développement d’entreprise. Les pays dans lesquels la densité entrepreneuriale est la plus forte sont aussi ceux où l’accompagnement précoce est le plus développé.</a:t>
            </a:r>
            <a:endParaRPr lang="fr-FR" sz="3600" dirty="0">
              <a:latin typeface="Times New Roman" pitchFamily="18" charset="0"/>
              <a:cs typeface="Times New Roman" pitchFamily="18" charset="0"/>
            </a:endParaRPr>
          </a:p>
        </p:txBody>
      </p:sp>
      <p:sp>
        <p:nvSpPr>
          <p:cNvPr id="2" name="Titre 1"/>
          <p:cNvSpPr>
            <a:spLocks noGrp="1"/>
          </p:cNvSpPr>
          <p:nvPr>
            <p:ph type="title"/>
          </p:nvPr>
        </p:nvSpPr>
        <p:spPr/>
        <p:txBody>
          <a:bodyPr/>
          <a:lstStyle/>
          <a:p>
            <a:r>
              <a:rPr lang="fr-FR" u="sng" dirty="0" smtClean="0">
                <a:solidFill>
                  <a:srgbClr val="FF0000"/>
                </a:solidFill>
                <a:latin typeface="Times New Roman" pitchFamily="18" charset="0"/>
                <a:cs typeface="Times New Roman" pitchFamily="18" charset="0"/>
              </a:rPr>
              <a:t>Introduction</a:t>
            </a:r>
            <a:endParaRPr lang="fr-FR" u="sng" dirty="0">
              <a:solidFill>
                <a:srgbClr val="FF0000"/>
              </a:solidFill>
              <a:latin typeface="Times New Roman" pitchFamily="18" charset="0"/>
              <a:cs typeface="Times New Roman" pitchFamily="18" charset="0"/>
            </a:endParaRPr>
          </a:p>
        </p:txBody>
      </p:sp>
      <p:pic>
        <p:nvPicPr>
          <p:cNvPr id="4" name="Image 3" descr="Résultat de recherche d'images pour &quot;accompagnement de creation d'entreprise&quot;"/>
          <p:cNvPicPr/>
          <p:nvPr/>
        </p:nvPicPr>
        <p:blipFill>
          <a:blip r:embed="rId2"/>
          <a:srcRect/>
          <a:stretch>
            <a:fillRect/>
          </a:stretch>
        </p:blipFill>
        <p:spPr bwMode="auto">
          <a:xfrm>
            <a:off x="3571868" y="5000636"/>
            <a:ext cx="4572032" cy="17145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just"/>
            <a:r>
              <a:rPr lang="fr-FR" dirty="0" smtClean="0">
                <a:latin typeface="Times New Roman" pitchFamily="18" charset="0"/>
                <a:cs typeface="Times New Roman" pitchFamily="18" charset="0"/>
              </a:rPr>
              <a:t>Le passage de l’étape d’incubation à l’étape de post incubation est délicat. Il concerne d’une part le passage de l’état de projet à l’état d’entreprise et d’autre part le passage du statut d’entrepreneur potentiel ou de porteur de projet au statut de chef d’entreprise.</a:t>
            </a:r>
          </a:p>
          <a:p>
            <a:endParaRPr lang="fr-FR" dirty="0"/>
          </a:p>
        </p:txBody>
      </p:sp>
      <p:sp>
        <p:nvSpPr>
          <p:cNvPr id="3" name="Titre 2"/>
          <p:cNvSpPr>
            <a:spLocks noGrp="1"/>
          </p:cNvSpPr>
          <p:nvPr>
            <p:ph type="title"/>
          </p:nvPr>
        </p:nvSpPr>
        <p:spPr/>
        <p:txBody>
          <a:bodyPr/>
          <a:lstStyle/>
          <a:p>
            <a:endParaRPr lang="fr-F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just"/>
            <a:r>
              <a:rPr lang="fr-FR" dirty="0" smtClean="0">
                <a:latin typeface="Times New Roman" pitchFamily="18" charset="0"/>
                <a:cs typeface="Times New Roman" pitchFamily="18" charset="0"/>
              </a:rPr>
              <a:t>Le porteur de projet bénéficière d’un appui cohérent répondant à ces différents besoins tout au long du processus de création et de démarrage de son entreprise.</a:t>
            </a:r>
          </a:p>
          <a:p>
            <a:pPr algn="just"/>
            <a:r>
              <a:rPr lang="fr-FR" dirty="0" smtClean="0">
                <a:latin typeface="Times New Roman" pitchFamily="18" charset="0"/>
                <a:cs typeface="Times New Roman" pitchFamily="18" charset="0"/>
              </a:rPr>
              <a:t>Sue un autre plan le réseau permet d’assouplir le passage du statut de projet au statut d’entreprise ceci en aidant d’autre part l’entreprise à s’adapter à son environnement et d’autre part l’entrepreneur à gérer et accomplir sa nouvelle fonction. </a:t>
            </a:r>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lstStyle/>
          <a:p>
            <a:endParaRPr lang="fr-F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dirty="0" smtClean="0"/>
              <a:t>Les entrepreneurs ont le choix entre une multitude de structures d’appui pour installer et développer leur activité, telles que les incubateurs ou les pépinières.</a:t>
            </a:r>
            <a:endParaRPr lang="fr-FR" dirty="0"/>
          </a:p>
        </p:txBody>
      </p:sp>
      <p:sp>
        <p:nvSpPr>
          <p:cNvPr id="3" name="Titre 2"/>
          <p:cNvSpPr>
            <a:spLocks noGrp="1"/>
          </p:cNvSpPr>
          <p:nvPr>
            <p:ph type="title"/>
          </p:nvPr>
        </p:nvSpPr>
        <p:spPr/>
        <p:txBody>
          <a:bodyPr/>
          <a:lstStyle/>
          <a:p>
            <a:endParaRPr lang="fr-F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just"/>
            <a:r>
              <a:rPr lang="fr-FR" dirty="0" err="1" smtClean="0">
                <a:latin typeface="Times New Roman" pitchFamily="18" charset="0"/>
                <a:cs typeface="Times New Roman" pitchFamily="18" charset="0"/>
              </a:rPr>
              <a:t>Hackett</a:t>
            </a:r>
            <a:r>
              <a:rPr lang="fr-FR" dirty="0" smtClean="0">
                <a:latin typeface="Times New Roman" pitchFamily="18" charset="0"/>
                <a:cs typeface="Times New Roman" pitchFamily="18" charset="0"/>
              </a:rPr>
              <a:t> et </a:t>
            </a:r>
            <a:r>
              <a:rPr lang="fr-FR" dirty="0" err="1" smtClean="0">
                <a:latin typeface="Times New Roman" pitchFamily="18" charset="0"/>
                <a:cs typeface="Times New Roman" pitchFamily="18" charset="0"/>
              </a:rPr>
              <a:t>Dilts</a:t>
            </a:r>
            <a:r>
              <a:rPr lang="fr-FR" dirty="0" smtClean="0">
                <a:latin typeface="Times New Roman" pitchFamily="18" charset="0"/>
                <a:cs typeface="Times New Roman" pitchFamily="18" charset="0"/>
              </a:rPr>
              <a:t> (2004) définissent un incubateur d’abord comme un lieu physique qui accueille et rassemble des entrepreneurs. Ils ajoutent que l’incubateur se donne également pour mission de soutenir les projets entrepreneuriaux hébergés. Le rôle de l’incubateur est donc d’aider les entrepreneurs à lancer et à développer leur structure, ce qui est qualifié de démarche d’accompagnement entrepreneurial dans la littérature depuis les années 2000.</a:t>
            </a:r>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lstStyle/>
          <a:p>
            <a:endParaRPr lang="fr-F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071546"/>
            <a:ext cx="8229600" cy="5357850"/>
          </a:xfrm>
        </p:spPr>
        <p:txBody>
          <a:bodyPr>
            <a:normAutofit lnSpcReduction="10000"/>
          </a:bodyPr>
          <a:lstStyle/>
          <a:p>
            <a:pPr algn="just"/>
            <a:r>
              <a:rPr lang="fr-FR" dirty="0" smtClean="0">
                <a:latin typeface="Times New Roman" pitchFamily="18" charset="0"/>
                <a:cs typeface="Times New Roman" pitchFamily="18" charset="0"/>
              </a:rPr>
              <a:t>À la différence d'une pépinière qui héberge des sociétés déjà créées, un incubateur s'adresse à des porteurs de projet avant la création de leur entreprise. Leur mission première est de favoriser l'émergence et la concrétisation de projets de création d'entreprises innovantes valorisant les compétences et les résultats des laboratoires des établissements publics de recherche et d'enseignement supérieur.</a:t>
            </a:r>
          </a:p>
          <a:p>
            <a:r>
              <a:rPr lang="fr-FR" dirty="0" smtClean="0">
                <a:latin typeface="Times New Roman" pitchFamily="18" charset="0"/>
                <a:cs typeface="Times New Roman" pitchFamily="18" charset="0"/>
              </a:rPr>
              <a:t> Ils peuvent accueillir des projets issus des laboratoires de recherche publique, mais également, selon différents critères, des projets innovants issus du monde économique.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
            </a:r>
            <a:br>
              <a:rPr lang="fr-FR"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just"/>
            <a:r>
              <a:rPr lang="fr-FR" dirty="0" smtClean="0">
                <a:latin typeface="Times New Roman" pitchFamily="18" charset="0"/>
                <a:cs typeface="Times New Roman" pitchFamily="18" charset="0"/>
              </a:rPr>
              <a:t>Les couveuses s’adressent elles à aussi à des personnes avant la création d’entreprises.</a:t>
            </a:r>
          </a:p>
          <a:p>
            <a:pPr algn="just"/>
            <a:r>
              <a:rPr lang="fr-FR" dirty="0" smtClean="0">
                <a:latin typeface="Times New Roman" pitchFamily="18" charset="0"/>
                <a:cs typeface="Times New Roman" pitchFamily="18" charset="0"/>
              </a:rPr>
              <a:t>Une couveuse est une association ou une société, qui permet à des créateurs d’entreprise de tester en grandeur réelle leur projet. Lors de son entrée en couveuse, le porteur de projet devient un « entrepreneur à l’essai ». Il teste en grandeur réelle ses activités, bénéficie de conseils et de formations.</a:t>
            </a:r>
          </a:p>
          <a:p>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just"/>
            <a:r>
              <a:rPr lang="fr-FR" dirty="0" smtClean="0">
                <a:latin typeface="Times New Roman" pitchFamily="18" charset="0"/>
                <a:cs typeface="Times New Roman" pitchFamily="18" charset="0"/>
              </a:rPr>
              <a:t>Le programme de mise en place de structures d’appui locales prévoit la création de  62 structures soit 34 centres de facilitation et 28 pépinières d’entreprises. A la fin de l’année 2015, 29 structures opérationnelles sont dénombrées, et font ressortir 16 centres de facilitation et 13 pépinières.</a:t>
            </a:r>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lstStyle/>
          <a:p>
            <a:r>
              <a:rPr lang="fr-FR" dirty="0" smtClean="0"/>
              <a:t>En </a:t>
            </a:r>
            <a:r>
              <a:rPr lang="fr-FR" dirty="0" err="1" smtClean="0"/>
              <a:t>algérie</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00034" y="642918"/>
            <a:ext cx="8229600" cy="4525963"/>
          </a:xfrm>
        </p:spPr>
        <p:txBody>
          <a:bodyPr>
            <a:noAutofit/>
          </a:bodyPr>
          <a:lstStyle/>
          <a:p>
            <a:pPr algn="just"/>
            <a:r>
              <a:rPr lang="fr-FR" sz="2000" dirty="0" smtClean="0">
                <a:latin typeface="Times New Roman" pitchFamily="18" charset="0"/>
                <a:cs typeface="Times New Roman" pitchFamily="18" charset="0"/>
              </a:rPr>
              <a:t>Une analyse du bilan d’activités des 16 centres de facilitation opérationnels fait ressortir les appréciations suivantes :</a:t>
            </a:r>
          </a:p>
          <a:p>
            <a:pPr algn="just">
              <a:buNone/>
            </a:pPr>
            <a:r>
              <a:rPr lang="fr-FR" sz="2000" dirty="0" smtClean="0">
                <a:latin typeface="Times New Roman" pitchFamily="18" charset="0"/>
                <a:cs typeface="Times New Roman" pitchFamily="18" charset="0"/>
              </a:rPr>
              <a:t>		-  Le nombre total de porteurs de projets ayant visité les centres de facilitation est de 3.158 avec une baisse de 27,78 % par rapport à l’exercice 2014 ou le nombre a atteint 4.373.</a:t>
            </a:r>
          </a:p>
          <a:p>
            <a:pPr algn="just">
              <a:buNone/>
            </a:pPr>
            <a:r>
              <a:rPr lang="fr-FR" sz="2000" dirty="0" smtClean="0">
                <a:latin typeface="Times New Roman" pitchFamily="18" charset="0"/>
                <a:cs typeface="Times New Roman" pitchFamily="18" charset="0"/>
              </a:rPr>
              <a:t>		-  Le nombre total de porteurs de projets accompagnés est de 1 550 soit une baisse de 10,66 % par rapport à 2014.</a:t>
            </a:r>
          </a:p>
          <a:p>
            <a:pPr algn="just">
              <a:buNone/>
            </a:pPr>
            <a:r>
              <a:rPr lang="fr-FR" sz="2000" dirty="0" smtClean="0">
                <a:latin typeface="Times New Roman" pitchFamily="18" charset="0"/>
                <a:cs typeface="Times New Roman" pitchFamily="18" charset="0"/>
              </a:rPr>
              <a:t>		- Le nombre de business plans élaborés par les centres de facilitation a atteint 301 soit 19,41% des projets accompagnés et une hausse de 22,85% par rapport à l’exercice 2014.</a:t>
            </a:r>
          </a:p>
          <a:p>
            <a:pPr algn="just">
              <a:buNone/>
            </a:pPr>
            <a:r>
              <a:rPr lang="fr-FR" sz="2000" dirty="0" smtClean="0">
                <a:latin typeface="Times New Roman" pitchFamily="18" charset="0"/>
                <a:cs typeface="Times New Roman" pitchFamily="18" charset="0"/>
              </a:rPr>
              <a:t>		- Le nombre d’entreprises créées s’élève à 957 soit 61,74% des projets accompagnés ; ce qui représente une hausse de 41,77% par rapport à l’exercice 2014.</a:t>
            </a:r>
          </a:p>
          <a:p>
            <a:pPr algn="just">
              <a:buNone/>
            </a:pPr>
            <a:r>
              <a:rPr lang="fr-FR" sz="2000" dirty="0" smtClean="0">
                <a:latin typeface="Times New Roman" pitchFamily="18" charset="0"/>
                <a:cs typeface="Times New Roman" pitchFamily="18" charset="0"/>
              </a:rPr>
              <a:t>		- Le nombre d’emplois est de 3.418 soit une hausse de 9,27% par rapport à 2014.</a:t>
            </a:r>
            <a:endParaRPr lang="fr-FR" sz="20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just"/>
            <a:r>
              <a:rPr lang="fr-FR" dirty="0" smtClean="0">
                <a:latin typeface="Times New Roman" pitchFamily="18" charset="0"/>
                <a:cs typeface="Times New Roman" pitchFamily="18" charset="0"/>
              </a:rPr>
              <a:t>A fin 2015, 13 Pépinière d'entreprise étaient opérationnelles sises dans les wilayas suivantes : Annaba, Oran, Bordj Bou Arreridj, Ghardaïa, Biskra, </a:t>
            </a:r>
            <a:r>
              <a:rPr lang="fr-FR" dirty="0" err="1" smtClean="0">
                <a:latin typeface="Times New Roman" pitchFamily="18" charset="0"/>
                <a:cs typeface="Times New Roman" pitchFamily="18" charset="0"/>
              </a:rPr>
              <a:t>Khenchela</a:t>
            </a:r>
            <a:r>
              <a:rPr lang="fr-FR" dirty="0" smtClean="0">
                <a:latin typeface="Times New Roman" pitchFamily="18" charset="0"/>
                <a:cs typeface="Times New Roman" pitchFamily="18" charset="0"/>
              </a:rPr>
              <a:t>, Mila, Sidi Bel Abbes, Ouargla, Batna, Adrar, El </a:t>
            </a:r>
            <a:r>
              <a:rPr lang="fr-FR" dirty="0" err="1" smtClean="0">
                <a:latin typeface="Times New Roman" pitchFamily="18" charset="0"/>
                <a:cs typeface="Times New Roman" pitchFamily="18" charset="0"/>
              </a:rPr>
              <a:t>Bayadh</a:t>
            </a:r>
            <a:r>
              <a:rPr lang="fr-FR" dirty="0" smtClean="0">
                <a:latin typeface="Times New Roman" pitchFamily="18" charset="0"/>
                <a:cs typeface="Times New Roman" pitchFamily="18" charset="0"/>
              </a:rPr>
              <a:t>, Oum El </a:t>
            </a:r>
            <a:r>
              <a:rPr lang="fr-FR" dirty="0" err="1" smtClean="0">
                <a:latin typeface="Times New Roman" pitchFamily="18" charset="0"/>
                <a:cs typeface="Times New Roman" pitchFamily="18" charset="0"/>
              </a:rPr>
              <a:t>Bouaghi</a:t>
            </a:r>
            <a:r>
              <a:rPr lang="fr-FR" dirty="0" smtClean="0">
                <a:latin typeface="Times New Roman" pitchFamily="18" charset="0"/>
                <a:cs typeface="Times New Roman" pitchFamily="18" charset="0"/>
              </a:rPr>
              <a:t>.</a:t>
            </a:r>
          </a:p>
          <a:p>
            <a:pPr algn="just"/>
            <a:r>
              <a:rPr lang="fr-FR" dirty="0" smtClean="0">
                <a:latin typeface="Times New Roman" pitchFamily="18" charset="0"/>
                <a:cs typeface="Times New Roman" pitchFamily="18" charset="0"/>
              </a:rPr>
              <a:t>Le principal indicateur de performance des pépinières d’entreprises est le nombre de projets hébergés.</a:t>
            </a:r>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lstStyle/>
          <a:p>
            <a:endParaRPr lang="fr-F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just"/>
            <a:r>
              <a:rPr lang="fr-FR" dirty="0" smtClean="0">
                <a:latin typeface="Times New Roman" pitchFamily="18" charset="0"/>
                <a:cs typeface="Times New Roman" pitchFamily="18" charset="0"/>
              </a:rPr>
              <a:t>Selon les données recueillies auprès des 13 pépinières opérationnelles en 2015, il ressort que le nombre de projets hébergés a atteint 135 dont 84 entreprises ont été créées soit un taux de 62%. Le nombre d’emplois à créer par les 135 entreprises a atteint 397 emplois</a:t>
            </a:r>
            <a:r>
              <a:rPr lang="fr-FR" dirty="0" smtClean="0"/>
              <a:t>.</a:t>
            </a:r>
            <a:endParaRPr lang="fr-FR" dirty="0"/>
          </a:p>
        </p:txBody>
      </p:sp>
      <p:sp>
        <p:nvSpPr>
          <p:cNvPr id="3" name="Titre 2"/>
          <p:cNvSpPr>
            <a:spLocks noGrp="1"/>
          </p:cNvSpPr>
          <p:nvPr>
            <p:ph type="title"/>
          </p:nvPr>
        </p:nvSpPr>
        <p:spPr/>
        <p:txBody>
          <a:bodyPr/>
          <a:lstStyle/>
          <a:p>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a:r>
              <a:rPr lang="fr-FR" sz="3600" dirty="0" smtClean="0">
                <a:latin typeface="Times New Roman" pitchFamily="18" charset="0"/>
                <a:cs typeface="Times New Roman" pitchFamily="18" charset="0"/>
              </a:rPr>
              <a:t>Selon les statistiques de INSEE, Trois ans après leur création, 71 % des entreprises créées au premier semestre </a:t>
            </a:r>
            <a:r>
              <a:rPr lang="fr-FR" sz="3600" dirty="0" smtClean="0">
                <a:latin typeface="Times New Roman" pitchFamily="18" charset="0"/>
                <a:cs typeface="Times New Roman" pitchFamily="18" charset="0"/>
              </a:rPr>
              <a:t>2018 </a:t>
            </a:r>
            <a:r>
              <a:rPr lang="fr-FR" sz="3600" dirty="0" smtClean="0">
                <a:latin typeface="Times New Roman" pitchFamily="18" charset="0"/>
                <a:cs typeface="Times New Roman" pitchFamily="18" charset="0"/>
              </a:rPr>
              <a:t>sont encore actives. Pour tous les secteurs, la pérennité des entreprises de cette génération est plus élevée que celle de la génération </a:t>
            </a:r>
            <a:r>
              <a:rPr lang="fr-FR" sz="3600" dirty="0" smtClean="0">
                <a:latin typeface="Times New Roman" pitchFamily="18" charset="0"/>
                <a:cs typeface="Times New Roman" pitchFamily="18" charset="0"/>
              </a:rPr>
              <a:t>2010. </a:t>
            </a:r>
            <a:endParaRPr lang="fr-FR" sz="3600" dirty="0">
              <a:latin typeface="Times New Roman" pitchFamily="18" charset="0"/>
              <a:cs typeface="Times New Roman" pitchFamily="18" charset="0"/>
            </a:endParaRPr>
          </a:p>
        </p:txBody>
      </p:sp>
      <p:sp>
        <p:nvSpPr>
          <p:cNvPr id="2" name="Titre 1"/>
          <p:cNvSpPr>
            <a:spLocks noGrp="1"/>
          </p:cNvSpPr>
          <p:nvPr>
            <p:ph type="title"/>
          </p:nvPr>
        </p:nvSpPr>
        <p:spPr/>
        <p:txBody>
          <a:bodyPr/>
          <a:lstStyle/>
          <a:p>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a:p>
        </p:txBody>
      </p:sp>
      <p:sp>
        <p:nvSpPr>
          <p:cNvPr id="3" name="Titre 2"/>
          <p:cNvSpPr>
            <a:spLocks noGrp="1"/>
          </p:cNvSpPr>
          <p:nvPr>
            <p:ph type="title"/>
          </p:nvPr>
        </p:nvSpPr>
        <p:spPr/>
        <p:txBody>
          <a:bodyPr>
            <a:normAutofit fontScale="90000"/>
          </a:bodyPr>
          <a:lstStyle/>
          <a:p>
            <a:pPr algn="ctr"/>
            <a:r>
              <a:rPr lang="fr-FR" dirty="0" smtClean="0">
                <a:latin typeface="Times New Roman" pitchFamily="18" charset="0"/>
                <a:cs typeface="Times New Roman" pitchFamily="18" charset="0"/>
              </a:rPr>
              <a:t>Dispositifs d’aides et régime d’incitation à l’investissement</a:t>
            </a:r>
            <a:endParaRPr lang="fr-FR" dirty="0">
              <a:latin typeface="Times New Roman" pitchFamily="18" charset="0"/>
              <a:cs typeface="Times New Roman" pitchFamily="18" charset="0"/>
            </a:endParaRPr>
          </a:p>
        </p:txBody>
      </p:sp>
      <p:sp>
        <p:nvSpPr>
          <p:cNvPr id="4" name="Explosion 1 3"/>
          <p:cNvSpPr/>
          <p:nvPr/>
        </p:nvSpPr>
        <p:spPr>
          <a:xfrm>
            <a:off x="1000100" y="2786058"/>
            <a:ext cx="2214578" cy="171451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ANDI</a:t>
            </a:r>
            <a:endParaRPr lang="fr-FR" dirty="0"/>
          </a:p>
        </p:txBody>
      </p:sp>
      <p:sp>
        <p:nvSpPr>
          <p:cNvPr id="5" name="Explosion 1 4"/>
          <p:cNvSpPr/>
          <p:nvPr/>
        </p:nvSpPr>
        <p:spPr>
          <a:xfrm>
            <a:off x="2357422" y="4000504"/>
            <a:ext cx="2214578" cy="171451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CNAC</a:t>
            </a:r>
            <a:endParaRPr lang="fr-FR" dirty="0"/>
          </a:p>
        </p:txBody>
      </p:sp>
      <p:sp>
        <p:nvSpPr>
          <p:cNvPr id="6" name="Explosion 1 5"/>
          <p:cNvSpPr/>
          <p:nvPr/>
        </p:nvSpPr>
        <p:spPr>
          <a:xfrm>
            <a:off x="3357554" y="1785926"/>
            <a:ext cx="2214578" cy="171451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ANSEJ</a:t>
            </a:r>
            <a:endParaRPr lang="fr-FR" dirty="0"/>
          </a:p>
        </p:txBody>
      </p:sp>
      <p:sp>
        <p:nvSpPr>
          <p:cNvPr id="7" name="Explosion 1 6"/>
          <p:cNvSpPr/>
          <p:nvPr/>
        </p:nvSpPr>
        <p:spPr>
          <a:xfrm>
            <a:off x="6072198" y="3286124"/>
            <a:ext cx="2214578" cy="171451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ANGEM</a:t>
            </a: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214422"/>
            <a:ext cx="8229600" cy="5143536"/>
          </a:xfrm>
        </p:spPr>
        <p:txBody>
          <a:bodyPr>
            <a:normAutofit lnSpcReduction="10000"/>
          </a:bodyPr>
          <a:lstStyle/>
          <a:p>
            <a:pPr algn="just"/>
            <a:r>
              <a:rPr lang="fr-FR" dirty="0" smtClean="0">
                <a:latin typeface="Times New Roman" pitchFamily="18" charset="0"/>
                <a:cs typeface="Times New Roman" pitchFamily="18" charset="0"/>
              </a:rPr>
              <a:t>L’Agence Nationale de Développement de l’Investissement est une institution gouvernementale qui a pour mission la facilitation, la promotion et l’accompagnement de l’investissement et de la création d’entreprise à travers des régimes d’incitation qui s’articulent essentiellement autour de mesures d’exonération et de réduction fiscale.</a:t>
            </a:r>
          </a:p>
          <a:p>
            <a:pPr algn="just"/>
            <a:r>
              <a:rPr lang="fr-FR" dirty="0" smtClean="0">
                <a:latin typeface="Times New Roman" pitchFamily="18" charset="0"/>
                <a:cs typeface="Times New Roman" pitchFamily="18" charset="0"/>
              </a:rPr>
              <a:t>Deux régimes d’avantages sont prévus : </a:t>
            </a:r>
          </a:p>
          <a:p>
            <a:pPr lvl="1" algn="just"/>
            <a:r>
              <a:rPr lang="fr-FR" dirty="0" smtClean="0">
                <a:latin typeface="Times New Roman" pitchFamily="18" charset="0"/>
                <a:cs typeface="Times New Roman" pitchFamily="18" charset="0"/>
              </a:rPr>
              <a:t>Le régime général s’applique aux investissements courants réalisés en dehors des zones à développer ;</a:t>
            </a:r>
          </a:p>
          <a:p>
            <a:pPr lvl="1" algn="just"/>
            <a:r>
              <a:rPr lang="fr-FR" dirty="0" smtClean="0">
                <a:latin typeface="Times New Roman" pitchFamily="18" charset="0"/>
                <a:cs typeface="Times New Roman" pitchFamily="18" charset="0"/>
              </a:rPr>
              <a:t>Le régime dérogatoire s’applique aux investissements courants réalisés dans les zones à développer et à ceux présentant un intérêt particulier pour l’Etat.</a:t>
            </a:r>
          </a:p>
          <a:p>
            <a:pPr algn="just"/>
            <a:endParaRPr lang="fr-FR" dirty="0" smtClean="0">
              <a:latin typeface="Times New Roman" pitchFamily="18" charset="0"/>
              <a:cs typeface="Times New Roman" pitchFamily="18" charset="0"/>
            </a:endParaRPr>
          </a:p>
        </p:txBody>
      </p:sp>
      <p:sp>
        <p:nvSpPr>
          <p:cNvPr id="3" name="Titre 2"/>
          <p:cNvSpPr>
            <a:spLocks noGrp="1"/>
          </p:cNvSpPr>
          <p:nvPr>
            <p:ph type="title"/>
          </p:nvPr>
        </p:nvSpPr>
        <p:spPr/>
        <p:txBody>
          <a:bodyPr>
            <a:normAutofit fontScale="90000"/>
          </a:bodyPr>
          <a:lstStyle/>
          <a:p>
            <a:pPr algn="ctr"/>
            <a:r>
              <a:rPr lang="fr-FR" dirty="0" smtClean="0">
                <a:solidFill>
                  <a:srgbClr val="FF0000"/>
                </a:solidFill>
                <a:latin typeface="Times New Roman" pitchFamily="18" charset="0"/>
                <a:cs typeface="Times New Roman" pitchFamily="18" charset="0"/>
              </a:rPr>
              <a:t>L’ANDI</a:t>
            </a:r>
            <a:br>
              <a:rPr lang="fr-FR" dirty="0" smtClean="0">
                <a:solidFill>
                  <a:srgbClr val="FF0000"/>
                </a:solidFill>
                <a:latin typeface="Times New Roman" pitchFamily="18" charset="0"/>
                <a:cs typeface="Times New Roman" pitchFamily="18" charset="0"/>
              </a:rPr>
            </a:br>
            <a:endParaRPr lang="fr-FR" dirty="0">
              <a:solidFill>
                <a:srgbClr val="FF0000"/>
              </a:solidFill>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401080" cy="5929330"/>
          </a:xfrm>
        </p:spPr>
        <p:txBody>
          <a:bodyPr>
            <a:normAutofit fontScale="55000" lnSpcReduction="20000"/>
          </a:bodyPr>
          <a:lstStyle/>
          <a:p>
            <a:pPr algn="just"/>
            <a:r>
              <a:rPr lang="fr-FR" dirty="0" smtClean="0">
                <a:latin typeface="Times New Roman" pitchFamily="18" charset="0"/>
                <a:cs typeface="Times New Roman" pitchFamily="18" charset="0"/>
              </a:rPr>
              <a:t>La caisse nationale d’assurance chômage. Prend en charge le dispositif de soutien à la création et l’extension d’activités réservé aux chômeurs promoteurs de 30 -50 ans, ayant perdu leur emploi pour diverses raisons.</a:t>
            </a:r>
          </a:p>
          <a:p>
            <a:pPr algn="just"/>
            <a:r>
              <a:rPr lang="fr-FR" dirty="0" smtClean="0">
                <a:latin typeface="Times New Roman" pitchFamily="18" charset="0"/>
                <a:cs typeface="Times New Roman" pitchFamily="18" charset="0"/>
              </a:rPr>
              <a:t>Le coût maximum ￠ 10 millions de dinars. Les services assurés aux promoteurs par le dispositif intègrent, à la fois, L’accompagnement personnalisé durant toutes les phases du projet et l’ élaboration de Business Plan.</a:t>
            </a:r>
          </a:p>
          <a:p>
            <a:pPr algn="just"/>
            <a:r>
              <a:rPr lang="fr-FR" dirty="0" smtClean="0">
                <a:latin typeface="Times New Roman" pitchFamily="18" charset="0"/>
                <a:cs typeface="Times New Roman" pitchFamily="18" charset="0"/>
              </a:rPr>
              <a:t>Aides financières </a:t>
            </a:r>
            <a:r>
              <a:rPr lang="fr-FR" b="1" dirty="0" smtClean="0">
                <a:latin typeface="Times New Roman" pitchFamily="18" charset="0"/>
                <a:cs typeface="Times New Roman" pitchFamily="18" charset="0"/>
              </a:rPr>
              <a:t>:</a:t>
            </a:r>
            <a:endParaRPr lang="fr-FR" dirty="0" smtClean="0">
              <a:latin typeface="Times New Roman" pitchFamily="18" charset="0"/>
              <a:cs typeface="Times New Roman" pitchFamily="18" charset="0"/>
            </a:endParaRPr>
          </a:p>
          <a:p>
            <a:pPr lvl="1" algn="just"/>
            <a:r>
              <a:rPr lang="fr-FR" dirty="0" smtClean="0">
                <a:latin typeface="Times New Roman" pitchFamily="18" charset="0"/>
                <a:cs typeface="Times New Roman" pitchFamily="18" charset="0"/>
              </a:rPr>
              <a:t>Prêt non rémunéré représentant 28 à 29% du coût global du projet</a:t>
            </a:r>
          </a:p>
          <a:p>
            <a:pPr lvl="1" algn="just"/>
            <a:r>
              <a:rPr lang="fr-FR" dirty="0" smtClean="0">
                <a:latin typeface="Times New Roman" pitchFamily="18" charset="0"/>
                <a:cs typeface="Times New Roman" pitchFamily="18" charset="0"/>
              </a:rPr>
              <a:t>Bonification des intérêts bancaires.</a:t>
            </a:r>
          </a:p>
          <a:p>
            <a:pPr lvl="1" algn="just"/>
            <a:r>
              <a:rPr lang="fr-FR" dirty="0" smtClean="0">
                <a:latin typeface="Times New Roman" pitchFamily="18" charset="0"/>
                <a:cs typeface="Times New Roman" pitchFamily="18" charset="0"/>
              </a:rPr>
              <a:t>Assistance à l’obtention du financement bancaire (70% du coût global du projet) à travers une procédure simplifiée par la mise en place du comite de sélection et validation et de financement des projets et la garantie des crédits par le fonds de caution mutuelle Risques/crédits investissements chômeurs promoteurs 30-50 ans.</a:t>
            </a:r>
          </a:p>
          <a:p>
            <a:pPr algn="just"/>
            <a:r>
              <a:rPr lang="fr-FR" dirty="0" smtClean="0">
                <a:latin typeface="Times New Roman" pitchFamily="18" charset="0"/>
                <a:cs typeface="Times New Roman" pitchFamily="18" charset="0"/>
              </a:rPr>
              <a:t>Les investissements à réaliser dans ce cadre reposent exclusivement sur un mode de financement de type triangulaire, qui met en relation le promoteur, la banque et la CNAC à travers le montage suivant :</a:t>
            </a:r>
          </a:p>
          <a:p>
            <a:pPr lvl="1" algn="just"/>
            <a:r>
              <a:rPr lang="fr-FR" dirty="0" smtClean="0">
                <a:latin typeface="Times New Roman" pitchFamily="18" charset="0"/>
                <a:cs typeface="Times New Roman" pitchFamily="18" charset="0"/>
              </a:rPr>
              <a:t>Apport personnel : 1 à 2% du coût global du projet</a:t>
            </a:r>
          </a:p>
          <a:p>
            <a:pPr lvl="1" algn="just"/>
            <a:r>
              <a:rPr lang="fr-FR" dirty="0" smtClean="0">
                <a:latin typeface="Times New Roman" pitchFamily="18" charset="0"/>
                <a:cs typeface="Times New Roman" pitchFamily="18" charset="0"/>
              </a:rPr>
              <a:t>Financement CNAC : 28 à 29% du coût global du projet (Non rémunéré)</a:t>
            </a:r>
          </a:p>
          <a:p>
            <a:pPr lvl="1" algn="just"/>
            <a:r>
              <a:rPr lang="fr-FR" dirty="0" smtClean="0">
                <a:latin typeface="Times New Roman" pitchFamily="18" charset="0"/>
                <a:cs typeface="Times New Roman" pitchFamily="18" charset="0"/>
              </a:rPr>
              <a:t>Financement bancaire : 70% (intérêts bonifiés).</a:t>
            </a:r>
          </a:p>
          <a:p>
            <a:pPr algn="just"/>
            <a:r>
              <a:rPr lang="fr-FR" dirty="0" smtClean="0">
                <a:latin typeface="Times New Roman" pitchFamily="18" charset="0"/>
                <a:cs typeface="Times New Roman" pitchFamily="18" charset="0"/>
              </a:rPr>
              <a:t>Avantages fiscaux (exonération de TVA et abattement sur les droits de douane en phase de réalisation et exonération d’impôts en phase d’exploitation) ;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 Coaching et formation à la gestion d’entreprise pendant le montage du projet et après la création de l’entreprise ;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 Validation des Acquis Professionnels (V.A.P).</a:t>
            </a:r>
          </a:p>
          <a:p>
            <a:pPr algn="just"/>
            <a:r>
              <a:rPr lang="fr-FR" dirty="0" smtClean="0">
                <a:latin typeface="Times New Roman" pitchFamily="18" charset="0"/>
                <a:cs typeface="Times New Roman" pitchFamily="18" charset="0"/>
              </a:rPr>
              <a:t>C’est une mesure mise en œuvre en partenariat avec le Ministère de la Formation et de l’Enseignement Professionnel, elle vise à évaluer et à valoriser l’expérience professionnelle des futurs promoteurs en situation d’absence de justificatif de qualification (certificat de qualification, diplôme ou certificat de travail). Cette opération est prise en charge financièrement par la CNAC.</a:t>
            </a:r>
          </a:p>
        </p:txBody>
      </p:sp>
      <p:sp>
        <p:nvSpPr>
          <p:cNvPr id="2" name="Titre 1"/>
          <p:cNvSpPr>
            <a:spLocks noGrp="1"/>
          </p:cNvSpPr>
          <p:nvPr>
            <p:ph type="title"/>
          </p:nvPr>
        </p:nvSpPr>
        <p:spPr/>
        <p:txBody>
          <a:bodyPr>
            <a:normAutofit fontScale="90000"/>
          </a:bodyPr>
          <a:lstStyle/>
          <a:p>
            <a:pPr algn="ctr"/>
            <a:r>
              <a:rPr lang="fr-FR" dirty="0" smtClean="0">
                <a:solidFill>
                  <a:srgbClr val="FF0000"/>
                </a:solidFill>
                <a:latin typeface="Times New Roman" pitchFamily="18" charset="0"/>
                <a:cs typeface="Times New Roman" pitchFamily="18" charset="0"/>
              </a:rPr>
              <a:t>CNAC</a:t>
            </a:r>
            <a:br>
              <a:rPr lang="fr-FR" dirty="0" smtClean="0">
                <a:solidFill>
                  <a:srgbClr val="FF0000"/>
                </a:solidFill>
                <a:latin typeface="Times New Roman" pitchFamily="18" charset="0"/>
                <a:cs typeface="Times New Roman" pitchFamily="18" charset="0"/>
              </a:rPr>
            </a:br>
            <a:endParaRPr lang="fr-FR" dirty="0">
              <a:solidFill>
                <a:srgbClr val="FF0000"/>
              </a:solidFill>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543956" cy="5007183"/>
          </a:xfrm>
        </p:spPr>
        <p:txBody>
          <a:bodyPr>
            <a:normAutofit fontScale="55000" lnSpcReduction="20000"/>
          </a:bodyPr>
          <a:lstStyle/>
          <a:p>
            <a:pPr algn="just"/>
            <a:r>
              <a:rPr lang="fr-FR" dirty="0" smtClean="0">
                <a:latin typeface="Times New Roman" pitchFamily="18" charset="0"/>
                <a:cs typeface="Times New Roman" pitchFamily="18" charset="0"/>
              </a:rPr>
              <a:t>Agence nationale de soutien à l’emploi des jeunes, institution publique créée en 1996 chargée de l’encouragement, du soutien et de l’accompagnement à la création d’entreprise Le dispositif ANSEJ est réservé aux jeunes chômeurs (19-35ans) porteurs d’idée de projet de création d’entreprise.</a:t>
            </a:r>
          </a:p>
          <a:p>
            <a:pPr algn="just"/>
            <a:r>
              <a:rPr lang="fr-FR" dirty="0" smtClean="0">
                <a:latin typeface="Times New Roman" pitchFamily="18" charset="0"/>
                <a:cs typeface="Times New Roman" pitchFamily="18" charset="0"/>
              </a:rPr>
              <a:t>Le processus d’accompagnement assuré par ce dispositif couvre les étapes de création de lancement et d’extension de l’entreprise. Il concerne des projets de création dont le coût global ne dépasse pas les 10 Millions de dinars. Il est construit principalement autour des mesures d’aide suivantes :</a:t>
            </a:r>
          </a:p>
          <a:p>
            <a:pPr algn="just"/>
            <a:r>
              <a:rPr lang="fr-FR" b="1" dirty="0" smtClean="0">
                <a:latin typeface="Times New Roman" pitchFamily="18" charset="0"/>
                <a:cs typeface="Times New Roman" pitchFamily="18" charset="0"/>
              </a:rPr>
              <a:t>Assistance et encadrement </a:t>
            </a:r>
            <a:r>
              <a:rPr lang="fr-FR" dirty="0" smtClean="0">
                <a:latin typeface="Times New Roman" pitchFamily="18" charset="0"/>
                <a:cs typeface="Times New Roman" pitchFamily="18" charset="0"/>
              </a:rPr>
              <a:t>personnalisés du jeune promoteur en matière de maturation du projet et d’élaboration du Business Plan.</a:t>
            </a:r>
          </a:p>
          <a:p>
            <a:pPr algn="just"/>
            <a:r>
              <a:rPr lang="fr-FR" b="1" dirty="0" smtClean="0">
                <a:latin typeface="Times New Roman" pitchFamily="18" charset="0"/>
                <a:cs typeface="Times New Roman" pitchFamily="18" charset="0"/>
              </a:rPr>
              <a:t>Aides financières :</a:t>
            </a:r>
            <a:endParaRPr lang="fr-FR" dirty="0" smtClean="0">
              <a:latin typeface="Times New Roman" pitchFamily="18" charset="0"/>
              <a:cs typeface="Times New Roman" pitchFamily="18" charset="0"/>
            </a:endParaRPr>
          </a:p>
          <a:p>
            <a:pPr lvl="1" algn="just"/>
            <a:r>
              <a:rPr lang="fr-FR" dirty="0" smtClean="0">
                <a:latin typeface="Times New Roman" pitchFamily="18" charset="0"/>
                <a:cs typeface="Times New Roman" pitchFamily="18" charset="0"/>
              </a:rPr>
              <a:t>Prêt Non Rémunéré représentant 28 à 29% du coût global du projet ;</a:t>
            </a:r>
          </a:p>
          <a:p>
            <a:pPr lvl="1" algn="just"/>
            <a:r>
              <a:rPr lang="fr-FR" dirty="0" smtClean="0">
                <a:latin typeface="Times New Roman" pitchFamily="18" charset="0"/>
                <a:cs typeface="Times New Roman" pitchFamily="18" charset="0"/>
              </a:rPr>
              <a:t>Bonification des intérêts bancaires.</a:t>
            </a:r>
          </a:p>
          <a:p>
            <a:pPr algn="just"/>
            <a:r>
              <a:rPr lang="fr-FR" b="1" dirty="0" smtClean="0">
                <a:latin typeface="Times New Roman" pitchFamily="18" charset="0"/>
                <a:cs typeface="Times New Roman" pitchFamily="18" charset="0"/>
              </a:rPr>
              <a:t>Assistance à l’obtention du financement </a:t>
            </a:r>
            <a:r>
              <a:rPr lang="fr-FR" dirty="0" smtClean="0">
                <a:latin typeface="Times New Roman" pitchFamily="18" charset="0"/>
                <a:cs typeface="Times New Roman" pitchFamily="18" charset="0"/>
              </a:rPr>
              <a:t>bancaire (70% du coût global du projet) à travers une procédure simplifiée par la mise en place du comite de sélection et validation et de financement des projets CSVFP et la garantie des crédits assurée par le fonds de caution mutuelle Risques/crédits jeunes.</a:t>
            </a:r>
          </a:p>
          <a:p>
            <a:pPr algn="just"/>
            <a:r>
              <a:rPr lang="fr-FR" b="1" dirty="0" smtClean="0">
                <a:latin typeface="Times New Roman" pitchFamily="18" charset="0"/>
                <a:cs typeface="Times New Roman" pitchFamily="18" charset="0"/>
              </a:rPr>
              <a:t>Le dispositif propose deux formules de financement :	</a:t>
            </a:r>
            <a:endParaRPr lang="fr-FR" dirty="0" smtClean="0">
              <a:latin typeface="Times New Roman" pitchFamily="18" charset="0"/>
              <a:cs typeface="Times New Roman" pitchFamily="18" charset="0"/>
            </a:endParaRPr>
          </a:p>
          <a:p>
            <a:pPr lvl="1" algn="just"/>
            <a:r>
              <a:rPr lang="fr-FR" dirty="0" smtClean="0">
                <a:latin typeface="Times New Roman" pitchFamily="18" charset="0"/>
                <a:cs typeface="Times New Roman" pitchFamily="18" charset="0"/>
              </a:rPr>
              <a:t>Mixte : Apport personnel +Financement ANSEJ</a:t>
            </a:r>
          </a:p>
          <a:p>
            <a:pPr lvl="1" algn="just"/>
            <a:r>
              <a:rPr lang="fr-FR" dirty="0" smtClean="0">
                <a:latin typeface="Times New Roman" pitchFamily="18" charset="0"/>
                <a:cs typeface="Times New Roman" pitchFamily="18" charset="0"/>
              </a:rPr>
              <a:t>Triangulaire : Apport personnel+ Financement ANSEJ+ Financement bancaire selon la formule suivante :</a:t>
            </a:r>
          </a:p>
          <a:p>
            <a:pPr lvl="2" algn="just"/>
            <a:r>
              <a:rPr lang="fr-FR" dirty="0" smtClean="0">
                <a:latin typeface="Times New Roman" pitchFamily="18" charset="0"/>
                <a:cs typeface="Times New Roman" pitchFamily="18" charset="0"/>
              </a:rPr>
              <a:t> Apport personnel : 1 à 2% du coût global du projet ; </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 ANSEJ : 28 à 29% du goût global du projet, Prêt non rémunéré (PNR) ;   Banque : 70% du coût global du projet.</a:t>
            </a:r>
          </a:p>
          <a:p>
            <a:pPr algn="just"/>
            <a:r>
              <a:rPr lang="fr-FR" dirty="0" smtClean="0">
                <a:latin typeface="Times New Roman" pitchFamily="18" charset="0"/>
                <a:cs typeface="Times New Roman" pitchFamily="18" charset="0"/>
              </a:rPr>
              <a:t>Avantages fiscaux (exonération de TVA et abattement sur les droits de douane en phase de réalisation et exonération d’impôts en phase d’exploitation) ;</a:t>
            </a:r>
          </a:p>
          <a:p>
            <a:pPr algn="just"/>
            <a:r>
              <a:rPr lang="fr-FR" b="1" dirty="0" smtClean="0">
                <a:latin typeface="Times New Roman" pitchFamily="18" charset="0"/>
                <a:cs typeface="Times New Roman" pitchFamily="18" charset="0"/>
              </a:rPr>
              <a:t>Coaching et formation à la gestion </a:t>
            </a:r>
            <a:r>
              <a:rPr lang="fr-FR" dirty="0" smtClean="0">
                <a:latin typeface="Times New Roman" pitchFamily="18" charset="0"/>
                <a:cs typeface="Times New Roman" pitchFamily="18" charset="0"/>
              </a:rPr>
              <a:t>d’entreprise pendant le montage du projet et après la création de l’entreprise. </a:t>
            </a:r>
            <a:endParaRPr lang="fr-FR" dirty="0"/>
          </a:p>
        </p:txBody>
      </p:sp>
      <p:sp>
        <p:nvSpPr>
          <p:cNvPr id="2" name="Titre 1"/>
          <p:cNvSpPr>
            <a:spLocks noGrp="1"/>
          </p:cNvSpPr>
          <p:nvPr>
            <p:ph type="title"/>
          </p:nvPr>
        </p:nvSpPr>
        <p:spPr/>
        <p:txBody>
          <a:bodyPr>
            <a:normAutofit fontScale="90000"/>
          </a:bodyPr>
          <a:lstStyle/>
          <a:p>
            <a:pPr algn="ctr"/>
            <a:r>
              <a:rPr lang="fr-FR" dirty="0" smtClean="0">
                <a:solidFill>
                  <a:srgbClr val="FF0000"/>
                </a:solidFill>
                <a:latin typeface="Times New Roman" pitchFamily="18" charset="0"/>
                <a:cs typeface="Times New Roman" pitchFamily="18" charset="0"/>
              </a:rPr>
              <a:t>ANSEJ</a:t>
            </a:r>
            <a:br>
              <a:rPr lang="fr-FR" dirty="0" smtClean="0">
                <a:solidFill>
                  <a:srgbClr val="FF0000"/>
                </a:solidFill>
                <a:latin typeface="Times New Roman" pitchFamily="18" charset="0"/>
                <a:cs typeface="Times New Roman" pitchFamily="18" charset="0"/>
              </a:rPr>
            </a:br>
            <a:endParaRPr lang="fr-FR" dirty="0">
              <a:solidFill>
                <a:srgbClr val="FF0000"/>
              </a:solidFill>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just">
              <a:buNone/>
            </a:pPr>
            <a:endParaRPr lang="fr-FR" b="1"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Depuis sa mise en œuvre à fin Décembre 2015, le dispositif ANSEJ a permis, d’accompagner 321 079 entrepreneurs hommes contre 35 639 entrepreneures femmes soit un taux de féminisation global de 10%. La femme entrepreneure occupe une place importante des activités libérales avec 44%</a:t>
            </a:r>
          </a:p>
          <a:p>
            <a:endParaRPr lang="fr-FR" dirty="0"/>
          </a:p>
        </p:txBody>
      </p:sp>
      <p:sp>
        <p:nvSpPr>
          <p:cNvPr id="3" name="Titre 2"/>
          <p:cNvSpPr>
            <a:spLocks noGrp="1"/>
          </p:cNvSpPr>
          <p:nvPr>
            <p:ph type="title"/>
          </p:nvPr>
        </p:nvSpPr>
        <p:spPr/>
        <p:txBody>
          <a:bodyPr/>
          <a:lstStyle/>
          <a:p>
            <a:endParaRPr lang="fr-F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007183"/>
          </a:xfrm>
        </p:spPr>
        <p:txBody>
          <a:bodyPr>
            <a:normAutofit fontScale="70000" lnSpcReduction="20000"/>
          </a:bodyPr>
          <a:lstStyle/>
          <a:p>
            <a:pPr algn="just"/>
            <a:r>
              <a:rPr lang="fr-FR" dirty="0" smtClean="0">
                <a:latin typeface="Times New Roman" pitchFamily="18" charset="0"/>
                <a:cs typeface="Times New Roman" pitchFamily="18" charset="0"/>
              </a:rPr>
              <a:t>Agence Nationale de Gestion du Micro Crédit, développe un dispositif (le micro crédit) visant le développement des capacités individuelles des personnes à s’auto prendre en charge en créant leur propre activité. Le Micro Crédit est un prêt permettant l’achat d’un petit équipement et des matières premières de démarrage pour exercer une activité ou un métier.</a:t>
            </a:r>
          </a:p>
          <a:p>
            <a:pPr algn="just"/>
            <a:r>
              <a:rPr lang="fr-FR" dirty="0" smtClean="0">
                <a:latin typeface="Times New Roman" pitchFamily="18" charset="0"/>
                <a:cs typeface="Times New Roman" pitchFamily="18" charset="0"/>
              </a:rPr>
              <a:t>Ce dispositif est destiné à tout citoyen de plus de 18 ans sans revenus ou disposant de revenus instables et irréguliers ainsi que les femmes au foyer. Il vise l’intégration économique et sociale à travers la création d’activités de production de biens et services.</a:t>
            </a:r>
          </a:p>
          <a:p>
            <a:pPr algn="just"/>
            <a:r>
              <a:rPr lang="fr-FR" b="1" dirty="0" smtClean="0">
                <a:latin typeface="Times New Roman" pitchFamily="18" charset="0"/>
                <a:cs typeface="Times New Roman" pitchFamily="18" charset="0"/>
              </a:rPr>
              <a:t>Le crédit « achat de matière première » : </a:t>
            </a:r>
            <a:r>
              <a:rPr lang="fr-FR" dirty="0" smtClean="0">
                <a:latin typeface="Times New Roman" pitchFamily="18" charset="0"/>
                <a:cs typeface="Times New Roman" pitchFamily="18" charset="0"/>
              </a:rPr>
              <a:t>Le dispositif prévoit un financement à 100% (aucun apport du postulant au micro crédit) du montant d’achat de la matière première à travers un prêt non rémunéré (PNR), pour un coût global ne dépassant pas 100 000 DA.</a:t>
            </a:r>
          </a:p>
          <a:p>
            <a:pPr algn="just"/>
            <a:r>
              <a:rPr lang="fr-FR" b="1" dirty="0" smtClean="0">
                <a:latin typeface="Times New Roman" pitchFamily="18" charset="0"/>
                <a:cs typeface="Times New Roman" pitchFamily="18" charset="0"/>
              </a:rPr>
              <a:t>Le crédit « acquisition de petits matériels et équipements » : </a:t>
            </a:r>
            <a:r>
              <a:rPr lang="fr-FR" dirty="0" smtClean="0">
                <a:latin typeface="Times New Roman" pitchFamily="18" charset="0"/>
                <a:cs typeface="Times New Roman" pitchFamily="18" charset="0"/>
              </a:rPr>
              <a:t>Le coût maximum de l’investissement est fixé à 1 million de dinars.</a:t>
            </a:r>
          </a:p>
          <a:p>
            <a:pPr algn="just"/>
            <a:r>
              <a:rPr lang="fr-FR" dirty="0" smtClean="0">
                <a:latin typeface="Times New Roman" pitchFamily="18" charset="0"/>
                <a:cs typeface="Times New Roman" pitchFamily="18" charset="0"/>
              </a:rPr>
              <a:t>Le montage financier proposé par le dispositif prévoit la formule suivante :</a:t>
            </a:r>
          </a:p>
          <a:p>
            <a:pPr algn="just">
              <a:buNone/>
            </a:pPr>
            <a:r>
              <a:rPr lang="fr-FR" dirty="0" smtClean="0">
                <a:latin typeface="Times New Roman" pitchFamily="18" charset="0"/>
                <a:cs typeface="Times New Roman" pitchFamily="18" charset="0"/>
              </a:rPr>
              <a:t>		Apport personnel : 1% du coût global du projet ;</a:t>
            </a:r>
          </a:p>
          <a:p>
            <a:pPr algn="just">
              <a:buNone/>
            </a:pPr>
            <a:r>
              <a:rPr lang="fr-FR" dirty="0" smtClean="0">
                <a:latin typeface="Times New Roman" pitchFamily="18" charset="0"/>
                <a:cs typeface="Times New Roman" pitchFamily="18" charset="0"/>
              </a:rPr>
              <a:t>		ANGEM : 29% du coût global à travers prêt non rémunéré</a:t>
            </a:r>
          </a:p>
          <a:p>
            <a:pPr algn="just">
              <a:buNone/>
            </a:pPr>
            <a:r>
              <a:rPr lang="fr-FR" dirty="0" smtClean="0">
                <a:latin typeface="Times New Roman" pitchFamily="18" charset="0"/>
                <a:cs typeface="Times New Roman" pitchFamily="18" charset="0"/>
              </a:rPr>
              <a:t>		Banque : 70% du coût global (Intérêts bonifiés) </a:t>
            </a:r>
          </a:p>
        </p:txBody>
      </p:sp>
      <p:sp>
        <p:nvSpPr>
          <p:cNvPr id="2" name="Titre 1"/>
          <p:cNvSpPr>
            <a:spLocks noGrp="1"/>
          </p:cNvSpPr>
          <p:nvPr>
            <p:ph type="title"/>
          </p:nvPr>
        </p:nvSpPr>
        <p:spPr/>
        <p:txBody>
          <a:bodyPr>
            <a:normAutofit fontScale="90000"/>
          </a:bodyPr>
          <a:lstStyle/>
          <a:p>
            <a:pPr algn="ctr"/>
            <a:r>
              <a:rPr lang="fr-FR" dirty="0" smtClean="0">
                <a:solidFill>
                  <a:srgbClr val="FF0000"/>
                </a:solidFill>
                <a:latin typeface="Times New Roman" pitchFamily="18" charset="0"/>
                <a:cs typeface="Times New Roman" pitchFamily="18" charset="0"/>
              </a:rPr>
              <a:t>ANGEM</a:t>
            </a:r>
            <a:br>
              <a:rPr lang="fr-FR" dirty="0" smtClean="0">
                <a:solidFill>
                  <a:srgbClr val="FF0000"/>
                </a:solidFill>
                <a:latin typeface="Times New Roman" pitchFamily="18" charset="0"/>
                <a:cs typeface="Times New Roman" pitchFamily="18" charset="0"/>
              </a:rPr>
            </a:br>
            <a:endParaRPr lang="fr-FR" dirty="0">
              <a:solidFill>
                <a:srgbClr val="FF0000"/>
              </a:solidFill>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just"/>
            <a:r>
              <a:rPr lang="fr-FR" dirty="0" smtClean="0">
                <a:latin typeface="Times New Roman" pitchFamily="18" charset="0"/>
                <a:cs typeface="Times New Roman" pitchFamily="18" charset="0"/>
              </a:rPr>
              <a:t>Plusieurs problématiques se posent, en matière de financement de projets de création d’entreprise. Parmi celles-ci, la faiblesse accusée en matière de fonds propres, l’absence ou l’insuffisance, dans certains cas, de garanties à présenter à la banque par les promoteurs. Des dispositifs de garantie des crédits bancaires d’investissement sont mis en place par les pouvoirs publics pour pallier à ces difficultés dont essentiellement.</a:t>
            </a:r>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normAutofit fontScale="90000"/>
          </a:bodyPr>
          <a:lstStyle/>
          <a:p>
            <a:pPr algn="ctr"/>
            <a:r>
              <a:rPr lang="fr-FR" dirty="0" smtClean="0">
                <a:solidFill>
                  <a:srgbClr val="FF0000"/>
                </a:solidFill>
                <a:latin typeface="Times New Roman" pitchFamily="18" charset="0"/>
                <a:cs typeface="Times New Roman" pitchFamily="18" charset="0"/>
              </a:rPr>
              <a:t>L’aide à l’accès au financement bancaire</a:t>
            </a:r>
            <a:br>
              <a:rPr lang="fr-FR" dirty="0" smtClean="0">
                <a:solidFill>
                  <a:srgbClr val="FF0000"/>
                </a:solidFill>
                <a:latin typeface="Times New Roman" pitchFamily="18" charset="0"/>
                <a:cs typeface="Times New Roman" pitchFamily="18" charset="0"/>
              </a:rPr>
            </a:br>
            <a:endParaRPr lang="fr-FR" dirty="0">
              <a:solidFill>
                <a:srgbClr val="FF0000"/>
              </a:solidFill>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a:p>
        </p:txBody>
      </p:sp>
      <p:sp>
        <p:nvSpPr>
          <p:cNvPr id="3" name="Titre 2"/>
          <p:cNvSpPr>
            <a:spLocks noGrp="1"/>
          </p:cNvSpPr>
          <p:nvPr>
            <p:ph type="title"/>
          </p:nvPr>
        </p:nvSpPr>
        <p:spPr/>
        <p:txBody>
          <a:bodyPr/>
          <a:lstStyle/>
          <a:p>
            <a:endParaRPr lang="fr-FR"/>
          </a:p>
        </p:txBody>
      </p:sp>
      <p:sp>
        <p:nvSpPr>
          <p:cNvPr id="4" name="Explosion 1 3"/>
          <p:cNvSpPr/>
          <p:nvPr/>
        </p:nvSpPr>
        <p:spPr>
          <a:xfrm>
            <a:off x="214282" y="1214422"/>
            <a:ext cx="3286148" cy="207170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latin typeface="Times New Roman" pitchFamily="18" charset="0"/>
                <a:cs typeface="Times New Roman" pitchFamily="18" charset="0"/>
              </a:rPr>
              <a:t>Les sociétés de capital investissement</a:t>
            </a:r>
            <a:endParaRPr lang="fr-FR" dirty="0">
              <a:solidFill>
                <a:schemeClr val="tx1"/>
              </a:solidFill>
              <a:latin typeface="Times New Roman" pitchFamily="18" charset="0"/>
              <a:cs typeface="Times New Roman" pitchFamily="18" charset="0"/>
            </a:endParaRPr>
          </a:p>
        </p:txBody>
      </p:sp>
      <p:sp>
        <p:nvSpPr>
          <p:cNvPr id="5" name="Explosion 1 4"/>
          <p:cNvSpPr/>
          <p:nvPr/>
        </p:nvSpPr>
        <p:spPr>
          <a:xfrm>
            <a:off x="3929058" y="2357430"/>
            <a:ext cx="4286280" cy="242889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solidFill>
                  <a:schemeClr val="tx1"/>
                </a:solidFill>
                <a:latin typeface="Times New Roman" pitchFamily="18" charset="0"/>
                <a:cs typeface="Times New Roman" pitchFamily="18" charset="0"/>
              </a:rPr>
              <a:t>Le fonds de caution mutuelle de garantie risques/crédits jeunes promoteurs </a:t>
            </a:r>
            <a:r>
              <a:rPr lang="fr-FR" dirty="0" smtClean="0"/>
              <a:t>F</a:t>
            </a:r>
            <a:endParaRPr lang="fr-FR" dirty="0"/>
          </a:p>
        </p:txBody>
      </p:sp>
      <p:sp>
        <p:nvSpPr>
          <p:cNvPr id="6" name="Explosion 1 5"/>
          <p:cNvSpPr/>
          <p:nvPr/>
        </p:nvSpPr>
        <p:spPr>
          <a:xfrm>
            <a:off x="3786182" y="1214422"/>
            <a:ext cx="1857388" cy="1643074"/>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CGCI</a:t>
            </a:r>
            <a:endParaRPr lang="fr-FR" dirty="0">
              <a:solidFill>
                <a:schemeClr val="tx1"/>
              </a:solidFill>
            </a:endParaRPr>
          </a:p>
        </p:txBody>
      </p:sp>
      <p:sp>
        <p:nvSpPr>
          <p:cNvPr id="7" name="Explosion 1 6"/>
          <p:cNvSpPr/>
          <p:nvPr/>
        </p:nvSpPr>
        <p:spPr>
          <a:xfrm>
            <a:off x="0" y="3714752"/>
            <a:ext cx="4429124" cy="3000396"/>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solidFill>
                  <a:schemeClr val="tx1"/>
                </a:solidFill>
                <a:latin typeface="Times New Roman" pitchFamily="18" charset="0"/>
                <a:cs typeface="Times New Roman" pitchFamily="18" charset="0"/>
              </a:rPr>
              <a:t>Le fonds de caution mutuelle de garantie risques/crédits des investissements des chômeurs promoteurs âgés de 35 à 50 ans</a:t>
            </a:r>
          </a:p>
          <a:p>
            <a:pPr algn="ctr"/>
            <a:endParaRPr lang="fr-FR" dirty="0"/>
          </a:p>
        </p:txBody>
      </p:sp>
      <p:sp>
        <p:nvSpPr>
          <p:cNvPr id="8" name="Explosion 1 7"/>
          <p:cNvSpPr/>
          <p:nvPr/>
        </p:nvSpPr>
        <p:spPr>
          <a:xfrm>
            <a:off x="6643702" y="1000108"/>
            <a:ext cx="1857388" cy="1643074"/>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LE FGAR</a:t>
            </a:r>
            <a:endParaRPr lang="fr-FR" dirty="0">
              <a:solidFill>
                <a:schemeClr val="tx1"/>
              </a:solidFill>
            </a:endParaRPr>
          </a:p>
        </p:txBody>
      </p:sp>
      <p:sp>
        <p:nvSpPr>
          <p:cNvPr id="9" name="Explosion 1 8"/>
          <p:cNvSpPr/>
          <p:nvPr/>
        </p:nvSpPr>
        <p:spPr>
          <a:xfrm>
            <a:off x="5000628" y="4429132"/>
            <a:ext cx="3929090" cy="2214578"/>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Le fonds de garantie mutuelle des micros crédits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928670"/>
            <a:ext cx="8229600" cy="5572164"/>
          </a:xfrm>
        </p:spPr>
        <p:txBody>
          <a:bodyPr>
            <a:normAutofit fontScale="62500" lnSpcReduction="20000"/>
          </a:bodyPr>
          <a:lstStyle/>
          <a:p>
            <a:pPr algn="just"/>
            <a:r>
              <a:rPr lang="fr-FR" dirty="0" smtClean="0">
                <a:latin typeface="Times New Roman" pitchFamily="18" charset="0"/>
                <a:cs typeface="Times New Roman" pitchFamily="18" charset="0"/>
              </a:rPr>
              <a:t>Le capital investissement est une technique de financement par des prises de participations minoritaires et temporaires dans le capital d’une société. Il prend plusieurs formes dont :</a:t>
            </a:r>
          </a:p>
          <a:p>
            <a:pPr algn="just">
              <a:buNone/>
            </a:pPr>
            <a:r>
              <a:rPr lang="fr-FR" dirty="0" smtClean="0">
                <a:latin typeface="Times New Roman" pitchFamily="18" charset="0"/>
                <a:cs typeface="Times New Roman" pitchFamily="18" charset="0"/>
              </a:rPr>
              <a:t>		le capital risque pour financer la création d’entreprise ;</a:t>
            </a:r>
          </a:p>
          <a:p>
            <a:pPr algn="just">
              <a:buNone/>
            </a:pPr>
            <a:r>
              <a:rPr lang="fr-FR" dirty="0" smtClean="0">
                <a:latin typeface="Times New Roman" pitchFamily="18" charset="0"/>
                <a:cs typeface="Times New Roman" pitchFamily="18" charset="0"/>
              </a:rPr>
              <a:t>		le capital développement destiné au financement du développement de l’entreprise.</a:t>
            </a:r>
          </a:p>
          <a:p>
            <a:pPr algn="just"/>
            <a:r>
              <a:rPr lang="fr-FR" dirty="0" smtClean="0">
                <a:latin typeface="Times New Roman" pitchFamily="18" charset="0"/>
                <a:cs typeface="Times New Roman" pitchFamily="18" charset="0"/>
              </a:rPr>
              <a:t>L’intervention de la société de capital investissement permet de renforcer les fonds propres de la société financée et, par la même, améliorer les capacités d’endettement auprès des banques”. </a:t>
            </a:r>
          </a:p>
          <a:p>
            <a:pPr algn="just"/>
            <a:r>
              <a:rPr lang="fr-FR" dirty="0" smtClean="0">
                <a:latin typeface="Times New Roman" pitchFamily="18" charset="0"/>
                <a:cs typeface="Times New Roman" pitchFamily="18" charset="0"/>
              </a:rPr>
              <a:t>L’autre avantage du capital investissement pour un jeune promoteur est celui d’être associé à un partenaire financier apportant également une expertise et des compétences managériales.</a:t>
            </a:r>
          </a:p>
          <a:p>
            <a:pPr algn="just"/>
            <a:r>
              <a:rPr lang="fr-FR" dirty="0" smtClean="0">
                <a:latin typeface="Times New Roman" pitchFamily="18" charset="0"/>
                <a:cs typeface="Times New Roman" pitchFamily="18" charset="0"/>
              </a:rPr>
              <a:t>L’intervention de la société de capital investissement se fait “sans prise de garanties réelles ou personnelles” et, de ce fait, “elle partage les pertes et les profits à concurrence de sa participation”.</a:t>
            </a:r>
          </a:p>
          <a:p>
            <a:pPr algn="just"/>
            <a:r>
              <a:rPr lang="fr-FR" dirty="0" smtClean="0">
                <a:latin typeface="Times New Roman" pitchFamily="18" charset="0"/>
                <a:cs typeface="Times New Roman" pitchFamily="18" charset="0"/>
              </a:rPr>
              <a:t>La loi en Algérie, fixe à la société de capital investissement un taux maximal de participation de 49% au capital de la société et une durée de participation qui varie entre 5 et 7ans.</a:t>
            </a:r>
          </a:p>
          <a:p>
            <a:pPr algn="just"/>
            <a:r>
              <a:rPr lang="fr-FR" dirty="0" smtClean="0">
                <a:latin typeface="Times New Roman" pitchFamily="18" charset="0"/>
                <a:cs typeface="Times New Roman" pitchFamily="18" charset="0"/>
              </a:rPr>
              <a:t>Six sociétés de capital-risque sont opérationnelles ou en cours de constitution. Ce sont toutes des filiales des banques publiques ; BADR, BNA, BEA, BAD, BDL et CPA.</a:t>
            </a:r>
          </a:p>
          <a:p>
            <a:pPr algn="just"/>
            <a:r>
              <a:rPr lang="fr-FR" dirty="0" smtClean="0">
                <a:latin typeface="Times New Roman" pitchFamily="18" charset="0"/>
                <a:cs typeface="Times New Roman" pitchFamily="18" charset="0"/>
              </a:rPr>
              <a:t>La procédure que les porteurs de projets doivent suivre pour bénéficier d’un financement est la même qu’il s’agisse de création d’une entreprise, d’une extension d’activité ou de rachat d’une société. Les promoteurs peuvent faire appel à une de ces sociétés d’investissement pour une prise de participation dans le capital de l’entreprise à créer. </a:t>
            </a:r>
          </a:p>
          <a:p>
            <a:endParaRPr lang="fr-FR" dirty="0"/>
          </a:p>
        </p:txBody>
      </p:sp>
      <p:sp>
        <p:nvSpPr>
          <p:cNvPr id="3" name="Titre 2"/>
          <p:cNvSpPr>
            <a:spLocks noGrp="1"/>
          </p:cNvSpPr>
          <p:nvPr>
            <p:ph type="title"/>
          </p:nvPr>
        </p:nvSpPr>
        <p:spPr/>
        <p:txBody>
          <a:bodyPr>
            <a:normAutofit fontScale="90000"/>
          </a:bodyPr>
          <a:lstStyle/>
          <a:p>
            <a:r>
              <a:rPr lang="fr-FR" dirty="0" smtClean="0">
                <a:solidFill>
                  <a:srgbClr val="FF0000"/>
                </a:solidFill>
                <a:latin typeface="Times New Roman" pitchFamily="18" charset="0"/>
                <a:cs typeface="Times New Roman" pitchFamily="18" charset="0"/>
              </a:rPr>
              <a:t>Les sociétés de capital investissement</a:t>
            </a:r>
            <a:br>
              <a:rPr lang="fr-FR" dirty="0" smtClean="0">
                <a:solidFill>
                  <a:srgbClr val="FF0000"/>
                </a:solidFill>
                <a:latin typeface="Times New Roman" pitchFamily="18" charset="0"/>
                <a:cs typeface="Times New Roman" pitchFamily="18" charset="0"/>
              </a:rPr>
            </a:br>
            <a:endParaRPr lang="fr-FR" dirty="0">
              <a:solidFill>
                <a:srgbClr val="FF0000"/>
              </a:solidFill>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85000" lnSpcReduction="20000"/>
          </a:bodyPr>
          <a:lstStyle/>
          <a:p>
            <a:pPr algn="just"/>
            <a:r>
              <a:rPr lang="fr-FR" dirty="0" smtClean="0">
                <a:latin typeface="Times New Roman" pitchFamily="18" charset="0"/>
                <a:cs typeface="Times New Roman" pitchFamily="18" charset="0"/>
              </a:rPr>
              <a:t>La caisse de garantie du crédit d’investissement est une institution publique mise en place pour soutenir la création et le développement de la PME en lui facilitant l’accès au crédit.</a:t>
            </a:r>
          </a:p>
          <a:p>
            <a:pPr algn="just"/>
            <a:r>
              <a:rPr lang="fr-FR" dirty="0" smtClean="0">
                <a:latin typeface="Times New Roman" pitchFamily="18" charset="0"/>
                <a:cs typeface="Times New Roman" pitchFamily="18" charset="0"/>
              </a:rPr>
              <a:t>La CGCI-Pme a pour vocation de couvrir les risques attachés aux crédits d’investissement consentis aux PME. Elle couvre les risques d’insolvabilité, encourus par les banques, sur les crédits consentis aux PME et complète les autres dispositifs d’aide au financement bancaire constitués par le FGAR et le Fonds de Caution mutuelle. La limite de la garantie est plafonnée à 250 Millions de DA pour un montant maximum du crédit de 350 millions de DA. La garantie n’est offerte qu’après analyse du projet par la CGCI. La garantie définitive ne peut être octroyée qu’après la notification de l’accord de financement au promoteur par la Banque. </a:t>
            </a:r>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normAutofit fontScale="90000"/>
          </a:bodyPr>
          <a:lstStyle/>
          <a:p>
            <a:pPr algn="ctr"/>
            <a:r>
              <a:rPr lang="fr-FR" dirty="0" smtClean="0">
                <a:solidFill>
                  <a:srgbClr val="FF0000"/>
                </a:solidFill>
                <a:latin typeface="Times New Roman" pitchFamily="18" charset="0"/>
                <a:cs typeface="Times New Roman" pitchFamily="18" charset="0"/>
              </a:rPr>
              <a:t>CGCI</a:t>
            </a:r>
            <a:br>
              <a:rPr lang="fr-FR" dirty="0" smtClean="0">
                <a:solidFill>
                  <a:srgbClr val="FF0000"/>
                </a:solidFill>
                <a:latin typeface="Times New Roman" pitchFamily="18" charset="0"/>
                <a:cs typeface="Times New Roman" pitchFamily="18" charset="0"/>
              </a:rPr>
            </a:br>
            <a:endParaRPr lang="fr-FR" dirty="0">
              <a:solidFill>
                <a:srgbClr val="FF000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just"/>
            <a:r>
              <a:rPr lang="fr-FR" sz="3200" dirty="0" smtClean="0">
                <a:latin typeface="Times New Roman" pitchFamily="18" charset="0"/>
                <a:cs typeface="Times New Roman" pitchFamily="18" charset="0"/>
              </a:rPr>
              <a:t>Le terme d’accompagnement est très souvent utilisé mais rarement défini, et généralement employé comme une notion générique permettant de regrouper de nombreuses pratiques. Il est donc nécessaire, avant de s’interroger sur la nécessité d’étendre l’accompagnement à l’ensemble des créations d’entreprise, de clarifier le concept d’accompagnement lui-même.</a:t>
            </a:r>
          </a:p>
          <a:p>
            <a:endParaRPr lang="fr-FR" dirty="0"/>
          </a:p>
        </p:txBody>
      </p:sp>
      <p:sp>
        <p:nvSpPr>
          <p:cNvPr id="3" name="Titre 2"/>
          <p:cNvSpPr>
            <a:spLocks noGrp="1"/>
          </p:cNvSpPr>
          <p:nvPr>
            <p:ph type="title"/>
          </p:nvPr>
        </p:nvSpPr>
        <p:spPr/>
        <p:txBody>
          <a:bodyPr/>
          <a:lstStyle/>
          <a:p>
            <a:r>
              <a:rPr lang="fr-FR" dirty="0" smtClean="0"/>
              <a:t>Alors:</a:t>
            </a:r>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000108"/>
            <a:ext cx="8229600" cy="5007183"/>
          </a:xfrm>
        </p:spPr>
        <p:txBody>
          <a:bodyPr>
            <a:normAutofit fontScale="70000" lnSpcReduction="20000"/>
          </a:bodyPr>
          <a:lstStyle/>
          <a:p>
            <a:pPr algn="just"/>
            <a:r>
              <a:rPr lang="fr-FR" dirty="0" smtClean="0">
                <a:latin typeface="Times New Roman" pitchFamily="18" charset="0"/>
                <a:cs typeface="Times New Roman" pitchFamily="18" charset="0"/>
              </a:rPr>
              <a:t>Le Fonds de garantie des crédits aux PME (FGAR), est une institution publique, conçue pour faciliter l’accès des PME aux financements bancaires lors du lancement de projets de création ou d’extension d’activité, en accordant des garanties de crédits aux banques, à l’effet de compléter le montage financier des projets.</a:t>
            </a:r>
          </a:p>
          <a:p>
            <a:pPr algn="just"/>
            <a:r>
              <a:rPr lang="fr-FR" dirty="0" smtClean="0">
                <a:latin typeface="Times New Roman" pitchFamily="18" charset="0"/>
                <a:cs typeface="Times New Roman" pitchFamily="18" charset="0"/>
              </a:rPr>
              <a:t>La garantie FGAR vient en complément des garanties réelles exigées par la banque auprès de ses clients pour la mobilisation des crédits octroyés.</a:t>
            </a:r>
          </a:p>
          <a:p>
            <a:pPr algn="just"/>
            <a:r>
              <a:rPr lang="fr-FR" dirty="0" smtClean="0">
                <a:latin typeface="Times New Roman" pitchFamily="18" charset="0"/>
                <a:cs typeface="Times New Roman" pitchFamily="18" charset="0"/>
              </a:rPr>
              <a:t>Cette garantie comble l’insuffisance des garanties immobilières et nantissement des équipements et dans certains cas les remplace.</a:t>
            </a:r>
          </a:p>
          <a:p>
            <a:pPr algn="just"/>
            <a:r>
              <a:rPr lang="fr-FR" dirty="0" smtClean="0">
                <a:latin typeface="Times New Roman" pitchFamily="18" charset="0"/>
                <a:cs typeface="Times New Roman" pitchFamily="18" charset="0"/>
              </a:rPr>
              <a:t>Il est destiné aux investissements hors dispositifs (ANGEM, ANSEJ ,CNAC) de création et d’extension d’activité de PME telle que définie par la loi d’orientation du 12 décembre 2001.</a:t>
            </a:r>
          </a:p>
          <a:p>
            <a:pPr algn="just"/>
            <a:r>
              <a:rPr lang="fr-FR" dirty="0" smtClean="0">
                <a:latin typeface="Times New Roman" pitchFamily="18" charset="0"/>
                <a:cs typeface="Times New Roman" pitchFamily="18" charset="0"/>
              </a:rPr>
              <a:t>Le montant minimal de la garantie par projet est de 5 millions DA et le montant maximal est de 50 millions DA. Le montant maximal de 50 millions DA désigne la garantie accordée et non le coût du projet. La garantie n’est offerte qu’après analyse du projet par le FGAR. La garantie définitive ne peut être octroyée qu’après la notification de l’accord de financement au promoteur par la Banque.</a:t>
            </a:r>
          </a:p>
        </p:txBody>
      </p:sp>
      <p:sp>
        <p:nvSpPr>
          <p:cNvPr id="3" name="Titre 2"/>
          <p:cNvSpPr>
            <a:spLocks noGrp="1"/>
          </p:cNvSpPr>
          <p:nvPr>
            <p:ph type="title"/>
          </p:nvPr>
        </p:nvSpPr>
        <p:spPr/>
        <p:txBody>
          <a:bodyPr>
            <a:normAutofit fontScale="90000"/>
          </a:bodyPr>
          <a:lstStyle/>
          <a:p>
            <a:pPr algn="ctr"/>
            <a:r>
              <a:rPr lang="fr-FR" dirty="0" smtClean="0">
                <a:solidFill>
                  <a:srgbClr val="FF0000"/>
                </a:solidFill>
                <a:latin typeface="Times New Roman" pitchFamily="18" charset="0"/>
                <a:cs typeface="Times New Roman" pitchFamily="18" charset="0"/>
              </a:rPr>
              <a:t>Le FGAR</a:t>
            </a:r>
            <a:br>
              <a:rPr lang="fr-FR" dirty="0" smtClean="0">
                <a:solidFill>
                  <a:srgbClr val="FF0000"/>
                </a:solidFill>
                <a:latin typeface="Times New Roman" pitchFamily="18" charset="0"/>
                <a:cs typeface="Times New Roman" pitchFamily="18" charset="0"/>
              </a:rPr>
            </a:br>
            <a:endParaRPr lang="fr-FR" dirty="0">
              <a:solidFill>
                <a:srgbClr val="FF0000"/>
              </a:solidFill>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a:bodyPr>
          <a:lstStyle/>
          <a:p>
            <a:pPr algn="just"/>
            <a:r>
              <a:rPr lang="fr-FR" dirty="0" smtClean="0">
                <a:latin typeface="Times New Roman" pitchFamily="18" charset="0"/>
                <a:cs typeface="Times New Roman" pitchFamily="18" charset="0"/>
              </a:rPr>
              <a:t>Le fonds a été créé pour conforter davantage les banques dans la prise des risques inhérents au financement des entreprises créées dans le cadre des dispositifs CNAC.</a:t>
            </a:r>
          </a:p>
          <a:p>
            <a:pPr algn="just"/>
            <a:r>
              <a:rPr lang="fr-FR" dirty="0" smtClean="0">
                <a:latin typeface="Times New Roman" pitchFamily="18" charset="0"/>
                <a:cs typeface="Times New Roman" pitchFamily="18" charset="0"/>
              </a:rPr>
              <a:t>La garantie du fonds complète celles déjà prévues par le dispositif, à savoir:  Le nantissement des équipements et/ou le gage du matériel roulant au profit des banques au 1er rang et au profit de CNAC au 2ème rang ;  L’assurance multirisque subrogée au profit de la banque.</a:t>
            </a:r>
          </a:p>
          <a:p>
            <a:pPr algn="just"/>
            <a:r>
              <a:rPr lang="fr-FR" dirty="0" smtClean="0">
                <a:latin typeface="Times New Roman" pitchFamily="18" charset="0"/>
                <a:cs typeface="Times New Roman" pitchFamily="18" charset="0"/>
              </a:rPr>
              <a:t>Le montant de la cotisation au Fonds est calculé sur la base du crédit bancaire accord,(0,35%) du montant du crédit accordé.</a:t>
            </a:r>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normAutofit fontScale="90000"/>
          </a:bodyPr>
          <a:lstStyle/>
          <a:p>
            <a:pPr algn="ctr"/>
            <a:r>
              <a:rPr lang="fr-FR" sz="2400" dirty="0" smtClean="0">
                <a:solidFill>
                  <a:srgbClr val="FF0000"/>
                </a:solidFill>
                <a:latin typeface="Times New Roman" pitchFamily="18" charset="0"/>
                <a:cs typeface="Times New Roman" pitchFamily="18" charset="0"/>
              </a:rPr>
              <a:t>Le fonds de caution mutuelle de garantie risques/crédits des investissements des chômeurs promoteurs âgés de 35 à 50 ans</a:t>
            </a:r>
            <a:br>
              <a:rPr lang="fr-FR" sz="2400" dirty="0" smtClean="0">
                <a:solidFill>
                  <a:srgbClr val="FF0000"/>
                </a:solidFill>
                <a:latin typeface="Times New Roman" pitchFamily="18" charset="0"/>
                <a:cs typeface="Times New Roman" pitchFamily="18" charset="0"/>
              </a:rPr>
            </a:br>
            <a:endParaRPr lang="fr-FR" sz="2400" dirty="0">
              <a:solidFill>
                <a:srgbClr val="FF0000"/>
              </a:solidFill>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a:bodyPr>
          <a:lstStyle/>
          <a:p>
            <a:pPr algn="just"/>
            <a:r>
              <a:rPr lang="fr-FR" dirty="0" smtClean="0">
                <a:latin typeface="Times New Roman" pitchFamily="18" charset="0"/>
                <a:cs typeface="Times New Roman" pitchFamily="18" charset="0"/>
              </a:rPr>
              <a:t>Le Fonds a été créé pour conforter davantage les banques dans la prise des risques inhérents au financement des entreprises créées dans le cadre des dispositifs ANSEJ.</a:t>
            </a:r>
          </a:p>
          <a:p>
            <a:pPr algn="just"/>
            <a:r>
              <a:rPr lang="fr-FR" dirty="0" smtClean="0">
                <a:latin typeface="Times New Roman" pitchFamily="18" charset="0"/>
                <a:cs typeface="Times New Roman" pitchFamily="18" charset="0"/>
              </a:rPr>
              <a:t>La garantie du fonds complète celles déjà prévues par le dispositif, à savoir :  Le nantissement des équipements et/ou le gage du matériel roulant au profit des banques au 1er rang et au profit de l’ANSEJ au 2ème rang ; L’assurance multirisque subrogée au profit de la banque ;  Le montant de la cotisation au Fonds est calculé sur la base du crédit bancaire accordé( 0,35%) du montant du crédit accordé</a:t>
            </a:r>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normAutofit fontScale="90000"/>
          </a:bodyPr>
          <a:lstStyle/>
          <a:p>
            <a:pPr algn="ctr"/>
            <a:r>
              <a:rPr lang="fr-FR" sz="2400" dirty="0" smtClean="0">
                <a:solidFill>
                  <a:srgbClr val="FF0000"/>
                </a:solidFill>
                <a:latin typeface="Times New Roman" pitchFamily="18" charset="0"/>
                <a:cs typeface="Times New Roman" pitchFamily="18" charset="0"/>
              </a:rPr>
              <a:t>Le fonds de caution mutuelle de garantie risques/crédits jeunes promoteurs</a:t>
            </a:r>
            <a:br>
              <a:rPr lang="fr-FR" sz="2400" dirty="0" smtClean="0">
                <a:solidFill>
                  <a:srgbClr val="FF0000"/>
                </a:solidFill>
                <a:latin typeface="Times New Roman" pitchFamily="18" charset="0"/>
                <a:cs typeface="Times New Roman" pitchFamily="18" charset="0"/>
              </a:rPr>
            </a:br>
            <a:endParaRPr lang="fr-FR" sz="2400" dirty="0">
              <a:solidFill>
                <a:srgbClr val="FF0000"/>
              </a:solidFill>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just"/>
            <a:r>
              <a:rPr lang="fr-FR" dirty="0" smtClean="0">
                <a:latin typeface="Times New Roman" pitchFamily="18" charset="0"/>
                <a:cs typeface="Times New Roman" pitchFamily="18" charset="0"/>
              </a:rPr>
              <a:t>Le fonds a pour objet de garantir les microcrédits accordés par les banques et établissements financiers adhérents au fonds, aux bénéficiaires ayant obtenu la notification des aides de l’agence nationale de gestion du microcrédit, l’ANGEM.</a:t>
            </a:r>
            <a:endParaRPr lang="fr-FR" dirty="0">
              <a:latin typeface="Times New Roman" pitchFamily="18" charset="0"/>
              <a:cs typeface="Times New Roman" pitchFamily="18" charset="0"/>
            </a:endParaRPr>
          </a:p>
        </p:txBody>
      </p:sp>
      <p:sp>
        <p:nvSpPr>
          <p:cNvPr id="3" name="Titre 2"/>
          <p:cNvSpPr>
            <a:spLocks noGrp="1"/>
          </p:cNvSpPr>
          <p:nvPr>
            <p:ph type="title"/>
          </p:nvPr>
        </p:nvSpPr>
        <p:spPr/>
        <p:txBody>
          <a:bodyPr>
            <a:normAutofit/>
          </a:bodyPr>
          <a:lstStyle/>
          <a:p>
            <a:pPr algn="ctr"/>
            <a:r>
              <a:rPr lang="fr-FR" sz="2400" dirty="0" smtClean="0">
                <a:solidFill>
                  <a:srgbClr val="FF0000"/>
                </a:solidFill>
                <a:latin typeface="Times New Roman" pitchFamily="18" charset="0"/>
                <a:cs typeface="Times New Roman" pitchFamily="18" charset="0"/>
              </a:rPr>
              <a:t>Le fonds de garantie mutuelle des micros crédits</a:t>
            </a:r>
            <a:br>
              <a:rPr lang="fr-FR" sz="2400" dirty="0" smtClean="0">
                <a:solidFill>
                  <a:srgbClr val="FF0000"/>
                </a:solidFill>
                <a:latin typeface="Times New Roman" pitchFamily="18" charset="0"/>
                <a:cs typeface="Times New Roman" pitchFamily="18" charset="0"/>
              </a:rPr>
            </a:br>
            <a:endParaRPr lang="fr-FR" sz="2400" dirty="0">
              <a:solidFill>
                <a:srgbClr val="FF0000"/>
              </a:solidFill>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endParaRPr lang="fr-FR"/>
          </a:p>
        </p:txBody>
      </p:sp>
      <p:pic>
        <p:nvPicPr>
          <p:cNvPr id="4" name="Espace réservé du contenu 3" descr="Résultat de recherche d'images pour &quot;merci pour votre attention&quot;">
            <a:hlinkClick r:id="rId2"/>
          </p:cNvPr>
          <p:cNvPicPr>
            <a:picLocks noGrp="1"/>
          </p:cNvPicPr>
          <p:nvPr>
            <p:ph idx="1"/>
          </p:nvPr>
        </p:nvPicPr>
        <p:blipFill>
          <a:blip r:embed="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214290"/>
            <a:ext cx="8229600" cy="5793001"/>
          </a:xfrm>
        </p:spPr>
        <p:txBody>
          <a:bodyPr>
            <a:normAutofit/>
          </a:bodyPr>
          <a:lstStyle/>
          <a:p>
            <a:pPr algn="just"/>
            <a:endParaRPr lang="fr-FR" dirty="0" smtClean="0">
              <a:latin typeface="Times New Roman" pitchFamily="18" charset="0"/>
              <a:cs typeface="Times New Roman" pitchFamily="18" charset="0"/>
            </a:endParaRPr>
          </a:p>
          <a:p>
            <a:pPr algn="just"/>
            <a:endParaRPr lang="fr-FR" dirty="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Si on s’intéresse au champ sémantique du verbe accompagner, le « coaching », le « </a:t>
            </a:r>
            <a:r>
              <a:rPr lang="fr-FR" i="1" dirty="0" err="1" smtClean="0">
                <a:latin typeface="Times New Roman" pitchFamily="18" charset="0"/>
                <a:cs typeface="Times New Roman" pitchFamily="18" charset="0"/>
              </a:rPr>
              <a:t>counselling</a:t>
            </a:r>
            <a:r>
              <a:rPr lang="fr-FR" dirty="0" smtClean="0">
                <a:latin typeface="Times New Roman" pitchFamily="18" charset="0"/>
                <a:cs typeface="Times New Roman" pitchFamily="18" charset="0"/>
              </a:rPr>
              <a:t> », le « conseil » et la « consultance », le « tutorat », le « </a:t>
            </a:r>
            <a:r>
              <a:rPr lang="fr-FR" i="1" dirty="0" err="1" smtClean="0">
                <a:latin typeface="Times New Roman" pitchFamily="18" charset="0"/>
                <a:cs typeface="Times New Roman" pitchFamily="18" charset="0"/>
              </a:rPr>
              <a:t>mentoring</a:t>
            </a:r>
            <a:r>
              <a:rPr lang="fr-FR" dirty="0" smtClean="0">
                <a:latin typeface="Times New Roman" pitchFamily="18" charset="0"/>
                <a:cs typeface="Times New Roman" pitchFamily="18" charset="0"/>
              </a:rPr>
              <a:t> », le « compagnonnage » et le « </a:t>
            </a:r>
            <a:r>
              <a:rPr lang="fr-FR" i="1" dirty="0" smtClean="0">
                <a:latin typeface="Times New Roman" pitchFamily="18" charset="0"/>
                <a:cs typeface="Times New Roman" pitchFamily="18" charset="0"/>
              </a:rPr>
              <a:t>sponsoring</a:t>
            </a:r>
            <a:r>
              <a:rPr lang="fr-FR" dirty="0" smtClean="0">
                <a:latin typeface="Times New Roman" pitchFamily="18" charset="0"/>
                <a:cs typeface="Times New Roman" pitchFamily="18" charset="0"/>
              </a:rPr>
              <a:t> » appartiennent à ce même champ. Il n’est donc pas étonnant que ces mots soient utilisés parfois les uns à la place des autres et que certaines pratiques de conseil, d’assistance ou encore de formation trouvent dans la notion d’accompagnement une qualification tantôt plus noble, tantôt plus commode.</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785794"/>
            <a:ext cx="8229600" cy="5221497"/>
          </a:xfrm>
        </p:spPr>
        <p:txBody>
          <a:bodyPr>
            <a:normAutofit/>
          </a:bodyPr>
          <a:lstStyle/>
          <a:p>
            <a:pPr algn="just"/>
            <a:r>
              <a:rPr lang="fr-FR" dirty="0" smtClean="0">
                <a:latin typeface="Times New Roman" pitchFamily="18" charset="0"/>
                <a:cs typeface="Times New Roman" pitchFamily="18" charset="0"/>
              </a:rPr>
              <a:t>Néanmoins, les lignes de force de ces différentes approches convergent vers un processus généralement non linéaire et répondant à une logique de mouvement, avec ses aléas et ses incertitudes. Il s’agit d’un processus d’influence interpersonnelle dans lequel celui qui « accompagne » s’ajuste en fonction des situations rencontrées. Ce processus est facilité par la mise en œuvre d’un cadre méthodologique et d’outils.</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Autofit/>
          </a:bodyPr>
          <a:lstStyle/>
          <a:p>
            <a:pPr algn="just"/>
            <a:r>
              <a:rPr lang="fr-FR" sz="3600" dirty="0" smtClean="0">
                <a:latin typeface="Times New Roman" pitchFamily="18" charset="0"/>
                <a:cs typeface="Times New Roman" pitchFamily="18" charset="0"/>
              </a:rPr>
              <a:t>L’accompagnement managérial et industriel consiste à stimuler et à renforcer la capacité d’innovation des PME et à leur faciliter l’accès à des nouveaux marchés. L’acquisition de cette double capacité passe par des apprentissages et des adaptations culturelles.</a:t>
            </a:r>
            <a:endParaRPr lang="fr-FR" sz="3600" dirty="0">
              <a:latin typeface="Times New Roman" pitchFamily="18" charset="0"/>
              <a:cs typeface="Times New Roman" pitchFamily="18" charset="0"/>
            </a:endParaRPr>
          </a:p>
        </p:txBody>
      </p:sp>
      <p:sp>
        <p:nvSpPr>
          <p:cNvPr id="3" name="Titre 2"/>
          <p:cNvSpPr>
            <a:spLocks noGrp="1"/>
          </p:cNvSpPr>
          <p:nvPr>
            <p:ph type="title"/>
          </p:nvPr>
        </p:nvSpPr>
        <p:spPr/>
        <p:txBody>
          <a:bodyPr/>
          <a:lstStyle/>
          <a:p>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2786058"/>
            <a:ext cx="8229600" cy="4525963"/>
          </a:xfrm>
        </p:spPr>
        <p:txBody>
          <a:bodyPr>
            <a:normAutofit/>
          </a:bodyPr>
          <a:lstStyle/>
          <a:p>
            <a:pPr algn="just">
              <a:spcBef>
                <a:spcPts val="0"/>
              </a:spcBef>
            </a:pPr>
            <a:r>
              <a:rPr lang="fr-FR" sz="2400" dirty="0" smtClean="0">
                <a:latin typeface="Times New Roman" pitchFamily="18" charset="0"/>
                <a:cs typeface="Times New Roman" pitchFamily="18" charset="0"/>
              </a:rPr>
              <a:t>C’est ainsi que Granger  essaie de tracer, à grands traits, le portrait type de l’accompagnateur. Pour lui, il n’est pas le gestionnaire de l’entreprise, ni a fortiori le </a:t>
            </a:r>
            <a:r>
              <a:rPr lang="fr-FR" sz="2400" dirty="0" err="1" smtClean="0">
                <a:latin typeface="Times New Roman" pitchFamily="18" charset="0"/>
                <a:cs typeface="Times New Roman" pitchFamily="18" charset="0"/>
              </a:rPr>
              <a:t>co</a:t>
            </a:r>
            <a:r>
              <a:rPr lang="fr-FR" sz="2400" dirty="0" smtClean="0">
                <a:latin typeface="Times New Roman" pitchFamily="18" charset="0"/>
                <a:cs typeface="Times New Roman" pitchFamily="18" charset="0"/>
              </a:rPr>
              <a:t>-créateur ; il n’est pas non plus celui qui remplace, au pied levé, l’expert-comptable ou le conseiller juridique ; il n’est pas davantage un expert technique. La relation qui s’établit entre l’accompagnateur et le créateur d’entreprise n’est pas une relation hiérarchique, de type supérieur/subordonné. </a:t>
            </a:r>
            <a:endParaRPr lang="fr-FR" sz="2400" dirty="0">
              <a:latin typeface="Times New Roman" pitchFamily="18" charset="0"/>
              <a:cs typeface="Times New Roman" pitchFamily="18" charset="0"/>
            </a:endParaRPr>
          </a:p>
        </p:txBody>
      </p:sp>
      <p:sp>
        <p:nvSpPr>
          <p:cNvPr id="3" name="Titre 2"/>
          <p:cNvSpPr>
            <a:spLocks noGrp="1"/>
          </p:cNvSpPr>
          <p:nvPr>
            <p:ph type="title"/>
          </p:nvPr>
        </p:nvSpPr>
        <p:spPr/>
        <p:txBody>
          <a:bodyPr>
            <a:normAutofit fontScale="90000"/>
          </a:bodyPr>
          <a:lstStyle/>
          <a:p>
            <a:pPr algn="ctr"/>
            <a:r>
              <a:rPr lang="fr-FR" dirty="0" smtClean="0"/>
              <a:t/>
            </a:r>
            <a:br>
              <a:rPr lang="fr-FR" dirty="0" smtClean="0"/>
            </a:br>
            <a:r>
              <a:rPr lang="fr-FR" dirty="0" smtClean="0"/>
              <a:t/>
            </a:r>
            <a:br>
              <a:rPr lang="fr-FR" dirty="0" smtClean="0"/>
            </a:br>
            <a:r>
              <a:rPr lang="fr-FR" dirty="0" smtClean="0"/>
              <a:t>Accompagnement </a:t>
            </a:r>
            <a:br>
              <a:rPr lang="fr-FR" dirty="0" smtClean="0"/>
            </a:br>
            <a:r>
              <a:rPr lang="fr-FR" dirty="0" smtClean="0"/>
              <a:t/>
            </a:r>
            <a:br>
              <a:rPr lang="fr-FR" dirty="0" smtClean="0"/>
            </a:br>
            <a:r>
              <a:rPr lang="fr-FR" dirty="0" smtClean="0"/>
              <a:t/>
            </a:r>
            <a:br>
              <a:rPr lang="fr-FR" dirty="0" smtClean="0"/>
            </a:br>
            <a:r>
              <a:rPr lang="fr-FR" dirty="0" smtClean="0"/>
              <a:t>accompagnateur</a:t>
            </a:r>
            <a:endParaRPr lang="fr-FR" dirty="0"/>
          </a:p>
        </p:txBody>
      </p:sp>
      <p:sp>
        <p:nvSpPr>
          <p:cNvPr id="4" name="Flèche vers le bas 3"/>
          <p:cNvSpPr/>
          <p:nvPr/>
        </p:nvSpPr>
        <p:spPr>
          <a:xfrm>
            <a:off x="4143372" y="928670"/>
            <a:ext cx="1071570" cy="10001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000108"/>
            <a:ext cx="8229600" cy="5007183"/>
          </a:xfrm>
        </p:spPr>
        <p:txBody>
          <a:bodyPr>
            <a:normAutofit/>
          </a:bodyPr>
          <a:lstStyle/>
          <a:p>
            <a:pPr algn="just"/>
            <a:r>
              <a:rPr lang="fr-FR" dirty="0" smtClean="0">
                <a:latin typeface="Times New Roman" pitchFamily="18" charset="0"/>
                <a:cs typeface="Times New Roman" pitchFamily="18" charset="0"/>
              </a:rPr>
              <a:t>A l’opposé de cela, l’accompagnateur doit « entraîner » le créateur d’entreprise à l’exercice de son nouveau métier de chef d’entreprise. En cas, de besoin, il peut l’aider à rompre sa solitude. L’accompagnateur devrait être en mesure d’aider le créateur dans la résolution des problèmes qui se posent à lui et de lui permettre de prendre du recul par rapport à sa situation. Par ailleurs, Granger souligne le rôle d’ouverture que peut jouer l’accompagnateur en aidant le créateur à prendre conscience de ses besoins dans différents domaines de la gestion et du management.</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4971</TotalTime>
  <Words>2362</Words>
  <Application>Microsoft Office PowerPoint</Application>
  <PresentationFormat>On-screen Show (4:3)</PresentationFormat>
  <Paragraphs>160</Paragraphs>
  <Slides>44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Lucida Sans Unicode</vt:lpstr>
      <vt:lpstr>Times New Roman</vt:lpstr>
      <vt:lpstr>Verdana</vt:lpstr>
      <vt:lpstr>Wingdings 2</vt:lpstr>
      <vt:lpstr>Wingdings 3</vt:lpstr>
      <vt:lpstr>Rotonde</vt:lpstr>
      <vt:lpstr>Structure d’appui à la création d’entreprise</vt:lpstr>
      <vt:lpstr>Introduction</vt:lpstr>
      <vt:lpstr>PowerPoint Presentation</vt:lpstr>
      <vt:lpstr>Alors:</vt:lpstr>
      <vt:lpstr>PowerPoint Presentation</vt:lpstr>
      <vt:lpstr>PowerPoint Presentation</vt:lpstr>
      <vt:lpstr>PowerPoint Presentation</vt:lpstr>
      <vt:lpstr>  Accompagnement    accompagnateur</vt:lpstr>
      <vt:lpstr>PowerPoint Presentation</vt:lpstr>
      <vt:lpstr>PowerPoint Presentation</vt:lpstr>
      <vt:lpstr>PowerPoint Presentation</vt:lpstr>
      <vt:lpstr>PowerPoint Presentation</vt:lpstr>
      <vt:lpstr>PowerPoint Presentation</vt:lpstr>
      <vt:lpstr>    </vt:lpstr>
      <vt:lpstr>PowerPoint Presentation</vt:lpstr>
      <vt:lpstr>Le processus d’accompagnement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 algérie</vt:lpstr>
      <vt:lpstr>PowerPoint Presentation</vt:lpstr>
      <vt:lpstr>PowerPoint Presentation</vt:lpstr>
      <vt:lpstr>PowerPoint Presentation</vt:lpstr>
      <vt:lpstr>Dispositifs d’aides et régime d’incitation à l’investissement</vt:lpstr>
      <vt:lpstr>L’ANDI </vt:lpstr>
      <vt:lpstr>CNAC </vt:lpstr>
      <vt:lpstr>ANSEJ </vt:lpstr>
      <vt:lpstr>PowerPoint Presentation</vt:lpstr>
      <vt:lpstr>ANGEM </vt:lpstr>
      <vt:lpstr>L’aide à l’accès au financement bancaire </vt:lpstr>
      <vt:lpstr>PowerPoint Presentation</vt:lpstr>
      <vt:lpstr>Les sociétés de capital investissement </vt:lpstr>
      <vt:lpstr>CGCI </vt:lpstr>
      <vt:lpstr>Le FGAR </vt:lpstr>
      <vt:lpstr>Le fonds de caution mutuelle de garantie risques/crédits des investissements des chômeurs promoteurs âgés de 35 à 50 ans </vt:lpstr>
      <vt:lpstr>Le fonds de caution mutuelle de garantie risques/crédits jeunes promoteurs </vt:lpstr>
      <vt:lpstr>Le fonds de garantie mutuelle des micros crédits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WAFAA BERBAR</dc:creator>
  <cp:lastModifiedBy>User</cp:lastModifiedBy>
  <cp:revision>196</cp:revision>
  <dcterms:created xsi:type="dcterms:W3CDTF">2016-09-06T14:58:11Z</dcterms:created>
  <dcterms:modified xsi:type="dcterms:W3CDTF">2020-03-15T15:06:02Z</dcterms:modified>
</cp:coreProperties>
</file>