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Syne Extra Bold"/>
      <p:regular r:id="rId27"/>
    </p:embeddedFont>
    <p:embeddedFont>
      <p:font typeface="Syne"/>
      <p:regular r:id="rId28"/>
    </p:embeddedFont>
    <p:embeddedFont>
      <p:font typeface="Syne"/>
      <p:regular r:id="rId2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slideLayout" Target="../slideLayouts/slideLayout11.xml"/><Relationship Id="rId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5.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16.xml"/><Relationship Id="rId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7.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9.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09943" y="1055608"/>
            <a:ext cx="7696914" cy="3230166"/>
          </a:xfrm>
          <a:prstGeom prst="rect">
            <a:avLst/>
          </a:prstGeom>
          <a:noFill/>
          <a:ln/>
        </p:spPr>
        <p:txBody>
          <a:bodyPr wrap="square" lIns="0" tIns="0" rIns="0" bIns="0" rtlCol="0" anchor="t"/>
          <a:lstStyle/>
          <a:p>
            <a:pPr algn="l" indent="0" marL="0">
              <a:lnSpc>
                <a:spcPts val="5050"/>
              </a:lnSpc>
              <a:buNone/>
            </a:pPr>
            <a:r>
              <a:rPr lang="en-US" sz="4050" b="1" dirty="0">
                <a:solidFill>
                  <a:srgbClr val="F0F4F1"/>
                </a:solidFill>
                <a:latin typeface="Syne Extra Bold" pitchFamily="34" charset="0"/>
                <a:ea typeface="Syne Extra Bold" pitchFamily="34" charset="-122"/>
                <a:cs typeface="Syne Extra Bold" pitchFamily="34" charset="-120"/>
              </a:rPr>
              <a:t>Selling Forces: Planning, Selection, Recruitment, and Organisation</a:t>
            </a:r>
            <a:endParaRPr lang="en-US" sz="4050" dirty="0"/>
          </a:p>
        </p:txBody>
      </p:sp>
      <p:sp>
        <p:nvSpPr>
          <p:cNvPr id="4" name="Text 1"/>
          <p:cNvSpPr/>
          <p:nvPr/>
        </p:nvSpPr>
        <p:spPr>
          <a:xfrm>
            <a:off x="6209943" y="4595813"/>
            <a:ext cx="7696914" cy="1983819"/>
          </a:xfrm>
          <a:prstGeom prst="rect">
            <a:avLst/>
          </a:prstGeom>
          <a:noFill/>
          <a:ln/>
        </p:spPr>
        <p:txBody>
          <a:bodyPr wrap="square" lIns="0" tIns="0" rIns="0" bIns="0" rtlCol="0" anchor="t"/>
          <a:lstStyle/>
          <a:p>
            <a:pPr algn="l" indent="0" marL="0">
              <a:lnSpc>
                <a:spcPts val="2600"/>
              </a:lnSpc>
              <a:buNone/>
            </a:pPr>
            <a:r>
              <a:rPr lang="en-US" sz="1600" dirty="0">
                <a:solidFill>
                  <a:srgbClr val="D7E5D8"/>
                </a:solidFill>
                <a:latin typeface="Syne" pitchFamily="34" charset="0"/>
                <a:ea typeface="Syne" pitchFamily="34" charset="-122"/>
                <a:cs typeface="Syne" pitchFamily="34" charset="-120"/>
              </a:rPr>
              <a:t>The most successful enterprises selling consumer goods and services today are those that understand and dictate the requirements of personal salesmanship fully. They do not rely on general planning, but rather undertake proper assignment of tasks and duties to their selling forces, arrange a suitable structure and organization to fit their corporate goals, and take advantage of the inherently infinite traits of human beings who sell and satisfy customers.</a:t>
            </a:r>
            <a:endParaRPr lang="en-US" sz="1600" dirty="0"/>
          </a:p>
        </p:txBody>
      </p:sp>
      <p:sp>
        <p:nvSpPr>
          <p:cNvPr id="5" name="Shape 2"/>
          <p:cNvSpPr/>
          <p:nvPr/>
        </p:nvSpPr>
        <p:spPr>
          <a:xfrm>
            <a:off x="6209943" y="6827639"/>
            <a:ext cx="330756" cy="330756"/>
          </a:xfrm>
          <a:prstGeom prst="roundRect">
            <a:avLst>
              <a:gd name="adj" fmla="val 27642992"/>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217563" y="6835259"/>
            <a:ext cx="315516" cy="315516"/>
          </a:xfrm>
          <a:prstGeom prst="rect">
            <a:avLst/>
          </a:prstGeom>
        </p:spPr>
      </p:pic>
      <p:sp>
        <p:nvSpPr>
          <p:cNvPr id="7" name="Text 3"/>
          <p:cNvSpPr/>
          <p:nvPr/>
        </p:nvSpPr>
        <p:spPr>
          <a:xfrm>
            <a:off x="6644045" y="6812161"/>
            <a:ext cx="2121813" cy="361712"/>
          </a:xfrm>
          <a:prstGeom prst="rect">
            <a:avLst/>
          </a:prstGeom>
          <a:noFill/>
          <a:ln/>
        </p:spPr>
        <p:txBody>
          <a:bodyPr wrap="none" lIns="0" tIns="0" rIns="0" bIns="0" rtlCol="0" anchor="t"/>
          <a:lstStyle/>
          <a:p>
            <a:pPr algn="l" indent="0" marL="0">
              <a:lnSpc>
                <a:spcPts val="2800"/>
              </a:lnSpc>
              <a:buNone/>
            </a:pPr>
            <a:r>
              <a:rPr lang="en-US" sz="2000" b="1" dirty="0">
                <a:solidFill>
                  <a:srgbClr val="D7E5D8"/>
                </a:solidFill>
                <a:latin typeface="Syne Bold" pitchFamily="34" charset="0"/>
                <a:ea typeface="Syne Bold" pitchFamily="34" charset="-122"/>
                <a:cs typeface="Syne Bold" pitchFamily="34" charset="-120"/>
              </a:rPr>
              <a:t>by Djazia CHIB</a:t>
            </a:r>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97203" y="581025"/>
            <a:ext cx="7722394" cy="1904167"/>
          </a:xfrm>
          <a:prstGeom prst="rect">
            <a:avLst/>
          </a:prstGeom>
          <a:noFill/>
          <a:ln/>
        </p:spPr>
        <p:txBody>
          <a:bodyPr wrap="square" lIns="0" tIns="0" rIns="0" bIns="0" rtlCol="0" anchor="t"/>
          <a:lstStyle/>
          <a:p>
            <a:pPr algn="l" indent="0" marL="0">
              <a:lnSpc>
                <a:spcPts val="4950"/>
              </a:lnSpc>
              <a:buNone/>
            </a:pPr>
            <a:r>
              <a:rPr lang="en-US" sz="3950" b="1" dirty="0">
                <a:solidFill>
                  <a:srgbClr val="F0F4F1"/>
                </a:solidFill>
                <a:latin typeface="Syne Extra Bold" pitchFamily="34" charset="0"/>
                <a:ea typeface="Syne Extra Bold" pitchFamily="34" charset="-122"/>
                <a:cs typeface="Syne Extra Bold" pitchFamily="34" charset="-120"/>
              </a:rPr>
              <a:t>Recruitment Strategies for Selling Forces</a:t>
            </a:r>
            <a:endParaRPr lang="en-US" sz="3950" dirty="0"/>
          </a:p>
        </p:txBody>
      </p:sp>
      <p:pic>
        <p:nvPicPr>
          <p:cNvPr id="4" name="Image 1" descr="preencoded.png">    </p:cNvPr>
          <p:cNvPicPr>
            <a:picLocks noChangeAspect="1"/>
          </p:cNvPicPr>
          <p:nvPr/>
        </p:nvPicPr>
        <p:blipFill>
          <a:blip r:embed="rId2"/>
          <a:stretch>
            <a:fillRect/>
          </a:stretch>
        </p:blipFill>
        <p:spPr>
          <a:xfrm>
            <a:off x="6197203" y="2789753"/>
            <a:ext cx="1015484" cy="1218486"/>
          </a:xfrm>
          <a:prstGeom prst="rect">
            <a:avLst/>
          </a:prstGeom>
        </p:spPr>
      </p:pic>
      <p:sp>
        <p:nvSpPr>
          <p:cNvPr id="5" name="Text 1"/>
          <p:cNvSpPr/>
          <p:nvPr/>
        </p:nvSpPr>
        <p:spPr>
          <a:xfrm>
            <a:off x="7517249" y="2992755"/>
            <a:ext cx="4153733" cy="317302"/>
          </a:xfrm>
          <a:prstGeom prst="rect">
            <a:avLst/>
          </a:prstGeom>
          <a:noFill/>
          <a:ln/>
        </p:spPr>
        <p:txBody>
          <a:bodyPr wrap="none" lIns="0" tIns="0" rIns="0" bIns="0" rtlCol="0" anchor="t"/>
          <a:lstStyle/>
          <a:p>
            <a:pPr algn="l" indent="0" marL="0">
              <a:lnSpc>
                <a:spcPts val="2450"/>
              </a:lnSpc>
              <a:buNone/>
            </a:pPr>
            <a:r>
              <a:rPr lang="en-US" sz="1950" b="1" dirty="0">
                <a:solidFill>
                  <a:srgbClr val="D7E5D8"/>
                </a:solidFill>
                <a:latin typeface="Syne Extra Bold" pitchFamily="34" charset="0"/>
                <a:ea typeface="Syne Extra Bold" pitchFamily="34" charset="-122"/>
                <a:cs typeface="Syne Extra Bold" pitchFamily="34" charset="-120"/>
              </a:rPr>
              <a:t>Internal Recruitment</a:t>
            </a:r>
            <a:endParaRPr lang="en-US" sz="1950" dirty="0"/>
          </a:p>
        </p:txBody>
      </p:sp>
      <p:sp>
        <p:nvSpPr>
          <p:cNvPr id="6" name="Text 2"/>
          <p:cNvSpPr/>
          <p:nvPr/>
        </p:nvSpPr>
        <p:spPr>
          <a:xfrm>
            <a:off x="7517249" y="3431857"/>
            <a:ext cx="6402348" cy="324922"/>
          </a:xfrm>
          <a:prstGeom prst="rect">
            <a:avLst/>
          </a:prstGeom>
          <a:noFill/>
          <a:ln/>
        </p:spPr>
        <p:txBody>
          <a:bodyPr wrap="none" lIns="0" tIns="0" rIns="0" bIns="0" rtlCol="0" anchor="t"/>
          <a:lstStyle/>
          <a:p>
            <a:pPr algn="l" indent="0" marL="0">
              <a:lnSpc>
                <a:spcPts val="2550"/>
              </a:lnSpc>
              <a:buNone/>
            </a:pPr>
            <a:r>
              <a:rPr lang="en-US" sz="1550" dirty="0">
                <a:solidFill>
                  <a:srgbClr val="D7E5D8"/>
                </a:solidFill>
                <a:latin typeface="Syne" pitchFamily="34" charset="0"/>
                <a:ea typeface="Syne" pitchFamily="34" charset="-122"/>
                <a:cs typeface="Syne" pitchFamily="34" charset="-120"/>
              </a:rPr>
              <a:t>Filling positions through promotions and transfers within the company.</a:t>
            </a:r>
            <a:endParaRPr lang="en-US" sz="1550" dirty="0"/>
          </a:p>
        </p:txBody>
      </p:sp>
      <p:pic>
        <p:nvPicPr>
          <p:cNvPr id="7" name="Image 2" descr="preencoded.png">    </p:cNvPr>
          <p:cNvPicPr>
            <a:picLocks noChangeAspect="1"/>
          </p:cNvPicPr>
          <p:nvPr/>
        </p:nvPicPr>
        <p:blipFill>
          <a:blip r:embed="rId3"/>
          <a:stretch>
            <a:fillRect/>
          </a:stretch>
        </p:blipFill>
        <p:spPr>
          <a:xfrm>
            <a:off x="6197203" y="4008239"/>
            <a:ext cx="1015484" cy="1218486"/>
          </a:xfrm>
          <a:prstGeom prst="rect">
            <a:avLst/>
          </a:prstGeom>
        </p:spPr>
      </p:pic>
      <p:sp>
        <p:nvSpPr>
          <p:cNvPr id="8" name="Text 3"/>
          <p:cNvSpPr/>
          <p:nvPr/>
        </p:nvSpPr>
        <p:spPr>
          <a:xfrm>
            <a:off x="7517249" y="4211241"/>
            <a:ext cx="4331851" cy="317302"/>
          </a:xfrm>
          <a:prstGeom prst="rect">
            <a:avLst/>
          </a:prstGeom>
          <a:noFill/>
          <a:ln/>
        </p:spPr>
        <p:txBody>
          <a:bodyPr wrap="none" lIns="0" tIns="0" rIns="0" bIns="0" rtlCol="0" anchor="t"/>
          <a:lstStyle/>
          <a:p>
            <a:pPr algn="l" indent="0" marL="0">
              <a:lnSpc>
                <a:spcPts val="2450"/>
              </a:lnSpc>
              <a:buNone/>
            </a:pPr>
            <a:r>
              <a:rPr lang="en-US" sz="1950" b="1" dirty="0">
                <a:solidFill>
                  <a:srgbClr val="D7E5D8"/>
                </a:solidFill>
                <a:latin typeface="Syne Extra Bold" pitchFamily="34" charset="0"/>
                <a:ea typeface="Syne Extra Bold" pitchFamily="34" charset="-122"/>
                <a:cs typeface="Syne Extra Bold" pitchFamily="34" charset="-120"/>
              </a:rPr>
              <a:t>External Recruitment</a:t>
            </a:r>
            <a:endParaRPr lang="en-US" sz="1950" dirty="0"/>
          </a:p>
        </p:txBody>
      </p:sp>
      <p:sp>
        <p:nvSpPr>
          <p:cNvPr id="9" name="Text 4"/>
          <p:cNvSpPr/>
          <p:nvPr/>
        </p:nvSpPr>
        <p:spPr>
          <a:xfrm>
            <a:off x="7517249" y="4650343"/>
            <a:ext cx="6402348" cy="324922"/>
          </a:xfrm>
          <a:prstGeom prst="rect">
            <a:avLst/>
          </a:prstGeom>
          <a:noFill/>
          <a:ln/>
        </p:spPr>
        <p:txBody>
          <a:bodyPr wrap="none" lIns="0" tIns="0" rIns="0" bIns="0" rtlCol="0" anchor="t"/>
          <a:lstStyle/>
          <a:p>
            <a:pPr algn="l" indent="0" marL="0">
              <a:lnSpc>
                <a:spcPts val="2550"/>
              </a:lnSpc>
              <a:buNone/>
            </a:pPr>
            <a:r>
              <a:rPr lang="en-US" sz="1550" dirty="0">
                <a:solidFill>
                  <a:srgbClr val="D7E5D8"/>
                </a:solidFill>
                <a:latin typeface="Syne" pitchFamily="34" charset="0"/>
                <a:ea typeface="Syne" pitchFamily="34" charset="-122"/>
                <a:cs typeface="Syne" pitchFamily="34" charset="-120"/>
              </a:rPr>
              <a:t>Hiring new colleagues from outside sources.</a:t>
            </a:r>
            <a:endParaRPr lang="en-US" sz="1550" dirty="0"/>
          </a:p>
        </p:txBody>
      </p:sp>
      <p:pic>
        <p:nvPicPr>
          <p:cNvPr id="10" name="Image 3" descr="preencoded.png">    </p:cNvPr>
          <p:cNvPicPr>
            <a:picLocks noChangeAspect="1"/>
          </p:cNvPicPr>
          <p:nvPr/>
        </p:nvPicPr>
        <p:blipFill>
          <a:blip r:embed="rId4"/>
          <a:stretch>
            <a:fillRect/>
          </a:stretch>
        </p:blipFill>
        <p:spPr>
          <a:xfrm>
            <a:off x="6197203" y="5226725"/>
            <a:ext cx="1015484" cy="1218486"/>
          </a:xfrm>
          <a:prstGeom prst="rect">
            <a:avLst/>
          </a:prstGeom>
        </p:spPr>
      </p:pic>
      <p:sp>
        <p:nvSpPr>
          <p:cNvPr id="11" name="Text 5"/>
          <p:cNvSpPr/>
          <p:nvPr/>
        </p:nvSpPr>
        <p:spPr>
          <a:xfrm>
            <a:off x="7517249" y="5429726"/>
            <a:ext cx="4185642" cy="317302"/>
          </a:xfrm>
          <a:prstGeom prst="rect">
            <a:avLst/>
          </a:prstGeom>
          <a:noFill/>
          <a:ln/>
        </p:spPr>
        <p:txBody>
          <a:bodyPr wrap="none" lIns="0" tIns="0" rIns="0" bIns="0" rtlCol="0" anchor="t"/>
          <a:lstStyle/>
          <a:p>
            <a:pPr algn="l" indent="0" marL="0">
              <a:lnSpc>
                <a:spcPts val="2450"/>
              </a:lnSpc>
              <a:buNone/>
            </a:pPr>
            <a:r>
              <a:rPr lang="en-US" sz="1950" b="1" dirty="0">
                <a:solidFill>
                  <a:srgbClr val="D7E5D8"/>
                </a:solidFill>
                <a:latin typeface="Syne Extra Bold" pitchFamily="34" charset="0"/>
                <a:ea typeface="Syne Extra Bold" pitchFamily="34" charset="-122"/>
                <a:cs typeface="Syne Extra Bold" pitchFamily="34" charset="-120"/>
              </a:rPr>
              <a:t>Passive Recruitment</a:t>
            </a:r>
            <a:endParaRPr lang="en-US" sz="1950" dirty="0"/>
          </a:p>
        </p:txBody>
      </p:sp>
      <p:sp>
        <p:nvSpPr>
          <p:cNvPr id="12" name="Text 6"/>
          <p:cNvSpPr/>
          <p:nvPr/>
        </p:nvSpPr>
        <p:spPr>
          <a:xfrm>
            <a:off x="7517249" y="5868829"/>
            <a:ext cx="6402348" cy="324922"/>
          </a:xfrm>
          <a:prstGeom prst="rect">
            <a:avLst/>
          </a:prstGeom>
          <a:noFill/>
          <a:ln/>
        </p:spPr>
        <p:txBody>
          <a:bodyPr wrap="none" lIns="0" tIns="0" rIns="0" bIns="0" rtlCol="0" anchor="t"/>
          <a:lstStyle/>
          <a:p>
            <a:pPr algn="l" indent="0" marL="0">
              <a:lnSpc>
                <a:spcPts val="2550"/>
              </a:lnSpc>
              <a:buNone/>
            </a:pPr>
            <a:r>
              <a:rPr lang="en-US" sz="1550" dirty="0">
                <a:solidFill>
                  <a:srgbClr val="D7E5D8"/>
                </a:solidFill>
                <a:latin typeface="Syne" pitchFamily="34" charset="0"/>
                <a:ea typeface="Syne" pitchFamily="34" charset="-122"/>
                <a:cs typeface="Syne" pitchFamily="34" charset="-120"/>
              </a:rPr>
              <a:t>Individuals applying to the company without direct encouragement.</a:t>
            </a:r>
            <a:endParaRPr lang="en-US" sz="1550" dirty="0"/>
          </a:p>
        </p:txBody>
      </p:sp>
      <p:sp>
        <p:nvSpPr>
          <p:cNvPr id="13" name="Text 7"/>
          <p:cNvSpPr/>
          <p:nvPr/>
        </p:nvSpPr>
        <p:spPr>
          <a:xfrm>
            <a:off x="6197203" y="6673691"/>
            <a:ext cx="7722394" cy="974765"/>
          </a:xfrm>
          <a:prstGeom prst="rect">
            <a:avLst/>
          </a:prstGeom>
          <a:noFill/>
          <a:ln/>
        </p:spPr>
        <p:txBody>
          <a:bodyPr wrap="square" lIns="0" tIns="0" rIns="0" bIns="0" rtlCol="0" anchor="t"/>
          <a:lstStyle/>
          <a:p>
            <a:pPr algn="l" indent="0" marL="0">
              <a:lnSpc>
                <a:spcPts val="2550"/>
              </a:lnSpc>
              <a:buNone/>
            </a:pPr>
            <a:r>
              <a:rPr lang="en-US" sz="1550" dirty="0">
                <a:solidFill>
                  <a:srgbClr val="D7E5D8"/>
                </a:solidFill>
                <a:latin typeface="Syne" pitchFamily="34" charset="0"/>
                <a:ea typeface="Syne" pitchFamily="34" charset="-122"/>
                <a:cs typeface="Syne" pitchFamily="34" charset="-120"/>
              </a:rPr>
              <a:t>Recruitment is the development of a pool of capable people to apply for employment in the company. The recruitment process starts with the identification of a need for supervisors or salesmen.</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496735"/>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Traditional vs Modern Recruitment Methods</a:t>
            </a:r>
            <a:endParaRPr lang="en-US" sz="4450" dirty="0"/>
          </a:p>
        </p:txBody>
      </p:sp>
      <p:sp>
        <p:nvSpPr>
          <p:cNvPr id="3" name="Text 1"/>
          <p:cNvSpPr/>
          <p:nvPr/>
        </p:nvSpPr>
        <p:spPr>
          <a:xfrm>
            <a:off x="793790" y="3481268"/>
            <a:ext cx="4560332" cy="354330"/>
          </a:xfrm>
          <a:prstGeom prst="rect">
            <a:avLst/>
          </a:prstGeom>
          <a:noFill/>
          <a:ln/>
        </p:spPr>
        <p:txBody>
          <a:bodyPr wrap="none" lIns="0" tIns="0" rIns="0" bIns="0" rtlCol="0" anchor="t"/>
          <a:lstStyle/>
          <a:p>
            <a:pPr algn="l" indent="0" marL="0">
              <a:lnSpc>
                <a:spcPts val="2750"/>
              </a:lnSpc>
              <a:buNone/>
            </a:pPr>
            <a:r>
              <a:rPr lang="en-US" sz="2200" b="1" dirty="0">
                <a:solidFill>
                  <a:srgbClr val="F0F4F1"/>
                </a:solidFill>
                <a:latin typeface="Syne Extra Bold" pitchFamily="34" charset="0"/>
                <a:ea typeface="Syne Extra Bold" pitchFamily="34" charset="-122"/>
                <a:cs typeface="Syne Extra Bold" pitchFamily="34" charset="-120"/>
              </a:rPr>
              <a:t>Traditional Methods</a:t>
            </a:r>
            <a:endParaRPr lang="en-US" sz="2200" dirty="0"/>
          </a:p>
        </p:txBody>
      </p:sp>
      <p:sp>
        <p:nvSpPr>
          <p:cNvPr id="4" name="Text 2"/>
          <p:cNvSpPr/>
          <p:nvPr/>
        </p:nvSpPr>
        <p:spPr>
          <a:xfrm>
            <a:off x="793790" y="406241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Newspaper advertisements</a:t>
            </a:r>
            <a:endParaRPr lang="en-US" sz="1750" dirty="0"/>
          </a:p>
        </p:txBody>
      </p:sp>
      <p:sp>
        <p:nvSpPr>
          <p:cNvPr id="5" name="Text 3"/>
          <p:cNvSpPr/>
          <p:nvPr/>
        </p:nvSpPr>
        <p:spPr>
          <a:xfrm>
            <a:off x="793790" y="450461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Job fairs</a:t>
            </a:r>
            <a:endParaRPr lang="en-US" sz="1750" dirty="0"/>
          </a:p>
        </p:txBody>
      </p:sp>
      <p:sp>
        <p:nvSpPr>
          <p:cNvPr id="6" name="Text 4"/>
          <p:cNvSpPr/>
          <p:nvPr/>
        </p:nvSpPr>
        <p:spPr>
          <a:xfrm>
            <a:off x="793790" y="4946809"/>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Employee referrals</a:t>
            </a:r>
            <a:endParaRPr lang="en-US" sz="1750" dirty="0"/>
          </a:p>
        </p:txBody>
      </p:sp>
      <p:sp>
        <p:nvSpPr>
          <p:cNvPr id="7" name="Text 5"/>
          <p:cNvSpPr/>
          <p:nvPr/>
        </p:nvSpPr>
        <p:spPr>
          <a:xfrm>
            <a:off x="7599521" y="3481268"/>
            <a:ext cx="3889296" cy="354330"/>
          </a:xfrm>
          <a:prstGeom prst="rect">
            <a:avLst/>
          </a:prstGeom>
          <a:noFill/>
          <a:ln/>
        </p:spPr>
        <p:txBody>
          <a:bodyPr wrap="none" lIns="0" tIns="0" rIns="0" bIns="0" rtlCol="0" anchor="t"/>
          <a:lstStyle/>
          <a:p>
            <a:pPr algn="l" indent="0" marL="0">
              <a:lnSpc>
                <a:spcPts val="2750"/>
              </a:lnSpc>
              <a:buNone/>
            </a:pPr>
            <a:r>
              <a:rPr lang="en-US" sz="2200" b="1" dirty="0">
                <a:solidFill>
                  <a:srgbClr val="F0F4F1"/>
                </a:solidFill>
                <a:latin typeface="Syne Extra Bold" pitchFamily="34" charset="0"/>
                <a:ea typeface="Syne Extra Bold" pitchFamily="34" charset="-122"/>
                <a:cs typeface="Syne Extra Bold" pitchFamily="34" charset="-120"/>
              </a:rPr>
              <a:t>Modern Methods</a:t>
            </a:r>
            <a:endParaRPr lang="en-US" sz="2200" dirty="0"/>
          </a:p>
        </p:txBody>
      </p:sp>
      <p:sp>
        <p:nvSpPr>
          <p:cNvPr id="8" name="Text 6"/>
          <p:cNvSpPr/>
          <p:nvPr/>
        </p:nvSpPr>
        <p:spPr>
          <a:xfrm>
            <a:off x="7599521" y="406241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Online job portals</a:t>
            </a:r>
            <a:endParaRPr lang="en-US" sz="1750" dirty="0"/>
          </a:p>
        </p:txBody>
      </p:sp>
      <p:sp>
        <p:nvSpPr>
          <p:cNvPr id="9" name="Text 7"/>
          <p:cNvSpPr/>
          <p:nvPr/>
        </p:nvSpPr>
        <p:spPr>
          <a:xfrm>
            <a:off x="7599521" y="450461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Social media recruitment</a:t>
            </a:r>
            <a:endParaRPr lang="en-US" sz="1750" dirty="0"/>
          </a:p>
        </p:txBody>
      </p:sp>
      <p:sp>
        <p:nvSpPr>
          <p:cNvPr id="10" name="Text 8"/>
          <p:cNvSpPr/>
          <p:nvPr/>
        </p:nvSpPr>
        <p:spPr>
          <a:xfrm>
            <a:off x="7599521" y="4946809"/>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AI-powered candidate matching</a:t>
            </a:r>
            <a:endParaRPr lang="en-US" sz="1750" dirty="0"/>
          </a:p>
        </p:txBody>
      </p:sp>
      <p:sp>
        <p:nvSpPr>
          <p:cNvPr id="11" name="Text 9"/>
          <p:cNvSpPr/>
          <p:nvPr/>
        </p:nvSpPr>
        <p:spPr>
          <a:xfrm>
            <a:off x="793790" y="5644158"/>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There is much controversy as to which recruitment method is the best. What is best for one employer may not be the best for another. A managerial economist should be in a position to make an analysis of the costs and benefits of different recruitment methods.</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01873"/>
          </a:xfrm>
          <a:prstGeom prst="rect">
            <a:avLst/>
          </a:prstGeom>
        </p:spPr>
      </p:pic>
      <p:sp>
        <p:nvSpPr>
          <p:cNvPr id="3" name="Text 0"/>
          <p:cNvSpPr/>
          <p:nvPr/>
        </p:nvSpPr>
        <p:spPr>
          <a:xfrm>
            <a:off x="728543" y="3340060"/>
            <a:ext cx="13173313" cy="1300877"/>
          </a:xfrm>
          <a:prstGeom prst="rect">
            <a:avLst/>
          </a:prstGeom>
          <a:noFill/>
          <a:ln/>
        </p:spPr>
        <p:txBody>
          <a:bodyPr wrap="square" lIns="0" tIns="0" rIns="0" bIns="0" rtlCol="0" anchor="t"/>
          <a:lstStyle/>
          <a:p>
            <a:pPr algn="l" indent="0" marL="0">
              <a:lnSpc>
                <a:spcPts val="5100"/>
              </a:lnSpc>
              <a:buNone/>
            </a:pPr>
            <a:r>
              <a:rPr lang="en-US" sz="4050" b="1" dirty="0">
                <a:solidFill>
                  <a:srgbClr val="F0F4F1"/>
                </a:solidFill>
                <a:latin typeface="Syne Extra Bold" pitchFamily="34" charset="0"/>
                <a:ea typeface="Syne Extra Bold" pitchFamily="34" charset="-122"/>
                <a:cs typeface="Syne Extra Bold" pitchFamily="34" charset="-120"/>
              </a:rPr>
              <a:t>Best Practices in Recruiting Sales Personnel</a:t>
            </a:r>
            <a:endParaRPr lang="en-US" sz="4050" dirty="0"/>
          </a:p>
        </p:txBody>
      </p:sp>
      <p:sp>
        <p:nvSpPr>
          <p:cNvPr id="4" name="Shape 1"/>
          <p:cNvSpPr/>
          <p:nvPr/>
        </p:nvSpPr>
        <p:spPr>
          <a:xfrm>
            <a:off x="728543" y="4953119"/>
            <a:ext cx="4252317" cy="2538174"/>
          </a:xfrm>
          <a:prstGeom prst="roundRect">
            <a:avLst>
              <a:gd name="adj" fmla="val 3444"/>
            </a:avLst>
          </a:prstGeom>
          <a:solidFill>
            <a:srgbClr val="547808"/>
          </a:solidFill>
          <a:ln w="7620">
            <a:solidFill>
              <a:srgbClr val="6D9121"/>
            </a:solidFill>
            <a:prstDash val="solid"/>
          </a:ln>
        </p:spPr>
      </p:sp>
      <p:sp>
        <p:nvSpPr>
          <p:cNvPr id="5" name="Text 2"/>
          <p:cNvSpPr/>
          <p:nvPr/>
        </p:nvSpPr>
        <p:spPr>
          <a:xfrm>
            <a:off x="944285" y="5168860"/>
            <a:ext cx="3820835" cy="650319"/>
          </a:xfrm>
          <a:prstGeom prst="rect">
            <a:avLst/>
          </a:prstGeom>
          <a:noFill/>
          <a:ln/>
        </p:spPr>
        <p:txBody>
          <a:bodyPr wrap="square" lIns="0" tIns="0" rIns="0" bIns="0" rtlCol="0" anchor="t"/>
          <a:lstStyle/>
          <a:p>
            <a:pPr algn="l" indent="0" marL="0">
              <a:lnSpc>
                <a:spcPts val="2550"/>
              </a:lnSpc>
              <a:buNone/>
            </a:pPr>
            <a:r>
              <a:rPr lang="en-US" sz="2000" b="1" dirty="0">
                <a:solidFill>
                  <a:srgbClr val="FFFFFF"/>
                </a:solidFill>
                <a:latin typeface="Syne Extra Bold" pitchFamily="34" charset="0"/>
                <a:ea typeface="Syne Extra Bold" pitchFamily="34" charset="-122"/>
                <a:cs typeface="Syne Extra Bold" pitchFamily="34" charset="-120"/>
              </a:rPr>
              <a:t>Anticipate Future Needs</a:t>
            </a:r>
            <a:endParaRPr lang="en-US" sz="2000" dirty="0"/>
          </a:p>
        </p:txBody>
      </p:sp>
      <p:sp>
        <p:nvSpPr>
          <p:cNvPr id="6" name="Text 3"/>
          <p:cNvSpPr/>
          <p:nvPr/>
        </p:nvSpPr>
        <p:spPr>
          <a:xfrm>
            <a:off x="944285" y="5943957"/>
            <a:ext cx="3820835" cy="1331595"/>
          </a:xfrm>
          <a:prstGeom prst="rect">
            <a:avLst/>
          </a:prstGeom>
          <a:noFill/>
          <a:ln/>
        </p:spPr>
        <p:txBody>
          <a:bodyPr wrap="square" lIns="0" tIns="0" rIns="0" bIns="0" rtlCol="0" anchor="t"/>
          <a:lstStyle/>
          <a:p>
            <a:pPr algn="l" indent="0" marL="0">
              <a:lnSpc>
                <a:spcPts val="2600"/>
              </a:lnSpc>
              <a:buNone/>
            </a:pPr>
            <a:r>
              <a:rPr lang="en-US" sz="1600" dirty="0">
                <a:solidFill>
                  <a:srgbClr val="FFFFFF"/>
                </a:solidFill>
                <a:latin typeface="Syne" pitchFamily="34" charset="0"/>
                <a:ea typeface="Syne" pitchFamily="34" charset="-122"/>
                <a:cs typeface="Syne" pitchFamily="34" charset="-120"/>
              </a:rPr>
              <a:t>Recruitment should anticipate not only immediate needs but also immediate and intermediate competencies necessary to maximize the potential of the investment.</a:t>
            </a:r>
            <a:endParaRPr lang="en-US" sz="1600" dirty="0"/>
          </a:p>
        </p:txBody>
      </p:sp>
      <p:sp>
        <p:nvSpPr>
          <p:cNvPr id="7" name="Shape 4"/>
          <p:cNvSpPr/>
          <p:nvPr/>
        </p:nvSpPr>
        <p:spPr>
          <a:xfrm>
            <a:off x="5188982" y="4953119"/>
            <a:ext cx="4252317" cy="2538174"/>
          </a:xfrm>
          <a:prstGeom prst="roundRect">
            <a:avLst>
              <a:gd name="adj" fmla="val 3444"/>
            </a:avLst>
          </a:prstGeom>
          <a:solidFill>
            <a:srgbClr val="547808"/>
          </a:solidFill>
          <a:ln w="7620">
            <a:solidFill>
              <a:srgbClr val="6D9121"/>
            </a:solidFill>
            <a:prstDash val="solid"/>
          </a:ln>
        </p:spPr>
      </p:sp>
      <p:sp>
        <p:nvSpPr>
          <p:cNvPr id="8" name="Text 5"/>
          <p:cNvSpPr/>
          <p:nvPr/>
        </p:nvSpPr>
        <p:spPr>
          <a:xfrm>
            <a:off x="5404723" y="5168860"/>
            <a:ext cx="3820835" cy="650319"/>
          </a:xfrm>
          <a:prstGeom prst="rect">
            <a:avLst/>
          </a:prstGeom>
          <a:noFill/>
          <a:ln/>
        </p:spPr>
        <p:txBody>
          <a:bodyPr wrap="square" lIns="0" tIns="0" rIns="0" bIns="0" rtlCol="0" anchor="t"/>
          <a:lstStyle/>
          <a:p>
            <a:pPr algn="l" indent="0" marL="0">
              <a:lnSpc>
                <a:spcPts val="2550"/>
              </a:lnSpc>
              <a:buNone/>
            </a:pPr>
            <a:r>
              <a:rPr lang="en-US" sz="2000" b="1" dirty="0">
                <a:solidFill>
                  <a:srgbClr val="FFFFFF"/>
                </a:solidFill>
                <a:latin typeface="Syne Extra Bold" pitchFamily="34" charset="0"/>
                <a:ea typeface="Syne Extra Bold" pitchFamily="34" charset="-122"/>
                <a:cs typeface="Syne Extra Bold" pitchFamily="34" charset="-120"/>
              </a:rPr>
              <a:t>Improve Applicant Pool Quality</a:t>
            </a:r>
            <a:endParaRPr lang="en-US" sz="2000" dirty="0"/>
          </a:p>
        </p:txBody>
      </p:sp>
      <p:sp>
        <p:nvSpPr>
          <p:cNvPr id="9" name="Text 6"/>
          <p:cNvSpPr/>
          <p:nvPr/>
        </p:nvSpPr>
        <p:spPr>
          <a:xfrm>
            <a:off x="5404723" y="5943957"/>
            <a:ext cx="3820835" cy="1331595"/>
          </a:xfrm>
          <a:prstGeom prst="rect">
            <a:avLst/>
          </a:prstGeom>
          <a:noFill/>
          <a:ln/>
        </p:spPr>
        <p:txBody>
          <a:bodyPr wrap="square" lIns="0" tIns="0" rIns="0" bIns="0" rtlCol="0" anchor="t"/>
          <a:lstStyle/>
          <a:p>
            <a:pPr algn="l" indent="0" marL="0">
              <a:lnSpc>
                <a:spcPts val="2600"/>
              </a:lnSpc>
              <a:buNone/>
            </a:pPr>
            <a:r>
              <a:rPr lang="en-US" sz="1600" dirty="0">
                <a:solidFill>
                  <a:srgbClr val="FFFFFF"/>
                </a:solidFill>
                <a:latin typeface="Syne" pitchFamily="34" charset="0"/>
                <a:ea typeface="Syne" pitchFamily="34" charset="-122"/>
                <a:cs typeface="Syne" pitchFamily="34" charset="-120"/>
              </a:rPr>
              <a:t>Implement practices that will improve the quality of the applicant pool and increase the effectiveness and performance of the sales force.</a:t>
            </a:r>
            <a:endParaRPr lang="en-US" sz="1600" dirty="0"/>
          </a:p>
        </p:txBody>
      </p:sp>
      <p:sp>
        <p:nvSpPr>
          <p:cNvPr id="10" name="Shape 7"/>
          <p:cNvSpPr/>
          <p:nvPr/>
        </p:nvSpPr>
        <p:spPr>
          <a:xfrm>
            <a:off x="9649420" y="4953119"/>
            <a:ext cx="4252317" cy="2538174"/>
          </a:xfrm>
          <a:prstGeom prst="roundRect">
            <a:avLst>
              <a:gd name="adj" fmla="val 3444"/>
            </a:avLst>
          </a:prstGeom>
          <a:solidFill>
            <a:srgbClr val="547808"/>
          </a:solidFill>
          <a:ln w="7620">
            <a:solidFill>
              <a:srgbClr val="6D9121"/>
            </a:solidFill>
            <a:prstDash val="solid"/>
          </a:ln>
        </p:spPr>
      </p:sp>
      <p:sp>
        <p:nvSpPr>
          <p:cNvPr id="11" name="Text 8"/>
          <p:cNvSpPr/>
          <p:nvPr/>
        </p:nvSpPr>
        <p:spPr>
          <a:xfrm>
            <a:off x="9865162" y="5168860"/>
            <a:ext cx="3820835" cy="650319"/>
          </a:xfrm>
          <a:prstGeom prst="rect">
            <a:avLst/>
          </a:prstGeom>
          <a:noFill/>
          <a:ln/>
        </p:spPr>
        <p:txBody>
          <a:bodyPr wrap="square" lIns="0" tIns="0" rIns="0" bIns="0" rtlCol="0" anchor="t"/>
          <a:lstStyle/>
          <a:p>
            <a:pPr algn="l" indent="0" marL="0">
              <a:lnSpc>
                <a:spcPts val="2550"/>
              </a:lnSpc>
              <a:buNone/>
            </a:pPr>
            <a:r>
              <a:rPr lang="en-US" sz="2000" b="1" dirty="0">
                <a:solidFill>
                  <a:srgbClr val="FFFFFF"/>
                </a:solidFill>
                <a:latin typeface="Syne Extra Bold" pitchFamily="34" charset="0"/>
                <a:ea typeface="Syne Extra Bold" pitchFamily="34" charset="-122"/>
                <a:cs typeface="Syne Extra Bold" pitchFamily="34" charset="-120"/>
              </a:rPr>
              <a:t>Address Skill Levels</a:t>
            </a:r>
            <a:endParaRPr lang="en-US" sz="2000" dirty="0"/>
          </a:p>
        </p:txBody>
      </p:sp>
      <p:sp>
        <p:nvSpPr>
          <p:cNvPr id="12" name="Text 9"/>
          <p:cNvSpPr/>
          <p:nvPr/>
        </p:nvSpPr>
        <p:spPr>
          <a:xfrm>
            <a:off x="9865162" y="5943957"/>
            <a:ext cx="3820835" cy="998696"/>
          </a:xfrm>
          <a:prstGeom prst="rect">
            <a:avLst/>
          </a:prstGeom>
          <a:noFill/>
          <a:ln/>
        </p:spPr>
        <p:txBody>
          <a:bodyPr wrap="square" lIns="0" tIns="0" rIns="0" bIns="0" rtlCol="0" anchor="t"/>
          <a:lstStyle/>
          <a:p>
            <a:pPr algn="l" indent="0" marL="0">
              <a:lnSpc>
                <a:spcPts val="2600"/>
              </a:lnSpc>
              <a:buNone/>
            </a:pPr>
            <a:r>
              <a:rPr lang="en-US" sz="1600" dirty="0">
                <a:solidFill>
                  <a:srgbClr val="FFFFFF"/>
                </a:solidFill>
                <a:latin typeface="Syne" pitchFamily="34" charset="0"/>
                <a:ea typeface="Syne" pitchFamily="34" charset="-122"/>
                <a:cs typeface="Syne" pitchFamily="34" charset="-120"/>
              </a:rPr>
              <a:t>Recognize that different levels of the selling structure require different skill levels and means of motivation.</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75561" y="532567"/>
            <a:ext cx="13279279" cy="1206341"/>
          </a:xfrm>
          <a:prstGeom prst="rect">
            <a:avLst/>
          </a:prstGeom>
          <a:noFill/>
          <a:ln/>
        </p:spPr>
        <p:txBody>
          <a:bodyPr wrap="square" lIns="0" tIns="0" rIns="0" bIns="0" rtlCol="0" anchor="t"/>
          <a:lstStyle/>
          <a:p>
            <a:pPr algn="l" indent="0" marL="0">
              <a:lnSpc>
                <a:spcPts val="4750"/>
              </a:lnSpc>
              <a:buNone/>
            </a:pPr>
            <a:r>
              <a:rPr lang="en-US" sz="3800" b="1" dirty="0">
                <a:solidFill>
                  <a:srgbClr val="F0F4F1"/>
                </a:solidFill>
                <a:latin typeface="Syne Extra Bold" pitchFamily="34" charset="0"/>
                <a:ea typeface="Syne Extra Bold" pitchFamily="34" charset="-122"/>
                <a:cs typeface="Syne Extra Bold" pitchFamily="34" charset="-120"/>
              </a:rPr>
              <a:t>Organizational Structure and Design for Selling Forces</a:t>
            </a:r>
            <a:endParaRPr lang="en-US" sz="3800" dirty="0"/>
          </a:p>
        </p:txBody>
      </p:sp>
      <p:sp>
        <p:nvSpPr>
          <p:cNvPr id="3" name="Shape 1"/>
          <p:cNvSpPr/>
          <p:nvPr/>
        </p:nvSpPr>
        <p:spPr>
          <a:xfrm>
            <a:off x="675561" y="2124908"/>
            <a:ext cx="1659850" cy="1112044"/>
          </a:xfrm>
          <a:prstGeom prst="roundRect">
            <a:avLst>
              <a:gd name="adj" fmla="val 7291"/>
            </a:avLst>
          </a:prstGeom>
          <a:solidFill>
            <a:srgbClr val="547808"/>
          </a:solidFill>
          <a:ln w="7620">
            <a:solidFill>
              <a:srgbClr val="6D9121"/>
            </a:solidFill>
            <a:prstDash val="solid"/>
          </a:ln>
        </p:spPr>
      </p:sp>
      <p:sp>
        <p:nvSpPr>
          <p:cNvPr id="4" name="Text 2"/>
          <p:cNvSpPr/>
          <p:nvPr/>
        </p:nvSpPr>
        <p:spPr>
          <a:xfrm>
            <a:off x="1369695" y="2511266"/>
            <a:ext cx="271463" cy="339328"/>
          </a:xfrm>
          <a:prstGeom prst="rect">
            <a:avLst/>
          </a:prstGeom>
          <a:noFill/>
          <a:ln/>
        </p:spPr>
        <p:txBody>
          <a:bodyPr wrap="none" lIns="0" tIns="0" rIns="0" bIns="0" rtlCol="0" anchor="t"/>
          <a:lstStyle/>
          <a:p>
            <a:pPr algn="ctr" indent="0" marL="0">
              <a:lnSpc>
                <a:spcPts val="3400"/>
              </a:lnSpc>
              <a:buNone/>
            </a:pPr>
            <a:r>
              <a:rPr lang="en-US" sz="2100" b="1" dirty="0">
                <a:solidFill>
                  <a:srgbClr val="FFFFFF"/>
                </a:solidFill>
                <a:latin typeface="Syne Extra Bold" pitchFamily="34" charset="0"/>
                <a:ea typeface="Syne Extra Bold" pitchFamily="34" charset="-122"/>
                <a:cs typeface="Syne Extra Bold" pitchFamily="34" charset="-120"/>
              </a:rPr>
              <a:t>1</a:t>
            </a:r>
            <a:endParaRPr lang="en-US" sz="2100" dirty="0"/>
          </a:p>
        </p:txBody>
      </p:sp>
      <p:sp>
        <p:nvSpPr>
          <p:cNvPr id="5" name="Text 3"/>
          <p:cNvSpPr/>
          <p:nvPr/>
        </p:nvSpPr>
        <p:spPr>
          <a:xfrm>
            <a:off x="2528411" y="2317909"/>
            <a:ext cx="3459123" cy="301585"/>
          </a:xfrm>
          <a:prstGeom prst="rect">
            <a:avLst/>
          </a:prstGeom>
          <a:noFill/>
          <a:ln/>
        </p:spPr>
        <p:txBody>
          <a:bodyPr wrap="none" lIns="0" tIns="0" rIns="0" bIns="0" rtlCol="0" anchor="t"/>
          <a:lstStyle/>
          <a:p>
            <a:pPr algn="l" indent="0" marL="0">
              <a:lnSpc>
                <a:spcPts val="2350"/>
              </a:lnSpc>
              <a:buNone/>
            </a:pPr>
            <a:r>
              <a:rPr lang="en-US" sz="1900" b="1" dirty="0">
                <a:solidFill>
                  <a:srgbClr val="D7E5D8"/>
                </a:solidFill>
                <a:latin typeface="Syne Extra Bold" pitchFamily="34" charset="0"/>
                <a:ea typeface="Syne Extra Bold" pitchFamily="34" charset="-122"/>
                <a:cs typeface="Syne Extra Bold" pitchFamily="34" charset="-120"/>
              </a:rPr>
              <a:t>Top Management</a:t>
            </a:r>
            <a:endParaRPr lang="en-US" sz="1900" dirty="0"/>
          </a:p>
        </p:txBody>
      </p:sp>
      <p:sp>
        <p:nvSpPr>
          <p:cNvPr id="6" name="Text 4"/>
          <p:cNvSpPr/>
          <p:nvPr/>
        </p:nvSpPr>
        <p:spPr>
          <a:xfrm>
            <a:off x="2528411" y="2735223"/>
            <a:ext cx="3459123" cy="308729"/>
          </a:xfrm>
          <a:prstGeom prst="rect">
            <a:avLst/>
          </a:prstGeom>
          <a:noFill/>
          <a:ln/>
        </p:spPr>
        <p:txBody>
          <a:bodyPr wrap="none" lIns="0" tIns="0" rIns="0" bIns="0" rtlCol="0" anchor="t"/>
          <a:lstStyle/>
          <a:p>
            <a:pPr algn="l" indent="0" marL="0">
              <a:lnSpc>
                <a:spcPts val="2400"/>
              </a:lnSpc>
              <a:buNone/>
            </a:pPr>
            <a:r>
              <a:rPr lang="en-US" sz="1500" dirty="0">
                <a:solidFill>
                  <a:srgbClr val="D7E5D8"/>
                </a:solidFill>
                <a:latin typeface="Syne" pitchFamily="34" charset="0"/>
                <a:ea typeface="Syne" pitchFamily="34" charset="-122"/>
                <a:cs typeface="Syne" pitchFamily="34" charset="-120"/>
              </a:rPr>
              <a:t>Sets overall strategy and direction</a:t>
            </a:r>
            <a:endParaRPr lang="en-US" sz="1500" dirty="0"/>
          </a:p>
        </p:txBody>
      </p:sp>
      <p:sp>
        <p:nvSpPr>
          <p:cNvPr id="7" name="Shape 5"/>
          <p:cNvSpPr/>
          <p:nvPr/>
        </p:nvSpPr>
        <p:spPr>
          <a:xfrm>
            <a:off x="2431852" y="3227427"/>
            <a:ext cx="11426547" cy="11430"/>
          </a:xfrm>
          <a:prstGeom prst="roundRect">
            <a:avLst>
              <a:gd name="adj" fmla="val 709352"/>
            </a:avLst>
          </a:prstGeom>
          <a:solidFill>
            <a:srgbClr val="6D9121"/>
          </a:solidFill>
          <a:ln/>
        </p:spPr>
      </p:sp>
      <p:sp>
        <p:nvSpPr>
          <p:cNvPr id="8" name="Shape 6"/>
          <p:cNvSpPr/>
          <p:nvPr/>
        </p:nvSpPr>
        <p:spPr>
          <a:xfrm>
            <a:off x="675561" y="3333393"/>
            <a:ext cx="3319820" cy="1112044"/>
          </a:xfrm>
          <a:prstGeom prst="roundRect">
            <a:avLst>
              <a:gd name="adj" fmla="val 7291"/>
            </a:avLst>
          </a:prstGeom>
          <a:solidFill>
            <a:srgbClr val="547808"/>
          </a:solidFill>
          <a:ln w="7620">
            <a:solidFill>
              <a:srgbClr val="6D9121"/>
            </a:solidFill>
            <a:prstDash val="solid"/>
          </a:ln>
        </p:spPr>
      </p:sp>
      <p:sp>
        <p:nvSpPr>
          <p:cNvPr id="9" name="Text 7"/>
          <p:cNvSpPr/>
          <p:nvPr/>
        </p:nvSpPr>
        <p:spPr>
          <a:xfrm>
            <a:off x="2199680" y="3719751"/>
            <a:ext cx="271463" cy="339328"/>
          </a:xfrm>
          <a:prstGeom prst="rect">
            <a:avLst/>
          </a:prstGeom>
          <a:noFill/>
          <a:ln/>
        </p:spPr>
        <p:txBody>
          <a:bodyPr wrap="none" lIns="0" tIns="0" rIns="0" bIns="0" rtlCol="0" anchor="t"/>
          <a:lstStyle/>
          <a:p>
            <a:pPr algn="ctr" indent="0" marL="0">
              <a:lnSpc>
                <a:spcPts val="3400"/>
              </a:lnSpc>
              <a:buNone/>
            </a:pPr>
            <a:r>
              <a:rPr lang="en-US" sz="2100" b="1" dirty="0">
                <a:solidFill>
                  <a:srgbClr val="FFFFFF"/>
                </a:solidFill>
                <a:latin typeface="Syne Extra Bold" pitchFamily="34" charset="0"/>
                <a:ea typeface="Syne Extra Bold" pitchFamily="34" charset="-122"/>
                <a:cs typeface="Syne Extra Bold" pitchFamily="34" charset="-120"/>
              </a:rPr>
              <a:t>2</a:t>
            </a:r>
            <a:endParaRPr lang="en-US" sz="2100" dirty="0"/>
          </a:p>
        </p:txBody>
      </p:sp>
      <p:sp>
        <p:nvSpPr>
          <p:cNvPr id="10" name="Text 8"/>
          <p:cNvSpPr/>
          <p:nvPr/>
        </p:nvSpPr>
        <p:spPr>
          <a:xfrm>
            <a:off x="4188381" y="3526393"/>
            <a:ext cx="3265408" cy="301585"/>
          </a:xfrm>
          <a:prstGeom prst="rect">
            <a:avLst/>
          </a:prstGeom>
          <a:noFill/>
          <a:ln/>
        </p:spPr>
        <p:txBody>
          <a:bodyPr wrap="none" lIns="0" tIns="0" rIns="0" bIns="0" rtlCol="0" anchor="t"/>
          <a:lstStyle/>
          <a:p>
            <a:pPr algn="l" indent="0" marL="0">
              <a:lnSpc>
                <a:spcPts val="2350"/>
              </a:lnSpc>
              <a:buNone/>
            </a:pPr>
            <a:r>
              <a:rPr lang="en-US" sz="1900" b="1" dirty="0">
                <a:solidFill>
                  <a:srgbClr val="D7E5D8"/>
                </a:solidFill>
                <a:latin typeface="Syne Extra Bold" pitchFamily="34" charset="0"/>
                <a:ea typeface="Syne Extra Bold" pitchFamily="34" charset="-122"/>
                <a:cs typeface="Syne Extra Bold" pitchFamily="34" charset="-120"/>
              </a:rPr>
              <a:t>Sales Leadership</a:t>
            </a:r>
            <a:endParaRPr lang="en-US" sz="1900" dirty="0"/>
          </a:p>
        </p:txBody>
      </p:sp>
      <p:sp>
        <p:nvSpPr>
          <p:cNvPr id="11" name="Text 9"/>
          <p:cNvSpPr/>
          <p:nvPr/>
        </p:nvSpPr>
        <p:spPr>
          <a:xfrm>
            <a:off x="4188381" y="3943707"/>
            <a:ext cx="3535799" cy="308729"/>
          </a:xfrm>
          <a:prstGeom prst="rect">
            <a:avLst/>
          </a:prstGeom>
          <a:noFill/>
          <a:ln/>
        </p:spPr>
        <p:txBody>
          <a:bodyPr wrap="none" lIns="0" tIns="0" rIns="0" bIns="0" rtlCol="0" anchor="t"/>
          <a:lstStyle/>
          <a:p>
            <a:pPr algn="l" indent="0" marL="0">
              <a:lnSpc>
                <a:spcPts val="2400"/>
              </a:lnSpc>
              <a:buNone/>
            </a:pPr>
            <a:r>
              <a:rPr lang="en-US" sz="1500" dirty="0">
                <a:solidFill>
                  <a:srgbClr val="D7E5D8"/>
                </a:solidFill>
                <a:latin typeface="Syne" pitchFamily="34" charset="0"/>
                <a:ea typeface="Syne" pitchFamily="34" charset="-122"/>
                <a:cs typeface="Syne" pitchFamily="34" charset="-120"/>
              </a:rPr>
              <a:t>Develops and implements sales strategies</a:t>
            </a:r>
            <a:endParaRPr lang="en-US" sz="1500" dirty="0"/>
          </a:p>
        </p:txBody>
      </p:sp>
      <p:sp>
        <p:nvSpPr>
          <p:cNvPr id="12" name="Shape 10"/>
          <p:cNvSpPr/>
          <p:nvPr/>
        </p:nvSpPr>
        <p:spPr>
          <a:xfrm>
            <a:off x="4091821" y="4435912"/>
            <a:ext cx="9766578" cy="11430"/>
          </a:xfrm>
          <a:prstGeom prst="roundRect">
            <a:avLst>
              <a:gd name="adj" fmla="val 709352"/>
            </a:avLst>
          </a:prstGeom>
          <a:solidFill>
            <a:srgbClr val="6D9121"/>
          </a:solidFill>
          <a:ln/>
        </p:spPr>
      </p:sp>
      <p:sp>
        <p:nvSpPr>
          <p:cNvPr id="13" name="Shape 11"/>
          <p:cNvSpPr/>
          <p:nvPr/>
        </p:nvSpPr>
        <p:spPr>
          <a:xfrm>
            <a:off x="675561" y="4541877"/>
            <a:ext cx="4979670" cy="1112044"/>
          </a:xfrm>
          <a:prstGeom prst="roundRect">
            <a:avLst>
              <a:gd name="adj" fmla="val 7291"/>
            </a:avLst>
          </a:prstGeom>
          <a:solidFill>
            <a:srgbClr val="547808"/>
          </a:solidFill>
          <a:ln w="7620">
            <a:solidFill>
              <a:srgbClr val="6D9121"/>
            </a:solidFill>
            <a:prstDash val="solid"/>
          </a:ln>
        </p:spPr>
      </p:sp>
      <p:sp>
        <p:nvSpPr>
          <p:cNvPr id="14" name="Text 12"/>
          <p:cNvSpPr/>
          <p:nvPr/>
        </p:nvSpPr>
        <p:spPr>
          <a:xfrm>
            <a:off x="3029664" y="4928235"/>
            <a:ext cx="271463" cy="339328"/>
          </a:xfrm>
          <a:prstGeom prst="rect">
            <a:avLst/>
          </a:prstGeom>
          <a:noFill/>
          <a:ln/>
        </p:spPr>
        <p:txBody>
          <a:bodyPr wrap="none" lIns="0" tIns="0" rIns="0" bIns="0" rtlCol="0" anchor="t"/>
          <a:lstStyle/>
          <a:p>
            <a:pPr algn="ctr" indent="0" marL="0">
              <a:lnSpc>
                <a:spcPts val="3400"/>
              </a:lnSpc>
              <a:buNone/>
            </a:pPr>
            <a:r>
              <a:rPr lang="en-US" sz="2100" b="1" dirty="0">
                <a:solidFill>
                  <a:srgbClr val="FFFFFF"/>
                </a:solidFill>
                <a:latin typeface="Syne Extra Bold" pitchFamily="34" charset="0"/>
                <a:ea typeface="Syne Extra Bold" pitchFamily="34" charset="-122"/>
                <a:cs typeface="Syne Extra Bold" pitchFamily="34" charset="-120"/>
              </a:rPr>
              <a:t>3</a:t>
            </a:r>
            <a:endParaRPr lang="en-US" sz="2100" dirty="0"/>
          </a:p>
        </p:txBody>
      </p:sp>
      <p:sp>
        <p:nvSpPr>
          <p:cNvPr id="15" name="Text 13"/>
          <p:cNvSpPr/>
          <p:nvPr/>
        </p:nvSpPr>
        <p:spPr>
          <a:xfrm>
            <a:off x="5848231" y="4734878"/>
            <a:ext cx="3699867" cy="301585"/>
          </a:xfrm>
          <a:prstGeom prst="rect">
            <a:avLst/>
          </a:prstGeom>
          <a:noFill/>
          <a:ln/>
        </p:spPr>
        <p:txBody>
          <a:bodyPr wrap="none" lIns="0" tIns="0" rIns="0" bIns="0" rtlCol="0" anchor="t"/>
          <a:lstStyle/>
          <a:p>
            <a:pPr algn="l" indent="0" marL="0">
              <a:lnSpc>
                <a:spcPts val="2350"/>
              </a:lnSpc>
              <a:buNone/>
            </a:pPr>
            <a:r>
              <a:rPr lang="en-US" sz="1900" b="1" dirty="0">
                <a:solidFill>
                  <a:srgbClr val="D7E5D8"/>
                </a:solidFill>
                <a:latin typeface="Syne Extra Bold" pitchFamily="34" charset="0"/>
                <a:ea typeface="Syne Extra Bold" pitchFamily="34" charset="-122"/>
                <a:cs typeface="Syne Extra Bold" pitchFamily="34" charset="-120"/>
              </a:rPr>
              <a:t>Regional Managers</a:t>
            </a:r>
            <a:endParaRPr lang="en-US" sz="1900" dirty="0"/>
          </a:p>
        </p:txBody>
      </p:sp>
      <p:sp>
        <p:nvSpPr>
          <p:cNvPr id="16" name="Text 14"/>
          <p:cNvSpPr/>
          <p:nvPr/>
        </p:nvSpPr>
        <p:spPr>
          <a:xfrm>
            <a:off x="5848231" y="5152192"/>
            <a:ext cx="3699867" cy="308729"/>
          </a:xfrm>
          <a:prstGeom prst="rect">
            <a:avLst/>
          </a:prstGeom>
          <a:noFill/>
          <a:ln/>
        </p:spPr>
        <p:txBody>
          <a:bodyPr wrap="none" lIns="0" tIns="0" rIns="0" bIns="0" rtlCol="0" anchor="t"/>
          <a:lstStyle/>
          <a:p>
            <a:pPr algn="l" indent="0" marL="0">
              <a:lnSpc>
                <a:spcPts val="2400"/>
              </a:lnSpc>
              <a:buNone/>
            </a:pPr>
            <a:r>
              <a:rPr lang="en-US" sz="1500" dirty="0">
                <a:solidFill>
                  <a:srgbClr val="D7E5D8"/>
                </a:solidFill>
                <a:latin typeface="Syne" pitchFamily="34" charset="0"/>
                <a:ea typeface="Syne" pitchFamily="34" charset="-122"/>
                <a:cs typeface="Syne" pitchFamily="34" charset="-120"/>
              </a:rPr>
              <a:t>Oversee sales in specific geographic areas</a:t>
            </a:r>
            <a:endParaRPr lang="en-US" sz="1500" dirty="0"/>
          </a:p>
        </p:txBody>
      </p:sp>
      <p:sp>
        <p:nvSpPr>
          <p:cNvPr id="17" name="Shape 15"/>
          <p:cNvSpPr/>
          <p:nvPr/>
        </p:nvSpPr>
        <p:spPr>
          <a:xfrm>
            <a:off x="5751671" y="5644396"/>
            <a:ext cx="8106728" cy="11430"/>
          </a:xfrm>
          <a:prstGeom prst="roundRect">
            <a:avLst>
              <a:gd name="adj" fmla="val 709352"/>
            </a:avLst>
          </a:prstGeom>
          <a:solidFill>
            <a:srgbClr val="6D9121"/>
          </a:solidFill>
          <a:ln/>
        </p:spPr>
      </p:sp>
      <p:sp>
        <p:nvSpPr>
          <p:cNvPr id="18" name="Shape 16"/>
          <p:cNvSpPr/>
          <p:nvPr/>
        </p:nvSpPr>
        <p:spPr>
          <a:xfrm>
            <a:off x="675561" y="5750362"/>
            <a:ext cx="6639639" cy="1112044"/>
          </a:xfrm>
          <a:prstGeom prst="roundRect">
            <a:avLst>
              <a:gd name="adj" fmla="val 7291"/>
            </a:avLst>
          </a:prstGeom>
          <a:solidFill>
            <a:srgbClr val="547808"/>
          </a:solidFill>
          <a:ln w="7620">
            <a:solidFill>
              <a:srgbClr val="6D9121"/>
            </a:solidFill>
            <a:prstDash val="solid"/>
          </a:ln>
        </p:spPr>
      </p:sp>
      <p:sp>
        <p:nvSpPr>
          <p:cNvPr id="19" name="Text 17"/>
          <p:cNvSpPr/>
          <p:nvPr/>
        </p:nvSpPr>
        <p:spPr>
          <a:xfrm>
            <a:off x="3859649" y="6136719"/>
            <a:ext cx="271463" cy="339328"/>
          </a:xfrm>
          <a:prstGeom prst="rect">
            <a:avLst/>
          </a:prstGeom>
          <a:noFill/>
          <a:ln/>
        </p:spPr>
        <p:txBody>
          <a:bodyPr wrap="none" lIns="0" tIns="0" rIns="0" bIns="0" rtlCol="0" anchor="t"/>
          <a:lstStyle/>
          <a:p>
            <a:pPr algn="ctr" indent="0" marL="0">
              <a:lnSpc>
                <a:spcPts val="3400"/>
              </a:lnSpc>
              <a:buNone/>
            </a:pPr>
            <a:r>
              <a:rPr lang="en-US" sz="2100" b="1" dirty="0">
                <a:solidFill>
                  <a:srgbClr val="FFFFFF"/>
                </a:solidFill>
                <a:latin typeface="Syne Extra Bold" pitchFamily="34" charset="0"/>
                <a:ea typeface="Syne Extra Bold" pitchFamily="34" charset="-122"/>
                <a:cs typeface="Syne Extra Bold" pitchFamily="34" charset="-120"/>
              </a:rPr>
              <a:t>4</a:t>
            </a:r>
            <a:endParaRPr lang="en-US" sz="2100" dirty="0"/>
          </a:p>
        </p:txBody>
      </p:sp>
      <p:sp>
        <p:nvSpPr>
          <p:cNvPr id="20" name="Text 18"/>
          <p:cNvSpPr/>
          <p:nvPr/>
        </p:nvSpPr>
        <p:spPr>
          <a:xfrm>
            <a:off x="7508200" y="5943362"/>
            <a:ext cx="4267676" cy="301585"/>
          </a:xfrm>
          <a:prstGeom prst="rect">
            <a:avLst/>
          </a:prstGeom>
          <a:noFill/>
          <a:ln/>
        </p:spPr>
        <p:txBody>
          <a:bodyPr wrap="none" lIns="0" tIns="0" rIns="0" bIns="0" rtlCol="0" anchor="t"/>
          <a:lstStyle/>
          <a:p>
            <a:pPr algn="l" indent="0" marL="0">
              <a:lnSpc>
                <a:spcPts val="2350"/>
              </a:lnSpc>
              <a:buNone/>
            </a:pPr>
            <a:r>
              <a:rPr lang="en-US" sz="1900" b="1" dirty="0">
                <a:solidFill>
                  <a:srgbClr val="D7E5D8"/>
                </a:solidFill>
                <a:latin typeface="Syne Extra Bold" pitchFamily="34" charset="0"/>
                <a:ea typeface="Syne Extra Bold" pitchFamily="34" charset="-122"/>
                <a:cs typeface="Syne Extra Bold" pitchFamily="34" charset="-120"/>
              </a:rPr>
              <a:t>Sales Representatives</a:t>
            </a:r>
            <a:endParaRPr lang="en-US" sz="1900" dirty="0"/>
          </a:p>
        </p:txBody>
      </p:sp>
      <p:sp>
        <p:nvSpPr>
          <p:cNvPr id="21" name="Text 19"/>
          <p:cNvSpPr/>
          <p:nvPr/>
        </p:nvSpPr>
        <p:spPr>
          <a:xfrm>
            <a:off x="7508200" y="6360676"/>
            <a:ext cx="4267676" cy="308729"/>
          </a:xfrm>
          <a:prstGeom prst="rect">
            <a:avLst/>
          </a:prstGeom>
          <a:noFill/>
          <a:ln/>
        </p:spPr>
        <p:txBody>
          <a:bodyPr wrap="none" lIns="0" tIns="0" rIns="0" bIns="0" rtlCol="0" anchor="t"/>
          <a:lstStyle/>
          <a:p>
            <a:pPr algn="l" indent="0" marL="0">
              <a:lnSpc>
                <a:spcPts val="2400"/>
              </a:lnSpc>
              <a:buNone/>
            </a:pPr>
            <a:r>
              <a:rPr lang="en-US" sz="1500" dirty="0">
                <a:solidFill>
                  <a:srgbClr val="D7E5D8"/>
                </a:solidFill>
                <a:latin typeface="Syne" pitchFamily="34" charset="0"/>
                <a:ea typeface="Syne" pitchFamily="34" charset="-122"/>
                <a:cs typeface="Syne" pitchFamily="34" charset="-120"/>
              </a:rPr>
              <a:t>Direct interaction with customers</a:t>
            </a:r>
            <a:endParaRPr lang="en-US" sz="1500" dirty="0"/>
          </a:p>
        </p:txBody>
      </p:sp>
      <p:sp>
        <p:nvSpPr>
          <p:cNvPr id="22" name="Text 20"/>
          <p:cNvSpPr/>
          <p:nvPr/>
        </p:nvSpPr>
        <p:spPr>
          <a:xfrm>
            <a:off x="675561" y="7079575"/>
            <a:ext cx="13279279" cy="617458"/>
          </a:xfrm>
          <a:prstGeom prst="rect">
            <a:avLst/>
          </a:prstGeom>
          <a:noFill/>
          <a:ln/>
        </p:spPr>
        <p:txBody>
          <a:bodyPr wrap="square" lIns="0" tIns="0" rIns="0" bIns="0" rtlCol="0" anchor="t"/>
          <a:lstStyle/>
          <a:p>
            <a:pPr algn="l" indent="0" marL="0">
              <a:lnSpc>
                <a:spcPts val="2400"/>
              </a:lnSpc>
              <a:buNone/>
            </a:pPr>
            <a:r>
              <a:rPr lang="en-US" sz="1500" dirty="0">
                <a:solidFill>
                  <a:srgbClr val="D7E5D8"/>
                </a:solidFill>
                <a:latin typeface="Syne" pitchFamily="34" charset="0"/>
                <a:ea typeface="Syne" pitchFamily="34" charset="-122"/>
                <a:cs typeface="Syne" pitchFamily="34" charset="-120"/>
              </a:rPr>
              <a:t>The organizational structure of a selling force will help achieve marketing and sales objectives only if its components are effectively designed and planned and are well integrated with one another and with the other organizational units of the company.</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68191" y="779621"/>
            <a:ext cx="7607618" cy="2057757"/>
          </a:xfrm>
          <a:prstGeom prst="rect">
            <a:avLst/>
          </a:prstGeom>
          <a:noFill/>
          <a:ln/>
        </p:spPr>
        <p:txBody>
          <a:bodyPr wrap="square" lIns="0" tIns="0" rIns="0" bIns="0" rtlCol="0" anchor="t"/>
          <a:lstStyle/>
          <a:p>
            <a:pPr algn="l" indent="0" marL="0">
              <a:lnSpc>
                <a:spcPts val="5400"/>
              </a:lnSpc>
              <a:buNone/>
            </a:pPr>
            <a:r>
              <a:rPr lang="en-US" sz="4300" b="1" dirty="0">
                <a:solidFill>
                  <a:srgbClr val="F0F4F1"/>
                </a:solidFill>
                <a:latin typeface="Syne Extra Bold" pitchFamily="34" charset="0"/>
                <a:ea typeface="Syne Extra Bold" pitchFamily="34" charset="-122"/>
                <a:cs typeface="Syne Extra Bold" pitchFamily="34" charset="-120"/>
              </a:rPr>
              <a:t>Types of Organizational Structures</a:t>
            </a:r>
            <a:endParaRPr lang="en-US" sz="4300" dirty="0"/>
          </a:p>
        </p:txBody>
      </p:sp>
      <p:pic>
        <p:nvPicPr>
          <p:cNvPr id="4" name="Image 1" descr="preencoded.png">    </p:cNvPr>
          <p:cNvPicPr>
            <a:picLocks noChangeAspect="1"/>
          </p:cNvPicPr>
          <p:nvPr/>
        </p:nvPicPr>
        <p:blipFill>
          <a:blip r:embed="rId2"/>
          <a:stretch>
            <a:fillRect/>
          </a:stretch>
        </p:blipFill>
        <p:spPr>
          <a:xfrm>
            <a:off x="768191" y="3166586"/>
            <a:ext cx="548759" cy="548759"/>
          </a:xfrm>
          <a:prstGeom prst="rect">
            <a:avLst/>
          </a:prstGeom>
        </p:spPr>
      </p:pic>
      <p:sp>
        <p:nvSpPr>
          <p:cNvPr id="5" name="Text 1"/>
          <p:cNvSpPr/>
          <p:nvPr/>
        </p:nvSpPr>
        <p:spPr>
          <a:xfrm>
            <a:off x="768191" y="3934778"/>
            <a:ext cx="2316361" cy="1029057"/>
          </a:xfrm>
          <a:prstGeom prst="rect">
            <a:avLst/>
          </a:prstGeom>
          <a:noFill/>
          <a:ln/>
        </p:spPr>
        <p:txBody>
          <a:bodyPr wrap="square" lIns="0" tIns="0" rIns="0" bIns="0" rtlCol="0" anchor="t"/>
          <a:lstStyle/>
          <a:p>
            <a:pPr algn="l" indent="0" marL="0">
              <a:lnSpc>
                <a:spcPts val="2700"/>
              </a:lnSpc>
              <a:buNone/>
            </a:pPr>
            <a:r>
              <a:rPr lang="en-US" sz="2150" b="1" dirty="0">
                <a:solidFill>
                  <a:srgbClr val="D7E5D8"/>
                </a:solidFill>
                <a:latin typeface="Syne Extra Bold" pitchFamily="34" charset="0"/>
                <a:ea typeface="Syne Extra Bold" pitchFamily="34" charset="-122"/>
                <a:cs typeface="Syne Extra Bold" pitchFamily="34" charset="-120"/>
              </a:rPr>
              <a:t>Hierarchical Structure</a:t>
            </a:r>
            <a:endParaRPr lang="en-US" sz="2150" dirty="0"/>
          </a:p>
        </p:txBody>
      </p:sp>
      <p:sp>
        <p:nvSpPr>
          <p:cNvPr id="6" name="Text 2"/>
          <p:cNvSpPr/>
          <p:nvPr/>
        </p:nvSpPr>
        <p:spPr>
          <a:xfrm>
            <a:off x="768191" y="5095518"/>
            <a:ext cx="2316361" cy="1053703"/>
          </a:xfrm>
          <a:prstGeom prst="rect">
            <a:avLst/>
          </a:prstGeom>
          <a:noFill/>
          <a:ln/>
        </p:spPr>
        <p:txBody>
          <a:bodyPr wrap="square" lIns="0" tIns="0" rIns="0" bIns="0" rtlCol="0" anchor="t"/>
          <a:lstStyle/>
          <a:p>
            <a:pPr algn="l" indent="0" marL="0">
              <a:lnSpc>
                <a:spcPts val="2750"/>
              </a:lnSpc>
              <a:buNone/>
            </a:pPr>
            <a:r>
              <a:rPr lang="en-US" sz="1700" dirty="0">
                <a:solidFill>
                  <a:srgbClr val="D7E5D8"/>
                </a:solidFill>
                <a:latin typeface="Syne" pitchFamily="34" charset="0"/>
                <a:ea typeface="Syne" pitchFamily="34" charset="-122"/>
                <a:cs typeface="Syne" pitchFamily="34" charset="-120"/>
              </a:rPr>
              <a:t>Traditional top-down structure with clear reporting lines.</a:t>
            </a:r>
            <a:endParaRPr lang="en-US" sz="1700" dirty="0"/>
          </a:p>
        </p:txBody>
      </p:sp>
      <p:pic>
        <p:nvPicPr>
          <p:cNvPr id="7" name="Image 2" descr="preencoded.png">    </p:cNvPr>
          <p:cNvPicPr>
            <a:picLocks noChangeAspect="1"/>
          </p:cNvPicPr>
          <p:nvPr/>
        </p:nvPicPr>
        <p:blipFill>
          <a:blip r:embed="rId3"/>
          <a:stretch>
            <a:fillRect/>
          </a:stretch>
        </p:blipFill>
        <p:spPr>
          <a:xfrm>
            <a:off x="3413760" y="3166586"/>
            <a:ext cx="548759" cy="548759"/>
          </a:xfrm>
          <a:prstGeom prst="rect">
            <a:avLst/>
          </a:prstGeom>
        </p:spPr>
      </p:pic>
      <p:sp>
        <p:nvSpPr>
          <p:cNvPr id="8" name="Text 3"/>
          <p:cNvSpPr/>
          <p:nvPr/>
        </p:nvSpPr>
        <p:spPr>
          <a:xfrm>
            <a:off x="3413760" y="3934778"/>
            <a:ext cx="2316361" cy="686038"/>
          </a:xfrm>
          <a:prstGeom prst="rect">
            <a:avLst/>
          </a:prstGeom>
          <a:noFill/>
          <a:ln/>
        </p:spPr>
        <p:txBody>
          <a:bodyPr wrap="square" lIns="0" tIns="0" rIns="0" bIns="0" rtlCol="0" anchor="t"/>
          <a:lstStyle/>
          <a:p>
            <a:pPr algn="l" indent="0" marL="0">
              <a:lnSpc>
                <a:spcPts val="2700"/>
              </a:lnSpc>
              <a:buNone/>
            </a:pPr>
            <a:r>
              <a:rPr lang="en-US" sz="2150" b="1" dirty="0">
                <a:solidFill>
                  <a:srgbClr val="D7E5D8"/>
                </a:solidFill>
                <a:latin typeface="Syne Extra Bold" pitchFamily="34" charset="0"/>
                <a:ea typeface="Syne Extra Bold" pitchFamily="34" charset="-122"/>
                <a:cs typeface="Syne Extra Bold" pitchFamily="34" charset="-120"/>
              </a:rPr>
              <a:t>Matrix Structure</a:t>
            </a:r>
            <a:endParaRPr lang="en-US" sz="2150" dirty="0"/>
          </a:p>
        </p:txBody>
      </p:sp>
      <p:sp>
        <p:nvSpPr>
          <p:cNvPr id="9" name="Text 4"/>
          <p:cNvSpPr/>
          <p:nvPr/>
        </p:nvSpPr>
        <p:spPr>
          <a:xfrm>
            <a:off x="3413760" y="4752499"/>
            <a:ext cx="2316361" cy="1053703"/>
          </a:xfrm>
          <a:prstGeom prst="rect">
            <a:avLst/>
          </a:prstGeom>
          <a:noFill/>
          <a:ln/>
        </p:spPr>
        <p:txBody>
          <a:bodyPr wrap="square" lIns="0" tIns="0" rIns="0" bIns="0" rtlCol="0" anchor="t"/>
          <a:lstStyle/>
          <a:p>
            <a:pPr algn="l" indent="0" marL="0">
              <a:lnSpc>
                <a:spcPts val="2750"/>
              </a:lnSpc>
              <a:buNone/>
            </a:pPr>
            <a:r>
              <a:rPr lang="en-US" sz="1700" dirty="0">
                <a:solidFill>
                  <a:srgbClr val="D7E5D8"/>
                </a:solidFill>
                <a:latin typeface="Syne" pitchFamily="34" charset="0"/>
                <a:ea typeface="Syne" pitchFamily="34" charset="-122"/>
                <a:cs typeface="Syne" pitchFamily="34" charset="-120"/>
              </a:rPr>
              <a:t>Employees report to both functional and project managers.</a:t>
            </a:r>
            <a:endParaRPr lang="en-US" sz="1700" dirty="0"/>
          </a:p>
        </p:txBody>
      </p:sp>
      <p:pic>
        <p:nvPicPr>
          <p:cNvPr id="10" name="Image 3" descr="preencoded.png">    </p:cNvPr>
          <p:cNvPicPr>
            <a:picLocks noChangeAspect="1"/>
          </p:cNvPicPr>
          <p:nvPr/>
        </p:nvPicPr>
        <p:blipFill>
          <a:blip r:embed="rId4"/>
          <a:stretch>
            <a:fillRect/>
          </a:stretch>
        </p:blipFill>
        <p:spPr>
          <a:xfrm>
            <a:off x="6059329" y="3166586"/>
            <a:ext cx="548759" cy="548759"/>
          </a:xfrm>
          <a:prstGeom prst="rect">
            <a:avLst/>
          </a:prstGeom>
        </p:spPr>
      </p:pic>
      <p:sp>
        <p:nvSpPr>
          <p:cNvPr id="11" name="Text 5"/>
          <p:cNvSpPr/>
          <p:nvPr/>
        </p:nvSpPr>
        <p:spPr>
          <a:xfrm>
            <a:off x="6059329" y="3934778"/>
            <a:ext cx="2316480" cy="686038"/>
          </a:xfrm>
          <a:prstGeom prst="rect">
            <a:avLst/>
          </a:prstGeom>
          <a:noFill/>
          <a:ln/>
        </p:spPr>
        <p:txBody>
          <a:bodyPr wrap="square" lIns="0" tIns="0" rIns="0" bIns="0" rtlCol="0" anchor="t"/>
          <a:lstStyle/>
          <a:p>
            <a:pPr algn="l" indent="0" marL="0">
              <a:lnSpc>
                <a:spcPts val="2700"/>
              </a:lnSpc>
              <a:buNone/>
            </a:pPr>
            <a:r>
              <a:rPr lang="en-US" sz="2150" b="1" dirty="0">
                <a:solidFill>
                  <a:srgbClr val="D7E5D8"/>
                </a:solidFill>
                <a:latin typeface="Syne Extra Bold" pitchFamily="34" charset="0"/>
                <a:ea typeface="Syne Extra Bold" pitchFamily="34" charset="-122"/>
                <a:cs typeface="Syne Extra Bold" pitchFamily="34" charset="-120"/>
              </a:rPr>
              <a:t>Flat Structure</a:t>
            </a:r>
            <a:endParaRPr lang="en-US" sz="2150" dirty="0"/>
          </a:p>
        </p:txBody>
      </p:sp>
      <p:sp>
        <p:nvSpPr>
          <p:cNvPr id="12" name="Text 6"/>
          <p:cNvSpPr/>
          <p:nvPr/>
        </p:nvSpPr>
        <p:spPr>
          <a:xfrm>
            <a:off x="6059329" y="4752499"/>
            <a:ext cx="2316480" cy="1053703"/>
          </a:xfrm>
          <a:prstGeom prst="rect">
            <a:avLst/>
          </a:prstGeom>
          <a:noFill/>
          <a:ln/>
        </p:spPr>
        <p:txBody>
          <a:bodyPr wrap="square" lIns="0" tIns="0" rIns="0" bIns="0" rtlCol="0" anchor="t"/>
          <a:lstStyle/>
          <a:p>
            <a:pPr algn="l" indent="0" marL="0">
              <a:lnSpc>
                <a:spcPts val="2750"/>
              </a:lnSpc>
              <a:buNone/>
            </a:pPr>
            <a:r>
              <a:rPr lang="en-US" sz="1700" dirty="0">
                <a:solidFill>
                  <a:srgbClr val="D7E5D8"/>
                </a:solidFill>
                <a:latin typeface="Syne" pitchFamily="34" charset="0"/>
                <a:ea typeface="Syne" pitchFamily="34" charset="-122"/>
                <a:cs typeface="Syne" pitchFamily="34" charset="-120"/>
              </a:rPr>
              <a:t>Fewer levels of management, more direct communication.</a:t>
            </a:r>
            <a:endParaRPr lang="en-US" sz="1700" dirty="0"/>
          </a:p>
        </p:txBody>
      </p:sp>
      <p:sp>
        <p:nvSpPr>
          <p:cNvPr id="13" name="Text 7"/>
          <p:cNvSpPr/>
          <p:nvPr/>
        </p:nvSpPr>
        <p:spPr>
          <a:xfrm>
            <a:off x="768191" y="6396157"/>
            <a:ext cx="7607618" cy="1053703"/>
          </a:xfrm>
          <a:prstGeom prst="rect">
            <a:avLst/>
          </a:prstGeom>
          <a:noFill/>
          <a:ln/>
        </p:spPr>
        <p:txBody>
          <a:bodyPr wrap="square" lIns="0" tIns="0" rIns="0" bIns="0" rtlCol="0" anchor="t"/>
          <a:lstStyle/>
          <a:p>
            <a:pPr algn="l" indent="0" marL="0">
              <a:lnSpc>
                <a:spcPts val="2750"/>
              </a:lnSpc>
              <a:buNone/>
            </a:pPr>
            <a:r>
              <a:rPr lang="en-US" sz="1700" dirty="0">
                <a:solidFill>
                  <a:srgbClr val="D7E5D8"/>
                </a:solidFill>
                <a:latin typeface="Syne" pitchFamily="34" charset="0"/>
                <a:ea typeface="Syne" pitchFamily="34" charset="-122"/>
                <a:cs typeface="Syne" pitchFamily="34" charset="-120"/>
              </a:rPr>
              <a:t>Different structures are created by different patterns of authority and communication. Their contribution to the fulfillment of objectives also varies. Some are efficient, whereas others may be burdensome for the enterprise.</a:t>
            </a:r>
            <a:endParaRPr lang="en-US" sz="17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54023" y="592455"/>
            <a:ext cx="13122354" cy="1346597"/>
          </a:xfrm>
          <a:prstGeom prst="rect">
            <a:avLst/>
          </a:prstGeom>
          <a:noFill/>
          <a:ln/>
        </p:spPr>
        <p:txBody>
          <a:bodyPr wrap="square" lIns="0" tIns="0" rIns="0" bIns="0" rtlCol="0" anchor="t"/>
          <a:lstStyle/>
          <a:p>
            <a:pPr algn="l" indent="0" marL="0">
              <a:lnSpc>
                <a:spcPts val="5300"/>
              </a:lnSpc>
              <a:buNone/>
            </a:pPr>
            <a:r>
              <a:rPr lang="en-US" sz="4200" b="1" dirty="0">
                <a:solidFill>
                  <a:srgbClr val="F0F4F1"/>
                </a:solidFill>
                <a:latin typeface="Syne Extra Bold" pitchFamily="34" charset="0"/>
                <a:ea typeface="Syne Extra Bold" pitchFamily="34" charset="-122"/>
                <a:cs typeface="Syne Extra Bold" pitchFamily="34" charset="-120"/>
              </a:rPr>
              <a:t>Designing Effective Sales Teams</a:t>
            </a:r>
            <a:endParaRPr lang="en-US" sz="4200" dirty="0"/>
          </a:p>
        </p:txBody>
      </p:sp>
      <p:sp>
        <p:nvSpPr>
          <p:cNvPr id="3" name="Text 1"/>
          <p:cNvSpPr/>
          <p:nvPr/>
        </p:nvSpPr>
        <p:spPr>
          <a:xfrm>
            <a:off x="754023" y="2691289"/>
            <a:ext cx="3941683" cy="673179"/>
          </a:xfrm>
          <a:prstGeom prst="rect">
            <a:avLst/>
          </a:prstGeom>
          <a:noFill/>
          <a:ln/>
        </p:spPr>
        <p:txBody>
          <a:bodyPr wrap="square" lIns="0" tIns="0" rIns="0" bIns="0" rtlCol="0" anchor="t"/>
          <a:lstStyle/>
          <a:p>
            <a:pPr algn="r" indent="0" marL="0">
              <a:lnSpc>
                <a:spcPts val="2650"/>
              </a:lnSpc>
              <a:buNone/>
            </a:pPr>
            <a:r>
              <a:rPr lang="en-US" sz="2100" b="1" dirty="0">
                <a:solidFill>
                  <a:srgbClr val="D7E5D8"/>
                </a:solidFill>
                <a:latin typeface="Syne Extra Bold" pitchFamily="34" charset="0"/>
                <a:ea typeface="Syne Extra Bold" pitchFamily="34" charset="-122"/>
                <a:cs typeface="Syne Extra Bold" pitchFamily="34" charset="-120"/>
              </a:rPr>
              <a:t>Team Composition</a:t>
            </a:r>
            <a:endParaRPr lang="en-US" sz="2100" dirty="0"/>
          </a:p>
        </p:txBody>
      </p:sp>
      <p:sp>
        <p:nvSpPr>
          <p:cNvPr id="4" name="Text 2"/>
          <p:cNvSpPr/>
          <p:nvPr/>
        </p:nvSpPr>
        <p:spPr>
          <a:xfrm>
            <a:off x="754023" y="3493651"/>
            <a:ext cx="3941683" cy="689610"/>
          </a:xfrm>
          <a:prstGeom prst="rect">
            <a:avLst/>
          </a:prstGeom>
          <a:noFill/>
          <a:ln/>
        </p:spPr>
        <p:txBody>
          <a:bodyPr wrap="square" lIns="0" tIns="0" rIns="0" bIns="0" rtlCol="0" anchor="t"/>
          <a:lstStyle/>
          <a:p>
            <a:pPr algn="r" indent="0" marL="0">
              <a:lnSpc>
                <a:spcPts val="2700"/>
              </a:lnSpc>
              <a:buNone/>
            </a:pPr>
            <a:r>
              <a:rPr lang="en-US" sz="1650" dirty="0">
                <a:solidFill>
                  <a:srgbClr val="D7E5D8"/>
                </a:solidFill>
                <a:latin typeface="Syne" pitchFamily="34" charset="0"/>
                <a:ea typeface="Syne" pitchFamily="34" charset="-122"/>
                <a:cs typeface="Syne" pitchFamily="34" charset="-120"/>
              </a:rPr>
              <a:t>Select members with complementary skills</a:t>
            </a:r>
            <a:endParaRPr lang="en-US" sz="1650" dirty="0"/>
          </a:p>
        </p:txBody>
      </p:sp>
      <p:pic>
        <p:nvPicPr>
          <p:cNvPr id="5" name="Image 0" descr="preencoded.png">    </p:cNvPr>
          <p:cNvPicPr>
            <a:picLocks noChangeAspect="1"/>
          </p:cNvPicPr>
          <p:nvPr/>
        </p:nvPicPr>
        <p:blipFill>
          <a:blip r:embed="rId1"/>
          <a:stretch>
            <a:fillRect/>
          </a:stretch>
        </p:blipFill>
        <p:spPr>
          <a:xfrm>
            <a:off x="5018842" y="2369939"/>
            <a:ext cx="4592717" cy="4592717"/>
          </a:xfrm>
          <a:prstGeom prst="rect">
            <a:avLst/>
          </a:prstGeom>
        </p:spPr>
      </p:pic>
      <p:sp>
        <p:nvSpPr>
          <p:cNvPr id="6" name="Text 3"/>
          <p:cNvSpPr/>
          <p:nvPr/>
        </p:nvSpPr>
        <p:spPr>
          <a:xfrm>
            <a:off x="6229588" y="3149679"/>
            <a:ext cx="322302" cy="402908"/>
          </a:xfrm>
          <a:prstGeom prst="rect">
            <a:avLst/>
          </a:prstGeom>
          <a:noFill/>
          <a:ln/>
        </p:spPr>
        <p:txBody>
          <a:bodyPr wrap="none" lIns="0" tIns="0" rIns="0" bIns="0" rtlCol="0" anchor="t"/>
          <a:lstStyle/>
          <a:p>
            <a:pPr algn="l" indent="0" marL="0">
              <a:lnSpc>
                <a:spcPts val="4050"/>
              </a:lnSpc>
              <a:buNone/>
            </a:pPr>
            <a:r>
              <a:rPr lang="en-US" sz="2500" b="1" dirty="0">
                <a:solidFill>
                  <a:srgbClr val="FFFFFF"/>
                </a:solidFill>
                <a:latin typeface="Syne Extra Bold" pitchFamily="34" charset="0"/>
                <a:ea typeface="Syne Extra Bold" pitchFamily="34" charset="-122"/>
                <a:cs typeface="Syne Extra Bold" pitchFamily="34" charset="-120"/>
              </a:rPr>
              <a:t>1</a:t>
            </a:r>
            <a:endParaRPr lang="en-US" sz="2500" dirty="0"/>
          </a:p>
        </p:txBody>
      </p:sp>
      <p:sp>
        <p:nvSpPr>
          <p:cNvPr id="7" name="Text 4"/>
          <p:cNvSpPr/>
          <p:nvPr/>
        </p:nvSpPr>
        <p:spPr>
          <a:xfrm>
            <a:off x="9934694" y="2859643"/>
            <a:ext cx="3123843" cy="336590"/>
          </a:xfrm>
          <a:prstGeom prst="rect">
            <a:avLst/>
          </a:prstGeom>
          <a:noFill/>
          <a:ln/>
        </p:spPr>
        <p:txBody>
          <a:bodyPr wrap="none" lIns="0" tIns="0" rIns="0" bIns="0" rtlCol="0" anchor="t"/>
          <a:lstStyle/>
          <a:p>
            <a:pPr algn="l" indent="0" marL="0">
              <a:lnSpc>
                <a:spcPts val="2650"/>
              </a:lnSpc>
              <a:buNone/>
            </a:pPr>
            <a:r>
              <a:rPr lang="en-US" sz="2100" b="1" dirty="0">
                <a:solidFill>
                  <a:srgbClr val="D7E5D8"/>
                </a:solidFill>
                <a:latin typeface="Syne Extra Bold" pitchFamily="34" charset="0"/>
                <a:ea typeface="Syne Extra Bold" pitchFamily="34" charset="-122"/>
                <a:cs typeface="Syne Extra Bold" pitchFamily="34" charset="-120"/>
              </a:rPr>
              <a:t>Role Definition</a:t>
            </a:r>
            <a:endParaRPr lang="en-US" sz="2100" dirty="0"/>
          </a:p>
        </p:txBody>
      </p:sp>
      <p:sp>
        <p:nvSpPr>
          <p:cNvPr id="8" name="Text 5"/>
          <p:cNvSpPr/>
          <p:nvPr/>
        </p:nvSpPr>
        <p:spPr>
          <a:xfrm>
            <a:off x="9934694" y="3325416"/>
            <a:ext cx="3941683" cy="689610"/>
          </a:xfrm>
          <a:prstGeom prst="rect">
            <a:avLst/>
          </a:prstGeom>
          <a:noFill/>
          <a:ln/>
        </p:spPr>
        <p:txBody>
          <a:bodyPr wrap="square" lIns="0" tIns="0" rIns="0" bIns="0" rtlCol="0" anchor="t"/>
          <a:lstStyle/>
          <a:p>
            <a:pPr algn="l" indent="0" marL="0">
              <a:lnSpc>
                <a:spcPts val="2700"/>
              </a:lnSpc>
              <a:buNone/>
            </a:pPr>
            <a:r>
              <a:rPr lang="en-US" sz="1650" dirty="0">
                <a:solidFill>
                  <a:srgbClr val="D7E5D8"/>
                </a:solidFill>
                <a:latin typeface="Syne" pitchFamily="34" charset="0"/>
                <a:ea typeface="Syne" pitchFamily="34" charset="-122"/>
                <a:cs typeface="Syne" pitchFamily="34" charset="-120"/>
              </a:rPr>
              <a:t>Clearly define responsibilities for each member</a:t>
            </a:r>
            <a:endParaRPr lang="en-US" sz="1650" dirty="0"/>
          </a:p>
        </p:txBody>
      </p:sp>
      <p:pic>
        <p:nvPicPr>
          <p:cNvPr id="9" name="Image 1" descr="preencoded.png">    </p:cNvPr>
          <p:cNvPicPr>
            <a:picLocks noChangeAspect="1"/>
          </p:cNvPicPr>
          <p:nvPr/>
        </p:nvPicPr>
        <p:blipFill>
          <a:blip r:embed="rId2"/>
          <a:stretch>
            <a:fillRect/>
          </a:stretch>
        </p:blipFill>
        <p:spPr>
          <a:xfrm>
            <a:off x="5018842" y="2369939"/>
            <a:ext cx="4592717" cy="4592717"/>
          </a:xfrm>
          <a:prstGeom prst="rect">
            <a:avLst/>
          </a:prstGeom>
        </p:spPr>
      </p:pic>
      <p:sp>
        <p:nvSpPr>
          <p:cNvPr id="10" name="Text 6"/>
          <p:cNvSpPr/>
          <p:nvPr/>
        </p:nvSpPr>
        <p:spPr>
          <a:xfrm>
            <a:off x="8469035" y="3540443"/>
            <a:ext cx="322302" cy="402908"/>
          </a:xfrm>
          <a:prstGeom prst="rect">
            <a:avLst/>
          </a:prstGeom>
          <a:noFill/>
          <a:ln/>
        </p:spPr>
        <p:txBody>
          <a:bodyPr wrap="none" lIns="0" tIns="0" rIns="0" bIns="0" rtlCol="0" anchor="t"/>
          <a:lstStyle/>
          <a:p>
            <a:pPr algn="l" indent="0" marL="0">
              <a:lnSpc>
                <a:spcPts val="4050"/>
              </a:lnSpc>
              <a:buNone/>
            </a:pPr>
            <a:r>
              <a:rPr lang="en-US" sz="2500" b="1" dirty="0">
                <a:solidFill>
                  <a:srgbClr val="FFFFFF"/>
                </a:solidFill>
                <a:latin typeface="Syne Extra Bold" pitchFamily="34" charset="0"/>
                <a:ea typeface="Syne Extra Bold" pitchFamily="34" charset="-122"/>
                <a:cs typeface="Syne Extra Bold" pitchFamily="34" charset="-120"/>
              </a:rPr>
              <a:t>2</a:t>
            </a:r>
            <a:endParaRPr lang="en-US" sz="2500" dirty="0"/>
          </a:p>
        </p:txBody>
      </p:sp>
      <p:sp>
        <p:nvSpPr>
          <p:cNvPr id="11" name="Text 7"/>
          <p:cNvSpPr/>
          <p:nvPr/>
        </p:nvSpPr>
        <p:spPr>
          <a:xfrm>
            <a:off x="9934694" y="5149215"/>
            <a:ext cx="3941683" cy="673179"/>
          </a:xfrm>
          <a:prstGeom prst="rect">
            <a:avLst/>
          </a:prstGeom>
          <a:noFill/>
          <a:ln/>
        </p:spPr>
        <p:txBody>
          <a:bodyPr wrap="square" lIns="0" tIns="0" rIns="0" bIns="0" rtlCol="0" anchor="t"/>
          <a:lstStyle/>
          <a:p>
            <a:pPr algn="l" indent="0" marL="0">
              <a:lnSpc>
                <a:spcPts val="2650"/>
              </a:lnSpc>
              <a:buNone/>
            </a:pPr>
            <a:r>
              <a:rPr lang="en-US" sz="2100" b="1" dirty="0">
                <a:solidFill>
                  <a:srgbClr val="D7E5D8"/>
                </a:solidFill>
                <a:latin typeface="Syne Extra Bold" pitchFamily="34" charset="0"/>
                <a:ea typeface="Syne Extra Bold" pitchFamily="34" charset="-122"/>
                <a:cs typeface="Syne Extra Bold" pitchFamily="34" charset="-120"/>
              </a:rPr>
              <a:t>Communication Channels</a:t>
            </a:r>
            <a:endParaRPr lang="en-US" sz="2100" dirty="0"/>
          </a:p>
        </p:txBody>
      </p:sp>
      <p:sp>
        <p:nvSpPr>
          <p:cNvPr id="12" name="Text 8"/>
          <p:cNvSpPr/>
          <p:nvPr/>
        </p:nvSpPr>
        <p:spPr>
          <a:xfrm>
            <a:off x="9934694" y="5951577"/>
            <a:ext cx="3941683" cy="689610"/>
          </a:xfrm>
          <a:prstGeom prst="rect">
            <a:avLst/>
          </a:prstGeom>
          <a:noFill/>
          <a:ln/>
        </p:spPr>
        <p:txBody>
          <a:bodyPr wrap="square" lIns="0" tIns="0" rIns="0" bIns="0" rtlCol="0" anchor="t"/>
          <a:lstStyle/>
          <a:p>
            <a:pPr algn="l" indent="0" marL="0">
              <a:lnSpc>
                <a:spcPts val="2700"/>
              </a:lnSpc>
              <a:buNone/>
            </a:pPr>
            <a:r>
              <a:rPr lang="en-US" sz="1650" dirty="0">
                <a:solidFill>
                  <a:srgbClr val="D7E5D8"/>
                </a:solidFill>
                <a:latin typeface="Syne" pitchFamily="34" charset="0"/>
                <a:ea typeface="Syne" pitchFamily="34" charset="-122"/>
                <a:cs typeface="Syne" pitchFamily="34" charset="-120"/>
              </a:rPr>
              <a:t>Establish effective communication within the team</a:t>
            </a:r>
            <a:endParaRPr lang="en-US" sz="1650" dirty="0"/>
          </a:p>
        </p:txBody>
      </p:sp>
      <p:pic>
        <p:nvPicPr>
          <p:cNvPr id="13" name="Image 2" descr="preencoded.png">    </p:cNvPr>
          <p:cNvPicPr>
            <a:picLocks noChangeAspect="1"/>
          </p:cNvPicPr>
          <p:nvPr/>
        </p:nvPicPr>
        <p:blipFill>
          <a:blip r:embed="rId3"/>
          <a:stretch>
            <a:fillRect/>
          </a:stretch>
        </p:blipFill>
        <p:spPr>
          <a:xfrm>
            <a:off x="5018842" y="2369939"/>
            <a:ext cx="4592717" cy="4592717"/>
          </a:xfrm>
          <a:prstGeom prst="rect">
            <a:avLst/>
          </a:prstGeom>
        </p:spPr>
      </p:pic>
      <p:sp>
        <p:nvSpPr>
          <p:cNvPr id="14" name="Text 9"/>
          <p:cNvSpPr/>
          <p:nvPr/>
        </p:nvSpPr>
        <p:spPr>
          <a:xfrm>
            <a:off x="8078272" y="5779889"/>
            <a:ext cx="322302" cy="402908"/>
          </a:xfrm>
          <a:prstGeom prst="rect">
            <a:avLst/>
          </a:prstGeom>
          <a:noFill/>
          <a:ln/>
        </p:spPr>
        <p:txBody>
          <a:bodyPr wrap="none" lIns="0" tIns="0" rIns="0" bIns="0" rtlCol="0" anchor="t"/>
          <a:lstStyle/>
          <a:p>
            <a:pPr algn="l" indent="0" marL="0">
              <a:lnSpc>
                <a:spcPts val="4050"/>
              </a:lnSpc>
              <a:buNone/>
            </a:pPr>
            <a:r>
              <a:rPr lang="en-US" sz="2500" b="1" dirty="0">
                <a:solidFill>
                  <a:srgbClr val="FFFFFF"/>
                </a:solidFill>
                <a:latin typeface="Syne Extra Bold" pitchFamily="34" charset="0"/>
                <a:ea typeface="Syne Extra Bold" pitchFamily="34" charset="-122"/>
                <a:cs typeface="Syne Extra Bold" pitchFamily="34" charset="-120"/>
              </a:rPr>
              <a:t>3</a:t>
            </a:r>
            <a:endParaRPr lang="en-US" sz="2500" dirty="0"/>
          </a:p>
        </p:txBody>
      </p:sp>
      <p:sp>
        <p:nvSpPr>
          <p:cNvPr id="15" name="Text 10"/>
          <p:cNvSpPr/>
          <p:nvPr/>
        </p:nvSpPr>
        <p:spPr>
          <a:xfrm>
            <a:off x="754023" y="5149215"/>
            <a:ext cx="3941683" cy="673179"/>
          </a:xfrm>
          <a:prstGeom prst="rect">
            <a:avLst/>
          </a:prstGeom>
          <a:noFill/>
          <a:ln/>
        </p:spPr>
        <p:txBody>
          <a:bodyPr wrap="square" lIns="0" tIns="0" rIns="0" bIns="0" rtlCol="0" anchor="t"/>
          <a:lstStyle/>
          <a:p>
            <a:pPr algn="r" indent="0" marL="0">
              <a:lnSpc>
                <a:spcPts val="2650"/>
              </a:lnSpc>
              <a:buNone/>
            </a:pPr>
            <a:r>
              <a:rPr lang="en-US" sz="2100" b="1" dirty="0">
                <a:solidFill>
                  <a:srgbClr val="D7E5D8"/>
                </a:solidFill>
                <a:latin typeface="Syne Extra Bold" pitchFamily="34" charset="0"/>
                <a:ea typeface="Syne Extra Bold" pitchFamily="34" charset="-122"/>
                <a:cs typeface="Syne Extra Bold" pitchFamily="34" charset="-120"/>
              </a:rPr>
              <a:t>Performance Metrics</a:t>
            </a:r>
            <a:endParaRPr lang="en-US" sz="2100" dirty="0"/>
          </a:p>
        </p:txBody>
      </p:sp>
      <p:sp>
        <p:nvSpPr>
          <p:cNvPr id="16" name="Text 11"/>
          <p:cNvSpPr/>
          <p:nvPr/>
        </p:nvSpPr>
        <p:spPr>
          <a:xfrm>
            <a:off x="754023" y="5951577"/>
            <a:ext cx="3941683" cy="689610"/>
          </a:xfrm>
          <a:prstGeom prst="rect">
            <a:avLst/>
          </a:prstGeom>
          <a:noFill/>
          <a:ln/>
        </p:spPr>
        <p:txBody>
          <a:bodyPr wrap="square" lIns="0" tIns="0" rIns="0" bIns="0" rtlCol="0" anchor="t"/>
          <a:lstStyle/>
          <a:p>
            <a:pPr algn="r" indent="0" marL="0">
              <a:lnSpc>
                <a:spcPts val="2700"/>
              </a:lnSpc>
              <a:buNone/>
            </a:pPr>
            <a:r>
              <a:rPr lang="en-US" sz="1650" dirty="0">
                <a:solidFill>
                  <a:srgbClr val="D7E5D8"/>
                </a:solidFill>
                <a:latin typeface="Syne" pitchFamily="34" charset="0"/>
                <a:ea typeface="Syne" pitchFamily="34" charset="-122"/>
                <a:cs typeface="Syne" pitchFamily="34" charset="-120"/>
              </a:rPr>
              <a:t>Set clear goals and measure performance</a:t>
            </a:r>
            <a:endParaRPr lang="en-US" sz="1650" dirty="0"/>
          </a:p>
        </p:txBody>
      </p:sp>
      <p:pic>
        <p:nvPicPr>
          <p:cNvPr id="17" name="Image 3" descr="preencoded.png">    </p:cNvPr>
          <p:cNvPicPr>
            <a:picLocks noChangeAspect="1"/>
          </p:cNvPicPr>
          <p:nvPr/>
        </p:nvPicPr>
        <p:blipFill>
          <a:blip r:embed="rId4"/>
          <a:stretch>
            <a:fillRect/>
          </a:stretch>
        </p:blipFill>
        <p:spPr>
          <a:xfrm>
            <a:off x="5018842" y="2369939"/>
            <a:ext cx="4592717" cy="4592717"/>
          </a:xfrm>
          <a:prstGeom prst="rect">
            <a:avLst/>
          </a:prstGeom>
        </p:spPr>
      </p:pic>
      <p:sp>
        <p:nvSpPr>
          <p:cNvPr id="18" name="Text 12"/>
          <p:cNvSpPr/>
          <p:nvPr/>
        </p:nvSpPr>
        <p:spPr>
          <a:xfrm>
            <a:off x="5838825" y="5389126"/>
            <a:ext cx="322302" cy="402908"/>
          </a:xfrm>
          <a:prstGeom prst="rect">
            <a:avLst/>
          </a:prstGeom>
          <a:noFill/>
          <a:ln/>
        </p:spPr>
        <p:txBody>
          <a:bodyPr wrap="none" lIns="0" tIns="0" rIns="0" bIns="0" rtlCol="0" anchor="t"/>
          <a:lstStyle/>
          <a:p>
            <a:pPr algn="l" indent="0" marL="0">
              <a:lnSpc>
                <a:spcPts val="4050"/>
              </a:lnSpc>
              <a:buNone/>
            </a:pPr>
            <a:r>
              <a:rPr lang="en-US" sz="2500" b="1" dirty="0">
                <a:solidFill>
                  <a:srgbClr val="FFFFFF"/>
                </a:solidFill>
                <a:latin typeface="Syne Extra Bold" pitchFamily="34" charset="0"/>
                <a:ea typeface="Syne Extra Bold" pitchFamily="34" charset="-122"/>
                <a:cs typeface="Syne Extra Bold" pitchFamily="34" charset="-120"/>
              </a:rPr>
              <a:t>4</a:t>
            </a:r>
            <a:endParaRPr lang="en-US" sz="2500" dirty="0"/>
          </a:p>
        </p:txBody>
      </p:sp>
      <p:sp>
        <p:nvSpPr>
          <p:cNvPr id="19" name="Text 13"/>
          <p:cNvSpPr/>
          <p:nvPr/>
        </p:nvSpPr>
        <p:spPr>
          <a:xfrm>
            <a:off x="754023" y="7204948"/>
            <a:ext cx="13122354" cy="689610"/>
          </a:xfrm>
          <a:prstGeom prst="rect">
            <a:avLst/>
          </a:prstGeom>
          <a:noFill/>
          <a:ln/>
        </p:spPr>
        <p:txBody>
          <a:bodyPr wrap="square" lIns="0" tIns="0" rIns="0" bIns="0" rtlCol="0" anchor="t"/>
          <a:lstStyle/>
          <a:p>
            <a:pPr algn="l" indent="0" marL="0">
              <a:lnSpc>
                <a:spcPts val="2700"/>
              </a:lnSpc>
              <a:buNone/>
            </a:pPr>
            <a:r>
              <a:rPr lang="en-US" sz="1650" dirty="0">
                <a:solidFill>
                  <a:srgbClr val="D7E5D8"/>
                </a:solidFill>
                <a:latin typeface="Syne" pitchFamily="34" charset="0"/>
                <a:ea typeface="Syne" pitchFamily="34" charset="-122"/>
                <a:cs typeface="Syne" pitchFamily="34" charset="-120"/>
              </a:rPr>
              <a:t>In selling, the performance of each team member is influenced by the others in several ways. Designing effective sales teams involves careful consideration of team composition, role definition, communication channels, and performance metrics.</a:t>
            </a:r>
            <a:endParaRPr lang="en-US" sz="16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0553"/>
          </a:xfrm>
          <a:prstGeom prst="rect">
            <a:avLst/>
          </a:prstGeom>
        </p:spPr>
      </p:pic>
      <p:sp>
        <p:nvSpPr>
          <p:cNvPr id="3" name="Text 0"/>
          <p:cNvSpPr/>
          <p:nvPr/>
        </p:nvSpPr>
        <p:spPr>
          <a:xfrm>
            <a:off x="6108621" y="488871"/>
            <a:ext cx="7899559" cy="1666637"/>
          </a:xfrm>
          <a:prstGeom prst="rect">
            <a:avLst/>
          </a:prstGeom>
          <a:noFill/>
          <a:ln/>
        </p:spPr>
        <p:txBody>
          <a:bodyPr wrap="square" lIns="0" tIns="0" rIns="0" bIns="0" rtlCol="0" anchor="t"/>
          <a:lstStyle/>
          <a:p>
            <a:pPr algn="l" indent="0" marL="0">
              <a:lnSpc>
                <a:spcPts val="4350"/>
              </a:lnSpc>
              <a:buNone/>
            </a:pPr>
            <a:r>
              <a:rPr lang="en-US" sz="3450" b="1" dirty="0">
                <a:solidFill>
                  <a:srgbClr val="F0F4F1"/>
                </a:solidFill>
                <a:latin typeface="Syne Extra Bold" pitchFamily="34" charset="0"/>
                <a:ea typeface="Syne Extra Bold" pitchFamily="34" charset="-122"/>
                <a:cs typeface="Syne Extra Bold" pitchFamily="34" charset="-120"/>
              </a:rPr>
              <a:t>Training and Development of Sales Personnel</a:t>
            </a:r>
            <a:endParaRPr lang="en-US" sz="3450" dirty="0"/>
          </a:p>
        </p:txBody>
      </p:sp>
      <p:pic>
        <p:nvPicPr>
          <p:cNvPr id="4" name="Image 1" descr="preencoded.png">    </p:cNvPr>
          <p:cNvPicPr>
            <a:picLocks noChangeAspect="1"/>
          </p:cNvPicPr>
          <p:nvPr/>
        </p:nvPicPr>
        <p:blipFill>
          <a:blip r:embed="rId2"/>
          <a:stretch>
            <a:fillRect/>
          </a:stretch>
        </p:blipFill>
        <p:spPr>
          <a:xfrm>
            <a:off x="6108621" y="2422088"/>
            <a:ext cx="888921" cy="1066681"/>
          </a:xfrm>
          <a:prstGeom prst="rect">
            <a:avLst/>
          </a:prstGeom>
        </p:spPr>
      </p:pic>
      <p:sp>
        <p:nvSpPr>
          <p:cNvPr id="5" name="Text 1"/>
          <p:cNvSpPr/>
          <p:nvPr/>
        </p:nvSpPr>
        <p:spPr>
          <a:xfrm>
            <a:off x="7264122" y="2599849"/>
            <a:ext cx="4073128" cy="277773"/>
          </a:xfrm>
          <a:prstGeom prst="rect">
            <a:avLst/>
          </a:prstGeom>
          <a:noFill/>
          <a:ln/>
        </p:spPr>
        <p:txBody>
          <a:bodyPr wrap="none" lIns="0" tIns="0" rIns="0" bIns="0" rtlCol="0" anchor="t"/>
          <a:lstStyle/>
          <a:p>
            <a:pPr algn="l" indent="0" marL="0">
              <a:lnSpc>
                <a:spcPts val="2150"/>
              </a:lnSpc>
              <a:buNone/>
            </a:pPr>
            <a:r>
              <a:rPr lang="en-US" sz="1700" b="1" dirty="0">
                <a:solidFill>
                  <a:srgbClr val="D7E5D8"/>
                </a:solidFill>
                <a:latin typeface="Syne Extra Bold" pitchFamily="34" charset="0"/>
                <a:ea typeface="Syne Extra Bold" pitchFamily="34" charset="-122"/>
                <a:cs typeface="Syne Extra Bold" pitchFamily="34" charset="-120"/>
              </a:rPr>
              <a:t>Identify Training Needs</a:t>
            </a:r>
            <a:endParaRPr lang="en-US" sz="1700" dirty="0"/>
          </a:p>
        </p:txBody>
      </p:sp>
      <p:sp>
        <p:nvSpPr>
          <p:cNvPr id="6" name="Text 2"/>
          <p:cNvSpPr/>
          <p:nvPr/>
        </p:nvSpPr>
        <p:spPr>
          <a:xfrm>
            <a:off x="7264122" y="2984183"/>
            <a:ext cx="6744057" cy="284321"/>
          </a:xfrm>
          <a:prstGeom prst="rect">
            <a:avLst/>
          </a:prstGeom>
          <a:noFill/>
          <a:ln/>
        </p:spPr>
        <p:txBody>
          <a:bodyPr wrap="none" lIns="0" tIns="0" rIns="0" bIns="0" rtlCol="0" anchor="t"/>
          <a:lstStyle/>
          <a:p>
            <a:pPr algn="l" indent="0" marL="0">
              <a:lnSpc>
                <a:spcPts val="2200"/>
              </a:lnSpc>
              <a:buNone/>
            </a:pPr>
            <a:r>
              <a:rPr lang="en-US" sz="1350" dirty="0">
                <a:solidFill>
                  <a:srgbClr val="D7E5D8"/>
                </a:solidFill>
                <a:latin typeface="Syne" pitchFamily="34" charset="0"/>
                <a:ea typeface="Syne" pitchFamily="34" charset="-122"/>
                <a:cs typeface="Syne" pitchFamily="34" charset="-120"/>
              </a:rPr>
              <a:t>Assess current skills and knowledge gaps</a:t>
            </a:r>
            <a:endParaRPr lang="en-US" sz="1350" dirty="0"/>
          </a:p>
        </p:txBody>
      </p:sp>
      <p:pic>
        <p:nvPicPr>
          <p:cNvPr id="7" name="Image 2" descr="preencoded.png">    </p:cNvPr>
          <p:cNvPicPr>
            <a:picLocks noChangeAspect="1"/>
          </p:cNvPicPr>
          <p:nvPr/>
        </p:nvPicPr>
        <p:blipFill>
          <a:blip r:embed="rId3"/>
          <a:stretch>
            <a:fillRect/>
          </a:stretch>
        </p:blipFill>
        <p:spPr>
          <a:xfrm>
            <a:off x="6108621" y="3488769"/>
            <a:ext cx="888921" cy="1066681"/>
          </a:xfrm>
          <a:prstGeom prst="rect">
            <a:avLst/>
          </a:prstGeom>
        </p:spPr>
      </p:pic>
      <p:sp>
        <p:nvSpPr>
          <p:cNvPr id="8" name="Text 3"/>
          <p:cNvSpPr/>
          <p:nvPr/>
        </p:nvSpPr>
        <p:spPr>
          <a:xfrm>
            <a:off x="7264122" y="3666530"/>
            <a:ext cx="4513421" cy="277773"/>
          </a:xfrm>
          <a:prstGeom prst="rect">
            <a:avLst/>
          </a:prstGeom>
          <a:noFill/>
          <a:ln/>
        </p:spPr>
        <p:txBody>
          <a:bodyPr wrap="none" lIns="0" tIns="0" rIns="0" bIns="0" rtlCol="0" anchor="t"/>
          <a:lstStyle/>
          <a:p>
            <a:pPr algn="l" indent="0" marL="0">
              <a:lnSpc>
                <a:spcPts val="2150"/>
              </a:lnSpc>
              <a:buNone/>
            </a:pPr>
            <a:r>
              <a:rPr lang="en-US" sz="1700" b="1" dirty="0">
                <a:solidFill>
                  <a:srgbClr val="D7E5D8"/>
                </a:solidFill>
                <a:latin typeface="Syne Extra Bold" pitchFamily="34" charset="0"/>
                <a:ea typeface="Syne Extra Bold" pitchFamily="34" charset="-122"/>
                <a:cs typeface="Syne Extra Bold" pitchFamily="34" charset="-120"/>
              </a:rPr>
              <a:t>Design Training Programs</a:t>
            </a:r>
            <a:endParaRPr lang="en-US" sz="1700" dirty="0"/>
          </a:p>
        </p:txBody>
      </p:sp>
      <p:sp>
        <p:nvSpPr>
          <p:cNvPr id="9" name="Text 4"/>
          <p:cNvSpPr/>
          <p:nvPr/>
        </p:nvSpPr>
        <p:spPr>
          <a:xfrm>
            <a:off x="7264122" y="4050863"/>
            <a:ext cx="6744057" cy="284321"/>
          </a:xfrm>
          <a:prstGeom prst="rect">
            <a:avLst/>
          </a:prstGeom>
          <a:noFill/>
          <a:ln/>
        </p:spPr>
        <p:txBody>
          <a:bodyPr wrap="none" lIns="0" tIns="0" rIns="0" bIns="0" rtlCol="0" anchor="t"/>
          <a:lstStyle/>
          <a:p>
            <a:pPr algn="l" indent="0" marL="0">
              <a:lnSpc>
                <a:spcPts val="2200"/>
              </a:lnSpc>
              <a:buNone/>
            </a:pPr>
            <a:r>
              <a:rPr lang="en-US" sz="1350" dirty="0">
                <a:solidFill>
                  <a:srgbClr val="D7E5D8"/>
                </a:solidFill>
                <a:latin typeface="Syne" pitchFamily="34" charset="0"/>
                <a:ea typeface="Syne" pitchFamily="34" charset="-122"/>
                <a:cs typeface="Syne" pitchFamily="34" charset="-120"/>
              </a:rPr>
              <a:t>Create targeted training modules</a:t>
            </a:r>
            <a:endParaRPr lang="en-US" sz="1350" dirty="0"/>
          </a:p>
        </p:txBody>
      </p:sp>
      <p:pic>
        <p:nvPicPr>
          <p:cNvPr id="10" name="Image 3" descr="preencoded.png">    </p:cNvPr>
          <p:cNvPicPr>
            <a:picLocks noChangeAspect="1"/>
          </p:cNvPicPr>
          <p:nvPr/>
        </p:nvPicPr>
        <p:blipFill>
          <a:blip r:embed="rId4"/>
          <a:stretch>
            <a:fillRect/>
          </a:stretch>
        </p:blipFill>
        <p:spPr>
          <a:xfrm>
            <a:off x="6108621" y="4555450"/>
            <a:ext cx="888921" cy="1066681"/>
          </a:xfrm>
          <a:prstGeom prst="rect">
            <a:avLst/>
          </a:prstGeom>
        </p:spPr>
      </p:pic>
      <p:sp>
        <p:nvSpPr>
          <p:cNvPr id="11" name="Text 5"/>
          <p:cNvSpPr/>
          <p:nvPr/>
        </p:nvSpPr>
        <p:spPr>
          <a:xfrm>
            <a:off x="7264122" y="4733211"/>
            <a:ext cx="3433524" cy="277773"/>
          </a:xfrm>
          <a:prstGeom prst="rect">
            <a:avLst/>
          </a:prstGeom>
          <a:noFill/>
          <a:ln/>
        </p:spPr>
        <p:txBody>
          <a:bodyPr wrap="none" lIns="0" tIns="0" rIns="0" bIns="0" rtlCol="0" anchor="t"/>
          <a:lstStyle/>
          <a:p>
            <a:pPr algn="l" indent="0" marL="0">
              <a:lnSpc>
                <a:spcPts val="2150"/>
              </a:lnSpc>
              <a:buNone/>
            </a:pPr>
            <a:r>
              <a:rPr lang="en-US" sz="1700" b="1" dirty="0">
                <a:solidFill>
                  <a:srgbClr val="D7E5D8"/>
                </a:solidFill>
                <a:latin typeface="Syne Extra Bold" pitchFamily="34" charset="0"/>
                <a:ea typeface="Syne Extra Bold" pitchFamily="34" charset="-122"/>
                <a:cs typeface="Syne Extra Bold" pitchFamily="34" charset="-120"/>
              </a:rPr>
              <a:t>Implement Training</a:t>
            </a:r>
            <a:endParaRPr lang="en-US" sz="1700" dirty="0"/>
          </a:p>
        </p:txBody>
      </p:sp>
      <p:sp>
        <p:nvSpPr>
          <p:cNvPr id="12" name="Text 6"/>
          <p:cNvSpPr/>
          <p:nvPr/>
        </p:nvSpPr>
        <p:spPr>
          <a:xfrm>
            <a:off x="7264122" y="5117544"/>
            <a:ext cx="6744057" cy="284321"/>
          </a:xfrm>
          <a:prstGeom prst="rect">
            <a:avLst/>
          </a:prstGeom>
          <a:noFill/>
          <a:ln/>
        </p:spPr>
        <p:txBody>
          <a:bodyPr wrap="none" lIns="0" tIns="0" rIns="0" bIns="0" rtlCol="0" anchor="t"/>
          <a:lstStyle/>
          <a:p>
            <a:pPr algn="l" indent="0" marL="0">
              <a:lnSpc>
                <a:spcPts val="2200"/>
              </a:lnSpc>
              <a:buNone/>
            </a:pPr>
            <a:r>
              <a:rPr lang="en-US" sz="1350" dirty="0">
                <a:solidFill>
                  <a:srgbClr val="D7E5D8"/>
                </a:solidFill>
                <a:latin typeface="Syne" pitchFamily="34" charset="0"/>
                <a:ea typeface="Syne" pitchFamily="34" charset="-122"/>
                <a:cs typeface="Syne" pitchFamily="34" charset="-120"/>
              </a:rPr>
              <a:t>Conduct training sessions and workshops</a:t>
            </a:r>
            <a:endParaRPr lang="en-US" sz="1350" dirty="0"/>
          </a:p>
        </p:txBody>
      </p:sp>
      <p:pic>
        <p:nvPicPr>
          <p:cNvPr id="13" name="Image 4" descr="preencoded.png">    </p:cNvPr>
          <p:cNvPicPr>
            <a:picLocks noChangeAspect="1"/>
          </p:cNvPicPr>
          <p:nvPr/>
        </p:nvPicPr>
        <p:blipFill>
          <a:blip r:embed="rId5"/>
          <a:stretch>
            <a:fillRect/>
          </a:stretch>
        </p:blipFill>
        <p:spPr>
          <a:xfrm>
            <a:off x="6108621" y="5622131"/>
            <a:ext cx="888921" cy="1066681"/>
          </a:xfrm>
          <a:prstGeom prst="rect">
            <a:avLst/>
          </a:prstGeom>
        </p:spPr>
      </p:pic>
      <p:sp>
        <p:nvSpPr>
          <p:cNvPr id="14" name="Text 7"/>
          <p:cNvSpPr/>
          <p:nvPr/>
        </p:nvSpPr>
        <p:spPr>
          <a:xfrm>
            <a:off x="7264122" y="5799892"/>
            <a:ext cx="3587829" cy="277773"/>
          </a:xfrm>
          <a:prstGeom prst="rect">
            <a:avLst/>
          </a:prstGeom>
          <a:noFill/>
          <a:ln/>
        </p:spPr>
        <p:txBody>
          <a:bodyPr wrap="none" lIns="0" tIns="0" rIns="0" bIns="0" rtlCol="0" anchor="t"/>
          <a:lstStyle/>
          <a:p>
            <a:pPr algn="l" indent="0" marL="0">
              <a:lnSpc>
                <a:spcPts val="2150"/>
              </a:lnSpc>
              <a:buNone/>
            </a:pPr>
            <a:r>
              <a:rPr lang="en-US" sz="1700" b="1" dirty="0">
                <a:solidFill>
                  <a:srgbClr val="D7E5D8"/>
                </a:solidFill>
                <a:latin typeface="Syne Extra Bold" pitchFamily="34" charset="0"/>
                <a:ea typeface="Syne Extra Bold" pitchFamily="34" charset="-122"/>
                <a:cs typeface="Syne Extra Bold" pitchFamily="34" charset="-120"/>
              </a:rPr>
              <a:t>Evaluate and Refine</a:t>
            </a:r>
            <a:endParaRPr lang="en-US" sz="1700" dirty="0"/>
          </a:p>
        </p:txBody>
      </p:sp>
      <p:sp>
        <p:nvSpPr>
          <p:cNvPr id="15" name="Text 8"/>
          <p:cNvSpPr/>
          <p:nvPr/>
        </p:nvSpPr>
        <p:spPr>
          <a:xfrm>
            <a:off x="7264122" y="6184225"/>
            <a:ext cx="6744057" cy="284321"/>
          </a:xfrm>
          <a:prstGeom prst="rect">
            <a:avLst/>
          </a:prstGeom>
          <a:noFill/>
          <a:ln/>
        </p:spPr>
        <p:txBody>
          <a:bodyPr wrap="none" lIns="0" tIns="0" rIns="0" bIns="0" rtlCol="0" anchor="t"/>
          <a:lstStyle/>
          <a:p>
            <a:pPr algn="l" indent="0" marL="0">
              <a:lnSpc>
                <a:spcPts val="2200"/>
              </a:lnSpc>
              <a:buNone/>
            </a:pPr>
            <a:r>
              <a:rPr lang="en-US" sz="1350" dirty="0">
                <a:solidFill>
                  <a:srgbClr val="D7E5D8"/>
                </a:solidFill>
                <a:latin typeface="Syne" pitchFamily="34" charset="0"/>
                <a:ea typeface="Syne" pitchFamily="34" charset="-122"/>
                <a:cs typeface="Syne" pitchFamily="34" charset="-120"/>
              </a:rPr>
              <a:t>Assess training effectiveness and make improvements</a:t>
            </a:r>
            <a:endParaRPr lang="en-US" sz="1350" dirty="0"/>
          </a:p>
        </p:txBody>
      </p:sp>
      <p:sp>
        <p:nvSpPr>
          <p:cNvPr id="16" name="Text 9"/>
          <p:cNvSpPr/>
          <p:nvPr/>
        </p:nvSpPr>
        <p:spPr>
          <a:xfrm>
            <a:off x="6108621" y="6888718"/>
            <a:ext cx="7899559" cy="852964"/>
          </a:xfrm>
          <a:prstGeom prst="rect">
            <a:avLst/>
          </a:prstGeom>
          <a:noFill/>
          <a:ln/>
        </p:spPr>
        <p:txBody>
          <a:bodyPr wrap="square" lIns="0" tIns="0" rIns="0" bIns="0" rtlCol="0" anchor="t"/>
          <a:lstStyle/>
          <a:p>
            <a:pPr algn="l" indent="0" marL="0">
              <a:lnSpc>
                <a:spcPts val="2200"/>
              </a:lnSpc>
              <a:buNone/>
            </a:pPr>
            <a:r>
              <a:rPr lang="en-US" sz="1350" dirty="0">
                <a:solidFill>
                  <a:srgbClr val="D7E5D8"/>
                </a:solidFill>
                <a:latin typeface="Syne" pitchFamily="34" charset="0"/>
                <a:ea typeface="Syne" pitchFamily="34" charset="-122"/>
                <a:cs typeface="Syne" pitchFamily="34" charset="-120"/>
              </a:rPr>
              <a:t>Training and development of sales personnel is crucial for maintaining a high-performing sales force. It involves identifying training needs, designing effective programs, implementing training, and continuously evaluating and refining the process.</a:t>
            </a:r>
            <a:endParaRPr lang="en-US" sz="13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678186"/>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Motivation and Incentives for Sales Teams</a:t>
            </a:r>
            <a:endParaRPr lang="en-US" sz="4450" dirty="0"/>
          </a:p>
        </p:txBody>
      </p:sp>
      <p:sp>
        <p:nvSpPr>
          <p:cNvPr id="3" name="Text 1"/>
          <p:cNvSpPr/>
          <p:nvPr/>
        </p:nvSpPr>
        <p:spPr>
          <a:xfrm>
            <a:off x="793790" y="3662720"/>
            <a:ext cx="4463653" cy="354330"/>
          </a:xfrm>
          <a:prstGeom prst="rect">
            <a:avLst/>
          </a:prstGeom>
          <a:noFill/>
          <a:ln/>
        </p:spPr>
        <p:txBody>
          <a:bodyPr wrap="none" lIns="0" tIns="0" rIns="0" bIns="0" rtlCol="0" anchor="t"/>
          <a:lstStyle/>
          <a:p>
            <a:pPr algn="l" indent="0" marL="0">
              <a:lnSpc>
                <a:spcPts val="2750"/>
              </a:lnSpc>
              <a:buNone/>
            </a:pPr>
            <a:r>
              <a:rPr lang="en-US" sz="2200" b="1" dirty="0">
                <a:solidFill>
                  <a:srgbClr val="F0F4F1"/>
                </a:solidFill>
                <a:latin typeface="Syne Extra Bold" pitchFamily="34" charset="0"/>
                <a:ea typeface="Syne Extra Bold" pitchFamily="34" charset="-122"/>
                <a:cs typeface="Syne Extra Bold" pitchFamily="34" charset="-120"/>
              </a:rPr>
              <a:t>Financial Incentives</a:t>
            </a:r>
            <a:endParaRPr lang="en-US" sz="2200" dirty="0"/>
          </a:p>
        </p:txBody>
      </p:sp>
      <p:sp>
        <p:nvSpPr>
          <p:cNvPr id="4" name="Text 2"/>
          <p:cNvSpPr/>
          <p:nvPr/>
        </p:nvSpPr>
        <p:spPr>
          <a:xfrm>
            <a:off x="793790" y="4243864"/>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Competitive base salary</a:t>
            </a:r>
            <a:endParaRPr lang="en-US" sz="1750" dirty="0"/>
          </a:p>
        </p:txBody>
      </p:sp>
      <p:sp>
        <p:nvSpPr>
          <p:cNvPr id="5" name="Text 3"/>
          <p:cNvSpPr/>
          <p:nvPr/>
        </p:nvSpPr>
        <p:spPr>
          <a:xfrm>
            <a:off x="793790" y="4686062"/>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Performance-based bonuses</a:t>
            </a:r>
            <a:endParaRPr lang="en-US" sz="1750" dirty="0"/>
          </a:p>
        </p:txBody>
      </p:sp>
      <p:sp>
        <p:nvSpPr>
          <p:cNvPr id="6" name="Text 4"/>
          <p:cNvSpPr/>
          <p:nvPr/>
        </p:nvSpPr>
        <p:spPr>
          <a:xfrm>
            <a:off x="793790" y="5128260"/>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Commission structures</a:t>
            </a:r>
            <a:endParaRPr lang="en-US" sz="1750" dirty="0"/>
          </a:p>
        </p:txBody>
      </p:sp>
      <p:sp>
        <p:nvSpPr>
          <p:cNvPr id="7" name="Text 5"/>
          <p:cNvSpPr/>
          <p:nvPr/>
        </p:nvSpPr>
        <p:spPr>
          <a:xfrm>
            <a:off x="7599521" y="3662720"/>
            <a:ext cx="5569982" cy="354330"/>
          </a:xfrm>
          <a:prstGeom prst="rect">
            <a:avLst/>
          </a:prstGeom>
          <a:noFill/>
          <a:ln/>
        </p:spPr>
        <p:txBody>
          <a:bodyPr wrap="none" lIns="0" tIns="0" rIns="0" bIns="0" rtlCol="0" anchor="t"/>
          <a:lstStyle/>
          <a:p>
            <a:pPr algn="l" indent="0" marL="0">
              <a:lnSpc>
                <a:spcPts val="2750"/>
              </a:lnSpc>
              <a:buNone/>
            </a:pPr>
            <a:r>
              <a:rPr lang="en-US" sz="2200" b="1" dirty="0">
                <a:solidFill>
                  <a:srgbClr val="F0F4F1"/>
                </a:solidFill>
                <a:latin typeface="Syne Extra Bold" pitchFamily="34" charset="0"/>
                <a:ea typeface="Syne Extra Bold" pitchFamily="34" charset="-122"/>
                <a:cs typeface="Syne Extra Bold" pitchFamily="34" charset="-120"/>
              </a:rPr>
              <a:t>Non-Financial Incentives</a:t>
            </a:r>
            <a:endParaRPr lang="en-US" sz="2200" dirty="0"/>
          </a:p>
        </p:txBody>
      </p:sp>
      <p:sp>
        <p:nvSpPr>
          <p:cNvPr id="8" name="Text 6"/>
          <p:cNvSpPr/>
          <p:nvPr/>
        </p:nvSpPr>
        <p:spPr>
          <a:xfrm>
            <a:off x="7599521" y="4243864"/>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Career advancement opportunities</a:t>
            </a:r>
            <a:endParaRPr lang="en-US" sz="1750" dirty="0"/>
          </a:p>
        </p:txBody>
      </p:sp>
      <p:sp>
        <p:nvSpPr>
          <p:cNvPr id="9" name="Text 7"/>
          <p:cNvSpPr/>
          <p:nvPr/>
        </p:nvSpPr>
        <p:spPr>
          <a:xfrm>
            <a:off x="7599521" y="4686062"/>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Recognition and awards</a:t>
            </a:r>
            <a:endParaRPr lang="en-US" sz="1750" dirty="0"/>
          </a:p>
        </p:txBody>
      </p:sp>
      <p:sp>
        <p:nvSpPr>
          <p:cNvPr id="10" name="Text 8"/>
          <p:cNvSpPr/>
          <p:nvPr/>
        </p:nvSpPr>
        <p:spPr>
          <a:xfrm>
            <a:off x="7599521" y="5128260"/>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Work-life balance initiatives</a:t>
            </a:r>
            <a:endParaRPr lang="en-US" sz="1750" dirty="0"/>
          </a:p>
        </p:txBody>
      </p:sp>
      <p:sp>
        <p:nvSpPr>
          <p:cNvPr id="11" name="Text 9"/>
          <p:cNvSpPr/>
          <p:nvPr/>
        </p:nvSpPr>
        <p:spPr>
          <a:xfrm>
            <a:off x="793790" y="5825609"/>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A sales manager has two primary tools for the management and motivation of a sales team: the organization of the sales force and the incentive system. Effective motivation combines both financial and non-financial incentives to drive performance.</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23543" y="568404"/>
            <a:ext cx="13183314" cy="1292066"/>
          </a:xfrm>
          <a:prstGeom prst="rect">
            <a:avLst/>
          </a:prstGeom>
          <a:noFill/>
          <a:ln/>
        </p:spPr>
        <p:txBody>
          <a:bodyPr wrap="square" lIns="0" tIns="0" rIns="0" bIns="0" rtlCol="0" anchor="t"/>
          <a:lstStyle/>
          <a:p>
            <a:pPr algn="l" indent="0" marL="0">
              <a:lnSpc>
                <a:spcPts val="5050"/>
              </a:lnSpc>
              <a:buNone/>
            </a:pPr>
            <a:r>
              <a:rPr lang="en-US" sz="4050" b="1" dirty="0">
                <a:solidFill>
                  <a:srgbClr val="F0F4F1"/>
                </a:solidFill>
                <a:latin typeface="Syne Extra Bold" pitchFamily="34" charset="0"/>
                <a:ea typeface="Syne Extra Bold" pitchFamily="34" charset="-122"/>
                <a:cs typeface="Syne Extra Bold" pitchFamily="34" charset="-120"/>
              </a:rPr>
              <a:t>Performance Evaluation and Feedback in Selling Forces</a:t>
            </a:r>
            <a:endParaRPr lang="en-US" sz="4050" dirty="0"/>
          </a:p>
        </p:txBody>
      </p:sp>
      <p:sp>
        <p:nvSpPr>
          <p:cNvPr id="3" name="Text 1"/>
          <p:cNvSpPr/>
          <p:nvPr/>
        </p:nvSpPr>
        <p:spPr>
          <a:xfrm>
            <a:off x="723543" y="2717006"/>
            <a:ext cx="3974544" cy="645795"/>
          </a:xfrm>
          <a:prstGeom prst="rect">
            <a:avLst/>
          </a:prstGeom>
          <a:noFill/>
          <a:ln/>
        </p:spPr>
        <p:txBody>
          <a:bodyPr wrap="square" lIns="0" tIns="0" rIns="0" bIns="0" rtlCol="0" anchor="t"/>
          <a:lstStyle/>
          <a:p>
            <a:pPr algn="r" indent="0" marL="0">
              <a:lnSpc>
                <a:spcPts val="2500"/>
              </a:lnSpc>
              <a:buNone/>
            </a:pPr>
            <a:r>
              <a:rPr lang="en-US" sz="2000" b="1" dirty="0">
                <a:solidFill>
                  <a:srgbClr val="D7E5D8"/>
                </a:solidFill>
                <a:latin typeface="Syne Extra Bold" pitchFamily="34" charset="0"/>
                <a:ea typeface="Syne Extra Bold" pitchFamily="34" charset="-122"/>
                <a:cs typeface="Syne Extra Bold" pitchFamily="34" charset="-120"/>
              </a:rPr>
              <a:t>Set Clear Objectives</a:t>
            </a:r>
            <a:endParaRPr lang="en-US" sz="2000" dirty="0"/>
          </a:p>
        </p:txBody>
      </p:sp>
      <p:sp>
        <p:nvSpPr>
          <p:cNvPr id="4" name="Text 2"/>
          <p:cNvSpPr/>
          <p:nvPr/>
        </p:nvSpPr>
        <p:spPr>
          <a:xfrm>
            <a:off x="723543" y="3486745"/>
            <a:ext cx="3974544" cy="330637"/>
          </a:xfrm>
          <a:prstGeom prst="rect">
            <a:avLst/>
          </a:prstGeom>
          <a:noFill/>
          <a:ln/>
        </p:spPr>
        <p:txBody>
          <a:bodyPr wrap="none" lIns="0" tIns="0" rIns="0" bIns="0" rtlCol="0" anchor="t"/>
          <a:lstStyle/>
          <a:p>
            <a:pPr algn="r" indent="0" marL="0">
              <a:lnSpc>
                <a:spcPts val="2600"/>
              </a:lnSpc>
              <a:buNone/>
            </a:pPr>
            <a:r>
              <a:rPr lang="en-US" sz="1600" dirty="0">
                <a:solidFill>
                  <a:srgbClr val="D7E5D8"/>
                </a:solidFill>
                <a:latin typeface="Syne" pitchFamily="34" charset="0"/>
                <a:ea typeface="Syne" pitchFamily="34" charset="-122"/>
                <a:cs typeface="Syne" pitchFamily="34" charset="-120"/>
              </a:rPr>
              <a:t>Define measurable goals</a:t>
            </a:r>
            <a:endParaRPr lang="en-US" sz="1600" dirty="0"/>
          </a:p>
        </p:txBody>
      </p:sp>
      <p:pic>
        <p:nvPicPr>
          <p:cNvPr id="5" name="Image 0" descr="preencoded.png">    </p:cNvPr>
          <p:cNvPicPr>
            <a:picLocks noChangeAspect="1"/>
          </p:cNvPicPr>
          <p:nvPr/>
        </p:nvPicPr>
        <p:blipFill>
          <a:blip r:embed="rId1"/>
          <a:stretch>
            <a:fillRect/>
          </a:stretch>
        </p:blipFill>
        <p:spPr>
          <a:xfrm>
            <a:off x="5008126" y="2273856"/>
            <a:ext cx="4614148" cy="4614148"/>
          </a:xfrm>
          <a:prstGeom prst="rect">
            <a:avLst/>
          </a:prstGeom>
        </p:spPr>
      </p:pic>
      <p:sp>
        <p:nvSpPr>
          <p:cNvPr id="6" name="Text 3"/>
          <p:cNvSpPr/>
          <p:nvPr/>
        </p:nvSpPr>
        <p:spPr>
          <a:xfrm>
            <a:off x="6231850" y="3066217"/>
            <a:ext cx="309205" cy="386596"/>
          </a:xfrm>
          <a:prstGeom prst="rect">
            <a:avLst/>
          </a:prstGeom>
          <a:noFill/>
          <a:ln/>
        </p:spPr>
        <p:txBody>
          <a:bodyPr wrap="none" lIns="0" tIns="0" rIns="0" bIns="0" rtlCol="0" anchor="t"/>
          <a:lstStyle/>
          <a:p>
            <a:pPr algn="l" indent="0" marL="0">
              <a:lnSpc>
                <a:spcPts val="3850"/>
              </a:lnSpc>
              <a:buNone/>
            </a:pPr>
            <a:r>
              <a:rPr lang="en-US" sz="2400" b="1" dirty="0">
                <a:solidFill>
                  <a:srgbClr val="FFFFFF"/>
                </a:solidFill>
                <a:latin typeface="Syne Extra Bold" pitchFamily="34" charset="0"/>
                <a:ea typeface="Syne Extra Bold" pitchFamily="34" charset="-122"/>
                <a:cs typeface="Syne Extra Bold" pitchFamily="34" charset="-120"/>
              </a:rPr>
              <a:t>1</a:t>
            </a:r>
            <a:endParaRPr lang="en-US" sz="2400" dirty="0"/>
          </a:p>
        </p:txBody>
      </p:sp>
      <p:sp>
        <p:nvSpPr>
          <p:cNvPr id="7" name="Text 4"/>
          <p:cNvSpPr/>
          <p:nvPr/>
        </p:nvSpPr>
        <p:spPr>
          <a:xfrm>
            <a:off x="9932313" y="2717006"/>
            <a:ext cx="3974544" cy="645795"/>
          </a:xfrm>
          <a:prstGeom prst="rect">
            <a:avLst/>
          </a:prstGeom>
          <a:noFill/>
          <a:ln/>
        </p:spPr>
        <p:txBody>
          <a:bodyPr wrap="square" lIns="0" tIns="0" rIns="0" bIns="0" rtlCol="0" anchor="t"/>
          <a:lstStyle/>
          <a:p>
            <a:pPr algn="l" indent="0" marL="0">
              <a:lnSpc>
                <a:spcPts val="2500"/>
              </a:lnSpc>
              <a:buNone/>
            </a:pPr>
            <a:r>
              <a:rPr lang="en-US" sz="2000" b="1" dirty="0">
                <a:solidFill>
                  <a:srgbClr val="D7E5D8"/>
                </a:solidFill>
                <a:latin typeface="Syne Extra Bold" pitchFamily="34" charset="0"/>
                <a:ea typeface="Syne Extra Bold" pitchFamily="34" charset="-122"/>
                <a:cs typeface="Syne Extra Bold" pitchFamily="34" charset="-120"/>
              </a:rPr>
              <a:t>Monitor Performance</a:t>
            </a:r>
            <a:endParaRPr lang="en-US" sz="2000" dirty="0"/>
          </a:p>
        </p:txBody>
      </p:sp>
      <p:sp>
        <p:nvSpPr>
          <p:cNvPr id="8" name="Text 5"/>
          <p:cNvSpPr/>
          <p:nvPr/>
        </p:nvSpPr>
        <p:spPr>
          <a:xfrm>
            <a:off x="9932313" y="3486745"/>
            <a:ext cx="3974544" cy="330637"/>
          </a:xfrm>
          <a:prstGeom prst="rect">
            <a:avLst/>
          </a:prstGeom>
          <a:noFill/>
          <a:ln/>
        </p:spPr>
        <p:txBody>
          <a:bodyPr wrap="none" lIns="0" tIns="0" rIns="0" bIns="0" rtlCol="0" anchor="t"/>
          <a:lstStyle/>
          <a:p>
            <a:pPr algn="l" indent="0" marL="0">
              <a:lnSpc>
                <a:spcPts val="2600"/>
              </a:lnSpc>
              <a:buNone/>
            </a:pPr>
            <a:r>
              <a:rPr lang="en-US" sz="1600" dirty="0">
                <a:solidFill>
                  <a:srgbClr val="D7E5D8"/>
                </a:solidFill>
                <a:latin typeface="Syne" pitchFamily="34" charset="0"/>
                <a:ea typeface="Syne" pitchFamily="34" charset="-122"/>
                <a:cs typeface="Syne" pitchFamily="34" charset="-120"/>
              </a:rPr>
              <a:t>Track progress regularly</a:t>
            </a:r>
            <a:endParaRPr lang="en-US" sz="1600" dirty="0"/>
          </a:p>
        </p:txBody>
      </p:sp>
      <p:pic>
        <p:nvPicPr>
          <p:cNvPr id="9" name="Image 1" descr="preencoded.png">    </p:cNvPr>
          <p:cNvPicPr>
            <a:picLocks noChangeAspect="1"/>
          </p:cNvPicPr>
          <p:nvPr/>
        </p:nvPicPr>
        <p:blipFill>
          <a:blip r:embed="rId2"/>
          <a:stretch>
            <a:fillRect/>
          </a:stretch>
        </p:blipFill>
        <p:spPr>
          <a:xfrm>
            <a:off x="5008126" y="2273856"/>
            <a:ext cx="4614148" cy="4614148"/>
          </a:xfrm>
          <a:prstGeom prst="rect">
            <a:avLst/>
          </a:prstGeom>
        </p:spPr>
      </p:pic>
      <p:sp>
        <p:nvSpPr>
          <p:cNvPr id="10" name="Text 6"/>
          <p:cNvSpPr/>
          <p:nvPr/>
        </p:nvSpPr>
        <p:spPr>
          <a:xfrm>
            <a:off x="8481774" y="3458885"/>
            <a:ext cx="309205" cy="386596"/>
          </a:xfrm>
          <a:prstGeom prst="rect">
            <a:avLst/>
          </a:prstGeom>
          <a:noFill/>
          <a:ln/>
        </p:spPr>
        <p:txBody>
          <a:bodyPr wrap="none" lIns="0" tIns="0" rIns="0" bIns="0" rtlCol="0" anchor="t"/>
          <a:lstStyle/>
          <a:p>
            <a:pPr algn="l" indent="0" marL="0">
              <a:lnSpc>
                <a:spcPts val="3850"/>
              </a:lnSpc>
              <a:buNone/>
            </a:pPr>
            <a:r>
              <a:rPr lang="en-US" sz="2400" b="1" dirty="0">
                <a:solidFill>
                  <a:srgbClr val="FFFFFF"/>
                </a:solidFill>
                <a:latin typeface="Syne Extra Bold" pitchFamily="34" charset="0"/>
                <a:ea typeface="Syne Extra Bold" pitchFamily="34" charset="-122"/>
                <a:cs typeface="Syne Extra Bold" pitchFamily="34" charset="-120"/>
              </a:rPr>
              <a:t>2</a:t>
            </a:r>
            <a:endParaRPr lang="en-US" sz="2400" dirty="0"/>
          </a:p>
        </p:txBody>
      </p:sp>
      <p:sp>
        <p:nvSpPr>
          <p:cNvPr id="11" name="Text 7"/>
          <p:cNvSpPr/>
          <p:nvPr/>
        </p:nvSpPr>
        <p:spPr>
          <a:xfrm>
            <a:off x="9932313" y="5340548"/>
            <a:ext cx="3785354" cy="322898"/>
          </a:xfrm>
          <a:prstGeom prst="rect">
            <a:avLst/>
          </a:prstGeom>
          <a:noFill/>
          <a:ln/>
        </p:spPr>
        <p:txBody>
          <a:bodyPr wrap="none" lIns="0" tIns="0" rIns="0" bIns="0" rtlCol="0" anchor="t"/>
          <a:lstStyle/>
          <a:p>
            <a:pPr algn="l" indent="0" marL="0">
              <a:lnSpc>
                <a:spcPts val="2500"/>
              </a:lnSpc>
              <a:buNone/>
            </a:pPr>
            <a:r>
              <a:rPr lang="en-US" sz="2000" b="1" dirty="0">
                <a:solidFill>
                  <a:srgbClr val="D7E5D8"/>
                </a:solidFill>
                <a:latin typeface="Syne Extra Bold" pitchFamily="34" charset="0"/>
                <a:ea typeface="Syne Extra Bold" pitchFamily="34" charset="-122"/>
                <a:cs typeface="Syne Extra Bold" pitchFamily="34" charset="-120"/>
              </a:rPr>
              <a:t>Provide Feedback</a:t>
            </a:r>
            <a:endParaRPr lang="en-US" sz="2000" dirty="0"/>
          </a:p>
        </p:txBody>
      </p:sp>
      <p:sp>
        <p:nvSpPr>
          <p:cNvPr id="12" name="Text 8"/>
          <p:cNvSpPr/>
          <p:nvPr/>
        </p:nvSpPr>
        <p:spPr>
          <a:xfrm>
            <a:off x="9932313" y="5787390"/>
            <a:ext cx="3974544" cy="330637"/>
          </a:xfrm>
          <a:prstGeom prst="rect">
            <a:avLst/>
          </a:prstGeom>
          <a:noFill/>
          <a:ln/>
        </p:spPr>
        <p:txBody>
          <a:bodyPr wrap="none" lIns="0" tIns="0" rIns="0" bIns="0" rtlCol="0" anchor="t"/>
          <a:lstStyle/>
          <a:p>
            <a:pPr algn="l" indent="0" marL="0">
              <a:lnSpc>
                <a:spcPts val="2600"/>
              </a:lnSpc>
              <a:buNone/>
            </a:pPr>
            <a:r>
              <a:rPr lang="en-US" sz="1600" dirty="0">
                <a:solidFill>
                  <a:srgbClr val="D7E5D8"/>
                </a:solidFill>
                <a:latin typeface="Syne" pitchFamily="34" charset="0"/>
                <a:ea typeface="Syne" pitchFamily="34" charset="-122"/>
                <a:cs typeface="Syne" pitchFamily="34" charset="-120"/>
              </a:rPr>
              <a:t>Offer constructive feedback</a:t>
            </a:r>
            <a:endParaRPr lang="en-US" sz="1600" dirty="0"/>
          </a:p>
        </p:txBody>
      </p:sp>
      <p:pic>
        <p:nvPicPr>
          <p:cNvPr id="13" name="Image 2" descr="preencoded.png">    </p:cNvPr>
          <p:cNvPicPr>
            <a:picLocks noChangeAspect="1"/>
          </p:cNvPicPr>
          <p:nvPr/>
        </p:nvPicPr>
        <p:blipFill>
          <a:blip r:embed="rId3"/>
          <a:stretch>
            <a:fillRect/>
          </a:stretch>
        </p:blipFill>
        <p:spPr>
          <a:xfrm>
            <a:off x="5008126" y="2273856"/>
            <a:ext cx="4614148" cy="4614148"/>
          </a:xfrm>
          <a:prstGeom prst="rect">
            <a:avLst/>
          </a:prstGeom>
        </p:spPr>
      </p:pic>
      <p:sp>
        <p:nvSpPr>
          <p:cNvPr id="14" name="Text 9"/>
          <p:cNvSpPr/>
          <p:nvPr/>
        </p:nvSpPr>
        <p:spPr>
          <a:xfrm>
            <a:off x="8089106" y="5708809"/>
            <a:ext cx="309205" cy="386596"/>
          </a:xfrm>
          <a:prstGeom prst="rect">
            <a:avLst/>
          </a:prstGeom>
          <a:noFill/>
          <a:ln/>
        </p:spPr>
        <p:txBody>
          <a:bodyPr wrap="none" lIns="0" tIns="0" rIns="0" bIns="0" rtlCol="0" anchor="t"/>
          <a:lstStyle/>
          <a:p>
            <a:pPr algn="l" indent="0" marL="0">
              <a:lnSpc>
                <a:spcPts val="3850"/>
              </a:lnSpc>
              <a:buNone/>
            </a:pPr>
            <a:r>
              <a:rPr lang="en-US" sz="2400" b="1" dirty="0">
                <a:solidFill>
                  <a:srgbClr val="FFFFFF"/>
                </a:solidFill>
                <a:latin typeface="Syne Extra Bold" pitchFamily="34" charset="0"/>
                <a:ea typeface="Syne Extra Bold" pitchFamily="34" charset="-122"/>
                <a:cs typeface="Syne Extra Bold" pitchFamily="34" charset="-120"/>
              </a:rPr>
              <a:t>3</a:t>
            </a:r>
            <a:endParaRPr lang="en-US" sz="2400" dirty="0"/>
          </a:p>
        </p:txBody>
      </p:sp>
      <p:sp>
        <p:nvSpPr>
          <p:cNvPr id="15" name="Text 10"/>
          <p:cNvSpPr/>
          <p:nvPr/>
        </p:nvSpPr>
        <p:spPr>
          <a:xfrm>
            <a:off x="723543" y="5013722"/>
            <a:ext cx="3974544" cy="645795"/>
          </a:xfrm>
          <a:prstGeom prst="rect">
            <a:avLst/>
          </a:prstGeom>
          <a:noFill/>
          <a:ln/>
        </p:spPr>
        <p:txBody>
          <a:bodyPr wrap="square" lIns="0" tIns="0" rIns="0" bIns="0" rtlCol="0" anchor="t"/>
          <a:lstStyle/>
          <a:p>
            <a:pPr algn="r" indent="0" marL="0">
              <a:lnSpc>
                <a:spcPts val="2500"/>
              </a:lnSpc>
              <a:buNone/>
            </a:pPr>
            <a:r>
              <a:rPr lang="en-US" sz="2000" b="1" dirty="0">
                <a:solidFill>
                  <a:srgbClr val="D7E5D8"/>
                </a:solidFill>
                <a:latin typeface="Syne Extra Bold" pitchFamily="34" charset="0"/>
                <a:ea typeface="Syne Extra Bold" pitchFamily="34" charset="-122"/>
                <a:cs typeface="Syne Extra Bold" pitchFamily="34" charset="-120"/>
              </a:rPr>
              <a:t>Implement Improvements</a:t>
            </a:r>
            <a:endParaRPr lang="en-US" sz="2000" dirty="0"/>
          </a:p>
        </p:txBody>
      </p:sp>
      <p:sp>
        <p:nvSpPr>
          <p:cNvPr id="16" name="Text 11"/>
          <p:cNvSpPr/>
          <p:nvPr/>
        </p:nvSpPr>
        <p:spPr>
          <a:xfrm>
            <a:off x="723543" y="5783461"/>
            <a:ext cx="3974544" cy="661273"/>
          </a:xfrm>
          <a:prstGeom prst="rect">
            <a:avLst/>
          </a:prstGeom>
          <a:noFill/>
          <a:ln/>
        </p:spPr>
        <p:txBody>
          <a:bodyPr wrap="square" lIns="0" tIns="0" rIns="0" bIns="0" rtlCol="0" anchor="t"/>
          <a:lstStyle/>
          <a:p>
            <a:pPr algn="r" indent="0" marL="0">
              <a:lnSpc>
                <a:spcPts val="2600"/>
              </a:lnSpc>
              <a:buNone/>
            </a:pPr>
            <a:r>
              <a:rPr lang="en-US" sz="1600" dirty="0">
                <a:solidFill>
                  <a:srgbClr val="D7E5D8"/>
                </a:solidFill>
                <a:latin typeface="Syne" pitchFamily="34" charset="0"/>
                <a:ea typeface="Syne" pitchFamily="34" charset="-122"/>
                <a:cs typeface="Syne" pitchFamily="34" charset="-120"/>
              </a:rPr>
              <a:t>Act on feedback for continuous improvement</a:t>
            </a:r>
            <a:endParaRPr lang="en-US" sz="1600" dirty="0"/>
          </a:p>
        </p:txBody>
      </p:sp>
      <p:pic>
        <p:nvPicPr>
          <p:cNvPr id="17" name="Image 3" descr="preencoded.png">    </p:cNvPr>
          <p:cNvPicPr>
            <a:picLocks noChangeAspect="1"/>
          </p:cNvPicPr>
          <p:nvPr/>
        </p:nvPicPr>
        <p:blipFill>
          <a:blip r:embed="rId4"/>
          <a:stretch>
            <a:fillRect/>
          </a:stretch>
        </p:blipFill>
        <p:spPr>
          <a:xfrm>
            <a:off x="5008126" y="2273856"/>
            <a:ext cx="4614148" cy="4614148"/>
          </a:xfrm>
          <a:prstGeom prst="rect">
            <a:avLst/>
          </a:prstGeom>
        </p:spPr>
      </p:pic>
      <p:sp>
        <p:nvSpPr>
          <p:cNvPr id="18" name="Text 12"/>
          <p:cNvSpPr/>
          <p:nvPr/>
        </p:nvSpPr>
        <p:spPr>
          <a:xfrm>
            <a:off x="5839182" y="5316141"/>
            <a:ext cx="309205" cy="386596"/>
          </a:xfrm>
          <a:prstGeom prst="rect">
            <a:avLst/>
          </a:prstGeom>
          <a:noFill/>
          <a:ln/>
        </p:spPr>
        <p:txBody>
          <a:bodyPr wrap="none" lIns="0" tIns="0" rIns="0" bIns="0" rtlCol="0" anchor="t"/>
          <a:lstStyle/>
          <a:p>
            <a:pPr algn="l" indent="0" marL="0">
              <a:lnSpc>
                <a:spcPts val="3850"/>
              </a:lnSpc>
              <a:buNone/>
            </a:pPr>
            <a:r>
              <a:rPr lang="en-US" sz="2400" b="1" dirty="0">
                <a:solidFill>
                  <a:srgbClr val="FFFFFF"/>
                </a:solidFill>
                <a:latin typeface="Syne Extra Bold" pitchFamily="34" charset="0"/>
                <a:ea typeface="Syne Extra Bold" pitchFamily="34" charset="-122"/>
                <a:cs typeface="Syne Extra Bold" pitchFamily="34" charset="-120"/>
              </a:rPr>
              <a:t>4</a:t>
            </a:r>
            <a:endParaRPr lang="en-US" sz="2400" dirty="0"/>
          </a:p>
        </p:txBody>
      </p:sp>
      <p:sp>
        <p:nvSpPr>
          <p:cNvPr id="19" name="Text 13"/>
          <p:cNvSpPr/>
          <p:nvPr/>
        </p:nvSpPr>
        <p:spPr>
          <a:xfrm>
            <a:off x="723543" y="7120533"/>
            <a:ext cx="13183314" cy="661273"/>
          </a:xfrm>
          <a:prstGeom prst="rect">
            <a:avLst/>
          </a:prstGeom>
          <a:noFill/>
          <a:ln/>
        </p:spPr>
        <p:txBody>
          <a:bodyPr wrap="square" lIns="0" tIns="0" rIns="0" bIns="0" rtlCol="0" anchor="t"/>
          <a:lstStyle/>
          <a:p>
            <a:pPr algn="l" indent="0" marL="0">
              <a:lnSpc>
                <a:spcPts val="2600"/>
              </a:lnSpc>
              <a:buNone/>
            </a:pPr>
            <a:r>
              <a:rPr lang="en-US" sz="1600" dirty="0">
                <a:solidFill>
                  <a:srgbClr val="D7E5D8"/>
                </a:solidFill>
                <a:latin typeface="Syne" pitchFamily="34" charset="0"/>
                <a:ea typeface="Syne" pitchFamily="34" charset="-122"/>
                <a:cs typeface="Syne" pitchFamily="34" charset="-120"/>
              </a:rPr>
              <a:t>Performance evaluation and feedback are crucial for maintaining and improving the effectiveness of selling forces. This process involves setting clear objectives, monitoring performance, providing constructive feedback, and implementing improvements based on that feedback.</a:t>
            </a:r>
            <a:endParaRPr lang="en-US"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78022" y="727353"/>
            <a:ext cx="7960757" cy="1056561"/>
          </a:xfrm>
          <a:prstGeom prst="rect">
            <a:avLst/>
          </a:prstGeom>
          <a:noFill/>
          <a:ln/>
        </p:spPr>
        <p:txBody>
          <a:bodyPr wrap="square" lIns="0" tIns="0" rIns="0" bIns="0" rtlCol="0" anchor="t"/>
          <a:lstStyle/>
          <a:p>
            <a:pPr algn="l" indent="0" marL="0">
              <a:lnSpc>
                <a:spcPts val="4150"/>
              </a:lnSpc>
              <a:buNone/>
            </a:pPr>
            <a:r>
              <a:rPr lang="en-US" sz="3300" b="1" dirty="0">
                <a:solidFill>
                  <a:srgbClr val="F0F4F1"/>
                </a:solidFill>
                <a:latin typeface="Syne Extra Bold" pitchFamily="34" charset="0"/>
                <a:ea typeface="Syne Extra Bold" pitchFamily="34" charset="-122"/>
                <a:cs typeface="Syne Extra Bold" pitchFamily="34" charset="-120"/>
              </a:rPr>
              <a:t>Ethical and Legal Issues in Selling Forces</a:t>
            </a:r>
            <a:endParaRPr lang="en-US" sz="3300" dirty="0"/>
          </a:p>
        </p:txBody>
      </p:sp>
      <p:sp>
        <p:nvSpPr>
          <p:cNvPr id="4" name="Shape 1"/>
          <p:cNvSpPr/>
          <p:nvPr/>
        </p:nvSpPr>
        <p:spPr>
          <a:xfrm>
            <a:off x="6078022" y="2037397"/>
            <a:ext cx="7960757" cy="989052"/>
          </a:xfrm>
          <a:prstGeom prst="roundRect">
            <a:avLst>
              <a:gd name="adj" fmla="val 7179"/>
            </a:avLst>
          </a:prstGeom>
          <a:solidFill>
            <a:srgbClr val="547808"/>
          </a:solidFill>
          <a:ln w="7620">
            <a:solidFill>
              <a:srgbClr val="6D9121"/>
            </a:solidFill>
            <a:prstDash val="solid"/>
          </a:ln>
        </p:spPr>
      </p:sp>
      <p:sp>
        <p:nvSpPr>
          <p:cNvPr id="5" name="Text 2"/>
          <p:cNvSpPr/>
          <p:nvPr/>
        </p:nvSpPr>
        <p:spPr>
          <a:xfrm>
            <a:off x="6254591" y="2213967"/>
            <a:ext cx="3015377" cy="264081"/>
          </a:xfrm>
          <a:prstGeom prst="rect">
            <a:avLst/>
          </a:prstGeom>
          <a:noFill/>
          <a:ln/>
        </p:spPr>
        <p:txBody>
          <a:bodyPr wrap="none" lIns="0" tIns="0" rIns="0" bIns="0" rtlCol="0" anchor="t"/>
          <a:lstStyle/>
          <a:p>
            <a:pPr algn="l" indent="0" marL="0">
              <a:lnSpc>
                <a:spcPts val="2050"/>
              </a:lnSpc>
              <a:buNone/>
            </a:pPr>
            <a:r>
              <a:rPr lang="en-US" sz="1650" b="1" dirty="0">
                <a:solidFill>
                  <a:srgbClr val="FFFFFF"/>
                </a:solidFill>
                <a:latin typeface="Syne Extra Bold" pitchFamily="34" charset="0"/>
                <a:ea typeface="Syne Extra Bold" pitchFamily="34" charset="-122"/>
                <a:cs typeface="Syne Extra Bold" pitchFamily="34" charset="-120"/>
              </a:rPr>
              <a:t>Ethical Standards</a:t>
            </a:r>
            <a:endParaRPr lang="en-US" sz="1650" dirty="0"/>
          </a:p>
        </p:txBody>
      </p:sp>
      <p:sp>
        <p:nvSpPr>
          <p:cNvPr id="6" name="Text 3"/>
          <p:cNvSpPr/>
          <p:nvPr/>
        </p:nvSpPr>
        <p:spPr>
          <a:xfrm>
            <a:off x="6254591" y="2579370"/>
            <a:ext cx="7607618" cy="270510"/>
          </a:xfrm>
          <a:prstGeom prst="rect">
            <a:avLst/>
          </a:prstGeom>
          <a:noFill/>
          <a:ln/>
        </p:spPr>
        <p:txBody>
          <a:bodyPr wrap="none" lIns="0" tIns="0" rIns="0" bIns="0" rtlCol="0" anchor="t"/>
          <a:lstStyle/>
          <a:p>
            <a:pPr algn="l" indent="0" marL="0">
              <a:lnSpc>
                <a:spcPts val="2100"/>
              </a:lnSpc>
              <a:buNone/>
            </a:pPr>
            <a:r>
              <a:rPr lang="en-US" sz="1300" dirty="0">
                <a:solidFill>
                  <a:srgbClr val="FFFFFF"/>
                </a:solidFill>
                <a:latin typeface="Syne" pitchFamily="34" charset="0"/>
                <a:ea typeface="Syne" pitchFamily="34" charset="-122"/>
                <a:cs typeface="Syne" pitchFamily="34" charset="-120"/>
              </a:rPr>
              <a:t>Establish and maintain high ethical standards in sales practices.</a:t>
            </a:r>
            <a:endParaRPr lang="en-US" sz="1300" dirty="0"/>
          </a:p>
        </p:txBody>
      </p:sp>
      <p:sp>
        <p:nvSpPr>
          <p:cNvPr id="7" name="Shape 4"/>
          <p:cNvSpPr/>
          <p:nvPr/>
        </p:nvSpPr>
        <p:spPr>
          <a:xfrm>
            <a:off x="6078022" y="3195399"/>
            <a:ext cx="7960757" cy="989052"/>
          </a:xfrm>
          <a:prstGeom prst="roundRect">
            <a:avLst>
              <a:gd name="adj" fmla="val 7179"/>
            </a:avLst>
          </a:prstGeom>
          <a:solidFill>
            <a:srgbClr val="547808"/>
          </a:solidFill>
          <a:ln w="7620">
            <a:solidFill>
              <a:srgbClr val="6D9121"/>
            </a:solidFill>
            <a:prstDash val="solid"/>
          </a:ln>
        </p:spPr>
      </p:sp>
      <p:sp>
        <p:nvSpPr>
          <p:cNvPr id="8" name="Text 5"/>
          <p:cNvSpPr/>
          <p:nvPr/>
        </p:nvSpPr>
        <p:spPr>
          <a:xfrm>
            <a:off x="6254591" y="3371969"/>
            <a:ext cx="3043952" cy="264081"/>
          </a:xfrm>
          <a:prstGeom prst="rect">
            <a:avLst/>
          </a:prstGeom>
          <a:noFill/>
          <a:ln/>
        </p:spPr>
        <p:txBody>
          <a:bodyPr wrap="none" lIns="0" tIns="0" rIns="0" bIns="0" rtlCol="0" anchor="t"/>
          <a:lstStyle/>
          <a:p>
            <a:pPr algn="l" indent="0" marL="0">
              <a:lnSpc>
                <a:spcPts val="2050"/>
              </a:lnSpc>
              <a:buNone/>
            </a:pPr>
            <a:r>
              <a:rPr lang="en-US" sz="1650" b="1" dirty="0">
                <a:solidFill>
                  <a:srgbClr val="FFFFFF"/>
                </a:solidFill>
                <a:latin typeface="Syne Extra Bold" pitchFamily="34" charset="0"/>
                <a:ea typeface="Syne Extra Bold" pitchFamily="34" charset="-122"/>
                <a:cs typeface="Syne Extra Bold" pitchFamily="34" charset="-120"/>
              </a:rPr>
              <a:t>Legal Compliance</a:t>
            </a:r>
            <a:endParaRPr lang="en-US" sz="1650" dirty="0"/>
          </a:p>
        </p:txBody>
      </p:sp>
      <p:sp>
        <p:nvSpPr>
          <p:cNvPr id="9" name="Text 6"/>
          <p:cNvSpPr/>
          <p:nvPr/>
        </p:nvSpPr>
        <p:spPr>
          <a:xfrm>
            <a:off x="6254591" y="3737372"/>
            <a:ext cx="7607618" cy="270510"/>
          </a:xfrm>
          <a:prstGeom prst="rect">
            <a:avLst/>
          </a:prstGeom>
          <a:noFill/>
          <a:ln/>
        </p:spPr>
        <p:txBody>
          <a:bodyPr wrap="none" lIns="0" tIns="0" rIns="0" bIns="0" rtlCol="0" anchor="t"/>
          <a:lstStyle/>
          <a:p>
            <a:pPr algn="l" indent="0" marL="0">
              <a:lnSpc>
                <a:spcPts val="2100"/>
              </a:lnSpc>
              <a:buNone/>
            </a:pPr>
            <a:r>
              <a:rPr lang="en-US" sz="1300" dirty="0">
                <a:solidFill>
                  <a:srgbClr val="FFFFFF"/>
                </a:solidFill>
                <a:latin typeface="Syne" pitchFamily="34" charset="0"/>
                <a:ea typeface="Syne" pitchFamily="34" charset="-122"/>
                <a:cs typeface="Syne" pitchFamily="34" charset="-120"/>
              </a:rPr>
              <a:t>Ensure all sales activities comply with relevant laws and regulations.</a:t>
            </a:r>
            <a:endParaRPr lang="en-US" sz="1300" dirty="0"/>
          </a:p>
        </p:txBody>
      </p:sp>
      <p:sp>
        <p:nvSpPr>
          <p:cNvPr id="10" name="Shape 7"/>
          <p:cNvSpPr/>
          <p:nvPr/>
        </p:nvSpPr>
        <p:spPr>
          <a:xfrm>
            <a:off x="6078022" y="4353401"/>
            <a:ext cx="7960757" cy="989052"/>
          </a:xfrm>
          <a:prstGeom prst="roundRect">
            <a:avLst>
              <a:gd name="adj" fmla="val 7179"/>
            </a:avLst>
          </a:prstGeom>
          <a:solidFill>
            <a:srgbClr val="547808"/>
          </a:solidFill>
          <a:ln w="7620">
            <a:solidFill>
              <a:srgbClr val="6D9121"/>
            </a:solidFill>
            <a:prstDash val="solid"/>
          </a:ln>
        </p:spPr>
      </p:sp>
      <p:sp>
        <p:nvSpPr>
          <p:cNvPr id="11" name="Text 8"/>
          <p:cNvSpPr/>
          <p:nvPr/>
        </p:nvSpPr>
        <p:spPr>
          <a:xfrm>
            <a:off x="6254591" y="4529971"/>
            <a:ext cx="2359581" cy="264081"/>
          </a:xfrm>
          <a:prstGeom prst="rect">
            <a:avLst/>
          </a:prstGeom>
          <a:noFill/>
          <a:ln/>
        </p:spPr>
        <p:txBody>
          <a:bodyPr wrap="none" lIns="0" tIns="0" rIns="0" bIns="0" rtlCol="0" anchor="t"/>
          <a:lstStyle/>
          <a:p>
            <a:pPr algn="l" indent="0" marL="0">
              <a:lnSpc>
                <a:spcPts val="2050"/>
              </a:lnSpc>
              <a:buNone/>
            </a:pPr>
            <a:r>
              <a:rPr lang="en-US" sz="1650" b="1" dirty="0">
                <a:solidFill>
                  <a:srgbClr val="FFFFFF"/>
                </a:solidFill>
                <a:latin typeface="Syne Extra Bold" pitchFamily="34" charset="0"/>
                <a:ea typeface="Syne Extra Bold" pitchFamily="34" charset="-122"/>
                <a:cs typeface="Syne Extra Bold" pitchFamily="34" charset="-120"/>
              </a:rPr>
              <a:t>Transparency</a:t>
            </a:r>
            <a:endParaRPr lang="en-US" sz="1650" dirty="0"/>
          </a:p>
        </p:txBody>
      </p:sp>
      <p:sp>
        <p:nvSpPr>
          <p:cNvPr id="12" name="Text 9"/>
          <p:cNvSpPr/>
          <p:nvPr/>
        </p:nvSpPr>
        <p:spPr>
          <a:xfrm>
            <a:off x="6254591" y="4895374"/>
            <a:ext cx="7607618" cy="270510"/>
          </a:xfrm>
          <a:prstGeom prst="rect">
            <a:avLst/>
          </a:prstGeom>
          <a:noFill/>
          <a:ln/>
        </p:spPr>
        <p:txBody>
          <a:bodyPr wrap="none" lIns="0" tIns="0" rIns="0" bIns="0" rtlCol="0" anchor="t"/>
          <a:lstStyle/>
          <a:p>
            <a:pPr algn="l" indent="0" marL="0">
              <a:lnSpc>
                <a:spcPts val="2100"/>
              </a:lnSpc>
              <a:buNone/>
            </a:pPr>
            <a:r>
              <a:rPr lang="en-US" sz="1300" dirty="0">
                <a:solidFill>
                  <a:srgbClr val="FFFFFF"/>
                </a:solidFill>
                <a:latin typeface="Syne" pitchFamily="34" charset="0"/>
                <a:ea typeface="Syne" pitchFamily="34" charset="-122"/>
                <a:cs typeface="Syne" pitchFamily="34" charset="-120"/>
              </a:rPr>
              <a:t>Maintain transparency in all dealings with customers and stakeholders.</a:t>
            </a:r>
            <a:endParaRPr lang="en-US" sz="1300" dirty="0"/>
          </a:p>
        </p:txBody>
      </p:sp>
      <p:sp>
        <p:nvSpPr>
          <p:cNvPr id="13" name="Shape 10"/>
          <p:cNvSpPr/>
          <p:nvPr/>
        </p:nvSpPr>
        <p:spPr>
          <a:xfrm>
            <a:off x="6078022" y="5511403"/>
            <a:ext cx="7960757" cy="989052"/>
          </a:xfrm>
          <a:prstGeom prst="roundRect">
            <a:avLst>
              <a:gd name="adj" fmla="val 7179"/>
            </a:avLst>
          </a:prstGeom>
          <a:solidFill>
            <a:srgbClr val="547808"/>
          </a:solidFill>
          <a:ln w="7620">
            <a:solidFill>
              <a:srgbClr val="6D9121"/>
            </a:solidFill>
            <a:prstDash val="solid"/>
          </a:ln>
        </p:spPr>
      </p:sp>
      <p:sp>
        <p:nvSpPr>
          <p:cNvPr id="14" name="Text 11"/>
          <p:cNvSpPr/>
          <p:nvPr/>
        </p:nvSpPr>
        <p:spPr>
          <a:xfrm>
            <a:off x="6254591" y="5687973"/>
            <a:ext cx="3188970" cy="264081"/>
          </a:xfrm>
          <a:prstGeom prst="rect">
            <a:avLst/>
          </a:prstGeom>
          <a:noFill/>
          <a:ln/>
        </p:spPr>
        <p:txBody>
          <a:bodyPr wrap="none" lIns="0" tIns="0" rIns="0" bIns="0" rtlCol="0" anchor="t"/>
          <a:lstStyle/>
          <a:p>
            <a:pPr algn="l" indent="0" marL="0">
              <a:lnSpc>
                <a:spcPts val="2050"/>
              </a:lnSpc>
              <a:buNone/>
            </a:pPr>
            <a:r>
              <a:rPr lang="en-US" sz="1650" b="1" dirty="0">
                <a:solidFill>
                  <a:srgbClr val="FFFFFF"/>
                </a:solidFill>
                <a:latin typeface="Syne Extra Bold" pitchFamily="34" charset="0"/>
                <a:ea typeface="Syne Extra Bold" pitchFamily="34" charset="-122"/>
                <a:cs typeface="Syne Extra Bold" pitchFamily="34" charset="-120"/>
              </a:rPr>
              <a:t>Conflict Resolution</a:t>
            </a:r>
            <a:endParaRPr lang="en-US" sz="1650" dirty="0"/>
          </a:p>
        </p:txBody>
      </p:sp>
      <p:sp>
        <p:nvSpPr>
          <p:cNvPr id="15" name="Text 12"/>
          <p:cNvSpPr/>
          <p:nvPr/>
        </p:nvSpPr>
        <p:spPr>
          <a:xfrm>
            <a:off x="6254591" y="6053376"/>
            <a:ext cx="7607618" cy="270510"/>
          </a:xfrm>
          <a:prstGeom prst="rect">
            <a:avLst/>
          </a:prstGeom>
          <a:noFill/>
          <a:ln/>
        </p:spPr>
        <p:txBody>
          <a:bodyPr wrap="none" lIns="0" tIns="0" rIns="0" bIns="0" rtlCol="0" anchor="t"/>
          <a:lstStyle/>
          <a:p>
            <a:pPr algn="l" indent="0" marL="0">
              <a:lnSpc>
                <a:spcPts val="2100"/>
              </a:lnSpc>
              <a:buNone/>
            </a:pPr>
            <a:r>
              <a:rPr lang="en-US" sz="1300" dirty="0">
                <a:solidFill>
                  <a:srgbClr val="FFFFFF"/>
                </a:solidFill>
                <a:latin typeface="Syne" pitchFamily="34" charset="0"/>
                <a:ea typeface="Syne" pitchFamily="34" charset="-122"/>
                <a:cs typeface="Syne" pitchFamily="34" charset="-120"/>
              </a:rPr>
              <a:t>Develop processes for addressing ethical dilemmas and legal issues.</a:t>
            </a:r>
            <a:endParaRPr lang="en-US" sz="1300" dirty="0"/>
          </a:p>
        </p:txBody>
      </p:sp>
      <p:sp>
        <p:nvSpPr>
          <p:cNvPr id="16" name="Text 13"/>
          <p:cNvSpPr/>
          <p:nvPr/>
        </p:nvSpPr>
        <p:spPr>
          <a:xfrm>
            <a:off x="6078022" y="6690598"/>
            <a:ext cx="7960757" cy="811530"/>
          </a:xfrm>
          <a:prstGeom prst="rect">
            <a:avLst/>
          </a:prstGeom>
          <a:noFill/>
          <a:ln/>
        </p:spPr>
        <p:txBody>
          <a:bodyPr wrap="square" lIns="0" tIns="0" rIns="0" bIns="0" rtlCol="0" anchor="t"/>
          <a:lstStyle/>
          <a:p>
            <a:pPr algn="l" indent="0" marL="0">
              <a:lnSpc>
                <a:spcPts val="2100"/>
              </a:lnSpc>
              <a:buNone/>
            </a:pPr>
            <a:r>
              <a:rPr lang="en-US" sz="1300" dirty="0">
                <a:solidFill>
                  <a:srgbClr val="D7E5D8"/>
                </a:solidFill>
                <a:latin typeface="Syne" pitchFamily="34" charset="0"/>
                <a:ea typeface="Syne" pitchFamily="34" charset="-122"/>
                <a:cs typeface="Syne" pitchFamily="34" charset="-120"/>
              </a:rPr>
              <a:t>Ethical and legal issues require careful consideration in designing and managing selling forces. While laws are enforced by the government, ethics in selling are derived from social, professional, and individual standards.</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177058"/>
            <a:ext cx="12962811" cy="708779"/>
          </a:xfrm>
          <a:prstGeom prst="rect">
            <a:avLst/>
          </a:prstGeom>
          <a:noFill/>
          <a:ln/>
        </p:spPr>
        <p:txBody>
          <a:bodyPr wrap="none" lIns="0" tIns="0" rIns="0" bIns="0" rtlCol="0" anchor="t"/>
          <a:lstStyle/>
          <a:p>
            <a:pPr algn="l" indent="0" marL="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Introduction to Selling Forces</a:t>
            </a:r>
            <a:endParaRPr lang="en-US" sz="4450" dirty="0"/>
          </a:p>
        </p:txBody>
      </p:sp>
      <p:sp>
        <p:nvSpPr>
          <p:cNvPr id="3" name="Text 1"/>
          <p:cNvSpPr/>
          <p:nvPr/>
        </p:nvSpPr>
        <p:spPr>
          <a:xfrm>
            <a:off x="793790" y="3452813"/>
            <a:ext cx="5998726" cy="354330"/>
          </a:xfrm>
          <a:prstGeom prst="rect">
            <a:avLst/>
          </a:prstGeom>
          <a:noFill/>
          <a:ln/>
        </p:spPr>
        <p:txBody>
          <a:bodyPr wrap="none" lIns="0" tIns="0" rIns="0" bIns="0" rtlCol="0" anchor="t"/>
          <a:lstStyle/>
          <a:p>
            <a:pPr algn="l" indent="0" marL="0">
              <a:lnSpc>
                <a:spcPts val="2750"/>
              </a:lnSpc>
              <a:buNone/>
            </a:pPr>
            <a:r>
              <a:rPr lang="en-US" sz="2200" b="1" dirty="0">
                <a:solidFill>
                  <a:srgbClr val="F0F4F1"/>
                </a:solidFill>
                <a:latin typeface="Syne Extra Bold" pitchFamily="34" charset="0"/>
                <a:ea typeface="Syne Extra Bold" pitchFamily="34" charset="-122"/>
                <a:cs typeface="Syne Extra Bold" pitchFamily="34" charset="-120"/>
              </a:rPr>
              <a:t>Importance of Sales Policy</a:t>
            </a:r>
            <a:endParaRPr lang="en-US" sz="2200" dirty="0"/>
          </a:p>
        </p:txBody>
      </p:sp>
      <p:sp>
        <p:nvSpPr>
          <p:cNvPr id="4" name="Text 2"/>
          <p:cNvSpPr/>
          <p:nvPr/>
        </p:nvSpPr>
        <p:spPr>
          <a:xfrm>
            <a:off x="793790" y="4033957"/>
            <a:ext cx="6244709" cy="1814513"/>
          </a:xfrm>
          <a:prstGeom prst="rect">
            <a:avLst/>
          </a:prstGeom>
          <a:noFill/>
          <a:ln/>
        </p:spPr>
        <p:txBody>
          <a:bodyPr wrap="squar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A salesman is essentially an ambassador of a firm. A successful or good salesman is always instrumental to the success and prosperity of a firm. On his skills, industry, and integrity rest the future resources and prosperity of a firm, be it big or small.</a:t>
            </a:r>
            <a:endParaRPr lang="en-US" sz="1750" dirty="0"/>
          </a:p>
        </p:txBody>
      </p:sp>
      <p:sp>
        <p:nvSpPr>
          <p:cNvPr id="5" name="Text 3"/>
          <p:cNvSpPr/>
          <p:nvPr/>
        </p:nvSpPr>
        <p:spPr>
          <a:xfrm>
            <a:off x="7599521" y="3452813"/>
            <a:ext cx="4968121" cy="354330"/>
          </a:xfrm>
          <a:prstGeom prst="rect">
            <a:avLst/>
          </a:prstGeom>
          <a:noFill/>
          <a:ln/>
        </p:spPr>
        <p:txBody>
          <a:bodyPr wrap="none" lIns="0" tIns="0" rIns="0" bIns="0" rtlCol="0" anchor="t"/>
          <a:lstStyle/>
          <a:p>
            <a:pPr algn="l" indent="0" marL="0">
              <a:lnSpc>
                <a:spcPts val="2750"/>
              </a:lnSpc>
              <a:buNone/>
            </a:pPr>
            <a:r>
              <a:rPr lang="en-US" sz="2200" b="1" dirty="0">
                <a:solidFill>
                  <a:srgbClr val="F0F4F1"/>
                </a:solidFill>
                <a:latin typeface="Syne Extra Bold" pitchFamily="34" charset="0"/>
                <a:ea typeface="Syne Extra Bold" pitchFamily="34" charset="-122"/>
                <a:cs typeface="Syne Extra Bold" pitchFamily="34" charset="-120"/>
              </a:rPr>
              <a:t>Two Sides of Business</a:t>
            </a:r>
            <a:endParaRPr lang="en-US" sz="2200" dirty="0"/>
          </a:p>
        </p:txBody>
      </p:sp>
      <p:sp>
        <p:nvSpPr>
          <p:cNvPr id="6" name="Text 4"/>
          <p:cNvSpPr/>
          <p:nvPr/>
        </p:nvSpPr>
        <p:spPr>
          <a:xfrm>
            <a:off x="7599521" y="4033957"/>
            <a:ext cx="6244709" cy="1451610"/>
          </a:xfrm>
          <a:prstGeom prst="rect">
            <a:avLst/>
          </a:prstGeom>
          <a:noFill/>
          <a:ln/>
        </p:spPr>
        <p:txBody>
          <a:bodyPr wrap="squar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The business organization has two sides: the financial or administrative side on the one hand, and the selling-distribution side on the other. Both constitute the two vital wheels of business organizations.</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1496735"/>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Globalization and Diversity in Selling Forces</a:t>
            </a:r>
            <a:endParaRPr lang="en-US" sz="4450" dirty="0"/>
          </a:p>
        </p:txBody>
      </p:sp>
      <p:sp>
        <p:nvSpPr>
          <p:cNvPr id="3" name="Text 1"/>
          <p:cNvSpPr/>
          <p:nvPr/>
        </p:nvSpPr>
        <p:spPr>
          <a:xfrm>
            <a:off x="793790" y="3481268"/>
            <a:ext cx="5795248" cy="354330"/>
          </a:xfrm>
          <a:prstGeom prst="rect">
            <a:avLst/>
          </a:prstGeom>
          <a:noFill/>
          <a:ln/>
        </p:spPr>
        <p:txBody>
          <a:bodyPr wrap="none" lIns="0" tIns="0" rIns="0" bIns="0" rtlCol="0" anchor="t"/>
          <a:lstStyle/>
          <a:p>
            <a:pPr algn="l" indent="0" marL="0">
              <a:lnSpc>
                <a:spcPts val="2750"/>
              </a:lnSpc>
              <a:buNone/>
            </a:pPr>
            <a:r>
              <a:rPr lang="en-US" sz="2200" b="1" dirty="0">
                <a:solidFill>
                  <a:srgbClr val="F0F4F1"/>
                </a:solidFill>
                <a:latin typeface="Syne Extra Bold" pitchFamily="34" charset="0"/>
                <a:ea typeface="Syne Extra Bold" pitchFamily="34" charset="-122"/>
                <a:cs typeface="Syne Extra Bold" pitchFamily="34" charset="-120"/>
              </a:rPr>
              <a:t>Global Market Challenges</a:t>
            </a:r>
            <a:endParaRPr lang="en-US" sz="2200" dirty="0"/>
          </a:p>
        </p:txBody>
      </p:sp>
      <p:sp>
        <p:nvSpPr>
          <p:cNvPr id="4" name="Text 2"/>
          <p:cNvSpPr/>
          <p:nvPr/>
        </p:nvSpPr>
        <p:spPr>
          <a:xfrm>
            <a:off x="793790" y="406241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Cultural differences</a:t>
            </a:r>
            <a:endParaRPr lang="en-US" sz="1750" dirty="0"/>
          </a:p>
        </p:txBody>
      </p:sp>
      <p:sp>
        <p:nvSpPr>
          <p:cNvPr id="5" name="Text 3"/>
          <p:cNvSpPr/>
          <p:nvPr/>
        </p:nvSpPr>
        <p:spPr>
          <a:xfrm>
            <a:off x="793790" y="450461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Language barriers</a:t>
            </a:r>
            <a:endParaRPr lang="en-US" sz="1750" dirty="0"/>
          </a:p>
        </p:txBody>
      </p:sp>
      <p:sp>
        <p:nvSpPr>
          <p:cNvPr id="6" name="Text 4"/>
          <p:cNvSpPr/>
          <p:nvPr/>
        </p:nvSpPr>
        <p:spPr>
          <a:xfrm>
            <a:off x="793790" y="4946809"/>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Legal variations across countries</a:t>
            </a:r>
            <a:endParaRPr lang="en-US" sz="1750" dirty="0"/>
          </a:p>
        </p:txBody>
      </p:sp>
      <p:sp>
        <p:nvSpPr>
          <p:cNvPr id="7" name="Text 5"/>
          <p:cNvSpPr/>
          <p:nvPr/>
        </p:nvSpPr>
        <p:spPr>
          <a:xfrm>
            <a:off x="7599521" y="3481268"/>
            <a:ext cx="5878235" cy="354330"/>
          </a:xfrm>
          <a:prstGeom prst="rect">
            <a:avLst/>
          </a:prstGeom>
          <a:noFill/>
          <a:ln/>
        </p:spPr>
        <p:txBody>
          <a:bodyPr wrap="none" lIns="0" tIns="0" rIns="0" bIns="0" rtlCol="0" anchor="t"/>
          <a:lstStyle/>
          <a:p>
            <a:pPr algn="l" indent="0" marL="0">
              <a:lnSpc>
                <a:spcPts val="2750"/>
              </a:lnSpc>
              <a:buNone/>
            </a:pPr>
            <a:r>
              <a:rPr lang="en-US" sz="2200" b="1" dirty="0">
                <a:solidFill>
                  <a:srgbClr val="F0F4F1"/>
                </a:solidFill>
                <a:latin typeface="Syne Extra Bold" pitchFamily="34" charset="0"/>
                <a:ea typeface="Syne Extra Bold" pitchFamily="34" charset="-122"/>
                <a:cs typeface="Syne Extra Bold" pitchFamily="34" charset="-120"/>
              </a:rPr>
              <a:t>Benefits of Diverse Teams</a:t>
            </a:r>
            <a:endParaRPr lang="en-US" sz="2200" dirty="0"/>
          </a:p>
        </p:txBody>
      </p:sp>
      <p:sp>
        <p:nvSpPr>
          <p:cNvPr id="8" name="Text 6"/>
          <p:cNvSpPr/>
          <p:nvPr/>
        </p:nvSpPr>
        <p:spPr>
          <a:xfrm>
            <a:off x="7599521" y="406241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Improved customer understanding</a:t>
            </a:r>
            <a:endParaRPr lang="en-US" sz="1750" dirty="0"/>
          </a:p>
        </p:txBody>
      </p:sp>
      <p:sp>
        <p:nvSpPr>
          <p:cNvPr id="9" name="Text 7"/>
          <p:cNvSpPr/>
          <p:nvPr/>
        </p:nvSpPr>
        <p:spPr>
          <a:xfrm>
            <a:off x="7599521" y="450461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Enhanced creativity and innovation</a:t>
            </a:r>
            <a:endParaRPr lang="en-US" sz="1750" dirty="0"/>
          </a:p>
        </p:txBody>
      </p:sp>
      <p:sp>
        <p:nvSpPr>
          <p:cNvPr id="10" name="Text 8"/>
          <p:cNvSpPr/>
          <p:nvPr/>
        </p:nvSpPr>
        <p:spPr>
          <a:xfrm>
            <a:off x="7599521" y="4946809"/>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Broader market reach</a:t>
            </a:r>
            <a:endParaRPr lang="en-US" sz="1750" dirty="0"/>
          </a:p>
        </p:txBody>
      </p:sp>
      <p:sp>
        <p:nvSpPr>
          <p:cNvPr id="11" name="Text 9"/>
          <p:cNvSpPr/>
          <p:nvPr/>
        </p:nvSpPr>
        <p:spPr>
          <a:xfrm>
            <a:off x="793790" y="5644158"/>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As businesses approach the international market, they must address a number of important cultural, legal, and language differences, and they must change many of their business strategies. Managing diverse sales teams becomes crucial in a globalized business environment.</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326958"/>
          </a:xfrm>
          <a:prstGeom prst="rect">
            <a:avLst/>
          </a:prstGeom>
        </p:spPr>
      </p:pic>
      <p:sp>
        <p:nvSpPr>
          <p:cNvPr id="3" name="Text 0"/>
          <p:cNvSpPr/>
          <p:nvPr/>
        </p:nvSpPr>
        <p:spPr>
          <a:xfrm>
            <a:off x="651510" y="3129439"/>
            <a:ext cx="13200578" cy="581739"/>
          </a:xfrm>
          <a:prstGeom prst="rect">
            <a:avLst/>
          </a:prstGeom>
          <a:noFill/>
          <a:ln/>
        </p:spPr>
        <p:txBody>
          <a:bodyPr wrap="none" lIns="0" tIns="0" rIns="0" bIns="0" rtlCol="0" anchor="t"/>
          <a:lstStyle/>
          <a:p>
            <a:pPr algn="l" indent="0" marL="0">
              <a:lnSpc>
                <a:spcPts val="4550"/>
              </a:lnSpc>
              <a:buNone/>
            </a:pPr>
            <a:r>
              <a:rPr lang="en-US" sz="3650" b="1" dirty="0">
                <a:solidFill>
                  <a:srgbClr val="F0F4F1"/>
                </a:solidFill>
                <a:latin typeface="Syne Extra Bold" pitchFamily="34" charset="0"/>
                <a:ea typeface="Syne Extra Bold" pitchFamily="34" charset="-122"/>
                <a:cs typeface="Syne Extra Bold" pitchFamily="34" charset="-120"/>
              </a:rPr>
              <a:t>Historical Evolution of Selling Forces</a:t>
            </a:r>
            <a:endParaRPr lang="en-US" sz="3650" dirty="0"/>
          </a:p>
        </p:txBody>
      </p:sp>
      <p:sp>
        <p:nvSpPr>
          <p:cNvPr id="4" name="Shape 1"/>
          <p:cNvSpPr/>
          <p:nvPr/>
        </p:nvSpPr>
        <p:spPr>
          <a:xfrm>
            <a:off x="7303770" y="3990380"/>
            <a:ext cx="22860" cy="3436739"/>
          </a:xfrm>
          <a:prstGeom prst="roundRect">
            <a:avLst>
              <a:gd name="adj" fmla="val 342035"/>
            </a:avLst>
          </a:prstGeom>
          <a:solidFill>
            <a:srgbClr val="6D9121"/>
          </a:solidFill>
          <a:ln/>
        </p:spPr>
      </p:sp>
      <p:sp>
        <p:nvSpPr>
          <p:cNvPr id="5" name="Shape 2"/>
          <p:cNvSpPr/>
          <p:nvPr/>
        </p:nvSpPr>
        <p:spPr>
          <a:xfrm>
            <a:off x="6570226" y="4397812"/>
            <a:ext cx="558403" cy="22860"/>
          </a:xfrm>
          <a:prstGeom prst="roundRect">
            <a:avLst>
              <a:gd name="adj" fmla="val 342035"/>
            </a:avLst>
          </a:prstGeom>
          <a:solidFill>
            <a:srgbClr val="6D9121"/>
          </a:solidFill>
          <a:ln/>
        </p:spPr>
      </p:sp>
      <p:sp>
        <p:nvSpPr>
          <p:cNvPr id="6" name="Shape 3"/>
          <p:cNvSpPr/>
          <p:nvPr/>
        </p:nvSpPr>
        <p:spPr>
          <a:xfrm>
            <a:off x="7105769" y="4199811"/>
            <a:ext cx="418862" cy="418862"/>
          </a:xfrm>
          <a:prstGeom prst="roundRect">
            <a:avLst>
              <a:gd name="adj" fmla="val 18667"/>
            </a:avLst>
          </a:prstGeom>
          <a:solidFill>
            <a:srgbClr val="547808"/>
          </a:solidFill>
          <a:ln w="7620">
            <a:solidFill>
              <a:srgbClr val="6D9121"/>
            </a:solidFill>
            <a:prstDash val="solid"/>
          </a:ln>
        </p:spPr>
      </p:sp>
      <p:sp>
        <p:nvSpPr>
          <p:cNvPr id="7" name="Text 4"/>
          <p:cNvSpPr/>
          <p:nvPr/>
        </p:nvSpPr>
        <p:spPr>
          <a:xfrm>
            <a:off x="7175599" y="4234755"/>
            <a:ext cx="279202" cy="348972"/>
          </a:xfrm>
          <a:prstGeom prst="rect">
            <a:avLst/>
          </a:prstGeom>
          <a:noFill/>
          <a:ln/>
        </p:spPr>
        <p:txBody>
          <a:bodyPr wrap="none" lIns="0" tIns="0" rIns="0" bIns="0" rtlCol="0" anchor="t"/>
          <a:lstStyle/>
          <a:p>
            <a:pPr algn="ctr" indent="0" marL="0">
              <a:lnSpc>
                <a:spcPts val="2150"/>
              </a:lnSpc>
              <a:buNone/>
            </a:pPr>
            <a:r>
              <a:rPr lang="en-US" sz="2150" b="1" dirty="0">
                <a:solidFill>
                  <a:srgbClr val="FFFFFF"/>
                </a:solidFill>
                <a:latin typeface="Syne Extra Bold" pitchFamily="34" charset="0"/>
                <a:ea typeface="Syne Extra Bold" pitchFamily="34" charset="-122"/>
                <a:cs typeface="Syne Extra Bold" pitchFamily="34" charset="-120"/>
              </a:rPr>
              <a:t>1</a:t>
            </a:r>
            <a:endParaRPr lang="en-US" sz="2150" dirty="0"/>
          </a:p>
        </p:txBody>
      </p:sp>
      <p:sp>
        <p:nvSpPr>
          <p:cNvPr id="8" name="Text 5"/>
          <p:cNvSpPr/>
          <p:nvPr/>
        </p:nvSpPr>
        <p:spPr>
          <a:xfrm>
            <a:off x="3238024" y="4176474"/>
            <a:ext cx="3146465" cy="290751"/>
          </a:xfrm>
          <a:prstGeom prst="rect">
            <a:avLst/>
          </a:prstGeom>
          <a:noFill/>
          <a:ln/>
        </p:spPr>
        <p:txBody>
          <a:bodyPr wrap="none" lIns="0" tIns="0" rIns="0" bIns="0" rtlCol="0" anchor="t"/>
          <a:lstStyle/>
          <a:p>
            <a:pPr algn="r" indent="0" marL="0">
              <a:lnSpc>
                <a:spcPts val="2250"/>
              </a:lnSpc>
              <a:buNone/>
            </a:pPr>
            <a:r>
              <a:rPr lang="en-US" sz="1800" b="1" dirty="0">
                <a:solidFill>
                  <a:srgbClr val="D7E5D8"/>
                </a:solidFill>
                <a:latin typeface="Syne Extra Bold" pitchFamily="34" charset="0"/>
                <a:ea typeface="Syne Extra Bold" pitchFamily="34" charset="-122"/>
                <a:cs typeface="Syne Extra Bold" pitchFamily="34" charset="-120"/>
              </a:rPr>
              <a:t>Early Commerce</a:t>
            </a:r>
            <a:endParaRPr lang="en-US" sz="1800" dirty="0"/>
          </a:p>
        </p:txBody>
      </p:sp>
      <p:sp>
        <p:nvSpPr>
          <p:cNvPr id="9" name="Text 6"/>
          <p:cNvSpPr/>
          <p:nvPr/>
        </p:nvSpPr>
        <p:spPr>
          <a:xfrm>
            <a:off x="651510" y="4578906"/>
            <a:ext cx="5732978" cy="893683"/>
          </a:xfrm>
          <a:prstGeom prst="rect">
            <a:avLst/>
          </a:prstGeom>
          <a:noFill/>
          <a:ln/>
        </p:spPr>
        <p:txBody>
          <a:bodyPr wrap="square" lIns="0" tIns="0" rIns="0" bIns="0" rtlCol="0" anchor="t"/>
          <a:lstStyle/>
          <a:p>
            <a:pPr algn="r" indent="0" marL="0">
              <a:lnSpc>
                <a:spcPts val="2300"/>
              </a:lnSpc>
              <a:buNone/>
            </a:pPr>
            <a:r>
              <a:rPr lang="en-US" sz="1450" dirty="0">
                <a:solidFill>
                  <a:srgbClr val="D7E5D8"/>
                </a:solidFill>
                <a:latin typeface="Syne" pitchFamily="34" charset="0"/>
                <a:ea typeface="Syne" pitchFamily="34" charset="-122"/>
                <a:cs typeface="Syne" pitchFamily="34" charset="-120"/>
              </a:rPr>
              <a:t>Commerce has existed since the dawn of history, but the creation and development of sales forces as a commercial tool dates back to relatively recent years.</a:t>
            </a:r>
            <a:endParaRPr lang="en-US" sz="1450" dirty="0"/>
          </a:p>
        </p:txBody>
      </p:sp>
      <p:sp>
        <p:nvSpPr>
          <p:cNvPr id="10" name="Shape 7"/>
          <p:cNvSpPr/>
          <p:nvPr/>
        </p:nvSpPr>
        <p:spPr>
          <a:xfrm>
            <a:off x="7501771" y="5328523"/>
            <a:ext cx="558403" cy="22860"/>
          </a:xfrm>
          <a:prstGeom prst="roundRect">
            <a:avLst>
              <a:gd name="adj" fmla="val 342035"/>
            </a:avLst>
          </a:prstGeom>
          <a:solidFill>
            <a:srgbClr val="6D9121"/>
          </a:solidFill>
          <a:ln/>
        </p:spPr>
      </p:sp>
      <p:sp>
        <p:nvSpPr>
          <p:cNvPr id="11" name="Shape 8"/>
          <p:cNvSpPr/>
          <p:nvPr/>
        </p:nvSpPr>
        <p:spPr>
          <a:xfrm>
            <a:off x="7105769" y="5130522"/>
            <a:ext cx="418862" cy="418862"/>
          </a:xfrm>
          <a:prstGeom prst="roundRect">
            <a:avLst>
              <a:gd name="adj" fmla="val 18667"/>
            </a:avLst>
          </a:prstGeom>
          <a:solidFill>
            <a:srgbClr val="547808"/>
          </a:solidFill>
          <a:ln w="7620">
            <a:solidFill>
              <a:srgbClr val="6D9121"/>
            </a:solidFill>
            <a:prstDash val="solid"/>
          </a:ln>
        </p:spPr>
      </p:sp>
      <p:sp>
        <p:nvSpPr>
          <p:cNvPr id="12" name="Text 9"/>
          <p:cNvSpPr/>
          <p:nvPr/>
        </p:nvSpPr>
        <p:spPr>
          <a:xfrm>
            <a:off x="7175599" y="5165467"/>
            <a:ext cx="279202" cy="348972"/>
          </a:xfrm>
          <a:prstGeom prst="rect">
            <a:avLst/>
          </a:prstGeom>
          <a:noFill/>
          <a:ln/>
        </p:spPr>
        <p:txBody>
          <a:bodyPr wrap="none" lIns="0" tIns="0" rIns="0" bIns="0" rtlCol="0" anchor="t"/>
          <a:lstStyle/>
          <a:p>
            <a:pPr algn="ctr" indent="0" marL="0">
              <a:lnSpc>
                <a:spcPts val="2150"/>
              </a:lnSpc>
              <a:buNone/>
            </a:pPr>
            <a:r>
              <a:rPr lang="en-US" sz="2150" b="1" dirty="0">
                <a:solidFill>
                  <a:srgbClr val="FFFFFF"/>
                </a:solidFill>
                <a:latin typeface="Syne Extra Bold" pitchFamily="34" charset="0"/>
                <a:ea typeface="Syne Extra Bold" pitchFamily="34" charset="-122"/>
                <a:cs typeface="Syne Extra Bold" pitchFamily="34" charset="-120"/>
              </a:rPr>
              <a:t>2</a:t>
            </a:r>
            <a:endParaRPr lang="en-US" sz="2150" dirty="0"/>
          </a:p>
        </p:txBody>
      </p:sp>
      <p:sp>
        <p:nvSpPr>
          <p:cNvPr id="13" name="Text 10"/>
          <p:cNvSpPr/>
          <p:nvPr/>
        </p:nvSpPr>
        <p:spPr>
          <a:xfrm>
            <a:off x="8245912" y="5107186"/>
            <a:ext cx="2333506" cy="290751"/>
          </a:xfrm>
          <a:prstGeom prst="rect">
            <a:avLst/>
          </a:prstGeom>
          <a:noFill/>
          <a:ln/>
        </p:spPr>
        <p:txBody>
          <a:bodyPr wrap="none" lIns="0" tIns="0" rIns="0" bIns="0" rtlCol="0" anchor="t"/>
          <a:lstStyle/>
          <a:p>
            <a:pPr algn="l" indent="0" marL="0">
              <a:lnSpc>
                <a:spcPts val="2250"/>
              </a:lnSpc>
              <a:buNone/>
            </a:pPr>
            <a:r>
              <a:rPr lang="en-US" sz="1800" b="1" dirty="0">
                <a:solidFill>
                  <a:srgbClr val="D7E5D8"/>
                </a:solidFill>
                <a:latin typeface="Syne Extra Bold" pitchFamily="34" charset="0"/>
                <a:ea typeface="Syne Extra Bold" pitchFamily="34" charset="-122"/>
                <a:cs typeface="Syne Extra Bold" pitchFamily="34" charset="-120"/>
              </a:rPr>
              <a:t>16th Century</a:t>
            </a:r>
            <a:endParaRPr lang="en-US" sz="1800" dirty="0"/>
          </a:p>
        </p:txBody>
      </p:sp>
      <p:sp>
        <p:nvSpPr>
          <p:cNvPr id="14" name="Text 11"/>
          <p:cNvSpPr/>
          <p:nvPr/>
        </p:nvSpPr>
        <p:spPr>
          <a:xfrm>
            <a:off x="8245912" y="5509617"/>
            <a:ext cx="5732978" cy="893683"/>
          </a:xfrm>
          <a:prstGeom prst="rect">
            <a:avLst/>
          </a:prstGeom>
          <a:noFill/>
          <a:ln/>
        </p:spPr>
        <p:txBody>
          <a:bodyPr wrap="square" lIns="0" tIns="0" rIns="0" bIns="0" rtlCol="0" anchor="t"/>
          <a:lstStyle/>
          <a:p>
            <a:pPr algn="l" indent="0" marL="0">
              <a:lnSpc>
                <a:spcPts val="2300"/>
              </a:lnSpc>
              <a:buNone/>
            </a:pPr>
            <a:r>
              <a:rPr lang="en-US" sz="1450" dirty="0">
                <a:solidFill>
                  <a:srgbClr val="D7E5D8"/>
                </a:solidFill>
                <a:latin typeface="Syne" pitchFamily="34" charset="0"/>
                <a:ea typeface="Syne" pitchFamily="34" charset="-122"/>
                <a:cs typeface="Syne" pitchFamily="34" charset="-120"/>
              </a:rPr>
              <a:t>Prior to this time, product requirements were worked on or manufactured by the consumer himself. There was also a relatively low level of consumption.</a:t>
            </a:r>
            <a:endParaRPr lang="en-US" sz="1450" dirty="0"/>
          </a:p>
        </p:txBody>
      </p:sp>
      <p:sp>
        <p:nvSpPr>
          <p:cNvPr id="15" name="Shape 12"/>
          <p:cNvSpPr/>
          <p:nvPr/>
        </p:nvSpPr>
        <p:spPr>
          <a:xfrm>
            <a:off x="6570226" y="6255663"/>
            <a:ext cx="558403" cy="22860"/>
          </a:xfrm>
          <a:prstGeom prst="roundRect">
            <a:avLst>
              <a:gd name="adj" fmla="val 342035"/>
            </a:avLst>
          </a:prstGeom>
          <a:solidFill>
            <a:srgbClr val="6D9121"/>
          </a:solidFill>
          <a:ln/>
        </p:spPr>
      </p:sp>
      <p:sp>
        <p:nvSpPr>
          <p:cNvPr id="16" name="Shape 13"/>
          <p:cNvSpPr/>
          <p:nvPr/>
        </p:nvSpPr>
        <p:spPr>
          <a:xfrm>
            <a:off x="7105769" y="6057662"/>
            <a:ext cx="418862" cy="418862"/>
          </a:xfrm>
          <a:prstGeom prst="roundRect">
            <a:avLst>
              <a:gd name="adj" fmla="val 18667"/>
            </a:avLst>
          </a:prstGeom>
          <a:solidFill>
            <a:srgbClr val="547808"/>
          </a:solidFill>
          <a:ln w="7620">
            <a:solidFill>
              <a:srgbClr val="6D9121"/>
            </a:solidFill>
            <a:prstDash val="solid"/>
          </a:ln>
        </p:spPr>
      </p:sp>
      <p:sp>
        <p:nvSpPr>
          <p:cNvPr id="17" name="Text 14"/>
          <p:cNvSpPr/>
          <p:nvPr/>
        </p:nvSpPr>
        <p:spPr>
          <a:xfrm>
            <a:off x="7175599" y="6092607"/>
            <a:ext cx="279202" cy="348972"/>
          </a:xfrm>
          <a:prstGeom prst="rect">
            <a:avLst/>
          </a:prstGeom>
          <a:noFill/>
          <a:ln/>
        </p:spPr>
        <p:txBody>
          <a:bodyPr wrap="none" lIns="0" tIns="0" rIns="0" bIns="0" rtlCol="0" anchor="t"/>
          <a:lstStyle/>
          <a:p>
            <a:pPr algn="ctr" indent="0" marL="0">
              <a:lnSpc>
                <a:spcPts val="2150"/>
              </a:lnSpc>
              <a:buNone/>
            </a:pPr>
            <a:r>
              <a:rPr lang="en-US" sz="2150" b="1" dirty="0">
                <a:solidFill>
                  <a:srgbClr val="FFFFFF"/>
                </a:solidFill>
                <a:latin typeface="Syne Extra Bold" pitchFamily="34" charset="0"/>
                <a:ea typeface="Syne Extra Bold" pitchFamily="34" charset="-122"/>
                <a:cs typeface="Syne Extra Bold" pitchFamily="34" charset="-120"/>
              </a:rPr>
              <a:t>3</a:t>
            </a:r>
            <a:endParaRPr lang="en-US" sz="2150" dirty="0"/>
          </a:p>
        </p:txBody>
      </p:sp>
      <p:sp>
        <p:nvSpPr>
          <p:cNvPr id="18" name="Text 15"/>
          <p:cNvSpPr/>
          <p:nvPr/>
        </p:nvSpPr>
        <p:spPr>
          <a:xfrm>
            <a:off x="4057531" y="6034326"/>
            <a:ext cx="2326958" cy="290751"/>
          </a:xfrm>
          <a:prstGeom prst="rect">
            <a:avLst/>
          </a:prstGeom>
          <a:noFill/>
          <a:ln/>
        </p:spPr>
        <p:txBody>
          <a:bodyPr wrap="none" lIns="0" tIns="0" rIns="0" bIns="0" rtlCol="0" anchor="t"/>
          <a:lstStyle/>
          <a:p>
            <a:pPr algn="r" indent="0" marL="0">
              <a:lnSpc>
                <a:spcPts val="2250"/>
              </a:lnSpc>
              <a:buNone/>
            </a:pPr>
            <a:r>
              <a:rPr lang="en-US" sz="1800" b="1" dirty="0">
                <a:solidFill>
                  <a:srgbClr val="D7E5D8"/>
                </a:solidFill>
                <a:latin typeface="Syne Extra Bold" pitchFamily="34" charset="0"/>
                <a:ea typeface="Syne Extra Bold" pitchFamily="34" charset="-122"/>
                <a:cs typeface="Syne Extra Bold" pitchFamily="34" charset="-120"/>
              </a:rPr>
              <a:t>Modern Era</a:t>
            </a:r>
            <a:endParaRPr lang="en-US" sz="1800" dirty="0"/>
          </a:p>
        </p:txBody>
      </p:sp>
      <p:sp>
        <p:nvSpPr>
          <p:cNvPr id="19" name="Text 16"/>
          <p:cNvSpPr/>
          <p:nvPr/>
        </p:nvSpPr>
        <p:spPr>
          <a:xfrm>
            <a:off x="651510" y="6436757"/>
            <a:ext cx="5732978" cy="595789"/>
          </a:xfrm>
          <a:prstGeom prst="rect">
            <a:avLst/>
          </a:prstGeom>
          <a:noFill/>
          <a:ln/>
        </p:spPr>
        <p:txBody>
          <a:bodyPr wrap="square" lIns="0" tIns="0" rIns="0" bIns="0" rtlCol="0" anchor="t"/>
          <a:lstStyle/>
          <a:p>
            <a:pPr algn="r" indent="0" marL="0">
              <a:lnSpc>
                <a:spcPts val="2300"/>
              </a:lnSpc>
              <a:buNone/>
            </a:pPr>
            <a:r>
              <a:rPr lang="en-US" sz="1450" dirty="0">
                <a:solidFill>
                  <a:srgbClr val="D7E5D8"/>
                </a:solidFill>
                <a:latin typeface="Syne" pitchFamily="34" charset="0"/>
                <a:ea typeface="Syne" pitchFamily="34" charset="-122"/>
                <a:cs typeface="Syne" pitchFamily="34" charset="-120"/>
              </a:rPr>
              <a:t>Sales programs are a relatively modern invention of commerce. The historical evolution of selling is something of an original work.</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93658" y="855583"/>
            <a:ext cx="7756684" cy="1238726"/>
          </a:xfrm>
          <a:prstGeom prst="rect">
            <a:avLst/>
          </a:prstGeom>
          <a:noFill/>
          <a:ln/>
        </p:spPr>
        <p:txBody>
          <a:bodyPr wrap="square" lIns="0" tIns="0" rIns="0" bIns="0" rtlCol="0" anchor="t"/>
          <a:lstStyle/>
          <a:p>
            <a:pPr algn="l" indent="0" marL="0">
              <a:lnSpc>
                <a:spcPts val="4850"/>
              </a:lnSpc>
              <a:buNone/>
            </a:pPr>
            <a:r>
              <a:rPr lang="en-US" sz="3900" b="1" dirty="0">
                <a:solidFill>
                  <a:srgbClr val="F0F4F1"/>
                </a:solidFill>
                <a:latin typeface="Syne Extra Bold" pitchFamily="34" charset="0"/>
                <a:ea typeface="Syne Extra Bold" pitchFamily="34" charset="-122"/>
                <a:cs typeface="Syne Extra Bold" pitchFamily="34" charset="-120"/>
              </a:rPr>
              <a:t>Planning for Selling Forces</a:t>
            </a:r>
            <a:endParaRPr lang="en-US" sz="3900" dirty="0"/>
          </a:p>
        </p:txBody>
      </p:sp>
      <p:sp>
        <p:nvSpPr>
          <p:cNvPr id="4" name="Shape 1"/>
          <p:cNvSpPr/>
          <p:nvPr/>
        </p:nvSpPr>
        <p:spPr>
          <a:xfrm>
            <a:off x="693658" y="2614493"/>
            <a:ext cx="445889" cy="445889"/>
          </a:xfrm>
          <a:prstGeom prst="roundRect">
            <a:avLst>
              <a:gd name="adj" fmla="val 18671"/>
            </a:avLst>
          </a:prstGeom>
          <a:solidFill>
            <a:srgbClr val="547808"/>
          </a:solidFill>
          <a:ln w="7620">
            <a:solidFill>
              <a:srgbClr val="6D9121"/>
            </a:solidFill>
            <a:prstDash val="solid"/>
          </a:ln>
        </p:spPr>
      </p:sp>
      <p:sp>
        <p:nvSpPr>
          <p:cNvPr id="5" name="Text 2"/>
          <p:cNvSpPr/>
          <p:nvPr/>
        </p:nvSpPr>
        <p:spPr>
          <a:xfrm>
            <a:off x="767894" y="2651581"/>
            <a:ext cx="297299" cy="371594"/>
          </a:xfrm>
          <a:prstGeom prst="rect">
            <a:avLst/>
          </a:prstGeom>
          <a:noFill/>
          <a:ln/>
        </p:spPr>
        <p:txBody>
          <a:bodyPr wrap="none" lIns="0" tIns="0" rIns="0" bIns="0" rtlCol="0" anchor="t"/>
          <a:lstStyle/>
          <a:p>
            <a:pPr algn="ctr" indent="0" marL="0">
              <a:lnSpc>
                <a:spcPts val="2300"/>
              </a:lnSpc>
              <a:buNone/>
            </a:pPr>
            <a:r>
              <a:rPr lang="en-US" sz="2300" b="1" dirty="0">
                <a:solidFill>
                  <a:srgbClr val="FFFFFF"/>
                </a:solidFill>
                <a:latin typeface="Syne Extra Bold" pitchFamily="34" charset="0"/>
                <a:ea typeface="Syne Extra Bold" pitchFamily="34" charset="-122"/>
                <a:cs typeface="Syne Extra Bold" pitchFamily="34" charset="-120"/>
              </a:rPr>
              <a:t>1</a:t>
            </a:r>
            <a:endParaRPr lang="en-US" sz="2300" dirty="0"/>
          </a:p>
        </p:txBody>
      </p:sp>
      <p:sp>
        <p:nvSpPr>
          <p:cNvPr id="6" name="Text 3"/>
          <p:cNvSpPr/>
          <p:nvPr/>
        </p:nvSpPr>
        <p:spPr>
          <a:xfrm>
            <a:off x="1337667" y="2614493"/>
            <a:ext cx="3135273" cy="619363"/>
          </a:xfrm>
          <a:prstGeom prst="rect">
            <a:avLst/>
          </a:prstGeom>
          <a:noFill/>
          <a:ln/>
        </p:spPr>
        <p:txBody>
          <a:bodyPr wrap="square" lIns="0" tIns="0" rIns="0" bIns="0" rtlCol="0" anchor="t"/>
          <a:lstStyle/>
          <a:p>
            <a:pPr algn="l" indent="0" marL="0">
              <a:lnSpc>
                <a:spcPts val="2400"/>
              </a:lnSpc>
              <a:buNone/>
            </a:pPr>
            <a:r>
              <a:rPr lang="en-US" sz="1950" b="1" dirty="0">
                <a:solidFill>
                  <a:srgbClr val="D7E5D8"/>
                </a:solidFill>
                <a:latin typeface="Syne Extra Bold" pitchFamily="34" charset="0"/>
                <a:ea typeface="Syne Extra Bold" pitchFamily="34" charset="-122"/>
                <a:cs typeface="Syne Extra Bold" pitchFamily="34" charset="-120"/>
              </a:rPr>
              <a:t>Sales Marketing Plan</a:t>
            </a:r>
            <a:endParaRPr lang="en-US" sz="1950" dirty="0"/>
          </a:p>
        </p:txBody>
      </p:sp>
      <p:sp>
        <p:nvSpPr>
          <p:cNvPr id="7" name="Text 4"/>
          <p:cNvSpPr/>
          <p:nvPr/>
        </p:nvSpPr>
        <p:spPr>
          <a:xfrm>
            <a:off x="1337667" y="3352681"/>
            <a:ext cx="3135273" cy="2220278"/>
          </a:xfrm>
          <a:prstGeom prst="rect">
            <a:avLst/>
          </a:prstGeom>
          <a:noFill/>
          <a:ln/>
        </p:spPr>
        <p:txBody>
          <a:bodyPr wrap="square" lIns="0" tIns="0" rIns="0" bIns="0" rtlCol="0" anchor="t"/>
          <a:lstStyle/>
          <a:p>
            <a:pPr algn="l" indent="0" marL="0">
              <a:lnSpc>
                <a:spcPts val="2450"/>
              </a:lnSpc>
              <a:buNone/>
            </a:pPr>
            <a:r>
              <a:rPr lang="en-US" sz="1550" dirty="0">
                <a:solidFill>
                  <a:srgbClr val="D7E5D8"/>
                </a:solidFill>
                <a:latin typeface="Syne" pitchFamily="34" charset="0"/>
                <a:ea typeface="Syne" pitchFamily="34" charset="-122"/>
                <a:cs typeface="Syne" pitchFamily="34" charset="-120"/>
              </a:rPr>
              <a:t>It is necessary to work out a sales marketing plan that deals effectively with the market systems and particularly with regard to the types and roles of selling forces, sales intermediaries, and contacts with customers.</a:t>
            </a:r>
            <a:endParaRPr lang="en-US" sz="1550" dirty="0"/>
          </a:p>
        </p:txBody>
      </p:sp>
      <p:sp>
        <p:nvSpPr>
          <p:cNvPr id="8" name="Shape 5"/>
          <p:cNvSpPr/>
          <p:nvPr/>
        </p:nvSpPr>
        <p:spPr>
          <a:xfrm>
            <a:off x="4671060" y="2614493"/>
            <a:ext cx="445889" cy="445889"/>
          </a:xfrm>
          <a:prstGeom prst="roundRect">
            <a:avLst>
              <a:gd name="adj" fmla="val 18671"/>
            </a:avLst>
          </a:prstGeom>
          <a:solidFill>
            <a:srgbClr val="547808"/>
          </a:solidFill>
          <a:ln w="7620">
            <a:solidFill>
              <a:srgbClr val="6D9121"/>
            </a:solidFill>
            <a:prstDash val="solid"/>
          </a:ln>
        </p:spPr>
      </p:sp>
      <p:sp>
        <p:nvSpPr>
          <p:cNvPr id="9" name="Text 6"/>
          <p:cNvSpPr/>
          <p:nvPr/>
        </p:nvSpPr>
        <p:spPr>
          <a:xfrm>
            <a:off x="4745295" y="2651581"/>
            <a:ext cx="297299" cy="371594"/>
          </a:xfrm>
          <a:prstGeom prst="rect">
            <a:avLst/>
          </a:prstGeom>
          <a:noFill/>
          <a:ln/>
        </p:spPr>
        <p:txBody>
          <a:bodyPr wrap="none" lIns="0" tIns="0" rIns="0" bIns="0" rtlCol="0" anchor="t"/>
          <a:lstStyle/>
          <a:p>
            <a:pPr algn="ctr" indent="0" marL="0">
              <a:lnSpc>
                <a:spcPts val="2300"/>
              </a:lnSpc>
              <a:buNone/>
            </a:pPr>
            <a:r>
              <a:rPr lang="en-US" sz="2300" b="1" dirty="0">
                <a:solidFill>
                  <a:srgbClr val="FFFFFF"/>
                </a:solidFill>
                <a:latin typeface="Syne Extra Bold" pitchFamily="34" charset="0"/>
                <a:ea typeface="Syne Extra Bold" pitchFamily="34" charset="-122"/>
                <a:cs typeface="Syne Extra Bold" pitchFamily="34" charset="-120"/>
              </a:rPr>
              <a:t>2</a:t>
            </a:r>
            <a:endParaRPr lang="en-US" sz="2300" dirty="0"/>
          </a:p>
        </p:txBody>
      </p:sp>
      <p:sp>
        <p:nvSpPr>
          <p:cNvPr id="10" name="Text 7"/>
          <p:cNvSpPr/>
          <p:nvPr/>
        </p:nvSpPr>
        <p:spPr>
          <a:xfrm>
            <a:off x="5315069" y="2614493"/>
            <a:ext cx="2477691" cy="309682"/>
          </a:xfrm>
          <a:prstGeom prst="rect">
            <a:avLst/>
          </a:prstGeom>
          <a:noFill/>
          <a:ln/>
        </p:spPr>
        <p:txBody>
          <a:bodyPr wrap="none" lIns="0" tIns="0" rIns="0" bIns="0" rtlCol="0" anchor="t"/>
          <a:lstStyle/>
          <a:p>
            <a:pPr algn="l" indent="0" marL="0">
              <a:lnSpc>
                <a:spcPts val="2400"/>
              </a:lnSpc>
              <a:buNone/>
            </a:pPr>
            <a:r>
              <a:rPr lang="en-US" sz="1950" b="1" dirty="0">
                <a:solidFill>
                  <a:srgbClr val="D7E5D8"/>
                </a:solidFill>
                <a:latin typeface="Syne Extra Bold" pitchFamily="34" charset="0"/>
                <a:ea typeface="Syne Extra Bold" pitchFamily="34" charset="-122"/>
                <a:cs typeface="Syne Extra Bold" pitchFamily="34" charset="-120"/>
              </a:rPr>
              <a:t>Objectives</a:t>
            </a:r>
            <a:endParaRPr lang="en-US" sz="1950" dirty="0"/>
          </a:p>
        </p:txBody>
      </p:sp>
      <p:sp>
        <p:nvSpPr>
          <p:cNvPr id="11" name="Text 8"/>
          <p:cNvSpPr/>
          <p:nvPr/>
        </p:nvSpPr>
        <p:spPr>
          <a:xfrm>
            <a:off x="5315069" y="3042999"/>
            <a:ext cx="3135273" cy="2220278"/>
          </a:xfrm>
          <a:prstGeom prst="rect">
            <a:avLst/>
          </a:prstGeom>
          <a:noFill/>
          <a:ln/>
        </p:spPr>
        <p:txBody>
          <a:bodyPr wrap="square" lIns="0" tIns="0" rIns="0" bIns="0" rtlCol="0" anchor="t"/>
          <a:lstStyle/>
          <a:p>
            <a:pPr algn="l" indent="0" marL="0">
              <a:lnSpc>
                <a:spcPts val="2450"/>
              </a:lnSpc>
              <a:buNone/>
            </a:pPr>
            <a:r>
              <a:rPr lang="en-US" sz="1550" dirty="0">
                <a:solidFill>
                  <a:srgbClr val="D7E5D8"/>
                </a:solidFill>
                <a:latin typeface="Syne" pitchFamily="34" charset="0"/>
                <a:ea typeface="Syne" pitchFamily="34" charset="-122"/>
                <a:cs typeface="Syne" pitchFamily="34" charset="-120"/>
              </a:rPr>
              <a:t>Consider the objectives of the firm in their relations to the dimensions of the market, selling functions can be readily identified and described in terms of the types and representative organization of selling forces required.</a:t>
            </a:r>
            <a:endParaRPr lang="en-US" sz="1550" dirty="0"/>
          </a:p>
        </p:txBody>
      </p:sp>
      <p:sp>
        <p:nvSpPr>
          <p:cNvPr id="12" name="Shape 9"/>
          <p:cNvSpPr/>
          <p:nvPr/>
        </p:nvSpPr>
        <p:spPr>
          <a:xfrm>
            <a:off x="693658" y="5993963"/>
            <a:ext cx="445889" cy="445889"/>
          </a:xfrm>
          <a:prstGeom prst="roundRect">
            <a:avLst>
              <a:gd name="adj" fmla="val 18671"/>
            </a:avLst>
          </a:prstGeom>
          <a:solidFill>
            <a:srgbClr val="547808"/>
          </a:solidFill>
          <a:ln w="7620">
            <a:solidFill>
              <a:srgbClr val="6D9121"/>
            </a:solidFill>
            <a:prstDash val="solid"/>
          </a:ln>
        </p:spPr>
      </p:sp>
      <p:sp>
        <p:nvSpPr>
          <p:cNvPr id="13" name="Text 10"/>
          <p:cNvSpPr/>
          <p:nvPr/>
        </p:nvSpPr>
        <p:spPr>
          <a:xfrm>
            <a:off x="767894" y="6031051"/>
            <a:ext cx="297299" cy="371594"/>
          </a:xfrm>
          <a:prstGeom prst="rect">
            <a:avLst/>
          </a:prstGeom>
          <a:noFill/>
          <a:ln/>
        </p:spPr>
        <p:txBody>
          <a:bodyPr wrap="none" lIns="0" tIns="0" rIns="0" bIns="0" rtlCol="0" anchor="t"/>
          <a:lstStyle/>
          <a:p>
            <a:pPr algn="ctr" indent="0" marL="0">
              <a:lnSpc>
                <a:spcPts val="2300"/>
              </a:lnSpc>
              <a:buNone/>
            </a:pPr>
            <a:r>
              <a:rPr lang="en-US" sz="2300" b="1" dirty="0">
                <a:solidFill>
                  <a:srgbClr val="FFFFFF"/>
                </a:solidFill>
                <a:latin typeface="Syne Extra Bold" pitchFamily="34" charset="0"/>
                <a:ea typeface="Syne Extra Bold" pitchFamily="34" charset="-122"/>
                <a:cs typeface="Syne Extra Bold" pitchFamily="34" charset="-120"/>
              </a:rPr>
              <a:t>3</a:t>
            </a:r>
            <a:endParaRPr lang="en-US" sz="2300" dirty="0"/>
          </a:p>
        </p:txBody>
      </p:sp>
      <p:sp>
        <p:nvSpPr>
          <p:cNvPr id="14" name="Text 11"/>
          <p:cNvSpPr/>
          <p:nvPr/>
        </p:nvSpPr>
        <p:spPr>
          <a:xfrm>
            <a:off x="1337667" y="5993963"/>
            <a:ext cx="2998113" cy="309682"/>
          </a:xfrm>
          <a:prstGeom prst="rect">
            <a:avLst/>
          </a:prstGeom>
          <a:noFill/>
          <a:ln/>
        </p:spPr>
        <p:txBody>
          <a:bodyPr wrap="none" lIns="0" tIns="0" rIns="0" bIns="0" rtlCol="0" anchor="t"/>
          <a:lstStyle/>
          <a:p>
            <a:pPr algn="l" indent="0" marL="0">
              <a:lnSpc>
                <a:spcPts val="2400"/>
              </a:lnSpc>
              <a:buNone/>
            </a:pPr>
            <a:r>
              <a:rPr lang="en-US" sz="1950" b="1" dirty="0">
                <a:solidFill>
                  <a:srgbClr val="D7E5D8"/>
                </a:solidFill>
                <a:latin typeface="Syne Extra Bold" pitchFamily="34" charset="0"/>
                <a:ea typeface="Syne Extra Bold" pitchFamily="34" charset="-122"/>
                <a:cs typeface="Syne Extra Bold" pitchFamily="34" charset="-120"/>
              </a:rPr>
              <a:t>Self-Correction</a:t>
            </a:r>
            <a:endParaRPr lang="en-US" sz="1950" dirty="0"/>
          </a:p>
        </p:txBody>
      </p:sp>
      <p:sp>
        <p:nvSpPr>
          <p:cNvPr id="15" name="Text 12"/>
          <p:cNvSpPr/>
          <p:nvPr/>
        </p:nvSpPr>
        <p:spPr>
          <a:xfrm>
            <a:off x="1337667" y="6422469"/>
            <a:ext cx="7112675" cy="951548"/>
          </a:xfrm>
          <a:prstGeom prst="rect">
            <a:avLst/>
          </a:prstGeom>
          <a:noFill/>
          <a:ln/>
        </p:spPr>
        <p:txBody>
          <a:bodyPr wrap="square" lIns="0" tIns="0" rIns="0" bIns="0" rtlCol="0" anchor="t"/>
          <a:lstStyle/>
          <a:p>
            <a:pPr algn="l" indent="0" marL="0">
              <a:lnSpc>
                <a:spcPts val="2450"/>
              </a:lnSpc>
              <a:buNone/>
            </a:pPr>
            <a:r>
              <a:rPr lang="en-US" sz="1550" dirty="0">
                <a:solidFill>
                  <a:srgbClr val="D7E5D8"/>
                </a:solidFill>
                <a:latin typeface="Syne" pitchFamily="34" charset="0"/>
                <a:ea typeface="Syne" pitchFamily="34" charset="-122"/>
                <a:cs typeface="Syne" pitchFamily="34" charset="-120"/>
              </a:rPr>
              <a:t>The sales marketing plan will provide for self-correction, force attack planning, and control, as well as their roles with respect to various decisions and tasks in the marketing management and broader company management process.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68906" y="604123"/>
            <a:ext cx="13092589" cy="1373029"/>
          </a:xfrm>
          <a:prstGeom prst="rect">
            <a:avLst/>
          </a:prstGeom>
          <a:noFill/>
          <a:ln/>
        </p:spPr>
        <p:txBody>
          <a:bodyPr wrap="square" lIns="0" tIns="0" rIns="0" bIns="0" rtlCol="0" anchor="t"/>
          <a:lstStyle/>
          <a:p>
            <a:pPr algn="l" indent="0" marL="0">
              <a:lnSpc>
                <a:spcPts val="5400"/>
              </a:lnSpc>
              <a:buNone/>
            </a:pPr>
            <a:r>
              <a:rPr lang="en-US" sz="4300" b="1" dirty="0">
                <a:solidFill>
                  <a:srgbClr val="F0F4F1"/>
                </a:solidFill>
                <a:latin typeface="Syne Extra Bold" pitchFamily="34" charset="0"/>
                <a:ea typeface="Syne Extra Bold" pitchFamily="34" charset="-122"/>
                <a:cs typeface="Syne Extra Bold" pitchFamily="34" charset="-120"/>
              </a:rPr>
              <a:t>Strategic Importance of Planning</a:t>
            </a:r>
            <a:endParaRPr lang="en-US" sz="4300" dirty="0"/>
          </a:p>
        </p:txBody>
      </p:sp>
      <p:pic>
        <p:nvPicPr>
          <p:cNvPr id="3" name="Image 0" descr="preencoded.png">    </p:cNvPr>
          <p:cNvPicPr>
            <a:picLocks noChangeAspect="1"/>
          </p:cNvPicPr>
          <p:nvPr/>
        </p:nvPicPr>
        <p:blipFill>
          <a:blip r:embed="rId1"/>
          <a:stretch>
            <a:fillRect/>
          </a:stretch>
        </p:blipFill>
        <p:spPr>
          <a:xfrm>
            <a:off x="2961799" y="2416493"/>
            <a:ext cx="2160270" cy="1265873"/>
          </a:xfrm>
          <a:prstGeom prst="rect">
            <a:avLst/>
          </a:prstGeom>
        </p:spPr>
      </p:pic>
      <p:sp>
        <p:nvSpPr>
          <p:cNvPr id="4" name="Text 1"/>
          <p:cNvSpPr/>
          <p:nvPr/>
        </p:nvSpPr>
        <p:spPr>
          <a:xfrm>
            <a:off x="3887510" y="3013234"/>
            <a:ext cx="308848" cy="386120"/>
          </a:xfrm>
          <a:prstGeom prst="rect">
            <a:avLst/>
          </a:prstGeom>
          <a:noFill/>
          <a:ln/>
        </p:spPr>
        <p:txBody>
          <a:bodyPr wrap="none" lIns="0" tIns="0" rIns="0" bIns="0" rtlCol="0" anchor="t"/>
          <a:lstStyle/>
          <a:p>
            <a:pPr algn="ctr" indent="0" marL="0">
              <a:lnSpc>
                <a:spcPts val="3850"/>
              </a:lnSpc>
              <a:buNone/>
            </a:pPr>
            <a:r>
              <a:rPr lang="en-US" sz="2400" b="1" dirty="0">
                <a:solidFill>
                  <a:srgbClr val="FFFFFF"/>
                </a:solidFill>
                <a:latin typeface="Syne Extra Bold" pitchFamily="34" charset="0"/>
                <a:ea typeface="Syne Extra Bold" pitchFamily="34" charset="-122"/>
                <a:cs typeface="Syne Extra Bold" pitchFamily="34" charset="-120"/>
              </a:rPr>
              <a:t>1</a:t>
            </a:r>
            <a:endParaRPr lang="en-US" sz="2400" dirty="0"/>
          </a:p>
        </p:txBody>
      </p:sp>
      <p:sp>
        <p:nvSpPr>
          <p:cNvPr id="5" name="Text 2"/>
          <p:cNvSpPr/>
          <p:nvPr/>
        </p:nvSpPr>
        <p:spPr>
          <a:xfrm>
            <a:off x="5341739" y="2636163"/>
            <a:ext cx="5738098" cy="343257"/>
          </a:xfrm>
          <a:prstGeom prst="rect">
            <a:avLst/>
          </a:prstGeom>
          <a:noFill/>
          <a:ln/>
        </p:spPr>
        <p:txBody>
          <a:bodyPr wrap="none" lIns="0" tIns="0" rIns="0" bIns="0" rtlCol="0" anchor="t"/>
          <a:lstStyle/>
          <a:p>
            <a:pPr algn="l" indent="0" marL="0">
              <a:lnSpc>
                <a:spcPts val="2700"/>
              </a:lnSpc>
              <a:buNone/>
            </a:pPr>
            <a:r>
              <a:rPr lang="en-US" sz="2150" b="1" dirty="0">
                <a:solidFill>
                  <a:srgbClr val="D7E5D8"/>
                </a:solidFill>
                <a:latin typeface="Syne Extra Bold" pitchFamily="34" charset="0"/>
                <a:ea typeface="Syne Extra Bold" pitchFamily="34" charset="-122"/>
                <a:cs typeface="Syne Extra Bold" pitchFamily="34" charset="-120"/>
              </a:rPr>
              <a:t>Competitive Performance</a:t>
            </a:r>
            <a:endParaRPr lang="en-US" sz="2150" dirty="0"/>
          </a:p>
        </p:txBody>
      </p:sp>
      <p:sp>
        <p:nvSpPr>
          <p:cNvPr id="6" name="Text 3"/>
          <p:cNvSpPr/>
          <p:nvPr/>
        </p:nvSpPr>
        <p:spPr>
          <a:xfrm>
            <a:off x="5341739" y="3111222"/>
            <a:ext cx="5738098" cy="351472"/>
          </a:xfrm>
          <a:prstGeom prst="rect">
            <a:avLst/>
          </a:prstGeom>
          <a:noFill/>
          <a:ln/>
        </p:spPr>
        <p:txBody>
          <a:bodyPr wrap="none" lIns="0" tIns="0" rIns="0" bIns="0" rtlCol="0" anchor="t"/>
          <a:lstStyle/>
          <a:p>
            <a:pPr algn="l" indent="0" marL="0">
              <a:lnSpc>
                <a:spcPts val="2750"/>
              </a:lnSpc>
              <a:buNone/>
            </a:pPr>
            <a:r>
              <a:rPr lang="en-US" sz="1700" dirty="0">
                <a:solidFill>
                  <a:srgbClr val="D7E5D8"/>
                </a:solidFill>
                <a:latin typeface="Syne" pitchFamily="34" charset="0"/>
                <a:ea typeface="Syne" pitchFamily="34" charset="-122"/>
                <a:cs typeface="Syne" pitchFamily="34" charset="-120"/>
              </a:rPr>
              <a:t>Establish and maintain competitive performance</a:t>
            </a:r>
            <a:endParaRPr lang="en-US" sz="1700" dirty="0"/>
          </a:p>
        </p:txBody>
      </p:sp>
      <p:sp>
        <p:nvSpPr>
          <p:cNvPr id="7" name="Shape 4"/>
          <p:cNvSpPr/>
          <p:nvPr/>
        </p:nvSpPr>
        <p:spPr>
          <a:xfrm>
            <a:off x="5176957" y="3694509"/>
            <a:ext cx="8629650" cy="15240"/>
          </a:xfrm>
          <a:prstGeom prst="roundRect">
            <a:avLst>
              <a:gd name="adj" fmla="val 605496"/>
            </a:avLst>
          </a:prstGeom>
          <a:solidFill>
            <a:srgbClr val="6D9121"/>
          </a:solidFill>
          <a:ln/>
        </p:spPr>
      </p:sp>
      <p:pic>
        <p:nvPicPr>
          <p:cNvPr id="8" name="Image 1" descr="preencoded.png">    </p:cNvPr>
          <p:cNvPicPr>
            <a:picLocks noChangeAspect="1"/>
          </p:cNvPicPr>
          <p:nvPr/>
        </p:nvPicPr>
        <p:blipFill>
          <a:blip r:embed="rId2"/>
          <a:stretch>
            <a:fillRect/>
          </a:stretch>
        </p:blipFill>
        <p:spPr>
          <a:xfrm>
            <a:off x="1881664" y="3737253"/>
            <a:ext cx="4320540" cy="1265873"/>
          </a:xfrm>
          <a:prstGeom prst="rect">
            <a:avLst/>
          </a:prstGeom>
        </p:spPr>
      </p:pic>
      <p:sp>
        <p:nvSpPr>
          <p:cNvPr id="9" name="Text 5"/>
          <p:cNvSpPr/>
          <p:nvPr/>
        </p:nvSpPr>
        <p:spPr>
          <a:xfrm>
            <a:off x="3887391" y="4177070"/>
            <a:ext cx="308848" cy="386120"/>
          </a:xfrm>
          <a:prstGeom prst="rect">
            <a:avLst/>
          </a:prstGeom>
          <a:noFill/>
          <a:ln/>
        </p:spPr>
        <p:txBody>
          <a:bodyPr wrap="none" lIns="0" tIns="0" rIns="0" bIns="0" rtlCol="0" anchor="t"/>
          <a:lstStyle/>
          <a:p>
            <a:pPr algn="ctr" indent="0" marL="0">
              <a:lnSpc>
                <a:spcPts val="3850"/>
              </a:lnSpc>
              <a:buNone/>
            </a:pPr>
            <a:r>
              <a:rPr lang="en-US" sz="2400" b="1" dirty="0">
                <a:solidFill>
                  <a:srgbClr val="FFFFFF"/>
                </a:solidFill>
                <a:latin typeface="Syne Extra Bold" pitchFamily="34" charset="0"/>
                <a:ea typeface="Syne Extra Bold" pitchFamily="34" charset="-122"/>
                <a:cs typeface="Syne Extra Bold" pitchFamily="34" charset="-120"/>
              </a:rPr>
              <a:t>2</a:t>
            </a:r>
            <a:endParaRPr lang="en-US" sz="2400" dirty="0"/>
          </a:p>
        </p:txBody>
      </p:sp>
      <p:sp>
        <p:nvSpPr>
          <p:cNvPr id="10" name="Text 6"/>
          <p:cNvSpPr/>
          <p:nvPr/>
        </p:nvSpPr>
        <p:spPr>
          <a:xfrm>
            <a:off x="6421874" y="3956923"/>
            <a:ext cx="3433167" cy="343257"/>
          </a:xfrm>
          <a:prstGeom prst="rect">
            <a:avLst/>
          </a:prstGeom>
          <a:noFill/>
          <a:ln/>
        </p:spPr>
        <p:txBody>
          <a:bodyPr wrap="none" lIns="0" tIns="0" rIns="0" bIns="0" rtlCol="0" anchor="t"/>
          <a:lstStyle/>
          <a:p>
            <a:pPr algn="l" indent="0" marL="0">
              <a:lnSpc>
                <a:spcPts val="2700"/>
              </a:lnSpc>
              <a:buNone/>
            </a:pPr>
            <a:r>
              <a:rPr lang="en-US" sz="2150" b="1" dirty="0">
                <a:solidFill>
                  <a:srgbClr val="D7E5D8"/>
                </a:solidFill>
                <a:latin typeface="Syne Extra Bold" pitchFamily="34" charset="0"/>
                <a:ea typeface="Syne Extra Bold" pitchFamily="34" charset="-122"/>
                <a:cs typeface="Syne Extra Bold" pitchFamily="34" charset="-120"/>
              </a:rPr>
              <a:t>Budget Support</a:t>
            </a:r>
            <a:endParaRPr lang="en-US" sz="2150" dirty="0"/>
          </a:p>
        </p:txBody>
      </p:sp>
      <p:sp>
        <p:nvSpPr>
          <p:cNvPr id="11" name="Text 7"/>
          <p:cNvSpPr/>
          <p:nvPr/>
        </p:nvSpPr>
        <p:spPr>
          <a:xfrm>
            <a:off x="6421874" y="4431983"/>
            <a:ext cx="4539139" cy="351472"/>
          </a:xfrm>
          <a:prstGeom prst="rect">
            <a:avLst/>
          </a:prstGeom>
          <a:noFill/>
          <a:ln/>
        </p:spPr>
        <p:txBody>
          <a:bodyPr wrap="none" lIns="0" tIns="0" rIns="0" bIns="0" rtlCol="0" anchor="t"/>
          <a:lstStyle/>
          <a:p>
            <a:pPr algn="l" indent="0" marL="0">
              <a:lnSpc>
                <a:spcPts val="2750"/>
              </a:lnSpc>
              <a:buNone/>
            </a:pPr>
            <a:r>
              <a:rPr lang="en-US" sz="1700" dirty="0">
                <a:solidFill>
                  <a:srgbClr val="D7E5D8"/>
                </a:solidFill>
                <a:latin typeface="Syne" pitchFamily="34" charset="0"/>
                <a:ea typeface="Syne" pitchFamily="34" charset="-122"/>
                <a:cs typeface="Syne" pitchFamily="34" charset="-120"/>
              </a:rPr>
              <a:t>Establish a budget to support all sales activities</a:t>
            </a:r>
            <a:endParaRPr lang="en-US" sz="1700" dirty="0"/>
          </a:p>
        </p:txBody>
      </p:sp>
      <p:sp>
        <p:nvSpPr>
          <p:cNvPr id="12" name="Shape 8"/>
          <p:cNvSpPr/>
          <p:nvPr/>
        </p:nvSpPr>
        <p:spPr>
          <a:xfrm>
            <a:off x="6257092" y="5015270"/>
            <a:ext cx="7549515" cy="15240"/>
          </a:xfrm>
          <a:prstGeom prst="roundRect">
            <a:avLst>
              <a:gd name="adj" fmla="val 605496"/>
            </a:avLst>
          </a:prstGeom>
          <a:solidFill>
            <a:srgbClr val="6D9121"/>
          </a:solidFill>
          <a:ln/>
        </p:spPr>
      </p:sp>
      <p:pic>
        <p:nvPicPr>
          <p:cNvPr id="13" name="Image 2" descr="preencoded.png">    </p:cNvPr>
          <p:cNvPicPr>
            <a:picLocks noChangeAspect="1"/>
          </p:cNvPicPr>
          <p:nvPr/>
        </p:nvPicPr>
        <p:blipFill>
          <a:blip r:embed="rId3"/>
          <a:stretch>
            <a:fillRect/>
          </a:stretch>
        </p:blipFill>
        <p:spPr>
          <a:xfrm>
            <a:off x="801529" y="5058013"/>
            <a:ext cx="6480810" cy="1265873"/>
          </a:xfrm>
          <a:prstGeom prst="rect">
            <a:avLst/>
          </a:prstGeom>
        </p:spPr>
      </p:pic>
      <p:sp>
        <p:nvSpPr>
          <p:cNvPr id="14" name="Text 9"/>
          <p:cNvSpPr/>
          <p:nvPr/>
        </p:nvSpPr>
        <p:spPr>
          <a:xfrm>
            <a:off x="3887391" y="5497830"/>
            <a:ext cx="308848" cy="386120"/>
          </a:xfrm>
          <a:prstGeom prst="rect">
            <a:avLst/>
          </a:prstGeom>
          <a:noFill/>
          <a:ln/>
        </p:spPr>
        <p:txBody>
          <a:bodyPr wrap="none" lIns="0" tIns="0" rIns="0" bIns="0" rtlCol="0" anchor="t"/>
          <a:lstStyle/>
          <a:p>
            <a:pPr algn="ctr" indent="0" marL="0">
              <a:lnSpc>
                <a:spcPts val="3850"/>
              </a:lnSpc>
              <a:buNone/>
            </a:pPr>
            <a:r>
              <a:rPr lang="en-US" sz="2400" b="1" dirty="0">
                <a:solidFill>
                  <a:srgbClr val="FFFFFF"/>
                </a:solidFill>
                <a:latin typeface="Syne Extra Bold" pitchFamily="34" charset="0"/>
                <a:ea typeface="Syne Extra Bold" pitchFamily="34" charset="-122"/>
                <a:cs typeface="Syne Extra Bold" pitchFamily="34" charset="-120"/>
              </a:rPr>
              <a:t>3</a:t>
            </a:r>
            <a:endParaRPr lang="en-US" sz="2400" dirty="0"/>
          </a:p>
        </p:txBody>
      </p:sp>
      <p:sp>
        <p:nvSpPr>
          <p:cNvPr id="15" name="Text 10"/>
          <p:cNvSpPr/>
          <p:nvPr/>
        </p:nvSpPr>
        <p:spPr>
          <a:xfrm>
            <a:off x="7502009" y="5277683"/>
            <a:ext cx="4628793" cy="343257"/>
          </a:xfrm>
          <a:prstGeom prst="rect">
            <a:avLst/>
          </a:prstGeom>
          <a:noFill/>
          <a:ln/>
        </p:spPr>
        <p:txBody>
          <a:bodyPr wrap="none" lIns="0" tIns="0" rIns="0" bIns="0" rtlCol="0" anchor="t"/>
          <a:lstStyle/>
          <a:p>
            <a:pPr algn="l" indent="0" marL="0">
              <a:lnSpc>
                <a:spcPts val="2700"/>
              </a:lnSpc>
              <a:buNone/>
            </a:pPr>
            <a:r>
              <a:rPr lang="en-US" sz="2150" b="1" dirty="0">
                <a:solidFill>
                  <a:srgbClr val="D7E5D8"/>
                </a:solidFill>
                <a:latin typeface="Syne Extra Bold" pitchFamily="34" charset="0"/>
                <a:ea typeface="Syne Extra Bold" pitchFamily="34" charset="-122"/>
                <a:cs typeface="Syne Extra Bold" pitchFamily="34" charset="-120"/>
              </a:rPr>
              <a:t>Strategy Formulation</a:t>
            </a:r>
            <a:endParaRPr lang="en-US" sz="2150" dirty="0"/>
          </a:p>
        </p:txBody>
      </p:sp>
      <p:sp>
        <p:nvSpPr>
          <p:cNvPr id="16" name="Text 11"/>
          <p:cNvSpPr/>
          <p:nvPr/>
        </p:nvSpPr>
        <p:spPr>
          <a:xfrm>
            <a:off x="7502009" y="5752743"/>
            <a:ext cx="4652724" cy="351472"/>
          </a:xfrm>
          <a:prstGeom prst="rect">
            <a:avLst/>
          </a:prstGeom>
          <a:noFill/>
          <a:ln/>
        </p:spPr>
        <p:txBody>
          <a:bodyPr wrap="none" lIns="0" tIns="0" rIns="0" bIns="0" rtlCol="0" anchor="t"/>
          <a:lstStyle/>
          <a:p>
            <a:pPr algn="l" indent="0" marL="0">
              <a:lnSpc>
                <a:spcPts val="2750"/>
              </a:lnSpc>
              <a:buNone/>
            </a:pPr>
            <a:r>
              <a:rPr lang="en-US" sz="1700" dirty="0">
                <a:solidFill>
                  <a:srgbClr val="D7E5D8"/>
                </a:solidFill>
                <a:latin typeface="Syne" pitchFamily="34" charset="0"/>
                <a:ea typeface="Syne" pitchFamily="34" charset="-122"/>
                <a:cs typeface="Syne" pitchFamily="34" charset="-120"/>
              </a:rPr>
              <a:t>Support the formulation of a sales force strategy</a:t>
            </a:r>
            <a:endParaRPr lang="en-US" sz="1700" dirty="0"/>
          </a:p>
        </p:txBody>
      </p:sp>
      <p:sp>
        <p:nvSpPr>
          <p:cNvPr id="17" name="Text 12"/>
          <p:cNvSpPr/>
          <p:nvPr/>
        </p:nvSpPr>
        <p:spPr>
          <a:xfrm>
            <a:off x="768906" y="6570940"/>
            <a:ext cx="13092589" cy="1054418"/>
          </a:xfrm>
          <a:prstGeom prst="rect">
            <a:avLst/>
          </a:prstGeom>
          <a:noFill/>
          <a:ln/>
        </p:spPr>
        <p:txBody>
          <a:bodyPr wrap="square" lIns="0" tIns="0" rIns="0" bIns="0" rtlCol="0" anchor="t"/>
          <a:lstStyle/>
          <a:p>
            <a:pPr algn="l" indent="0" marL="0">
              <a:lnSpc>
                <a:spcPts val="2750"/>
              </a:lnSpc>
              <a:buNone/>
            </a:pPr>
            <a:r>
              <a:rPr lang="en-US" sz="1700" dirty="0">
                <a:solidFill>
                  <a:srgbClr val="D7E5D8"/>
                </a:solidFill>
                <a:latin typeface="Syne" pitchFamily="34" charset="0"/>
                <a:ea typeface="Syne" pitchFamily="34" charset="-122"/>
                <a:cs typeface="Syne" pitchFamily="34" charset="-120"/>
              </a:rPr>
              <a:t>Planning is the first step to selling force development, and it involves many issues. Sales force planning is the act of looking at a firm's objectives, resources, and constraints to make short-term and long-term decisions relating to the formulation and implementation of a sales force strategy.</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3053"/>
          </a:xfrm>
          <a:prstGeom prst="rect">
            <a:avLst/>
          </a:prstGeom>
        </p:spPr>
      </p:pic>
      <p:sp>
        <p:nvSpPr>
          <p:cNvPr id="3" name="Text 0"/>
          <p:cNvSpPr/>
          <p:nvPr/>
        </p:nvSpPr>
        <p:spPr>
          <a:xfrm>
            <a:off x="674251" y="529828"/>
            <a:ext cx="7795498" cy="1805940"/>
          </a:xfrm>
          <a:prstGeom prst="rect">
            <a:avLst/>
          </a:prstGeom>
          <a:noFill/>
          <a:ln/>
        </p:spPr>
        <p:txBody>
          <a:bodyPr wrap="square" lIns="0" tIns="0" rIns="0" bIns="0" rtlCol="0" anchor="t"/>
          <a:lstStyle/>
          <a:p>
            <a:pPr algn="l" indent="0" marL="0">
              <a:lnSpc>
                <a:spcPts val="4700"/>
              </a:lnSpc>
              <a:buNone/>
            </a:pPr>
            <a:r>
              <a:rPr lang="en-US" sz="3750" b="1" dirty="0">
                <a:solidFill>
                  <a:srgbClr val="F0F4F1"/>
                </a:solidFill>
                <a:latin typeface="Syne Extra Bold" pitchFamily="34" charset="0"/>
                <a:ea typeface="Syne Extra Bold" pitchFamily="34" charset="-122"/>
                <a:cs typeface="Syne Extra Bold" pitchFamily="34" charset="-120"/>
              </a:rPr>
              <a:t>Key Components of Planning for Selling Forces</a:t>
            </a:r>
            <a:endParaRPr lang="en-US" sz="3750" dirty="0"/>
          </a:p>
        </p:txBody>
      </p:sp>
      <p:sp>
        <p:nvSpPr>
          <p:cNvPr id="4" name="Shape 1"/>
          <p:cNvSpPr/>
          <p:nvPr/>
        </p:nvSpPr>
        <p:spPr>
          <a:xfrm>
            <a:off x="674251" y="2624733"/>
            <a:ext cx="7795498" cy="1125141"/>
          </a:xfrm>
          <a:prstGeom prst="roundRect">
            <a:avLst>
              <a:gd name="adj" fmla="val 7192"/>
            </a:avLst>
          </a:prstGeom>
          <a:solidFill>
            <a:srgbClr val="547808"/>
          </a:solidFill>
          <a:ln w="7620">
            <a:solidFill>
              <a:srgbClr val="6D9121"/>
            </a:solidFill>
            <a:prstDash val="solid"/>
          </a:ln>
        </p:spPr>
      </p:sp>
      <p:sp>
        <p:nvSpPr>
          <p:cNvPr id="5" name="Text 2"/>
          <p:cNvSpPr/>
          <p:nvPr/>
        </p:nvSpPr>
        <p:spPr>
          <a:xfrm>
            <a:off x="874514" y="2824996"/>
            <a:ext cx="2408277" cy="300990"/>
          </a:xfrm>
          <a:prstGeom prst="rect">
            <a:avLst/>
          </a:prstGeom>
          <a:noFill/>
          <a:ln/>
        </p:spPr>
        <p:txBody>
          <a:bodyPr wrap="none" lIns="0" tIns="0" rIns="0" bIns="0" rtlCol="0" anchor="t"/>
          <a:lstStyle/>
          <a:p>
            <a:pPr algn="l" indent="0" marL="0">
              <a:lnSpc>
                <a:spcPts val="2350"/>
              </a:lnSpc>
              <a:buNone/>
            </a:pPr>
            <a:r>
              <a:rPr lang="en-US" sz="1850" b="1" dirty="0">
                <a:solidFill>
                  <a:srgbClr val="FFFFFF"/>
                </a:solidFill>
                <a:latin typeface="Syne Extra Bold" pitchFamily="34" charset="0"/>
                <a:ea typeface="Syne Extra Bold" pitchFamily="34" charset="-122"/>
                <a:cs typeface="Syne Extra Bold" pitchFamily="34" charset="-120"/>
              </a:rPr>
              <a:t>What to Sell</a:t>
            </a:r>
            <a:endParaRPr lang="en-US" sz="1850" dirty="0"/>
          </a:p>
        </p:txBody>
      </p:sp>
      <p:sp>
        <p:nvSpPr>
          <p:cNvPr id="6" name="Text 3"/>
          <p:cNvSpPr/>
          <p:nvPr/>
        </p:nvSpPr>
        <p:spPr>
          <a:xfrm>
            <a:off x="874514" y="3241477"/>
            <a:ext cx="7394972" cy="308134"/>
          </a:xfrm>
          <a:prstGeom prst="rect">
            <a:avLst/>
          </a:prstGeom>
          <a:noFill/>
          <a:ln/>
        </p:spPr>
        <p:txBody>
          <a:bodyPr wrap="none" lIns="0" tIns="0" rIns="0" bIns="0" rtlCol="0" anchor="t"/>
          <a:lstStyle/>
          <a:p>
            <a:pPr algn="l" indent="0" marL="0">
              <a:lnSpc>
                <a:spcPts val="2400"/>
              </a:lnSpc>
              <a:buNone/>
            </a:pPr>
            <a:r>
              <a:rPr lang="en-US" sz="1500" dirty="0">
                <a:solidFill>
                  <a:srgbClr val="FFFFFF"/>
                </a:solidFill>
                <a:latin typeface="Syne" pitchFamily="34" charset="0"/>
                <a:ea typeface="Syne" pitchFamily="34" charset="-122"/>
                <a:cs typeface="Syne" pitchFamily="34" charset="-120"/>
              </a:rPr>
              <a:t>Determine what products or services will be offered.</a:t>
            </a:r>
            <a:endParaRPr lang="en-US" sz="1500" dirty="0"/>
          </a:p>
        </p:txBody>
      </p:sp>
      <p:sp>
        <p:nvSpPr>
          <p:cNvPr id="7" name="Shape 4"/>
          <p:cNvSpPr/>
          <p:nvPr/>
        </p:nvSpPr>
        <p:spPr>
          <a:xfrm>
            <a:off x="674251" y="3942517"/>
            <a:ext cx="7795498" cy="1125141"/>
          </a:xfrm>
          <a:prstGeom prst="roundRect">
            <a:avLst>
              <a:gd name="adj" fmla="val 7192"/>
            </a:avLst>
          </a:prstGeom>
          <a:solidFill>
            <a:srgbClr val="547808"/>
          </a:solidFill>
          <a:ln w="7620">
            <a:solidFill>
              <a:srgbClr val="6D9121"/>
            </a:solidFill>
            <a:prstDash val="solid"/>
          </a:ln>
        </p:spPr>
      </p:sp>
      <p:sp>
        <p:nvSpPr>
          <p:cNvPr id="8" name="Text 5"/>
          <p:cNvSpPr/>
          <p:nvPr/>
        </p:nvSpPr>
        <p:spPr>
          <a:xfrm>
            <a:off x="874514" y="4142780"/>
            <a:ext cx="2408277" cy="300990"/>
          </a:xfrm>
          <a:prstGeom prst="rect">
            <a:avLst/>
          </a:prstGeom>
          <a:noFill/>
          <a:ln/>
        </p:spPr>
        <p:txBody>
          <a:bodyPr wrap="none" lIns="0" tIns="0" rIns="0" bIns="0" rtlCol="0" anchor="t"/>
          <a:lstStyle/>
          <a:p>
            <a:pPr algn="l" indent="0" marL="0">
              <a:lnSpc>
                <a:spcPts val="2350"/>
              </a:lnSpc>
              <a:buNone/>
            </a:pPr>
            <a:r>
              <a:rPr lang="en-US" sz="1850" b="1" dirty="0">
                <a:solidFill>
                  <a:srgbClr val="FFFFFF"/>
                </a:solidFill>
                <a:latin typeface="Syne Extra Bold" pitchFamily="34" charset="0"/>
                <a:ea typeface="Syne Extra Bold" pitchFamily="34" charset="-122"/>
                <a:cs typeface="Syne Extra Bold" pitchFamily="34" charset="-120"/>
              </a:rPr>
              <a:t>Timing</a:t>
            </a:r>
            <a:endParaRPr lang="en-US" sz="1850" dirty="0"/>
          </a:p>
        </p:txBody>
      </p:sp>
      <p:sp>
        <p:nvSpPr>
          <p:cNvPr id="9" name="Text 6"/>
          <p:cNvSpPr/>
          <p:nvPr/>
        </p:nvSpPr>
        <p:spPr>
          <a:xfrm>
            <a:off x="874514" y="4559260"/>
            <a:ext cx="7394972" cy="308134"/>
          </a:xfrm>
          <a:prstGeom prst="rect">
            <a:avLst/>
          </a:prstGeom>
          <a:noFill/>
          <a:ln/>
        </p:spPr>
        <p:txBody>
          <a:bodyPr wrap="none" lIns="0" tIns="0" rIns="0" bIns="0" rtlCol="0" anchor="t"/>
          <a:lstStyle/>
          <a:p>
            <a:pPr algn="l" indent="0" marL="0">
              <a:lnSpc>
                <a:spcPts val="2400"/>
              </a:lnSpc>
              <a:buNone/>
            </a:pPr>
            <a:r>
              <a:rPr lang="en-US" sz="1500" dirty="0">
                <a:solidFill>
                  <a:srgbClr val="FFFFFF"/>
                </a:solidFill>
                <a:latin typeface="Syne" pitchFamily="34" charset="0"/>
                <a:ea typeface="Syne" pitchFamily="34" charset="-122"/>
                <a:cs typeface="Syne" pitchFamily="34" charset="-120"/>
              </a:rPr>
              <a:t>Decide when the selling effort will take place.</a:t>
            </a:r>
            <a:endParaRPr lang="en-US" sz="1500" dirty="0"/>
          </a:p>
        </p:txBody>
      </p:sp>
      <p:sp>
        <p:nvSpPr>
          <p:cNvPr id="10" name="Shape 7"/>
          <p:cNvSpPr/>
          <p:nvPr/>
        </p:nvSpPr>
        <p:spPr>
          <a:xfrm>
            <a:off x="674251" y="5260300"/>
            <a:ext cx="7795498" cy="1125141"/>
          </a:xfrm>
          <a:prstGeom prst="roundRect">
            <a:avLst>
              <a:gd name="adj" fmla="val 7192"/>
            </a:avLst>
          </a:prstGeom>
          <a:solidFill>
            <a:srgbClr val="547808"/>
          </a:solidFill>
          <a:ln w="7620">
            <a:solidFill>
              <a:srgbClr val="6D9121"/>
            </a:solidFill>
            <a:prstDash val="solid"/>
          </a:ln>
        </p:spPr>
      </p:sp>
      <p:sp>
        <p:nvSpPr>
          <p:cNvPr id="11" name="Text 8"/>
          <p:cNvSpPr/>
          <p:nvPr/>
        </p:nvSpPr>
        <p:spPr>
          <a:xfrm>
            <a:off x="874514" y="5460563"/>
            <a:ext cx="4715232" cy="300990"/>
          </a:xfrm>
          <a:prstGeom prst="rect">
            <a:avLst/>
          </a:prstGeom>
          <a:noFill/>
          <a:ln/>
        </p:spPr>
        <p:txBody>
          <a:bodyPr wrap="none" lIns="0" tIns="0" rIns="0" bIns="0" rtlCol="0" anchor="t"/>
          <a:lstStyle/>
          <a:p>
            <a:pPr algn="l" indent="0" marL="0">
              <a:lnSpc>
                <a:spcPts val="2350"/>
              </a:lnSpc>
              <a:buNone/>
            </a:pPr>
            <a:r>
              <a:rPr lang="en-US" sz="1850" b="1" dirty="0">
                <a:solidFill>
                  <a:srgbClr val="FFFFFF"/>
                </a:solidFill>
                <a:latin typeface="Syne Extra Bold" pitchFamily="34" charset="0"/>
                <a:ea typeface="Syne Extra Bold" pitchFamily="34" charset="-122"/>
                <a:cs typeface="Syne Extra Bold" pitchFamily="34" charset="-120"/>
              </a:rPr>
              <a:t>Selling Effort Calculation</a:t>
            </a:r>
            <a:endParaRPr lang="en-US" sz="1850" dirty="0"/>
          </a:p>
        </p:txBody>
      </p:sp>
      <p:sp>
        <p:nvSpPr>
          <p:cNvPr id="12" name="Text 9"/>
          <p:cNvSpPr/>
          <p:nvPr/>
        </p:nvSpPr>
        <p:spPr>
          <a:xfrm>
            <a:off x="874514" y="5877044"/>
            <a:ext cx="7394972" cy="308134"/>
          </a:xfrm>
          <a:prstGeom prst="rect">
            <a:avLst/>
          </a:prstGeom>
          <a:noFill/>
          <a:ln/>
        </p:spPr>
        <p:txBody>
          <a:bodyPr wrap="none" lIns="0" tIns="0" rIns="0" bIns="0" rtlCol="0" anchor="t"/>
          <a:lstStyle/>
          <a:p>
            <a:pPr algn="l" indent="0" marL="0">
              <a:lnSpc>
                <a:spcPts val="2400"/>
              </a:lnSpc>
              <a:buNone/>
            </a:pPr>
            <a:r>
              <a:rPr lang="en-US" sz="1500" dirty="0">
                <a:solidFill>
                  <a:srgbClr val="FFFFFF"/>
                </a:solidFill>
                <a:latin typeface="Syne" pitchFamily="34" charset="0"/>
                <a:ea typeface="Syne" pitchFamily="34" charset="-122"/>
                <a:cs typeface="Syne" pitchFamily="34" charset="-120"/>
              </a:rPr>
              <a:t>Calculate the required selling effort to achieve sales targets.</a:t>
            </a:r>
            <a:endParaRPr lang="en-US" sz="1500" dirty="0"/>
          </a:p>
        </p:txBody>
      </p:sp>
      <p:sp>
        <p:nvSpPr>
          <p:cNvPr id="13" name="Shape 10"/>
          <p:cNvSpPr/>
          <p:nvPr/>
        </p:nvSpPr>
        <p:spPr>
          <a:xfrm>
            <a:off x="674251" y="6578084"/>
            <a:ext cx="7795498" cy="1125141"/>
          </a:xfrm>
          <a:prstGeom prst="roundRect">
            <a:avLst>
              <a:gd name="adj" fmla="val 7192"/>
            </a:avLst>
          </a:prstGeom>
          <a:solidFill>
            <a:srgbClr val="547808"/>
          </a:solidFill>
          <a:ln w="7620">
            <a:solidFill>
              <a:srgbClr val="6D9121"/>
            </a:solidFill>
            <a:prstDash val="solid"/>
          </a:ln>
        </p:spPr>
      </p:sp>
      <p:sp>
        <p:nvSpPr>
          <p:cNvPr id="14" name="Text 11"/>
          <p:cNvSpPr/>
          <p:nvPr/>
        </p:nvSpPr>
        <p:spPr>
          <a:xfrm>
            <a:off x="874514" y="6778347"/>
            <a:ext cx="4088368" cy="300990"/>
          </a:xfrm>
          <a:prstGeom prst="rect">
            <a:avLst/>
          </a:prstGeom>
          <a:noFill/>
          <a:ln/>
        </p:spPr>
        <p:txBody>
          <a:bodyPr wrap="none" lIns="0" tIns="0" rIns="0" bIns="0" rtlCol="0" anchor="t"/>
          <a:lstStyle/>
          <a:p>
            <a:pPr algn="l" indent="0" marL="0">
              <a:lnSpc>
                <a:spcPts val="2350"/>
              </a:lnSpc>
              <a:buNone/>
            </a:pPr>
            <a:r>
              <a:rPr lang="en-US" sz="1850" b="1" dirty="0">
                <a:solidFill>
                  <a:srgbClr val="FFFFFF"/>
                </a:solidFill>
                <a:latin typeface="Syne Extra Bold" pitchFamily="34" charset="0"/>
                <a:ea typeface="Syne Extra Bold" pitchFamily="34" charset="-122"/>
                <a:cs typeface="Syne Extra Bold" pitchFamily="34" charset="-120"/>
              </a:rPr>
              <a:t>Sales Force Structure</a:t>
            </a:r>
            <a:endParaRPr lang="en-US" sz="1850" dirty="0"/>
          </a:p>
        </p:txBody>
      </p:sp>
      <p:sp>
        <p:nvSpPr>
          <p:cNvPr id="15" name="Text 12"/>
          <p:cNvSpPr/>
          <p:nvPr/>
        </p:nvSpPr>
        <p:spPr>
          <a:xfrm>
            <a:off x="874514" y="7194828"/>
            <a:ext cx="7394972" cy="308134"/>
          </a:xfrm>
          <a:prstGeom prst="rect">
            <a:avLst/>
          </a:prstGeom>
          <a:noFill/>
          <a:ln/>
        </p:spPr>
        <p:txBody>
          <a:bodyPr wrap="none" lIns="0" tIns="0" rIns="0" bIns="0" rtlCol="0" anchor="t"/>
          <a:lstStyle/>
          <a:p>
            <a:pPr algn="l" indent="0" marL="0">
              <a:lnSpc>
                <a:spcPts val="2400"/>
              </a:lnSpc>
              <a:buNone/>
            </a:pPr>
            <a:r>
              <a:rPr lang="en-US" sz="1500" dirty="0">
                <a:solidFill>
                  <a:srgbClr val="FFFFFF"/>
                </a:solidFill>
                <a:latin typeface="Syne" pitchFamily="34" charset="0"/>
                <a:ea typeface="Syne" pitchFamily="34" charset="-122"/>
                <a:cs typeface="Syne" pitchFamily="34" charset="-120"/>
              </a:rPr>
              <a:t>Evaluate the effects of different sales force structures on selling costs.</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5098" y="616863"/>
            <a:ext cx="12489299" cy="700921"/>
          </a:xfrm>
          <a:prstGeom prst="rect">
            <a:avLst/>
          </a:prstGeom>
          <a:noFill/>
          <a:ln/>
        </p:spPr>
        <p:txBody>
          <a:bodyPr wrap="none" lIns="0" tIns="0" rIns="0" bIns="0" rtlCol="0" anchor="t"/>
          <a:lstStyle/>
          <a:p>
            <a:pPr algn="l" indent="0" marL="0">
              <a:lnSpc>
                <a:spcPts val="5500"/>
              </a:lnSpc>
              <a:buNone/>
            </a:pPr>
            <a:r>
              <a:rPr lang="en-US" sz="4400" b="1" dirty="0">
                <a:solidFill>
                  <a:srgbClr val="F0F4F1"/>
                </a:solidFill>
                <a:latin typeface="Syne Extra Bold" pitchFamily="34" charset="0"/>
                <a:ea typeface="Syne Extra Bold" pitchFamily="34" charset="-122"/>
                <a:cs typeface="Syne Extra Bold" pitchFamily="34" charset="-120"/>
              </a:rPr>
              <a:t>Selection of Sales Personnel</a:t>
            </a:r>
            <a:endParaRPr lang="en-US" sz="4400" dirty="0"/>
          </a:p>
        </p:txBody>
      </p:sp>
      <p:sp>
        <p:nvSpPr>
          <p:cNvPr id="3" name="Text 1"/>
          <p:cNvSpPr/>
          <p:nvPr/>
        </p:nvSpPr>
        <p:spPr>
          <a:xfrm>
            <a:off x="785098" y="2050613"/>
            <a:ext cx="3908107" cy="700802"/>
          </a:xfrm>
          <a:prstGeom prst="rect">
            <a:avLst/>
          </a:prstGeom>
          <a:noFill/>
          <a:ln/>
        </p:spPr>
        <p:txBody>
          <a:bodyPr wrap="square" lIns="0" tIns="0" rIns="0" bIns="0" rtlCol="0" anchor="t"/>
          <a:lstStyle/>
          <a:p>
            <a:pPr algn="r"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Define Requirements</a:t>
            </a:r>
            <a:endParaRPr lang="en-US" sz="2200" dirty="0"/>
          </a:p>
        </p:txBody>
      </p:sp>
      <p:sp>
        <p:nvSpPr>
          <p:cNvPr id="4" name="Text 2"/>
          <p:cNvSpPr/>
          <p:nvPr/>
        </p:nvSpPr>
        <p:spPr>
          <a:xfrm>
            <a:off x="785098" y="2885956"/>
            <a:ext cx="3908107" cy="717709"/>
          </a:xfrm>
          <a:prstGeom prst="rect">
            <a:avLst/>
          </a:prstGeom>
          <a:noFill/>
          <a:ln/>
        </p:spPr>
        <p:txBody>
          <a:bodyPr wrap="square" lIns="0" tIns="0" rIns="0" bIns="0" rtlCol="0" anchor="t"/>
          <a:lstStyle/>
          <a:p>
            <a:pPr algn="r" indent="0" marL="0">
              <a:lnSpc>
                <a:spcPts val="2800"/>
              </a:lnSpc>
              <a:buNone/>
            </a:pPr>
            <a:r>
              <a:rPr lang="en-US" sz="1750" dirty="0">
                <a:solidFill>
                  <a:srgbClr val="D7E5D8"/>
                </a:solidFill>
                <a:latin typeface="Syne" pitchFamily="34" charset="0"/>
                <a:ea typeface="Syne" pitchFamily="34" charset="-122"/>
                <a:cs typeface="Syne" pitchFamily="34" charset="-120"/>
              </a:rPr>
              <a:t>Detailed knowledge about what kind of person is required for the job</a:t>
            </a:r>
            <a:endParaRPr lang="en-US" sz="1750" dirty="0"/>
          </a:p>
        </p:txBody>
      </p:sp>
      <p:pic>
        <p:nvPicPr>
          <p:cNvPr id="5" name="Image 0" descr="preencoded.png">    </p:cNvPr>
          <p:cNvPicPr>
            <a:picLocks noChangeAspect="1"/>
          </p:cNvPicPr>
          <p:nvPr/>
        </p:nvPicPr>
        <p:blipFill>
          <a:blip r:embed="rId1"/>
          <a:stretch>
            <a:fillRect/>
          </a:stretch>
        </p:blipFill>
        <p:spPr>
          <a:xfrm>
            <a:off x="5029676" y="1766411"/>
            <a:ext cx="4571048" cy="4571048"/>
          </a:xfrm>
          <a:prstGeom prst="rect">
            <a:avLst/>
          </a:prstGeom>
        </p:spPr>
      </p:pic>
      <p:sp>
        <p:nvSpPr>
          <p:cNvPr id="6" name="Text 3"/>
          <p:cNvSpPr/>
          <p:nvPr/>
        </p:nvSpPr>
        <p:spPr>
          <a:xfrm>
            <a:off x="6227326" y="2533174"/>
            <a:ext cx="335637" cy="419576"/>
          </a:xfrm>
          <a:prstGeom prst="rect">
            <a:avLst/>
          </a:prstGeom>
          <a:noFill/>
          <a:ln/>
        </p:spPr>
        <p:txBody>
          <a:bodyPr wrap="none" lIns="0" tIns="0" rIns="0" bIns="0" rtlCol="0" anchor="t"/>
          <a:lstStyle/>
          <a:p>
            <a:pPr algn="l" indent="0" marL="0">
              <a:lnSpc>
                <a:spcPts val="4200"/>
              </a:lnSpc>
              <a:buNone/>
            </a:pPr>
            <a:r>
              <a:rPr lang="en-US" sz="2600" b="1" dirty="0">
                <a:solidFill>
                  <a:srgbClr val="FFFFFF"/>
                </a:solidFill>
                <a:latin typeface="Syne Extra Bold" pitchFamily="34" charset="0"/>
                <a:ea typeface="Syne Extra Bold" pitchFamily="34" charset="-122"/>
                <a:cs typeface="Syne Extra Bold" pitchFamily="34" charset="-120"/>
              </a:rPr>
              <a:t>1</a:t>
            </a:r>
            <a:endParaRPr lang="en-US" sz="2600" dirty="0"/>
          </a:p>
        </p:txBody>
      </p:sp>
      <p:sp>
        <p:nvSpPr>
          <p:cNvPr id="7" name="Text 4"/>
          <p:cNvSpPr/>
          <p:nvPr/>
        </p:nvSpPr>
        <p:spPr>
          <a:xfrm>
            <a:off x="9937194" y="2046327"/>
            <a:ext cx="3745825" cy="350401"/>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Identify Qualities</a:t>
            </a:r>
            <a:endParaRPr lang="en-US" sz="2200" dirty="0"/>
          </a:p>
        </p:txBody>
      </p:sp>
      <p:sp>
        <p:nvSpPr>
          <p:cNvPr id="8" name="Text 5"/>
          <p:cNvSpPr/>
          <p:nvPr/>
        </p:nvSpPr>
        <p:spPr>
          <a:xfrm>
            <a:off x="9937194" y="2531269"/>
            <a:ext cx="3908107" cy="1076563"/>
          </a:xfrm>
          <a:prstGeom prst="rect">
            <a:avLst/>
          </a:prstGeom>
          <a:noFill/>
          <a:ln/>
        </p:spPr>
        <p:txBody>
          <a:bodyPr wrap="square" lIns="0" tIns="0" rIns="0" bIns="0" rtlCol="0" anchor="t"/>
          <a:lstStyle/>
          <a:p>
            <a:pPr algn="l" indent="0" marL="0">
              <a:lnSpc>
                <a:spcPts val="2800"/>
              </a:lnSpc>
              <a:buNone/>
            </a:pPr>
            <a:r>
              <a:rPr lang="en-US" sz="1750" dirty="0">
                <a:solidFill>
                  <a:srgbClr val="D7E5D8"/>
                </a:solidFill>
                <a:latin typeface="Syne" pitchFamily="34" charset="0"/>
                <a:ea typeface="Syne" pitchFamily="34" charset="-122"/>
                <a:cs typeface="Syne" pitchFamily="34" charset="-120"/>
              </a:rPr>
              <a:t>Find personnel with qualities and characteristics for effective sales capability</a:t>
            </a:r>
            <a:endParaRPr lang="en-US" sz="1750" dirty="0"/>
          </a:p>
        </p:txBody>
      </p:sp>
      <p:pic>
        <p:nvPicPr>
          <p:cNvPr id="9" name="Image 1" descr="preencoded.png">    </p:cNvPr>
          <p:cNvPicPr>
            <a:picLocks noChangeAspect="1"/>
          </p:cNvPicPr>
          <p:nvPr/>
        </p:nvPicPr>
        <p:blipFill>
          <a:blip r:embed="rId2"/>
          <a:stretch>
            <a:fillRect/>
          </a:stretch>
        </p:blipFill>
        <p:spPr>
          <a:xfrm>
            <a:off x="5029676" y="1766411"/>
            <a:ext cx="4571048" cy="4571048"/>
          </a:xfrm>
          <a:prstGeom prst="rect">
            <a:avLst/>
          </a:prstGeom>
        </p:spPr>
      </p:pic>
      <p:sp>
        <p:nvSpPr>
          <p:cNvPr id="10" name="Text 6"/>
          <p:cNvSpPr/>
          <p:nvPr/>
        </p:nvSpPr>
        <p:spPr>
          <a:xfrm>
            <a:off x="8456176" y="2922151"/>
            <a:ext cx="335637" cy="419576"/>
          </a:xfrm>
          <a:prstGeom prst="rect">
            <a:avLst/>
          </a:prstGeom>
          <a:noFill/>
          <a:ln/>
        </p:spPr>
        <p:txBody>
          <a:bodyPr wrap="none" lIns="0" tIns="0" rIns="0" bIns="0" rtlCol="0" anchor="t"/>
          <a:lstStyle/>
          <a:p>
            <a:pPr algn="l" indent="0" marL="0">
              <a:lnSpc>
                <a:spcPts val="4200"/>
              </a:lnSpc>
              <a:buNone/>
            </a:pPr>
            <a:r>
              <a:rPr lang="en-US" sz="2600" b="1" dirty="0">
                <a:solidFill>
                  <a:srgbClr val="FFFFFF"/>
                </a:solidFill>
                <a:latin typeface="Syne Extra Bold" pitchFamily="34" charset="0"/>
                <a:ea typeface="Syne Extra Bold" pitchFamily="34" charset="-122"/>
                <a:cs typeface="Syne Extra Bold" pitchFamily="34" charset="-120"/>
              </a:rPr>
              <a:t>2</a:t>
            </a:r>
            <a:endParaRPr lang="en-US" sz="2600" dirty="0"/>
          </a:p>
        </p:txBody>
      </p:sp>
      <p:sp>
        <p:nvSpPr>
          <p:cNvPr id="11" name="Text 7"/>
          <p:cNvSpPr/>
          <p:nvPr/>
        </p:nvSpPr>
        <p:spPr>
          <a:xfrm>
            <a:off x="9937194" y="4679513"/>
            <a:ext cx="2804160" cy="350401"/>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Evaluate Fit</a:t>
            </a:r>
            <a:endParaRPr lang="en-US" sz="2200" dirty="0"/>
          </a:p>
        </p:txBody>
      </p:sp>
      <p:sp>
        <p:nvSpPr>
          <p:cNvPr id="12" name="Text 8"/>
          <p:cNvSpPr/>
          <p:nvPr/>
        </p:nvSpPr>
        <p:spPr>
          <a:xfrm>
            <a:off x="9937194" y="5164455"/>
            <a:ext cx="3908107" cy="717709"/>
          </a:xfrm>
          <a:prstGeom prst="rect">
            <a:avLst/>
          </a:prstGeom>
          <a:noFill/>
          <a:ln/>
        </p:spPr>
        <p:txBody>
          <a:bodyPr wrap="square" lIns="0" tIns="0" rIns="0" bIns="0" rtlCol="0" anchor="t"/>
          <a:lstStyle/>
          <a:p>
            <a:pPr algn="l" indent="0" marL="0">
              <a:lnSpc>
                <a:spcPts val="2800"/>
              </a:lnSpc>
              <a:buNone/>
            </a:pPr>
            <a:r>
              <a:rPr lang="en-US" sz="1750" dirty="0">
                <a:solidFill>
                  <a:srgbClr val="D7E5D8"/>
                </a:solidFill>
                <a:latin typeface="Syne" pitchFamily="34" charset="0"/>
                <a:ea typeface="Syne" pitchFamily="34" charset="-122"/>
                <a:cs typeface="Syne" pitchFamily="34" charset="-120"/>
              </a:rPr>
              <a:t>Ensure selected personnel are well-equipped temperamentally for the job</a:t>
            </a:r>
            <a:endParaRPr lang="en-US" sz="1750" dirty="0"/>
          </a:p>
        </p:txBody>
      </p:sp>
      <p:pic>
        <p:nvPicPr>
          <p:cNvPr id="13" name="Image 2" descr="preencoded.png">    </p:cNvPr>
          <p:cNvPicPr>
            <a:picLocks noChangeAspect="1"/>
          </p:cNvPicPr>
          <p:nvPr/>
        </p:nvPicPr>
        <p:blipFill>
          <a:blip r:embed="rId3"/>
          <a:stretch>
            <a:fillRect/>
          </a:stretch>
        </p:blipFill>
        <p:spPr>
          <a:xfrm>
            <a:off x="5029676" y="1766411"/>
            <a:ext cx="4571048" cy="4571048"/>
          </a:xfrm>
          <a:prstGeom prst="rect">
            <a:avLst/>
          </a:prstGeom>
        </p:spPr>
      </p:pic>
      <p:sp>
        <p:nvSpPr>
          <p:cNvPr id="14" name="Text 9"/>
          <p:cNvSpPr/>
          <p:nvPr/>
        </p:nvSpPr>
        <p:spPr>
          <a:xfrm>
            <a:off x="8067199" y="5151001"/>
            <a:ext cx="335637" cy="419576"/>
          </a:xfrm>
          <a:prstGeom prst="rect">
            <a:avLst/>
          </a:prstGeom>
          <a:noFill/>
          <a:ln/>
        </p:spPr>
        <p:txBody>
          <a:bodyPr wrap="none" lIns="0" tIns="0" rIns="0" bIns="0" rtlCol="0" anchor="t"/>
          <a:lstStyle/>
          <a:p>
            <a:pPr algn="l" indent="0" marL="0">
              <a:lnSpc>
                <a:spcPts val="4200"/>
              </a:lnSpc>
              <a:buNone/>
            </a:pPr>
            <a:r>
              <a:rPr lang="en-US" sz="2600" b="1" dirty="0">
                <a:solidFill>
                  <a:srgbClr val="FFFFFF"/>
                </a:solidFill>
                <a:latin typeface="Syne Extra Bold" pitchFamily="34" charset="0"/>
                <a:ea typeface="Syne Extra Bold" pitchFamily="34" charset="-122"/>
                <a:cs typeface="Syne Extra Bold" pitchFamily="34" charset="-120"/>
              </a:rPr>
              <a:t>3</a:t>
            </a:r>
            <a:endParaRPr lang="en-US" sz="2600" dirty="0"/>
          </a:p>
        </p:txBody>
      </p:sp>
      <p:sp>
        <p:nvSpPr>
          <p:cNvPr id="15" name="Text 10"/>
          <p:cNvSpPr/>
          <p:nvPr/>
        </p:nvSpPr>
        <p:spPr>
          <a:xfrm>
            <a:off x="785098" y="4504373"/>
            <a:ext cx="3908107" cy="700802"/>
          </a:xfrm>
          <a:prstGeom prst="rect">
            <a:avLst/>
          </a:prstGeom>
          <a:noFill/>
          <a:ln/>
        </p:spPr>
        <p:txBody>
          <a:bodyPr wrap="square" lIns="0" tIns="0" rIns="0" bIns="0" rtlCol="0" anchor="t"/>
          <a:lstStyle/>
          <a:p>
            <a:pPr algn="r"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Continuous Improvement</a:t>
            </a:r>
            <a:endParaRPr lang="en-US" sz="2200" dirty="0"/>
          </a:p>
        </p:txBody>
      </p:sp>
      <p:sp>
        <p:nvSpPr>
          <p:cNvPr id="16" name="Text 11"/>
          <p:cNvSpPr/>
          <p:nvPr/>
        </p:nvSpPr>
        <p:spPr>
          <a:xfrm>
            <a:off x="785098" y="5339715"/>
            <a:ext cx="3908107" cy="717709"/>
          </a:xfrm>
          <a:prstGeom prst="rect">
            <a:avLst/>
          </a:prstGeom>
          <a:noFill/>
          <a:ln/>
        </p:spPr>
        <p:txBody>
          <a:bodyPr wrap="square" lIns="0" tIns="0" rIns="0" bIns="0" rtlCol="0" anchor="t"/>
          <a:lstStyle/>
          <a:p>
            <a:pPr algn="r" indent="0" marL="0">
              <a:lnSpc>
                <a:spcPts val="2800"/>
              </a:lnSpc>
              <a:buNone/>
            </a:pPr>
            <a:r>
              <a:rPr lang="en-US" sz="1750" dirty="0">
                <a:solidFill>
                  <a:srgbClr val="D7E5D8"/>
                </a:solidFill>
                <a:latin typeface="Syne" pitchFamily="34" charset="0"/>
                <a:ea typeface="Syne" pitchFamily="34" charset="-122"/>
                <a:cs typeface="Syne" pitchFamily="34" charset="-120"/>
              </a:rPr>
              <a:t>Regularly assess and improve selection processes</a:t>
            </a:r>
            <a:endParaRPr lang="en-US" sz="1750" dirty="0"/>
          </a:p>
        </p:txBody>
      </p:sp>
      <p:pic>
        <p:nvPicPr>
          <p:cNvPr id="17" name="Image 3" descr="preencoded.png">    </p:cNvPr>
          <p:cNvPicPr>
            <a:picLocks noChangeAspect="1"/>
          </p:cNvPicPr>
          <p:nvPr/>
        </p:nvPicPr>
        <p:blipFill>
          <a:blip r:embed="rId4"/>
          <a:stretch>
            <a:fillRect/>
          </a:stretch>
        </p:blipFill>
        <p:spPr>
          <a:xfrm>
            <a:off x="5029676" y="1766411"/>
            <a:ext cx="4571048" cy="4571048"/>
          </a:xfrm>
          <a:prstGeom prst="rect">
            <a:avLst/>
          </a:prstGeom>
        </p:spPr>
      </p:pic>
      <p:sp>
        <p:nvSpPr>
          <p:cNvPr id="18" name="Text 12"/>
          <p:cNvSpPr/>
          <p:nvPr/>
        </p:nvSpPr>
        <p:spPr>
          <a:xfrm>
            <a:off x="5838349" y="4762024"/>
            <a:ext cx="335637" cy="419576"/>
          </a:xfrm>
          <a:prstGeom prst="rect">
            <a:avLst/>
          </a:prstGeom>
          <a:noFill/>
          <a:ln/>
        </p:spPr>
        <p:txBody>
          <a:bodyPr wrap="none" lIns="0" tIns="0" rIns="0" bIns="0" rtlCol="0" anchor="t"/>
          <a:lstStyle/>
          <a:p>
            <a:pPr algn="l" indent="0" marL="0">
              <a:lnSpc>
                <a:spcPts val="4200"/>
              </a:lnSpc>
              <a:buNone/>
            </a:pPr>
            <a:r>
              <a:rPr lang="en-US" sz="2600" b="1" dirty="0">
                <a:solidFill>
                  <a:srgbClr val="FFFFFF"/>
                </a:solidFill>
                <a:latin typeface="Syne Extra Bold" pitchFamily="34" charset="0"/>
                <a:ea typeface="Syne Extra Bold" pitchFamily="34" charset="-122"/>
                <a:cs typeface="Syne Extra Bold" pitchFamily="34" charset="-120"/>
              </a:rPr>
              <a:t>4</a:t>
            </a:r>
            <a:endParaRPr lang="en-US" sz="2600" dirty="0"/>
          </a:p>
        </p:txBody>
      </p:sp>
      <p:sp>
        <p:nvSpPr>
          <p:cNvPr id="19" name="Text 13"/>
          <p:cNvSpPr/>
          <p:nvPr/>
        </p:nvSpPr>
        <p:spPr>
          <a:xfrm>
            <a:off x="785098" y="6589752"/>
            <a:ext cx="13060204" cy="1076563"/>
          </a:xfrm>
          <a:prstGeom prst="rect">
            <a:avLst/>
          </a:prstGeom>
          <a:noFill/>
          <a:ln/>
        </p:spPr>
        <p:txBody>
          <a:bodyPr wrap="square" lIns="0" tIns="0" rIns="0" bIns="0" rtlCol="0" anchor="t"/>
          <a:lstStyle/>
          <a:p>
            <a:pPr algn="l" indent="0" marL="0">
              <a:lnSpc>
                <a:spcPts val="2800"/>
              </a:lnSpc>
              <a:buNone/>
            </a:pPr>
            <a:r>
              <a:rPr lang="en-US" sz="1750" dirty="0">
                <a:solidFill>
                  <a:srgbClr val="D7E5D8"/>
                </a:solidFill>
                <a:latin typeface="Syne" pitchFamily="34" charset="0"/>
                <a:ea typeface="Syne" pitchFamily="34" charset="-122"/>
                <a:cs typeface="Syne" pitchFamily="34" charset="-120"/>
              </a:rPr>
              <a:t>As an integral part of the proper organization of sales activities, there must be a planned selection, appointment, and training of sales personnel so that prospective appointees can carry out the various sales activities involved, many of them requiring special aptitude and abilities.</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2458"/>
          </a:xfrm>
          <a:prstGeom prst="rect">
            <a:avLst/>
          </a:prstGeom>
        </p:spPr>
      </p:pic>
      <p:sp>
        <p:nvSpPr>
          <p:cNvPr id="3" name="Text 0"/>
          <p:cNvSpPr/>
          <p:nvPr/>
        </p:nvSpPr>
        <p:spPr>
          <a:xfrm>
            <a:off x="6278761" y="622578"/>
            <a:ext cx="7559278" cy="2122408"/>
          </a:xfrm>
          <a:prstGeom prst="rect">
            <a:avLst/>
          </a:prstGeom>
          <a:noFill/>
          <a:ln/>
        </p:spPr>
        <p:txBody>
          <a:bodyPr wrap="square" lIns="0" tIns="0" rIns="0" bIns="0" rtlCol="0" anchor="t"/>
          <a:lstStyle/>
          <a:p>
            <a:pPr algn="l" indent="0" marL="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Role of Sales Personnel in Organizations</a:t>
            </a:r>
            <a:endParaRPr lang="en-US" sz="4450" dirty="0"/>
          </a:p>
        </p:txBody>
      </p:sp>
      <p:pic>
        <p:nvPicPr>
          <p:cNvPr id="4" name="Image 1" descr="preencoded.png">    </p:cNvPr>
          <p:cNvPicPr>
            <a:picLocks noChangeAspect="1"/>
          </p:cNvPicPr>
          <p:nvPr/>
        </p:nvPicPr>
        <p:blipFill>
          <a:blip r:embed="rId2"/>
          <a:stretch>
            <a:fillRect/>
          </a:stretch>
        </p:blipFill>
        <p:spPr>
          <a:xfrm>
            <a:off x="6278761" y="3084552"/>
            <a:ext cx="565904" cy="565904"/>
          </a:xfrm>
          <a:prstGeom prst="rect">
            <a:avLst/>
          </a:prstGeom>
        </p:spPr>
      </p:pic>
      <p:sp>
        <p:nvSpPr>
          <p:cNvPr id="5" name="Text 1"/>
          <p:cNvSpPr/>
          <p:nvPr/>
        </p:nvSpPr>
        <p:spPr>
          <a:xfrm>
            <a:off x="6278761" y="3876794"/>
            <a:ext cx="2293382" cy="1768673"/>
          </a:xfrm>
          <a:prstGeom prst="rect">
            <a:avLst/>
          </a:prstGeom>
          <a:noFill/>
          <a:ln/>
        </p:spPr>
        <p:txBody>
          <a:bodyPr wrap="squar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Link Between Firm and Customers</a:t>
            </a:r>
            <a:endParaRPr lang="en-US" sz="2200" dirty="0"/>
          </a:p>
        </p:txBody>
      </p:sp>
      <p:sp>
        <p:nvSpPr>
          <p:cNvPr id="6" name="Text 2"/>
          <p:cNvSpPr/>
          <p:nvPr/>
        </p:nvSpPr>
        <p:spPr>
          <a:xfrm>
            <a:off x="6278761" y="5781199"/>
            <a:ext cx="2293382" cy="1449229"/>
          </a:xfrm>
          <a:prstGeom prst="rect">
            <a:avLst/>
          </a:prstGeom>
          <a:noFill/>
          <a:ln/>
        </p:spPr>
        <p:txBody>
          <a:bodyPr wrap="squar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Sales personnel serve as a link between the firm and customer operations.</a:t>
            </a:r>
            <a:endParaRPr lang="en-US" sz="1750" dirty="0"/>
          </a:p>
        </p:txBody>
      </p:sp>
      <p:pic>
        <p:nvPicPr>
          <p:cNvPr id="7" name="Image 2" descr="preencoded.png">    </p:cNvPr>
          <p:cNvPicPr>
            <a:picLocks noChangeAspect="1"/>
          </p:cNvPicPr>
          <p:nvPr/>
        </p:nvPicPr>
        <p:blipFill>
          <a:blip r:embed="rId3"/>
          <a:stretch>
            <a:fillRect/>
          </a:stretch>
        </p:blipFill>
        <p:spPr>
          <a:xfrm>
            <a:off x="8911709" y="3084552"/>
            <a:ext cx="565904" cy="565904"/>
          </a:xfrm>
          <a:prstGeom prst="rect">
            <a:avLst/>
          </a:prstGeom>
        </p:spPr>
      </p:pic>
      <p:sp>
        <p:nvSpPr>
          <p:cNvPr id="8" name="Text 3"/>
          <p:cNvSpPr/>
          <p:nvPr/>
        </p:nvSpPr>
        <p:spPr>
          <a:xfrm>
            <a:off x="8911709" y="3876794"/>
            <a:ext cx="2293382" cy="1061204"/>
          </a:xfrm>
          <a:prstGeom prst="rect">
            <a:avLst/>
          </a:prstGeom>
          <a:noFill/>
          <a:ln/>
        </p:spPr>
        <p:txBody>
          <a:bodyPr wrap="squar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Revenue Generation</a:t>
            </a:r>
            <a:endParaRPr lang="en-US" sz="2200" dirty="0"/>
          </a:p>
        </p:txBody>
      </p:sp>
      <p:sp>
        <p:nvSpPr>
          <p:cNvPr id="9" name="Text 4"/>
          <p:cNvSpPr/>
          <p:nvPr/>
        </p:nvSpPr>
        <p:spPr>
          <a:xfrm>
            <a:off x="8911709" y="5073729"/>
            <a:ext cx="2293382" cy="2536150"/>
          </a:xfrm>
          <a:prstGeom prst="rect">
            <a:avLst/>
          </a:prstGeom>
          <a:noFill/>
          <a:ln/>
        </p:spPr>
        <p:txBody>
          <a:bodyPr wrap="squar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The sales department is expected to generate revenue to meet the company's expenses and provide profits to its stakeholders.</a:t>
            </a:r>
            <a:endParaRPr lang="en-US" sz="1750" dirty="0"/>
          </a:p>
        </p:txBody>
      </p:sp>
      <p:pic>
        <p:nvPicPr>
          <p:cNvPr id="10" name="Image 3" descr="preencoded.png">    </p:cNvPr>
          <p:cNvPicPr>
            <a:picLocks noChangeAspect="1"/>
          </p:cNvPicPr>
          <p:nvPr/>
        </p:nvPicPr>
        <p:blipFill>
          <a:blip r:embed="rId4"/>
          <a:stretch>
            <a:fillRect/>
          </a:stretch>
        </p:blipFill>
        <p:spPr>
          <a:xfrm>
            <a:off x="11544657" y="3084552"/>
            <a:ext cx="565904" cy="565904"/>
          </a:xfrm>
          <a:prstGeom prst="rect">
            <a:avLst/>
          </a:prstGeom>
        </p:spPr>
      </p:pic>
      <p:sp>
        <p:nvSpPr>
          <p:cNvPr id="11" name="Text 5"/>
          <p:cNvSpPr/>
          <p:nvPr/>
        </p:nvSpPr>
        <p:spPr>
          <a:xfrm>
            <a:off x="11544657" y="3876794"/>
            <a:ext cx="2293382" cy="1061204"/>
          </a:xfrm>
          <a:prstGeom prst="rect">
            <a:avLst/>
          </a:prstGeom>
          <a:noFill/>
          <a:ln/>
        </p:spPr>
        <p:txBody>
          <a:bodyPr wrap="squar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Strategy Implementation</a:t>
            </a:r>
            <a:endParaRPr lang="en-US" sz="2200" dirty="0"/>
          </a:p>
        </p:txBody>
      </p:sp>
      <p:sp>
        <p:nvSpPr>
          <p:cNvPr id="12" name="Text 6"/>
          <p:cNvSpPr/>
          <p:nvPr/>
        </p:nvSpPr>
        <p:spPr>
          <a:xfrm>
            <a:off x="11544657" y="5073729"/>
            <a:ext cx="2293382" cy="1811536"/>
          </a:xfrm>
          <a:prstGeom prst="rect">
            <a:avLst/>
          </a:prstGeom>
          <a:noFill/>
          <a:ln/>
        </p:spPr>
        <p:txBody>
          <a:bodyPr wrap="squar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Sales personnel are expected to operationalize the strategies and goals of the company.</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10565" y="559594"/>
            <a:ext cx="7722870" cy="1903095"/>
          </a:xfrm>
          <a:prstGeom prst="rect">
            <a:avLst/>
          </a:prstGeom>
          <a:noFill/>
          <a:ln/>
        </p:spPr>
        <p:txBody>
          <a:bodyPr wrap="square" lIns="0" tIns="0" rIns="0" bIns="0" rtlCol="0" anchor="t"/>
          <a:lstStyle/>
          <a:p>
            <a:pPr algn="l" indent="0" marL="0">
              <a:lnSpc>
                <a:spcPts val="4950"/>
              </a:lnSpc>
              <a:buNone/>
            </a:pPr>
            <a:r>
              <a:rPr lang="en-US" sz="3950" b="1" dirty="0">
                <a:solidFill>
                  <a:srgbClr val="F0F4F1"/>
                </a:solidFill>
                <a:latin typeface="Syne Extra Bold" pitchFamily="34" charset="0"/>
                <a:ea typeface="Syne Extra Bold" pitchFamily="34" charset="-122"/>
                <a:cs typeface="Syne Extra Bold" pitchFamily="34" charset="-120"/>
              </a:rPr>
              <a:t>Criteria for Selecting Sales Personnel</a:t>
            </a:r>
            <a:endParaRPr lang="en-US" sz="3950" dirty="0"/>
          </a:p>
        </p:txBody>
      </p:sp>
      <p:sp>
        <p:nvSpPr>
          <p:cNvPr id="4" name="Shape 1"/>
          <p:cNvSpPr/>
          <p:nvPr/>
        </p:nvSpPr>
        <p:spPr>
          <a:xfrm>
            <a:off x="710565" y="2995493"/>
            <a:ext cx="456724" cy="456724"/>
          </a:xfrm>
          <a:prstGeom prst="roundRect">
            <a:avLst>
              <a:gd name="adj" fmla="val 18670"/>
            </a:avLst>
          </a:prstGeom>
          <a:solidFill>
            <a:srgbClr val="547808"/>
          </a:solidFill>
          <a:ln w="7620">
            <a:solidFill>
              <a:srgbClr val="6D9121"/>
            </a:solidFill>
            <a:prstDash val="solid"/>
          </a:ln>
        </p:spPr>
      </p:sp>
      <p:sp>
        <p:nvSpPr>
          <p:cNvPr id="5" name="Text 2"/>
          <p:cNvSpPr/>
          <p:nvPr/>
        </p:nvSpPr>
        <p:spPr>
          <a:xfrm>
            <a:off x="786705" y="3033534"/>
            <a:ext cx="304443" cy="380643"/>
          </a:xfrm>
          <a:prstGeom prst="rect">
            <a:avLst/>
          </a:prstGeom>
          <a:noFill/>
          <a:ln/>
        </p:spPr>
        <p:txBody>
          <a:bodyPr wrap="none" lIns="0" tIns="0" rIns="0" bIns="0" rtlCol="0" anchor="t"/>
          <a:lstStyle/>
          <a:p>
            <a:pPr algn="ctr" indent="0" marL="0">
              <a:lnSpc>
                <a:spcPts val="2350"/>
              </a:lnSpc>
              <a:buNone/>
            </a:pPr>
            <a:r>
              <a:rPr lang="en-US" sz="2350" b="1" dirty="0">
                <a:solidFill>
                  <a:srgbClr val="FFFFFF"/>
                </a:solidFill>
                <a:latin typeface="Syne Extra Bold" pitchFamily="34" charset="0"/>
                <a:ea typeface="Syne Extra Bold" pitchFamily="34" charset="-122"/>
                <a:cs typeface="Syne Extra Bold" pitchFamily="34" charset="-120"/>
              </a:rPr>
              <a:t>1</a:t>
            </a:r>
            <a:endParaRPr lang="en-US" sz="2350" dirty="0"/>
          </a:p>
        </p:txBody>
      </p:sp>
      <p:sp>
        <p:nvSpPr>
          <p:cNvPr id="6" name="Text 3"/>
          <p:cNvSpPr/>
          <p:nvPr/>
        </p:nvSpPr>
        <p:spPr>
          <a:xfrm>
            <a:off x="1370290" y="2995493"/>
            <a:ext cx="3738920" cy="317302"/>
          </a:xfrm>
          <a:prstGeom prst="rect">
            <a:avLst/>
          </a:prstGeom>
          <a:noFill/>
          <a:ln/>
        </p:spPr>
        <p:txBody>
          <a:bodyPr wrap="none" lIns="0" tIns="0" rIns="0" bIns="0" rtlCol="0" anchor="t"/>
          <a:lstStyle/>
          <a:p>
            <a:pPr algn="l" indent="0" marL="0">
              <a:lnSpc>
                <a:spcPts val="2450"/>
              </a:lnSpc>
              <a:buNone/>
            </a:pPr>
            <a:r>
              <a:rPr lang="en-US" sz="1950" b="1" dirty="0">
                <a:solidFill>
                  <a:srgbClr val="D7E5D8"/>
                </a:solidFill>
                <a:latin typeface="Syne Extra Bold" pitchFamily="34" charset="0"/>
                <a:ea typeface="Syne Extra Bold" pitchFamily="34" charset="-122"/>
                <a:cs typeface="Syne Extra Bold" pitchFamily="34" charset="-120"/>
              </a:rPr>
              <a:t>Interpersonal Skills</a:t>
            </a:r>
            <a:endParaRPr lang="en-US" sz="1950" dirty="0"/>
          </a:p>
        </p:txBody>
      </p:sp>
      <p:sp>
        <p:nvSpPr>
          <p:cNvPr id="7" name="Text 4"/>
          <p:cNvSpPr/>
          <p:nvPr/>
        </p:nvSpPr>
        <p:spPr>
          <a:xfrm>
            <a:off x="1370290" y="3434596"/>
            <a:ext cx="7063145" cy="649605"/>
          </a:xfrm>
          <a:prstGeom prst="rect">
            <a:avLst/>
          </a:prstGeom>
          <a:noFill/>
          <a:ln/>
        </p:spPr>
        <p:txBody>
          <a:bodyPr wrap="square" lIns="0" tIns="0" rIns="0" bIns="0" rtlCol="0" anchor="t"/>
          <a:lstStyle/>
          <a:p>
            <a:pPr algn="l" indent="0" marL="0">
              <a:lnSpc>
                <a:spcPts val="2550"/>
              </a:lnSpc>
              <a:buNone/>
            </a:pPr>
            <a:r>
              <a:rPr lang="en-US" sz="1550" dirty="0">
                <a:solidFill>
                  <a:srgbClr val="D7E5D8"/>
                </a:solidFill>
                <a:latin typeface="Syne" pitchFamily="34" charset="0"/>
                <a:ea typeface="Syne" pitchFamily="34" charset="-122"/>
                <a:cs typeface="Syne" pitchFamily="34" charset="-120"/>
              </a:rPr>
              <a:t>The characteristic of direct interpersonal relationships between the company and customers is crucial.</a:t>
            </a:r>
            <a:endParaRPr lang="en-US" sz="1550" dirty="0"/>
          </a:p>
        </p:txBody>
      </p:sp>
      <p:sp>
        <p:nvSpPr>
          <p:cNvPr id="8" name="Shape 5"/>
          <p:cNvSpPr/>
          <p:nvPr/>
        </p:nvSpPr>
        <p:spPr>
          <a:xfrm>
            <a:off x="710565" y="4515564"/>
            <a:ext cx="456724" cy="456724"/>
          </a:xfrm>
          <a:prstGeom prst="roundRect">
            <a:avLst>
              <a:gd name="adj" fmla="val 18670"/>
            </a:avLst>
          </a:prstGeom>
          <a:solidFill>
            <a:srgbClr val="547808"/>
          </a:solidFill>
          <a:ln w="7620">
            <a:solidFill>
              <a:srgbClr val="6D9121"/>
            </a:solidFill>
            <a:prstDash val="solid"/>
          </a:ln>
        </p:spPr>
      </p:sp>
      <p:sp>
        <p:nvSpPr>
          <p:cNvPr id="9" name="Text 6"/>
          <p:cNvSpPr/>
          <p:nvPr/>
        </p:nvSpPr>
        <p:spPr>
          <a:xfrm>
            <a:off x="786705" y="4553605"/>
            <a:ext cx="304443" cy="380643"/>
          </a:xfrm>
          <a:prstGeom prst="rect">
            <a:avLst/>
          </a:prstGeom>
          <a:noFill/>
          <a:ln/>
        </p:spPr>
        <p:txBody>
          <a:bodyPr wrap="none" lIns="0" tIns="0" rIns="0" bIns="0" rtlCol="0" anchor="t"/>
          <a:lstStyle/>
          <a:p>
            <a:pPr algn="ctr" indent="0" marL="0">
              <a:lnSpc>
                <a:spcPts val="2350"/>
              </a:lnSpc>
              <a:buNone/>
            </a:pPr>
            <a:r>
              <a:rPr lang="en-US" sz="2350" b="1" dirty="0">
                <a:solidFill>
                  <a:srgbClr val="FFFFFF"/>
                </a:solidFill>
                <a:latin typeface="Syne Extra Bold" pitchFamily="34" charset="0"/>
                <a:ea typeface="Syne Extra Bold" pitchFamily="34" charset="-122"/>
                <a:cs typeface="Syne Extra Bold" pitchFamily="34" charset="-120"/>
              </a:rPr>
              <a:t>2</a:t>
            </a:r>
            <a:endParaRPr lang="en-US" sz="2350" dirty="0"/>
          </a:p>
        </p:txBody>
      </p:sp>
      <p:sp>
        <p:nvSpPr>
          <p:cNvPr id="10" name="Text 7"/>
          <p:cNvSpPr/>
          <p:nvPr/>
        </p:nvSpPr>
        <p:spPr>
          <a:xfrm>
            <a:off x="1370290" y="4515564"/>
            <a:ext cx="3825121" cy="317302"/>
          </a:xfrm>
          <a:prstGeom prst="rect">
            <a:avLst/>
          </a:prstGeom>
          <a:noFill/>
          <a:ln/>
        </p:spPr>
        <p:txBody>
          <a:bodyPr wrap="none" lIns="0" tIns="0" rIns="0" bIns="0" rtlCol="0" anchor="t"/>
          <a:lstStyle/>
          <a:p>
            <a:pPr algn="l" indent="0" marL="0">
              <a:lnSpc>
                <a:spcPts val="2450"/>
              </a:lnSpc>
              <a:buNone/>
            </a:pPr>
            <a:r>
              <a:rPr lang="en-US" sz="1950" b="1" dirty="0">
                <a:solidFill>
                  <a:srgbClr val="D7E5D8"/>
                </a:solidFill>
                <a:latin typeface="Syne Extra Bold" pitchFamily="34" charset="0"/>
                <a:ea typeface="Syne Extra Bold" pitchFamily="34" charset="-122"/>
                <a:cs typeface="Syne Extra Bold" pitchFamily="34" charset="-120"/>
              </a:rPr>
              <a:t>Market Knowledge</a:t>
            </a:r>
            <a:endParaRPr lang="en-US" sz="1950" dirty="0"/>
          </a:p>
        </p:txBody>
      </p:sp>
      <p:sp>
        <p:nvSpPr>
          <p:cNvPr id="11" name="Text 8"/>
          <p:cNvSpPr/>
          <p:nvPr/>
        </p:nvSpPr>
        <p:spPr>
          <a:xfrm>
            <a:off x="1370290" y="4954667"/>
            <a:ext cx="7063145" cy="324802"/>
          </a:xfrm>
          <a:prstGeom prst="rect">
            <a:avLst/>
          </a:prstGeom>
          <a:noFill/>
          <a:ln/>
        </p:spPr>
        <p:txBody>
          <a:bodyPr wrap="none" lIns="0" tIns="0" rIns="0" bIns="0" rtlCol="0" anchor="t"/>
          <a:lstStyle/>
          <a:p>
            <a:pPr algn="l" indent="0" marL="0">
              <a:lnSpc>
                <a:spcPts val="2550"/>
              </a:lnSpc>
              <a:buNone/>
            </a:pPr>
            <a:r>
              <a:rPr lang="en-US" sz="1550" dirty="0">
                <a:solidFill>
                  <a:srgbClr val="D7E5D8"/>
                </a:solidFill>
                <a:latin typeface="Syne" pitchFamily="34" charset="0"/>
                <a:ea typeface="Syne" pitchFamily="34" charset="-122"/>
                <a:cs typeface="Syne" pitchFamily="34" charset="-120"/>
              </a:rPr>
              <a:t>Understanding of the type of customers found mainly in the markets.</a:t>
            </a:r>
            <a:endParaRPr lang="en-US" sz="1550" dirty="0"/>
          </a:p>
        </p:txBody>
      </p:sp>
      <p:sp>
        <p:nvSpPr>
          <p:cNvPr id="12" name="Shape 9"/>
          <p:cNvSpPr/>
          <p:nvPr/>
        </p:nvSpPr>
        <p:spPr>
          <a:xfrm>
            <a:off x="710565" y="5710833"/>
            <a:ext cx="456724" cy="456724"/>
          </a:xfrm>
          <a:prstGeom prst="roundRect">
            <a:avLst>
              <a:gd name="adj" fmla="val 18670"/>
            </a:avLst>
          </a:prstGeom>
          <a:solidFill>
            <a:srgbClr val="547808"/>
          </a:solidFill>
          <a:ln w="7620">
            <a:solidFill>
              <a:srgbClr val="6D9121"/>
            </a:solidFill>
            <a:prstDash val="solid"/>
          </a:ln>
        </p:spPr>
      </p:sp>
      <p:sp>
        <p:nvSpPr>
          <p:cNvPr id="13" name="Text 10"/>
          <p:cNvSpPr/>
          <p:nvPr/>
        </p:nvSpPr>
        <p:spPr>
          <a:xfrm>
            <a:off x="786705" y="5748873"/>
            <a:ext cx="304443" cy="380643"/>
          </a:xfrm>
          <a:prstGeom prst="rect">
            <a:avLst/>
          </a:prstGeom>
          <a:noFill/>
          <a:ln/>
        </p:spPr>
        <p:txBody>
          <a:bodyPr wrap="none" lIns="0" tIns="0" rIns="0" bIns="0" rtlCol="0" anchor="t"/>
          <a:lstStyle/>
          <a:p>
            <a:pPr algn="ctr" indent="0" marL="0">
              <a:lnSpc>
                <a:spcPts val="2350"/>
              </a:lnSpc>
              <a:buNone/>
            </a:pPr>
            <a:r>
              <a:rPr lang="en-US" sz="2350" b="1" dirty="0">
                <a:solidFill>
                  <a:srgbClr val="FFFFFF"/>
                </a:solidFill>
                <a:latin typeface="Syne Extra Bold" pitchFamily="34" charset="0"/>
                <a:ea typeface="Syne Extra Bold" pitchFamily="34" charset="-122"/>
                <a:cs typeface="Syne Extra Bold" pitchFamily="34" charset="-120"/>
              </a:rPr>
              <a:t>3</a:t>
            </a:r>
            <a:endParaRPr lang="en-US" sz="2350" dirty="0"/>
          </a:p>
        </p:txBody>
      </p:sp>
      <p:sp>
        <p:nvSpPr>
          <p:cNvPr id="14" name="Text 11"/>
          <p:cNvSpPr/>
          <p:nvPr/>
        </p:nvSpPr>
        <p:spPr>
          <a:xfrm>
            <a:off x="1370290" y="5710833"/>
            <a:ext cx="3644027" cy="317302"/>
          </a:xfrm>
          <a:prstGeom prst="rect">
            <a:avLst/>
          </a:prstGeom>
          <a:noFill/>
          <a:ln/>
        </p:spPr>
        <p:txBody>
          <a:bodyPr wrap="none" lIns="0" tIns="0" rIns="0" bIns="0" rtlCol="0" anchor="t"/>
          <a:lstStyle/>
          <a:p>
            <a:pPr algn="l" indent="0" marL="0">
              <a:lnSpc>
                <a:spcPts val="2450"/>
              </a:lnSpc>
              <a:buNone/>
            </a:pPr>
            <a:r>
              <a:rPr lang="en-US" sz="1950" b="1" dirty="0">
                <a:solidFill>
                  <a:srgbClr val="D7E5D8"/>
                </a:solidFill>
                <a:latin typeface="Syne Extra Bold" pitchFamily="34" charset="0"/>
                <a:ea typeface="Syne Extra Bold" pitchFamily="34" charset="-122"/>
                <a:cs typeface="Syne Extra Bold" pitchFamily="34" charset="-120"/>
              </a:rPr>
              <a:t>Product Expertise</a:t>
            </a:r>
            <a:endParaRPr lang="en-US" sz="1950" dirty="0"/>
          </a:p>
        </p:txBody>
      </p:sp>
      <p:sp>
        <p:nvSpPr>
          <p:cNvPr id="15" name="Text 12"/>
          <p:cNvSpPr/>
          <p:nvPr/>
        </p:nvSpPr>
        <p:spPr>
          <a:xfrm>
            <a:off x="1370290" y="6149935"/>
            <a:ext cx="7063145" cy="324802"/>
          </a:xfrm>
          <a:prstGeom prst="rect">
            <a:avLst/>
          </a:prstGeom>
          <a:noFill/>
          <a:ln/>
        </p:spPr>
        <p:txBody>
          <a:bodyPr wrap="none" lIns="0" tIns="0" rIns="0" bIns="0" rtlCol="0" anchor="t"/>
          <a:lstStyle/>
          <a:p>
            <a:pPr algn="l" indent="0" marL="0">
              <a:lnSpc>
                <a:spcPts val="2550"/>
              </a:lnSpc>
              <a:buNone/>
            </a:pPr>
            <a:r>
              <a:rPr lang="en-US" sz="1550" dirty="0">
                <a:solidFill>
                  <a:srgbClr val="D7E5D8"/>
                </a:solidFill>
                <a:latin typeface="Syne" pitchFamily="34" charset="0"/>
                <a:ea typeface="Syne" pitchFamily="34" charset="-122"/>
                <a:cs typeface="Syne" pitchFamily="34" charset="-120"/>
              </a:rPr>
              <a:t>Familiarity with the type of products being handled.</a:t>
            </a:r>
            <a:endParaRPr lang="en-US" sz="1550" dirty="0"/>
          </a:p>
        </p:txBody>
      </p:sp>
      <p:sp>
        <p:nvSpPr>
          <p:cNvPr id="16" name="Shape 13"/>
          <p:cNvSpPr/>
          <p:nvPr/>
        </p:nvSpPr>
        <p:spPr>
          <a:xfrm>
            <a:off x="710565" y="6906101"/>
            <a:ext cx="456724" cy="456724"/>
          </a:xfrm>
          <a:prstGeom prst="roundRect">
            <a:avLst>
              <a:gd name="adj" fmla="val 18670"/>
            </a:avLst>
          </a:prstGeom>
          <a:solidFill>
            <a:srgbClr val="547808"/>
          </a:solidFill>
          <a:ln w="7620">
            <a:solidFill>
              <a:srgbClr val="6D9121"/>
            </a:solidFill>
            <a:prstDash val="solid"/>
          </a:ln>
        </p:spPr>
      </p:sp>
      <p:sp>
        <p:nvSpPr>
          <p:cNvPr id="17" name="Text 14"/>
          <p:cNvSpPr/>
          <p:nvPr/>
        </p:nvSpPr>
        <p:spPr>
          <a:xfrm>
            <a:off x="786705" y="6944142"/>
            <a:ext cx="304443" cy="380643"/>
          </a:xfrm>
          <a:prstGeom prst="rect">
            <a:avLst/>
          </a:prstGeom>
          <a:noFill/>
          <a:ln/>
        </p:spPr>
        <p:txBody>
          <a:bodyPr wrap="none" lIns="0" tIns="0" rIns="0" bIns="0" rtlCol="0" anchor="t"/>
          <a:lstStyle/>
          <a:p>
            <a:pPr algn="ctr" indent="0" marL="0">
              <a:lnSpc>
                <a:spcPts val="2350"/>
              </a:lnSpc>
              <a:buNone/>
            </a:pPr>
            <a:r>
              <a:rPr lang="en-US" sz="2350" b="1" dirty="0">
                <a:solidFill>
                  <a:srgbClr val="FFFFFF"/>
                </a:solidFill>
                <a:latin typeface="Syne Extra Bold" pitchFamily="34" charset="0"/>
                <a:ea typeface="Syne Extra Bold" pitchFamily="34" charset="-122"/>
                <a:cs typeface="Syne Extra Bold" pitchFamily="34" charset="-120"/>
              </a:rPr>
              <a:t>4</a:t>
            </a:r>
            <a:endParaRPr lang="en-US" sz="2350" dirty="0"/>
          </a:p>
        </p:txBody>
      </p:sp>
      <p:sp>
        <p:nvSpPr>
          <p:cNvPr id="18" name="Text 15"/>
          <p:cNvSpPr/>
          <p:nvPr/>
        </p:nvSpPr>
        <p:spPr>
          <a:xfrm>
            <a:off x="1370290" y="6906101"/>
            <a:ext cx="2654022" cy="317302"/>
          </a:xfrm>
          <a:prstGeom prst="rect">
            <a:avLst/>
          </a:prstGeom>
          <a:noFill/>
          <a:ln/>
        </p:spPr>
        <p:txBody>
          <a:bodyPr wrap="none" lIns="0" tIns="0" rIns="0" bIns="0" rtlCol="0" anchor="t"/>
          <a:lstStyle/>
          <a:p>
            <a:pPr algn="l" indent="0" marL="0">
              <a:lnSpc>
                <a:spcPts val="2450"/>
              </a:lnSpc>
              <a:buNone/>
            </a:pPr>
            <a:r>
              <a:rPr lang="en-US" sz="1950" b="1" dirty="0">
                <a:solidFill>
                  <a:srgbClr val="D7E5D8"/>
                </a:solidFill>
                <a:latin typeface="Syne Extra Bold" pitchFamily="34" charset="0"/>
                <a:ea typeface="Syne Extra Bold" pitchFamily="34" charset="-122"/>
                <a:cs typeface="Syne Extra Bold" pitchFamily="34" charset="-120"/>
              </a:rPr>
              <a:t>Company Fit</a:t>
            </a:r>
            <a:endParaRPr lang="en-US" sz="1950" dirty="0"/>
          </a:p>
        </p:txBody>
      </p:sp>
      <p:sp>
        <p:nvSpPr>
          <p:cNvPr id="19" name="Text 16"/>
          <p:cNvSpPr/>
          <p:nvPr/>
        </p:nvSpPr>
        <p:spPr>
          <a:xfrm>
            <a:off x="1370290" y="7345204"/>
            <a:ext cx="7063145" cy="324802"/>
          </a:xfrm>
          <a:prstGeom prst="rect">
            <a:avLst/>
          </a:prstGeom>
          <a:noFill/>
          <a:ln/>
        </p:spPr>
        <p:txBody>
          <a:bodyPr wrap="none" lIns="0" tIns="0" rIns="0" bIns="0" rtlCol="0" anchor="t"/>
          <a:lstStyle/>
          <a:p>
            <a:pPr algn="l" indent="0" marL="0">
              <a:lnSpc>
                <a:spcPts val="2550"/>
              </a:lnSpc>
              <a:buNone/>
            </a:pPr>
            <a:r>
              <a:rPr lang="en-US" sz="1550" dirty="0">
                <a:solidFill>
                  <a:srgbClr val="D7E5D8"/>
                </a:solidFill>
                <a:latin typeface="Syne" pitchFamily="34" charset="0"/>
                <a:ea typeface="Syne" pitchFamily="34" charset="-122"/>
                <a:cs typeface="Syne" pitchFamily="34" charset="-120"/>
              </a:rPr>
              <a:t>Alignment with the size and culture of the company.</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2025-03-21T16:30:52Z</dcterms:created>
  <dcterms:modified xsi:type="dcterms:W3CDTF">2025-03-21T16:30:52Z</dcterms:modified>
</cp:coreProperties>
</file>