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6" r:id="rId1"/>
  </p:sldMasterIdLst>
  <p:notesMasterIdLst>
    <p:notesMasterId r:id="rId22"/>
  </p:notesMasterIdLst>
  <p:sldIdLst>
    <p:sldId id="256" r:id="rId2"/>
    <p:sldId id="292" r:id="rId3"/>
    <p:sldId id="293" r:id="rId4"/>
    <p:sldId id="290" r:id="rId5"/>
    <p:sldId id="291" r:id="rId6"/>
    <p:sldId id="265" r:id="rId7"/>
    <p:sldId id="288" r:id="rId8"/>
    <p:sldId id="261" r:id="rId9"/>
    <p:sldId id="262" r:id="rId10"/>
    <p:sldId id="263" r:id="rId11"/>
    <p:sldId id="264" r:id="rId12"/>
    <p:sldId id="284" r:id="rId13"/>
    <p:sldId id="285" r:id="rId14"/>
    <p:sldId id="267" r:id="rId15"/>
    <p:sldId id="268" r:id="rId16"/>
    <p:sldId id="294" r:id="rId17"/>
    <p:sldId id="295" r:id="rId18"/>
    <p:sldId id="296" r:id="rId19"/>
    <p:sldId id="297"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2699" autoAdjust="0"/>
  </p:normalViewPr>
  <p:slideViewPr>
    <p:cSldViewPr snapToGrid="0">
      <p:cViewPr varScale="1">
        <p:scale>
          <a:sx n="65" d="100"/>
          <a:sy n="65" d="100"/>
        </p:scale>
        <p:origin x="7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B662F-8262-4BDA-B388-DEBD3BF14228}" type="datetimeFigureOut">
              <a:rPr lang="fr-FR" smtClean="0"/>
              <a:pPr/>
              <a:t>30/05/2021</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5FD29-4AA3-4AE1-BF1E-353C3D69861D}" type="slidenum">
              <a:rPr lang="fr-FR" smtClean="0"/>
              <a:pPr/>
              <a:t>‹N°›</a:t>
            </a:fld>
            <a:endParaRPr lang="fr-FR"/>
          </a:p>
        </p:txBody>
      </p:sp>
    </p:spTree>
    <p:extLst>
      <p:ext uri="{BB962C8B-B14F-4D97-AF65-F5344CB8AC3E}">
        <p14:creationId xmlns:p14="http://schemas.microsoft.com/office/powerpoint/2010/main" val="1573247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1</a:t>
            </a:fld>
            <a:endParaRPr lang="fr-FR"/>
          </a:p>
        </p:txBody>
      </p:sp>
    </p:spTree>
    <p:extLst>
      <p:ext uri="{BB962C8B-B14F-4D97-AF65-F5344CB8AC3E}">
        <p14:creationId xmlns:p14="http://schemas.microsoft.com/office/powerpoint/2010/main" val="211203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en fonction de l’origine de l’eau, de sa composition et de la nature exacte des produits</a:t>
            </a:r>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11</a:t>
            </a:fld>
            <a:endParaRPr lang="fr-FR"/>
          </a:p>
        </p:txBody>
      </p:sp>
    </p:spTree>
    <p:extLst>
      <p:ext uri="{BB962C8B-B14F-4D97-AF65-F5344CB8AC3E}">
        <p14:creationId xmlns:p14="http://schemas.microsoft.com/office/powerpoint/2010/main" val="68458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Times New Roman" panose="02020603050405020304" pitchFamily="18" charset="0"/>
                <a:cs typeface="Times New Roman" panose="02020603050405020304" pitchFamily="18" charset="0"/>
              </a:rPr>
              <a:t>La </a:t>
            </a:r>
            <a:r>
              <a:rPr lang="fr-FR" sz="1200" dirty="0" err="1" smtClean="0">
                <a:latin typeface="Times New Roman" panose="02020603050405020304" pitchFamily="18" charset="0"/>
                <a:cs typeface="Times New Roman" panose="02020603050405020304" pitchFamily="18" charset="0"/>
              </a:rPr>
              <a:t>ﬁgure</a:t>
            </a:r>
            <a:r>
              <a:rPr lang="fr-FR" sz="1200" dirty="0" smtClean="0">
                <a:latin typeface="Times New Roman" panose="02020603050405020304" pitchFamily="18" charset="0"/>
                <a:cs typeface="Times New Roman" panose="02020603050405020304" pitchFamily="18" charset="0"/>
              </a:rPr>
              <a:t> nous montre que même en partant d’une eau de distribution publique de bonne qualité, le traitement complémentaire à appliquer peut conduire à une </a:t>
            </a:r>
            <a:r>
              <a:rPr lang="fr-FR" sz="1200" dirty="0" err="1" smtClean="0">
                <a:latin typeface="Times New Roman" panose="02020603050405020304" pitchFamily="18" charset="0"/>
                <a:cs typeface="Times New Roman" panose="02020603050405020304" pitchFamily="18" charset="0"/>
              </a:rPr>
              <a:t>ﬁlière</a:t>
            </a:r>
            <a:r>
              <a:rPr lang="fr-FR" sz="1200" dirty="0" smtClean="0">
                <a:latin typeface="Times New Roman" panose="02020603050405020304" pitchFamily="18" charset="0"/>
                <a:cs typeface="Times New Roman" panose="02020603050405020304" pitchFamily="18" charset="0"/>
              </a:rPr>
              <a:t> complexe ; </a:t>
            </a:r>
          </a:p>
          <a:p>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12</a:t>
            </a:fld>
            <a:endParaRPr lang="fr-FR"/>
          </a:p>
        </p:txBody>
      </p:sp>
    </p:spTree>
    <p:extLst>
      <p:ext uri="{BB962C8B-B14F-4D97-AF65-F5344CB8AC3E}">
        <p14:creationId xmlns:p14="http://schemas.microsoft.com/office/powerpoint/2010/main" val="156098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latin typeface="Times New Roman" panose="02020603050405020304" pitchFamily="18" charset="0"/>
                <a:cs typeface="Times New Roman" panose="02020603050405020304" pitchFamily="18" charset="0"/>
              </a:rPr>
              <a:t>un exemple en est donné sur la </a:t>
            </a:r>
            <a:r>
              <a:rPr lang="fr-FR" dirty="0" err="1" smtClean="0">
                <a:latin typeface="Times New Roman" panose="02020603050405020304" pitchFamily="18" charset="0"/>
                <a:cs typeface="Times New Roman" panose="02020603050405020304" pitchFamily="18" charset="0"/>
              </a:rPr>
              <a:t>ﬁgure</a:t>
            </a:r>
            <a:r>
              <a:rPr lang="fr-FR" dirty="0" smtClean="0">
                <a:latin typeface="Times New Roman" panose="02020603050405020304" pitchFamily="18" charset="0"/>
                <a:cs typeface="Times New Roman" panose="02020603050405020304" pitchFamily="18" charset="0"/>
              </a:rPr>
              <a:t>. Pour le lavage des bouteilles, on demande parfois un adoucissement complet de l’eau et un fort excès de chlore résiduel libre (plusieurs mg/L).</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13</a:t>
            </a:fld>
            <a:endParaRPr lang="fr-FR"/>
          </a:p>
        </p:txBody>
      </p:sp>
    </p:spTree>
    <p:extLst>
      <p:ext uri="{BB962C8B-B14F-4D97-AF65-F5344CB8AC3E}">
        <p14:creationId xmlns:p14="http://schemas.microsoft.com/office/powerpoint/2010/main" val="117779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a:t>
            </a:r>
            <a:r>
              <a:rPr lang="fr-FR" baseline="0" dirty="0" smtClean="0"/>
              <a:t> </a:t>
            </a:r>
            <a:r>
              <a:rPr lang="fr-FR" dirty="0" smtClean="0"/>
              <a:t>Les exigences les plus poussées, en matière de préparation d’eau industrielle, sont rencontrées dans les </a:t>
            </a:r>
            <a:r>
              <a:rPr lang="fr-FR" smtClean="0"/>
              <a:t>industries électroniques </a:t>
            </a:r>
            <a:r>
              <a:rPr lang="fr-FR" dirty="0" smtClean="0"/>
              <a:t>(confrontée à la miniaturisation de plus en plus poussée des composants, des circuits intégrés et des puces), pharmaceutique, biotechnologique...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2.Certains de ces critères peuvent devenir encore plus contraignants dans un avenir proche, en particulier dans l’industrie électronique où la qualité de l’eau doit suivre l’évolution des technologies et doit en outre répondre à des </a:t>
            </a:r>
            <a:r>
              <a:rPr lang="fr-FR" dirty="0" err="1" smtClean="0"/>
              <a:t>spéciﬁcations</a:t>
            </a:r>
            <a:r>
              <a:rPr lang="fr-FR" dirty="0" smtClean="0"/>
              <a:t> différentes en fonction de la taille de la gravure des semi-conducteurs .</a:t>
            </a:r>
          </a:p>
          <a:p>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17</a:t>
            </a:fld>
            <a:endParaRPr lang="fr-FR"/>
          </a:p>
        </p:txBody>
      </p:sp>
    </p:spTree>
    <p:extLst>
      <p:ext uri="{BB962C8B-B14F-4D97-AF65-F5344CB8AC3E}">
        <p14:creationId xmlns:p14="http://schemas.microsoft.com/office/powerpoint/2010/main" val="189326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chaîne de traitement d’eau </a:t>
            </a:r>
            <a:r>
              <a:rPr lang="fr-FR" dirty="0" err="1" smtClean="0"/>
              <a:t>ultrapure</a:t>
            </a:r>
            <a:r>
              <a:rPr lang="fr-FR" dirty="0" smtClean="0"/>
              <a:t> pour l’industrie électronique représentent actuellement les types de traitements d’eau les plus complexes et les plus coûteux. </a:t>
            </a:r>
          </a:p>
          <a:p>
            <a:r>
              <a:rPr lang="fr-FR" dirty="0" smtClean="0"/>
              <a:t>La forte quantité, le prix élevé et la faible pollution de l’eau consommée </a:t>
            </a:r>
            <a:r>
              <a:rPr lang="fr-FR" dirty="0" err="1" smtClean="0"/>
              <a:t>justiﬁent</a:t>
            </a:r>
            <a:r>
              <a:rPr lang="fr-FR" dirty="0" smtClean="0"/>
              <a:t> son recyclage, ou au moins sa réutilisation dans d’autres applications.</a:t>
            </a:r>
          </a:p>
          <a:p>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18</a:t>
            </a:fld>
            <a:endParaRPr lang="fr-FR"/>
          </a:p>
        </p:txBody>
      </p:sp>
    </p:spTree>
    <p:extLst>
      <p:ext uri="{BB962C8B-B14F-4D97-AF65-F5344CB8AC3E}">
        <p14:creationId xmlns:p14="http://schemas.microsoft.com/office/powerpoint/2010/main" val="870114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1.</a:t>
            </a:r>
            <a:r>
              <a:rPr lang="fr-FR" sz="1200" baseline="0" dirty="0" smtClean="0"/>
              <a:t> </a:t>
            </a:r>
            <a:r>
              <a:rPr lang="fr-FR" sz="1200" dirty="0" smtClean="0"/>
              <a:t>Il faut </a:t>
            </a:r>
            <a:r>
              <a:rPr lang="fr-FR" sz="1200" dirty="0" err="1" smtClean="0"/>
              <a:t>enﬁn</a:t>
            </a:r>
            <a:r>
              <a:rPr lang="fr-FR" sz="1200" dirty="0" smtClean="0"/>
              <a:t> noter que dans certains domaines, comme celui de la santé, la législation peut varier d’un pays à un autre: ainsi, pour obtenir de </a:t>
            </a:r>
          </a:p>
          <a:p>
            <a:endParaRPr lang="fr-FR" sz="1200" dirty="0" smtClean="0"/>
          </a:p>
          <a:p>
            <a:r>
              <a:rPr lang="fr-FR" sz="1200" dirty="0" smtClean="0"/>
              <a:t>2.</a:t>
            </a:r>
            <a:r>
              <a:rPr lang="fr-FR" sz="1200" baseline="0" dirty="0" smtClean="0"/>
              <a:t> </a:t>
            </a:r>
            <a:r>
              <a:rPr lang="fr-FR" sz="1200" dirty="0" smtClean="0"/>
              <a:t>toutefois, il faut aussi remarquer qu’aucun de ces deux traitements n’est </a:t>
            </a:r>
            <a:r>
              <a:rPr lang="fr-FR" sz="1200" dirty="0" err="1" smtClean="0"/>
              <a:t>ﬁable</a:t>
            </a:r>
            <a:r>
              <a:rPr lang="fr-FR" sz="1200" dirty="0" smtClean="0"/>
              <a:t> à 100% dans l’absolu, du fait de risques de légères fuites aux joints toriques en osmose inverse ou d’entraînements vésiculaires en distillation, alors qu’une </a:t>
            </a:r>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19</a:t>
            </a:fld>
            <a:endParaRPr lang="fr-FR"/>
          </a:p>
        </p:txBody>
      </p:sp>
    </p:spTree>
    <p:extLst>
      <p:ext uri="{BB962C8B-B14F-4D97-AF65-F5344CB8AC3E}">
        <p14:creationId xmlns:p14="http://schemas.microsoft.com/office/powerpoint/2010/main" val="231384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2</a:t>
            </a:fld>
            <a:endParaRPr lang="fr-FR"/>
          </a:p>
        </p:txBody>
      </p:sp>
    </p:spTree>
    <p:extLst>
      <p:ext uri="{BB962C8B-B14F-4D97-AF65-F5344CB8AC3E}">
        <p14:creationId xmlns:p14="http://schemas.microsoft.com/office/powerpoint/2010/main" val="380338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En partant d’une eau </a:t>
            </a:r>
            <a:r>
              <a:rPr lang="fr-FR" dirty="0" err="1" smtClean="0"/>
              <a:t>superﬁcielle</a:t>
            </a:r>
            <a:r>
              <a:rPr lang="fr-FR" dirty="0" smtClean="0"/>
              <a:t> ou d’une eau souterraine, la </a:t>
            </a:r>
            <a:r>
              <a:rPr lang="fr-FR" dirty="0" err="1" smtClean="0"/>
              <a:t>ﬁgure</a:t>
            </a:r>
            <a:r>
              <a:rPr lang="fr-FR" dirty="0" smtClean="0"/>
              <a:t> récapitule les différentes combinaisons possibles entre les principaux traitements unitaires, aboutissant à une très grande variété de </a:t>
            </a:r>
            <a:r>
              <a:rPr lang="fr-FR" dirty="0" err="1" smtClean="0"/>
              <a:t>ﬁlières</a:t>
            </a:r>
            <a:r>
              <a:rPr lang="fr-FR" dirty="0" smtClean="0"/>
              <a:t> dont le choix se fera en fonction de la nature de l’eau brute et de la destination de l’eau traitée. </a:t>
            </a:r>
          </a:p>
          <a:p>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3</a:t>
            </a:fld>
            <a:endParaRPr lang="fr-FR"/>
          </a:p>
        </p:txBody>
      </p:sp>
    </p:spTree>
    <p:extLst>
      <p:ext uri="{BB962C8B-B14F-4D97-AF65-F5344CB8AC3E}">
        <p14:creationId xmlns:p14="http://schemas.microsoft.com/office/powerpoint/2010/main" val="946900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Il faudra donc se limiter aux cas les plus classiques, qui peuvent comporter soit un  : </a:t>
            </a:r>
          </a:p>
          <a:p>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5</a:t>
            </a:fld>
            <a:endParaRPr lang="fr-FR"/>
          </a:p>
        </p:txBody>
      </p:sp>
    </p:spTree>
    <p:extLst>
      <p:ext uri="{BB962C8B-B14F-4D97-AF65-F5344CB8AC3E}">
        <p14:creationId xmlns:p14="http://schemas.microsoft.com/office/powerpoint/2010/main" val="272007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6</a:t>
            </a:fld>
            <a:endParaRPr lang="fr-FR"/>
          </a:p>
        </p:txBody>
      </p:sp>
    </p:spTree>
    <p:extLst>
      <p:ext uri="{BB962C8B-B14F-4D97-AF65-F5344CB8AC3E}">
        <p14:creationId xmlns:p14="http://schemas.microsoft.com/office/powerpoint/2010/main" val="368962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cap="none" dirty="0" smtClean="0">
                <a:latin typeface="Times New Roman" panose="02020603050405020304" pitchFamily="18" charset="0"/>
                <a:cs typeface="Times New Roman" panose="02020603050405020304" pitchFamily="18" charset="0"/>
              </a:rPr>
              <a:t>l’industriel et le constructeur rechercheront ensemble la meilleure solution technique, qui consistera souvent en un traitement centralisé de toute l’eau consommée dans l’usine, dénominateur commun de l’ensemble des besoins, en le complétant par des traitements </a:t>
            </a:r>
            <a:r>
              <a:rPr lang="fr-FR" sz="1200" cap="none" dirty="0" err="1" smtClean="0">
                <a:latin typeface="Times New Roman" panose="02020603050405020304" pitchFamily="18" charset="0"/>
                <a:cs typeface="Times New Roman" panose="02020603050405020304" pitchFamily="18" charset="0"/>
              </a:rPr>
              <a:t>spéciﬁques</a:t>
            </a:r>
            <a:r>
              <a:rPr lang="fr-FR" sz="1200" cap="none" dirty="0" smtClean="0">
                <a:latin typeface="Times New Roman" panose="02020603050405020304" pitchFamily="18" charset="0"/>
                <a:cs typeface="Times New Roman" panose="02020603050405020304" pitchFamily="18" charset="0"/>
              </a:rPr>
              <a:t> aux divers usages. </a:t>
            </a:r>
          </a:p>
          <a:p>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7</a:t>
            </a:fld>
            <a:endParaRPr lang="fr-FR"/>
          </a:p>
        </p:txBody>
      </p:sp>
    </p:spTree>
    <p:extLst>
      <p:ext uri="{BB962C8B-B14F-4D97-AF65-F5344CB8AC3E}">
        <p14:creationId xmlns:p14="http://schemas.microsoft.com/office/powerpoint/2010/main" val="768226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None/>
            </a:pPr>
            <a:r>
              <a:rPr lang="fr-FR" dirty="0" smtClean="0">
                <a:latin typeface="Times New Roman" panose="02020603050405020304" pitchFamily="18" charset="0"/>
                <a:cs typeface="Times New Roman" panose="02020603050405020304" pitchFamily="18" charset="0"/>
              </a:rPr>
              <a:t>Pour les eaux minérales et les eaux de source, les seuls traitements tolérés sont donc ceux qui, pour éliminer le fer et le manganèse en particulier </a:t>
            </a:r>
          </a:p>
          <a:p>
            <a:pPr marL="0" indent="0">
              <a:buNone/>
            </a:pPr>
            <a:r>
              <a:rPr lang="fr-FR" dirty="0" smtClean="0">
                <a:latin typeface="Times New Roman" panose="02020603050405020304" pitchFamily="18" charset="0"/>
                <a:cs typeface="Times New Roman" panose="02020603050405020304" pitchFamily="18" charset="0"/>
              </a:rPr>
              <a:t>pour les eaux naturellement gazeuses, il est possible d’obtenir une élévation temporaire du pH pour les besoins du traitement, </a:t>
            </a:r>
          </a:p>
          <a:p>
            <a:pPr marL="0" indent="0">
              <a:buNone/>
            </a:pPr>
            <a:r>
              <a:rPr lang="fr-FR" dirty="0" smtClean="0">
                <a:latin typeface="Times New Roman" panose="02020603050405020304" pitchFamily="18" charset="0"/>
                <a:cs typeface="Times New Roman" panose="02020603050405020304" pitchFamily="18" charset="0"/>
              </a:rPr>
              <a:t>En revanche, les eaux « rendues potables par traitement » peuvent subir au préalable tous les traitements de </a:t>
            </a:r>
            <a:r>
              <a:rPr lang="fr-FR" dirty="0" err="1" smtClean="0">
                <a:latin typeface="Times New Roman" panose="02020603050405020304" pitchFamily="18" charset="0"/>
                <a:cs typeface="Times New Roman" panose="02020603050405020304" pitchFamily="18" charset="0"/>
              </a:rPr>
              <a:t>clariﬁcation</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afﬁnage</a:t>
            </a:r>
            <a:r>
              <a:rPr lang="fr-FR" dirty="0" smtClean="0">
                <a:latin typeface="Times New Roman" panose="02020603050405020304" pitchFamily="18" charset="0"/>
                <a:cs typeface="Times New Roman" panose="02020603050405020304" pitchFamily="18" charset="0"/>
              </a:rPr>
              <a:t> (O3, charbon actif), désinfection et éventuellement adoucissement qui sont applicables à la préparation des eaux potables.</a:t>
            </a:r>
            <a:endParaRPr lang="fr-FR" dirty="0" smtClean="0"/>
          </a:p>
          <a:p>
            <a:r>
              <a:rPr lang="fr-FR" sz="1200" cap="none" dirty="0" smtClean="0">
                <a:latin typeface="Times New Roman" panose="02020603050405020304" pitchFamily="18" charset="0"/>
                <a:cs typeface="Times New Roman" panose="02020603050405020304" pitchFamily="18" charset="0"/>
              </a:rPr>
              <a:t>que l’on peut trouver sur le marché, ainsi que leurs caractéristiques essentielles. </a:t>
            </a:r>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8</a:t>
            </a:fld>
            <a:endParaRPr lang="fr-FR"/>
          </a:p>
        </p:txBody>
      </p:sp>
    </p:spTree>
    <p:extLst>
      <p:ext uri="{BB962C8B-B14F-4D97-AF65-F5344CB8AC3E}">
        <p14:creationId xmlns:p14="http://schemas.microsoft.com/office/powerpoint/2010/main" val="304971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FEFEFE"/>
                </a:solidFill>
                <a:latin typeface="+mj-lt"/>
                <a:ea typeface="+mj-ea"/>
                <a:cs typeface="+mj-cs"/>
              </a:rPr>
              <a:t>Indispensable pour assurer la qualité des boissons, des conserves de fruits et légumes ou des produits laitiers . </a:t>
            </a:r>
          </a:p>
          <a:p>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9</a:t>
            </a:fld>
            <a:endParaRPr lang="fr-FR"/>
          </a:p>
        </p:txBody>
      </p:sp>
    </p:spTree>
    <p:extLst>
      <p:ext uri="{BB962C8B-B14F-4D97-AF65-F5344CB8AC3E}">
        <p14:creationId xmlns:p14="http://schemas.microsoft.com/office/powerpoint/2010/main" val="223891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latin typeface="Times New Roman" panose="02020603050405020304" pitchFamily="18" charset="0"/>
                <a:cs typeface="Times New Roman" panose="02020603050405020304" pitchFamily="18" charset="0"/>
              </a:rPr>
              <a:t>l’exigence minimale est évidemment une stricte conformité aux normes de potabilité en vigueur</a:t>
            </a:r>
            <a:endParaRPr lang="fr-FR" dirty="0"/>
          </a:p>
        </p:txBody>
      </p:sp>
      <p:sp>
        <p:nvSpPr>
          <p:cNvPr id="4" name="Espace réservé du numéro de diapositive 3"/>
          <p:cNvSpPr>
            <a:spLocks noGrp="1"/>
          </p:cNvSpPr>
          <p:nvPr>
            <p:ph type="sldNum" sz="quarter" idx="10"/>
          </p:nvPr>
        </p:nvSpPr>
        <p:spPr/>
        <p:txBody>
          <a:bodyPr/>
          <a:lstStyle/>
          <a:p>
            <a:fld id="{9495FD29-4AA3-4AE1-BF1E-353C3D69861D}" type="slidenum">
              <a:rPr lang="fr-FR" smtClean="0"/>
              <a:pPr/>
              <a:t>10</a:t>
            </a:fld>
            <a:endParaRPr lang="fr-FR"/>
          </a:p>
        </p:txBody>
      </p:sp>
    </p:spTree>
    <p:extLst>
      <p:ext uri="{BB962C8B-B14F-4D97-AF65-F5344CB8AC3E}">
        <p14:creationId xmlns:p14="http://schemas.microsoft.com/office/powerpoint/2010/main" val="328541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DA2ACD9-E22E-493B-94A0-25CD22CCD239}" type="datetime1">
              <a:rPr lang="en-US" smtClean="0"/>
              <a:pPr/>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860976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smtClean="0"/>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DA2ACD9-E22E-493B-94A0-25CD22CCD239}" type="datetime1">
              <a:rPr lang="en-US" smtClean="0"/>
              <a:pPr/>
              <a:t>5/30/2021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2599806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smtClean="0"/>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A2ACD9-E22E-493B-94A0-25CD22CCD239}" type="datetime1">
              <a:rPr lang="en-US" smtClean="0"/>
              <a:pPr/>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56167895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smtClean="0"/>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smtClean="0"/>
              <a:t>Modifiez les styles du texte du masque</a:t>
            </a:r>
          </a:p>
        </p:txBody>
      </p:sp>
      <p:sp>
        <p:nvSpPr>
          <p:cNvPr id="2" name="Date Placeholder 1"/>
          <p:cNvSpPr>
            <a:spLocks noGrp="1"/>
          </p:cNvSpPr>
          <p:nvPr>
            <p:ph type="dt" sz="half" idx="10"/>
          </p:nvPr>
        </p:nvSpPr>
        <p:spPr/>
        <p:txBody>
          <a:bodyPr/>
          <a:lstStyle/>
          <a:p>
            <a:fld id="{9DA2ACD9-E22E-493B-94A0-25CD22CCD239}" type="datetime1">
              <a:rPr lang="en-US" smtClean="0"/>
              <a:pPr/>
              <a:t>5/30/2021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9966274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DA2ACD9-E22E-493B-94A0-25CD22CCD239}" type="datetime1">
              <a:rPr lang="en-US" smtClean="0"/>
              <a:pPr/>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67936398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DA2ACD9-E22E-493B-94A0-25CD22CCD239}" type="datetime1">
              <a:rPr lang="en-US" smtClean="0"/>
              <a:pPr/>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699286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smtClean="0"/>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DA2ACD9-E22E-493B-94A0-25CD22CCD239}" type="datetime1">
              <a:rPr lang="en-US" smtClean="0"/>
              <a:pPr/>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15960098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smtClean="0"/>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A2ACD9-E22E-493B-94A0-25CD22CCD239}" type="datetime1">
              <a:rPr lang="en-US" smtClean="0"/>
              <a:pPr/>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14665050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DA2ACD9-E22E-493B-94A0-25CD22CCD239}" type="datetime1">
              <a:rPr lang="en-US" smtClean="0"/>
              <a:pPr/>
              <a:t>5/30/2021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49720380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DA2ACD9-E22E-493B-94A0-25CD22CCD239}" type="datetime1">
              <a:rPr lang="en-US" smtClean="0"/>
              <a:pPr/>
              <a:t>5/30/2021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12366610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DA2ACD9-E22E-493B-94A0-25CD22CCD239}" type="datetime1">
              <a:rPr lang="en-US" smtClean="0"/>
              <a:pPr/>
              <a:t>5/30/2021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67977317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2ACD9-E22E-493B-94A0-25CD22CCD239}" type="datetime1">
              <a:rPr lang="en-US" smtClean="0"/>
              <a:pPr/>
              <a:t>5/30/2021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52750171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smtClean="0"/>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DA2ACD9-E22E-493B-94A0-25CD22CCD239}" type="datetime1">
              <a:rPr lang="en-US" smtClean="0"/>
              <a:pPr/>
              <a:t>5/30/2021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65145293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smtClean="0"/>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9DA2ACD9-E22E-493B-94A0-25CD22CCD239}" type="datetime1">
              <a:rPr lang="en-US" smtClean="0"/>
              <a:pPr/>
              <a:t>5/30/2021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84345611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9DA2ACD9-E22E-493B-94A0-25CD22CCD239}" type="datetime1">
              <a:rPr lang="en-US" smtClean="0"/>
              <a:pPr/>
              <a:t>5/30/2021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95322107"/>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3"/>
          <a:srcRect/>
          <a:stretch>
            <a:fillRect/>
          </a:stretch>
        </p:blipFill>
        <p:spPr bwMode="auto">
          <a:xfrm>
            <a:off x="1" y="1"/>
            <a:ext cx="12192000" cy="5201264"/>
          </a:xfrm>
          <a:prstGeom prst="rect">
            <a:avLst/>
          </a:prstGeom>
          <a:noFill/>
          <a:ln w="9525">
            <a:noFill/>
            <a:miter lim="800000"/>
            <a:headEnd/>
            <a:tailEnd/>
          </a:ln>
        </p:spPr>
      </p:pic>
      <p:sp>
        <p:nvSpPr>
          <p:cNvPr id="2" name="Title 1">
            <a:extLst>
              <a:ext uri="{FF2B5EF4-FFF2-40B4-BE49-F238E27FC236}">
                <a16:creationId xmlns="" xmlns:a16="http://schemas.microsoft.com/office/drawing/2014/main" id="{601E91EA-03D0-4534-9FF6-EE4A18B089D4}"/>
              </a:ext>
            </a:extLst>
          </p:cNvPr>
          <p:cNvSpPr>
            <a:spLocks noGrp="1"/>
          </p:cNvSpPr>
          <p:nvPr>
            <p:ph type="ctrTitle"/>
          </p:nvPr>
        </p:nvSpPr>
        <p:spPr>
          <a:xfrm>
            <a:off x="2625332" y="313267"/>
            <a:ext cx="5968181" cy="431800"/>
          </a:xfrm>
        </p:spPr>
        <p:txBody>
          <a:bodyPr>
            <a:noAutofit/>
          </a:bodyPr>
          <a:lstStyle/>
          <a:p>
            <a:pPr algn="ctr"/>
            <a:r>
              <a:rPr lang="fr-FR" sz="1800" u="sng" dirty="0">
                <a:latin typeface="Times New Roman" panose="02020603050405020304" pitchFamily="18" charset="0"/>
                <a:cs typeface="Times New Roman" panose="02020603050405020304" pitchFamily="18" charset="0"/>
              </a:rPr>
              <a:t/>
            </a:r>
            <a:br>
              <a:rPr lang="fr-FR" sz="1800" u="sng" dirty="0">
                <a:latin typeface="Times New Roman" panose="02020603050405020304" pitchFamily="18" charset="0"/>
                <a:cs typeface="Times New Roman" panose="02020603050405020304" pitchFamily="18" charset="0"/>
              </a:rPr>
            </a:br>
            <a:r>
              <a:rPr lang="fr-FR" sz="1800" u="sng" cap="none" dirty="0">
                <a:latin typeface="Times New Roman" panose="02020603050405020304" pitchFamily="18" charset="0"/>
                <a:cs typeface="Times New Roman" panose="02020603050405020304" pitchFamily="18" charset="0"/>
              </a:rPr>
              <a:t/>
            </a:r>
            <a:br>
              <a:rPr lang="fr-FR" sz="1800" u="sng" cap="none" dirty="0">
                <a:latin typeface="Times New Roman" panose="02020603050405020304" pitchFamily="18" charset="0"/>
                <a:cs typeface="Times New Roman" panose="02020603050405020304" pitchFamily="18" charset="0"/>
              </a:rPr>
            </a:br>
            <a:r>
              <a:rPr lang="fr-FR" sz="1200" b="1" i="1" cap="none" dirty="0">
                <a:solidFill>
                  <a:schemeClr val="tx1">
                    <a:lumMod val="75000"/>
                    <a:lumOff val="25000"/>
                  </a:schemeClr>
                </a:solidFill>
                <a:latin typeface="Times New Roman" panose="02020603050405020304" pitchFamily="18" charset="0"/>
                <a:cs typeface="Times New Roman" panose="02020603050405020304" pitchFamily="18" charset="0"/>
              </a:rPr>
              <a:t>Université Abou </a:t>
            </a:r>
            <a:r>
              <a:rPr lang="fr-FR" sz="1200" b="1" i="1" cap="none" dirty="0" err="1">
                <a:solidFill>
                  <a:schemeClr val="tx1">
                    <a:lumMod val="75000"/>
                    <a:lumOff val="25000"/>
                  </a:schemeClr>
                </a:solidFill>
                <a:latin typeface="Times New Roman" panose="02020603050405020304" pitchFamily="18" charset="0"/>
                <a:cs typeface="Times New Roman" panose="02020603050405020304" pitchFamily="18" charset="0"/>
              </a:rPr>
              <a:t>Bekr</a:t>
            </a:r>
            <a:r>
              <a:rPr lang="fr-FR" sz="1200" b="1" i="1" cap="none" dirty="0">
                <a:solidFill>
                  <a:schemeClr val="tx1">
                    <a:lumMod val="75000"/>
                    <a:lumOff val="25000"/>
                  </a:schemeClr>
                </a:solidFill>
                <a:latin typeface="Times New Roman" panose="02020603050405020304" pitchFamily="18" charset="0"/>
                <a:cs typeface="Times New Roman" panose="02020603050405020304" pitchFamily="18" charset="0"/>
              </a:rPr>
              <a:t> </a:t>
            </a:r>
            <a:r>
              <a:rPr lang="fr-FR" sz="1200" b="1" i="1" cap="none" dirty="0" err="1" smtClean="0">
                <a:solidFill>
                  <a:schemeClr val="tx1">
                    <a:lumMod val="75000"/>
                    <a:lumOff val="25000"/>
                  </a:schemeClr>
                </a:solidFill>
                <a:latin typeface="Times New Roman" panose="02020603050405020304" pitchFamily="18" charset="0"/>
                <a:cs typeface="Times New Roman" panose="02020603050405020304" pitchFamily="18" charset="0"/>
              </a:rPr>
              <a:t>Belkaid</a:t>
            </a:r>
            <a:r>
              <a:rPr lang="fr-FR" sz="1200" b="1" i="1" cap="none" dirty="0" smtClean="0">
                <a:solidFill>
                  <a:schemeClr val="tx1">
                    <a:lumMod val="75000"/>
                    <a:lumOff val="25000"/>
                  </a:schemeClr>
                </a:solidFill>
                <a:latin typeface="Times New Roman" panose="02020603050405020304" pitchFamily="18" charset="0"/>
                <a:cs typeface="Times New Roman" panose="02020603050405020304" pitchFamily="18" charset="0"/>
              </a:rPr>
              <a:t> -Tlemcen-</a:t>
            </a:r>
            <a:r>
              <a:rPr lang="fr-FR" sz="1200" b="1" i="1" cap="none" dirty="0">
                <a:solidFill>
                  <a:schemeClr val="tx1">
                    <a:lumMod val="75000"/>
                    <a:lumOff val="25000"/>
                  </a:schemeClr>
                </a:solidFill>
                <a:latin typeface="Times New Roman" panose="02020603050405020304" pitchFamily="18" charset="0"/>
                <a:cs typeface="Times New Roman" panose="02020603050405020304" pitchFamily="18" charset="0"/>
              </a:rPr>
              <a:t/>
            </a:r>
            <a:br>
              <a:rPr lang="fr-FR" sz="1200" b="1" i="1" cap="none" dirty="0">
                <a:solidFill>
                  <a:schemeClr val="tx1">
                    <a:lumMod val="75000"/>
                    <a:lumOff val="25000"/>
                  </a:schemeClr>
                </a:solidFill>
                <a:latin typeface="Times New Roman" panose="02020603050405020304" pitchFamily="18" charset="0"/>
                <a:cs typeface="Times New Roman" panose="02020603050405020304" pitchFamily="18" charset="0"/>
              </a:rPr>
            </a:br>
            <a:r>
              <a:rPr lang="fr-FR" sz="1200" b="1" i="1" cap="none" dirty="0">
                <a:solidFill>
                  <a:schemeClr val="tx1">
                    <a:lumMod val="75000"/>
                    <a:lumOff val="25000"/>
                  </a:schemeClr>
                </a:solidFill>
                <a:latin typeface="Times New Roman" panose="02020603050405020304" pitchFamily="18" charset="0"/>
                <a:cs typeface="Times New Roman" panose="02020603050405020304" pitchFamily="18" charset="0"/>
              </a:rPr>
              <a:t>Institut d</a:t>
            </a:r>
            <a:r>
              <a:rPr lang="fr-FR" sz="1200" b="1" i="1" cap="none" dirty="0" smtClean="0">
                <a:solidFill>
                  <a:schemeClr val="tx1">
                    <a:lumMod val="75000"/>
                    <a:lumOff val="25000"/>
                  </a:schemeClr>
                </a:solidFill>
                <a:latin typeface="Times New Roman" panose="02020603050405020304" pitchFamily="18" charset="0"/>
                <a:cs typeface="Times New Roman" panose="02020603050405020304" pitchFamily="18" charset="0"/>
              </a:rPr>
              <a:t>es </a:t>
            </a:r>
            <a:r>
              <a:rPr lang="fr-FR" sz="1200" b="1" i="1" cap="none" dirty="0">
                <a:solidFill>
                  <a:schemeClr val="tx1">
                    <a:lumMod val="75000"/>
                    <a:lumOff val="25000"/>
                  </a:schemeClr>
                </a:solidFill>
                <a:latin typeface="Times New Roman" panose="02020603050405020304" pitchFamily="18" charset="0"/>
                <a:cs typeface="Times New Roman" panose="02020603050405020304" pitchFamily="18" charset="0"/>
              </a:rPr>
              <a:t>Sciences </a:t>
            </a:r>
            <a:r>
              <a:rPr lang="fr-FR" sz="1200" b="1" i="1" cap="none" dirty="0" smtClean="0">
                <a:solidFill>
                  <a:schemeClr val="tx1">
                    <a:lumMod val="75000"/>
                    <a:lumOff val="25000"/>
                  </a:schemeClr>
                </a:solidFill>
                <a:latin typeface="Times New Roman" panose="02020603050405020304" pitchFamily="18" charset="0"/>
                <a:cs typeface="Times New Roman" panose="02020603050405020304" pitchFamily="18" charset="0"/>
              </a:rPr>
              <a:t>et </a:t>
            </a:r>
            <a:r>
              <a:rPr lang="fr-FR" sz="1200" b="1" i="1" cap="none" dirty="0">
                <a:solidFill>
                  <a:schemeClr val="tx1">
                    <a:lumMod val="75000"/>
                    <a:lumOff val="25000"/>
                  </a:schemeClr>
                </a:solidFill>
                <a:latin typeface="Times New Roman" panose="02020603050405020304" pitchFamily="18" charset="0"/>
                <a:cs typeface="Times New Roman" panose="02020603050405020304" pitchFamily="18" charset="0"/>
              </a:rPr>
              <a:t>Techniques Appliquées-ISTA-</a:t>
            </a:r>
            <a:br>
              <a:rPr lang="fr-FR" sz="1200" b="1" i="1" cap="none" dirty="0">
                <a:solidFill>
                  <a:schemeClr val="tx1">
                    <a:lumMod val="75000"/>
                    <a:lumOff val="25000"/>
                  </a:schemeClr>
                </a:solidFill>
                <a:latin typeface="Times New Roman" panose="02020603050405020304" pitchFamily="18" charset="0"/>
                <a:cs typeface="Times New Roman" panose="02020603050405020304" pitchFamily="18" charset="0"/>
              </a:rPr>
            </a:br>
            <a:r>
              <a:rPr lang="fr-FR" sz="1200" b="1" i="1" cap="none"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fr-FR" sz="1200" i="1" dirty="0" smtClean="0">
                <a:solidFill>
                  <a:schemeClr val="tx1">
                    <a:lumMod val="75000"/>
                    <a:lumOff val="25000"/>
                  </a:schemeClr>
                </a:solidFill>
                <a:latin typeface="Times New Roman" panose="02020603050405020304" pitchFamily="18" charset="0"/>
                <a:cs typeface="Times New Roman" panose="02020603050405020304" pitchFamily="18" charset="0"/>
              </a:rPr>
              <a:t>2</a:t>
            </a:r>
            <a:r>
              <a:rPr lang="fr-FR" sz="900" i="1" dirty="0" smtClean="0">
                <a:solidFill>
                  <a:schemeClr val="tx1">
                    <a:lumMod val="75000"/>
                    <a:lumOff val="25000"/>
                  </a:schemeClr>
                </a:solidFill>
                <a:latin typeface="Times New Roman" panose="02020603050405020304" pitchFamily="18" charset="0"/>
                <a:cs typeface="Times New Roman" panose="02020603050405020304" pitchFamily="18" charset="0"/>
              </a:rPr>
              <a:t>éme</a:t>
            </a:r>
            <a:r>
              <a:rPr lang="fr-FR" sz="1200" i="1" dirty="0" smtClean="0">
                <a:solidFill>
                  <a:schemeClr val="tx1">
                    <a:lumMod val="75000"/>
                    <a:lumOff val="25000"/>
                  </a:schemeClr>
                </a:solidFill>
                <a:latin typeface="Times New Roman" panose="02020603050405020304" pitchFamily="18" charset="0"/>
                <a:cs typeface="Times New Roman" panose="02020603050405020304" pitchFamily="18" charset="0"/>
              </a:rPr>
              <a:t> Année </a:t>
            </a:r>
            <a:r>
              <a:rPr lang="fr-FR" sz="1200" b="1" i="1" cap="none" dirty="0" smtClean="0">
                <a:solidFill>
                  <a:schemeClr val="tx1">
                    <a:lumMod val="75000"/>
                    <a:lumOff val="25000"/>
                  </a:schemeClr>
                </a:solidFill>
                <a:latin typeface="Times New Roman" panose="02020603050405020304" pitchFamily="18" charset="0"/>
                <a:cs typeface="Times New Roman" panose="02020603050405020304" pitchFamily="18" charset="0"/>
              </a:rPr>
              <a:t>Technologie et Industrie Laitière et Fromagère-</a:t>
            </a:r>
            <a:endParaRPr lang="fr-FR" sz="1200" b="1" i="1" dirty="0">
              <a:solidFill>
                <a:schemeClr val="tx1">
                  <a:lumMod val="75000"/>
                  <a:lumOff val="25000"/>
                </a:schemeClr>
              </a:solidFill>
            </a:endParaRPr>
          </a:p>
        </p:txBody>
      </p:sp>
      <p:sp>
        <p:nvSpPr>
          <p:cNvPr id="3" name="Subtitle 2">
            <a:extLst>
              <a:ext uri="{FF2B5EF4-FFF2-40B4-BE49-F238E27FC236}">
                <a16:creationId xmlns="" xmlns:a16="http://schemas.microsoft.com/office/drawing/2014/main" id="{4DF977EA-951D-4344-B68F-3CB06E292D70}"/>
              </a:ext>
            </a:extLst>
          </p:cNvPr>
          <p:cNvSpPr>
            <a:spLocks noGrp="1"/>
          </p:cNvSpPr>
          <p:nvPr>
            <p:ph type="subTitle" idx="1"/>
          </p:nvPr>
        </p:nvSpPr>
        <p:spPr>
          <a:xfrm>
            <a:off x="-1" y="2547291"/>
            <a:ext cx="12192001" cy="2300748"/>
          </a:xfrm>
          <a:ln>
            <a:noFill/>
          </a:ln>
        </p:spPr>
        <p:txBody>
          <a:bodyPr>
            <a:normAutofit fontScale="25000" lnSpcReduction="20000"/>
          </a:bodyPr>
          <a:lstStyle/>
          <a:p>
            <a:pPr>
              <a:lnSpc>
                <a:spcPct val="120000"/>
              </a:lnSpc>
            </a:pPr>
            <a:r>
              <a:rPr lang="fr-FR" sz="19200" b="1" i="1" cap="none" dirty="0" smtClean="0">
                <a:ln w="9525">
                  <a:solidFill>
                    <a:schemeClr val="bg1"/>
                  </a:solidFill>
                  <a:prstDash val="solid"/>
                </a:ln>
                <a:solidFill>
                  <a:srgbClr val="00B0F0"/>
                </a:solidFill>
                <a:effectLst>
                  <a:outerShdw blurRad="12700" dist="38100" dir="2700000" algn="tl" rotWithShape="0">
                    <a:schemeClr val="bg1">
                      <a:lumMod val="50000"/>
                    </a:schemeClr>
                  </a:outerShdw>
                </a:effectLst>
                <a:latin typeface="Forte" panose="03060902040502070203" pitchFamily="66" charset="0"/>
              </a:rPr>
              <a:t>Traitement </a:t>
            </a:r>
            <a:r>
              <a:rPr lang="fr-FR" sz="19200" b="1" i="1" cap="none" dirty="0">
                <a:ln w="9525">
                  <a:solidFill>
                    <a:schemeClr val="bg1"/>
                  </a:solidFill>
                  <a:prstDash val="solid"/>
                </a:ln>
                <a:solidFill>
                  <a:srgbClr val="00B0F0"/>
                </a:solidFill>
                <a:effectLst>
                  <a:outerShdw blurRad="12700" dist="38100" dir="2700000" algn="tl" rotWithShape="0">
                    <a:schemeClr val="bg1">
                      <a:lumMod val="50000"/>
                    </a:schemeClr>
                  </a:outerShdw>
                </a:effectLst>
                <a:latin typeface="Forte" panose="03060902040502070203" pitchFamily="66" charset="0"/>
              </a:rPr>
              <a:t>des eaux avant </a:t>
            </a:r>
            <a:r>
              <a:rPr lang="fr-FR" sz="19200" b="1" i="1" cap="none" dirty="0" smtClean="0">
                <a:ln w="9525">
                  <a:solidFill>
                    <a:schemeClr val="bg1"/>
                  </a:solidFill>
                  <a:prstDash val="solid"/>
                </a:ln>
                <a:solidFill>
                  <a:srgbClr val="00B0F0"/>
                </a:solidFill>
                <a:effectLst>
                  <a:outerShdw blurRad="12700" dist="38100" dir="2700000" algn="tl" rotWithShape="0">
                    <a:schemeClr val="bg1">
                      <a:lumMod val="50000"/>
                    </a:schemeClr>
                  </a:outerShdw>
                </a:effectLst>
                <a:latin typeface="Forte" panose="03060902040502070203" pitchFamily="66" charset="0"/>
              </a:rPr>
              <a:t>utilisation</a:t>
            </a:r>
          </a:p>
          <a:p>
            <a:r>
              <a:rPr lang="fr-FR" sz="17600" b="1" i="1" cap="none" dirty="0" smtClean="0">
                <a:ln w="9525">
                  <a:solidFill>
                    <a:schemeClr val="bg1"/>
                  </a:solidFill>
                  <a:prstDash val="solid"/>
                </a:ln>
                <a:solidFill>
                  <a:srgbClr val="00B0F0"/>
                </a:solidFill>
                <a:effectLst>
                  <a:outerShdw blurRad="12700" dist="38100" dir="2700000" algn="tl" rotWithShape="0">
                    <a:schemeClr val="bg1">
                      <a:lumMod val="50000"/>
                    </a:schemeClr>
                  </a:outerShdw>
                </a:effectLst>
                <a:latin typeface="Forte" panose="03060902040502070203" pitchFamily="66" charset="0"/>
              </a:rPr>
              <a:t>                          </a:t>
            </a:r>
            <a:r>
              <a:rPr lang="fr-FR" sz="14800" b="1" i="1" cap="none" dirty="0" smtClean="0">
                <a:ln w="9525">
                  <a:solidFill>
                    <a:schemeClr val="bg1"/>
                  </a:solidFill>
                  <a:prstDash val="solid"/>
                </a:ln>
                <a:solidFill>
                  <a:srgbClr val="00B0F0"/>
                </a:solidFill>
                <a:effectLst>
                  <a:outerShdw blurRad="12700" dist="38100" dir="2700000" algn="tl" rotWithShape="0">
                    <a:schemeClr val="bg1">
                      <a:lumMod val="50000"/>
                    </a:schemeClr>
                  </a:outerShdw>
                </a:effectLst>
                <a:latin typeface="Forte" panose="03060902040502070203" pitchFamily="66" charset="0"/>
              </a:rPr>
              <a:t>- </a:t>
            </a:r>
            <a:r>
              <a:rPr lang="fr-FR" sz="14800" b="1" i="1" dirty="0">
                <a:ln w="9525">
                  <a:solidFill>
                    <a:schemeClr val="bg1"/>
                  </a:solidFill>
                  <a:prstDash val="solid"/>
                </a:ln>
                <a:solidFill>
                  <a:srgbClr val="00B0F0"/>
                </a:solidFill>
                <a:effectLst>
                  <a:outerShdw blurRad="12700" dist="38100" dir="2700000" algn="tl" rotWithShape="0">
                    <a:schemeClr val="bg1">
                      <a:lumMod val="50000"/>
                    </a:schemeClr>
                  </a:outerShdw>
                </a:effectLst>
                <a:latin typeface="Forte" panose="03060902040502070203" pitchFamily="66" charset="0"/>
              </a:rPr>
              <a:t>Application à quelques </a:t>
            </a:r>
            <a:r>
              <a:rPr lang="fr-FR" sz="14800" b="1" i="1" dirty="0" smtClean="0">
                <a:ln w="9525">
                  <a:solidFill>
                    <a:schemeClr val="bg1"/>
                  </a:solidFill>
                  <a:prstDash val="solid"/>
                </a:ln>
                <a:solidFill>
                  <a:srgbClr val="00B0F0"/>
                </a:solidFill>
                <a:effectLst>
                  <a:outerShdw blurRad="12700" dist="38100" dir="2700000" algn="tl" rotWithShape="0">
                    <a:schemeClr val="bg1">
                      <a:lumMod val="50000"/>
                    </a:schemeClr>
                  </a:outerShdw>
                </a:effectLst>
                <a:latin typeface="Forte" panose="03060902040502070203" pitchFamily="66" charset="0"/>
              </a:rPr>
              <a:t>industries</a:t>
            </a:r>
            <a:endParaRPr lang="fr-FR" dirty="0">
              <a:solidFill>
                <a:srgbClr val="00B0F0"/>
              </a:solidFill>
            </a:endParaRPr>
          </a:p>
          <a:p>
            <a:endParaRPr lang="fr-FR" dirty="0">
              <a:solidFill>
                <a:schemeClr val="tx1">
                  <a:lumMod val="95000"/>
                  <a:lumOff val="5000"/>
                </a:schemeClr>
              </a:solidFill>
            </a:endParaRPr>
          </a:p>
          <a:p>
            <a:endParaRPr lang="fr-FR" dirty="0">
              <a:solidFill>
                <a:schemeClr val="tx1">
                  <a:lumMod val="95000"/>
                  <a:lumOff val="5000"/>
                </a:schemeClr>
              </a:solidFill>
            </a:endParaRPr>
          </a:p>
          <a:p>
            <a:r>
              <a:rPr lang="fr-FR" sz="7400" dirty="0">
                <a:solidFill>
                  <a:schemeClr val="tx1">
                    <a:lumMod val="95000"/>
                    <a:lumOff val="5000"/>
                  </a:schemeClr>
                </a:solidFill>
              </a:rPr>
              <a:t>                                                                            </a:t>
            </a:r>
          </a:p>
          <a:p>
            <a:endParaRPr lang="fr-FR" sz="7400" dirty="0">
              <a:solidFill>
                <a:schemeClr val="tx1">
                  <a:lumMod val="95000"/>
                  <a:lumOff val="5000"/>
                </a:schemeClr>
              </a:solidFill>
            </a:endParaRPr>
          </a:p>
          <a:p>
            <a:endParaRPr lang="fr-FR" sz="7400" dirty="0">
              <a:solidFill>
                <a:schemeClr val="tx1">
                  <a:lumMod val="95000"/>
                  <a:lumOff val="5000"/>
                </a:schemeClr>
              </a:solidFill>
            </a:endParaRPr>
          </a:p>
        </p:txBody>
      </p:sp>
      <p:sp>
        <p:nvSpPr>
          <p:cNvPr id="5" name="Title 1">
            <a:extLst>
              <a:ext uri="{FF2B5EF4-FFF2-40B4-BE49-F238E27FC236}">
                <a16:creationId xmlns="" xmlns:a16="http://schemas.microsoft.com/office/drawing/2014/main" id="{601E91EA-03D0-4534-9FF6-EE4A18B089D4}"/>
              </a:ext>
            </a:extLst>
          </p:cNvPr>
          <p:cNvSpPr txBox="1">
            <a:spLocks/>
          </p:cNvSpPr>
          <p:nvPr/>
        </p:nvSpPr>
        <p:spPr>
          <a:xfrm>
            <a:off x="0" y="5891156"/>
            <a:ext cx="6633557" cy="798022"/>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defRPr/>
            </a:pPr>
            <a:r>
              <a:rPr lang="fr-FR" sz="1800" u="sng" dirty="0" smtClean="0">
                <a:latin typeface="Times New Roman" panose="02020603050405020304" pitchFamily="18" charset="0"/>
                <a:cs typeface="Times New Roman" panose="02020603050405020304" pitchFamily="18" charset="0"/>
              </a:rPr>
              <a:t/>
            </a:r>
            <a:br>
              <a:rPr lang="fr-FR" sz="1800" u="sng" dirty="0" smtClean="0">
                <a:latin typeface="Times New Roman" panose="02020603050405020304" pitchFamily="18" charset="0"/>
                <a:cs typeface="Times New Roman" panose="02020603050405020304" pitchFamily="18" charset="0"/>
              </a:rPr>
            </a:br>
            <a:r>
              <a:rPr lang="fr-FR" sz="1800" u="sng" dirty="0" smtClean="0">
                <a:latin typeface="Times New Roman" panose="02020603050405020304" pitchFamily="18" charset="0"/>
                <a:cs typeface="Times New Roman" panose="02020603050405020304" pitchFamily="18" charset="0"/>
              </a:rPr>
              <a:t/>
            </a:r>
            <a:br>
              <a:rPr lang="fr-FR" sz="1800" u="sng" dirty="0" smtClean="0">
                <a:latin typeface="Times New Roman" panose="02020603050405020304" pitchFamily="18" charset="0"/>
                <a:cs typeface="Times New Roman" panose="02020603050405020304" pitchFamily="18" charset="0"/>
              </a:rPr>
            </a:br>
            <a:r>
              <a:rPr lang="fr-FR" sz="1800" i="1" dirty="0">
                <a:ln w="9525">
                  <a:solidFill>
                    <a:schemeClr val="bg1"/>
                  </a:solidFill>
                  <a:prstDash val="solid"/>
                </a:ln>
                <a:solidFill>
                  <a:srgbClr val="00B0F0"/>
                </a:solidFill>
                <a:effectLst>
                  <a:outerShdw blurRad="12700" dist="38100" dir="2700000" algn="tl" rotWithShape="0">
                    <a:schemeClr val="bg1">
                      <a:lumMod val="50000"/>
                    </a:schemeClr>
                  </a:outerShdw>
                </a:effectLst>
                <a:latin typeface="Forte" panose="03060902040502070203" pitchFamily="66" charset="0"/>
                <a:ea typeface="+mn-ea"/>
                <a:cs typeface="+mn-cs"/>
              </a:rPr>
              <a:t>Module : </a:t>
            </a:r>
            <a:r>
              <a:rPr lang="fr-FR" altLang="fr-FR" sz="1800" i="1" dirty="0" smtClean="0">
                <a:ln w="9525">
                  <a:solidFill>
                    <a:schemeClr val="bg1"/>
                  </a:solidFill>
                  <a:prstDash val="solid"/>
                </a:ln>
                <a:solidFill>
                  <a:srgbClr val="00B0F0"/>
                </a:solidFill>
                <a:effectLst>
                  <a:outerShdw blurRad="12700" dist="38100" dir="2700000" algn="tl" rotWithShape="0">
                    <a:schemeClr val="bg1">
                      <a:lumMod val="50000"/>
                    </a:schemeClr>
                  </a:outerShdw>
                </a:effectLst>
                <a:latin typeface="Forte" panose="03060902040502070203" pitchFamily="66" charset="0"/>
                <a:ea typeface="+mn-ea"/>
                <a:cs typeface="+mn-cs"/>
              </a:rPr>
              <a:t>Qualité de l’Eau en Industrie Agroalimentaire (IAA)</a:t>
            </a:r>
          </a:p>
          <a:p>
            <a:pPr algn="ctr"/>
            <a:r>
              <a:rPr lang="fr-FR" sz="1800" i="1" dirty="0" smtClean="0">
                <a:ln w="9525">
                  <a:solidFill>
                    <a:schemeClr val="bg1"/>
                  </a:solidFill>
                  <a:prstDash val="solid"/>
                </a:ln>
                <a:solidFill>
                  <a:srgbClr val="00B0F0"/>
                </a:solidFill>
                <a:effectLst>
                  <a:outerShdw blurRad="12700" dist="38100" dir="2700000" algn="tl" rotWithShape="0">
                    <a:schemeClr val="bg1">
                      <a:lumMod val="50000"/>
                    </a:schemeClr>
                  </a:outerShdw>
                </a:effectLst>
                <a:latin typeface="Forte" panose="03060902040502070203" pitchFamily="66" charset="0"/>
                <a:ea typeface="+mn-ea"/>
                <a:cs typeface="+mn-cs"/>
              </a:rPr>
              <a:t>                                  Dr </a:t>
            </a:r>
            <a:r>
              <a:rPr lang="fr-FR" sz="1800" i="1" dirty="0">
                <a:ln w="9525">
                  <a:solidFill>
                    <a:schemeClr val="bg1"/>
                  </a:solidFill>
                  <a:prstDash val="solid"/>
                </a:ln>
                <a:solidFill>
                  <a:srgbClr val="00B0F0"/>
                </a:solidFill>
                <a:effectLst>
                  <a:outerShdw blurRad="12700" dist="38100" dir="2700000" algn="tl" rotWithShape="0">
                    <a:schemeClr val="bg1">
                      <a:lumMod val="50000"/>
                    </a:schemeClr>
                  </a:outerShdw>
                </a:effectLst>
                <a:latin typeface="Forte" panose="03060902040502070203" pitchFamily="66" charset="0"/>
                <a:ea typeface="+mn-ea"/>
                <a:cs typeface="+mn-cs"/>
              </a:rPr>
              <a:t>ALLIOUA </a:t>
            </a:r>
            <a:r>
              <a:rPr lang="fr-FR" sz="1800" i="1" dirty="0" smtClean="0">
                <a:ln w="9525">
                  <a:solidFill>
                    <a:schemeClr val="bg1"/>
                  </a:solidFill>
                  <a:prstDash val="solid"/>
                </a:ln>
                <a:solidFill>
                  <a:srgbClr val="00B0F0"/>
                </a:solidFill>
                <a:effectLst>
                  <a:outerShdw blurRad="12700" dist="38100" dir="2700000" algn="tl" rotWithShape="0">
                    <a:schemeClr val="bg1">
                      <a:lumMod val="50000"/>
                    </a:schemeClr>
                  </a:outerShdw>
                </a:effectLst>
                <a:latin typeface="Forte" panose="03060902040502070203" pitchFamily="66" charset="0"/>
                <a:ea typeface="+mn-ea"/>
                <a:cs typeface="+mn-cs"/>
              </a:rPr>
              <a:t>MERYEM</a:t>
            </a:r>
            <a:endParaRPr lang="fr-FR" sz="1800" i="1" dirty="0">
              <a:ln w="9525">
                <a:solidFill>
                  <a:schemeClr val="bg1"/>
                </a:solidFill>
                <a:prstDash val="solid"/>
              </a:ln>
              <a:solidFill>
                <a:srgbClr val="00B0F0"/>
              </a:solidFill>
              <a:effectLst>
                <a:outerShdw blurRad="12700" dist="38100" dir="2700000" algn="tl" rotWithShape="0">
                  <a:schemeClr val="bg1">
                    <a:lumMod val="50000"/>
                  </a:schemeClr>
                </a:outerShdw>
              </a:effectLst>
              <a:latin typeface="Forte" panose="03060902040502070203" pitchFamily="66" charset="0"/>
              <a:ea typeface="+mn-ea"/>
              <a:cs typeface="+mn-cs"/>
            </a:endParaRPr>
          </a:p>
        </p:txBody>
      </p:sp>
      <p:pic>
        <p:nvPicPr>
          <p:cNvPr id="8" name="Image 7"/>
          <p:cNvPicPr/>
          <p:nvPr/>
        </p:nvPicPr>
        <p:blipFill>
          <a:blip r:embed="rId4"/>
          <a:srcRect/>
          <a:stretch>
            <a:fillRect/>
          </a:stretch>
        </p:blipFill>
        <p:spPr bwMode="auto">
          <a:xfrm rot="21247982">
            <a:off x="8828482" y="4581130"/>
            <a:ext cx="2679976" cy="1930162"/>
          </a:xfrm>
          <a:prstGeom prst="ellipse">
            <a:avLst/>
          </a:prstGeom>
          <a:ln>
            <a:noFill/>
          </a:ln>
          <a:effectLst>
            <a:softEdge rad="112500"/>
          </a:effectLst>
        </p:spPr>
      </p:pic>
    </p:spTree>
    <p:extLst>
      <p:ext uri="{BB962C8B-B14F-4D97-AF65-F5344CB8AC3E}">
        <p14:creationId xmlns:p14="http://schemas.microsoft.com/office/powerpoint/2010/main" val="2438399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gure 6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467" y="3509110"/>
            <a:ext cx="6990735" cy="31715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FA3357FC-29F1-4DFF-B6F8-9209ED8AB22B}"/>
              </a:ext>
            </a:extLst>
          </p:cNvPr>
          <p:cNvSpPr>
            <a:spLocks noGrp="1"/>
          </p:cNvSpPr>
          <p:nvPr>
            <p:ph type="title"/>
          </p:nvPr>
        </p:nvSpPr>
        <p:spPr>
          <a:xfrm>
            <a:off x="207817" y="0"/>
            <a:ext cx="11812385" cy="1596177"/>
          </a:xfrm>
        </p:spPr>
        <p:txBody>
          <a:bodyPr>
            <a:normAutofit/>
          </a:bodyPr>
          <a:lstStyle/>
          <a:p>
            <a:r>
              <a:rPr lang="fr-FR" sz="4400" b="1" i="1" cap="none" dirty="0" smtClean="0">
                <a:cs typeface="Times New Roman" panose="02020603050405020304" pitchFamily="18" charset="0"/>
              </a:rPr>
              <a:t>2.1. Boissons diverses:</a:t>
            </a:r>
            <a:endParaRPr lang="fr-FR" sz="4400" b="1" i="1" cap="none" dirty="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73C18F6C-EBCA-496D-A0A6-0C9BCE02CF07}"/>
              </a:ext>
            </a:extLst>
          </p:cNvPr>
          <p:cNvSpPr>
            <a:spLocks noGrp="1"/>
          </p:cNvSpPr>
          <p:nvPr>
            <p:ph idx="1"/>
          </p:nvPr>
        </p:nvSpPr>
        <p:spPr>
          <a:xfrm>
            <a:off x="0" y="1268362"/>
            <a:ext cx="12192000" cy="3005543"/>
          </a:xfrm>
        </p:spPr>
        <p:txBody>
          <a:bodyPr>
            <a:normAutofit fontScale="77500" lnSpcReduction="20000"/>
          </a:bodyPr>
          <a:lstStyle/>
          <a:p>
            <a:pPr marL="0" indent="0">
              <a:buNone/>
            </a:pPr>
            <a:endParaRPr lang="fr-FR" sz="2400" cap="none" dirty="0" smtClean="0">
              <a:latin typeface="Times New Roman" panose="02020603050405020304" pitchFamily="18" charset="0"/>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a:p>
            <a:pPr marL="0" indent="0">
              <a:buNone/>
            </a:pPr>
            <a:endParaRPr lang="fr-FR" sz="2400" cap="none" dirty="0" smtClean="0">
              <a:latin typeface="Times New Roman" panose="02020603050405020304" pitchFamily="18" charset="0"/>
              <a:cs typeface="Times New Roman" panose="02020603050405020304" pitchFamily="18" charset="0"/>
            </a:endParaRPr>
          </a:p>
          <a:p>
            <a:pPr marL="0" indent="0">
              <a:buNone/>
            </a:pPr>
            <a:r>
              <a:rPr lang="fr-FR" sz="2800" cap="none" dirty="0" smtClean="0">
                <a:latin typeface="Times New Roman" panose="02020603050405020304" pitchFamily="18" charset="0"/>
                <a:cs typeface="Times New Roman" panose="02020603050405020304" pitchFamily="18" charset="0"/>
              </a:rPr>
              <a:t>Dans </a:t>
            </a:r>
            <a:r>
              <a:rPr lang="fr-FR" sz="2800" cap="none" dirty="0">
                <a:latin typeface="Times New Roman" panose="02020603050405020304" pitchFamily="18" charset="0"/>
                <a:cs typeface="Times New Roman" panose="02020603050405020304" pitchFamily="18" charset="0"/>
              </a:rPr>
              <a:t>ces industries, les usages de l’eau sont </a:t>
            </a:r>
            <a:r>
              <a:rPr lang="fr-FR" sz="2800" cap="none" dirty="0" smtClean="0">
                <a:latin typeface="Times New Roman" panose="02020603050405020304" pitchFamily="18" charset="0"/>
                <a:cs typeface="Times New Roman" panose="02020603050405020304" pitchFamily="18" charset="0"/>
              </a:rPr>
              <a:t>variés:</a:t>
            </a:r>
          </a:p>
          <a:p>
            <a:pPr marL="0" indent="0">
              <a:buNone/>
            </a:pPr>
            <a:r>
              <a:rPr lang="fr-FR" sz="2800" cap="none" dirty="0" smtClean="0">
                <a:latin typeface="Times New Roman" panose="02020603050405020304" pitchFamily="18" charset="0"/>
                <a:cs typeface="Times New Roman" panose="02020603050405020304" pitchFamily="18" charset="0"/>
              </a:rPr>
              <a:t>      - Préparation </a:t>
            </a:r>
            <a:r>
              <a:rPr lang="fr-FR" sz="2800" cap="none" dirty="0">
                <a:latin typeface="Times New Roman" panose="02020603050405020304" pitchFamily="18" charset="0"/>
                <a:cs typeface="Times New Roman" panose="02020603050405020304" pitchFamily="18" charset="0"/>
              </a:rPr>
              <a:t>des produits </a:t>
            </a:r>
            <a:r>
              <a:rPr lang="fr-FR" sz="2800" cap="none" dirty="0" smtClean="0">
                <a:latin typeface="Times New Roman" panose="02020603050405020304" pitchFamily="18" charset="0"/>
                <a:cs typeface="Times New Roman" panose="02020603050405020304" pitchFamily="18" charset="0"/>
              </a:rPr>
              <a:t>(boissons </a:t>
            </a:r>
            <a:r>
              <a:rPr lang="fr-FR" sz="2800" cap="none" dirty="0">
                <a:latin typeface="Times New Roman" panose="02020603050405020304" pitchFamily="18" charset="0"/>
                <a:cs typeface="Times New Roman" panose="02020603050405020304" pitchFamily="18" charset="0"/>
              </a:rPr>
              <a:t>gazeuses, sirops, etc</a:t>
            </a:r>
            <a:r>
              <a:rPr lang="fr-FR" sz="2800" cap="none"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(conforme </a:t>
            </a:r>
            <a:r>
              <a:rPr lang="fr-FR" sz="2800" dirty="0">
                <a:solidFill>
                  <a:schemeClr val="accent1"/>
                </a:solidFill>
                <a:latin typeface="Times New Roman" panose="02020603050405020304" pitchFamily="18" charset="0"/>
                <a:cs typeface="Times New Roman" panose="02020603050405020304" pitchFamily="18" charset="0"/>
              </a:rPr>
              <a:t>aux normes de potabilité</a:t>
            </a:r>
            <a:r>
              <a:rPr lang="fr-FR" sz="2800" dirty="0" smtClean="0">
                <a:latin typeface="Times New Roman" panose="02020603050405020304" pitchFamily="18" charset="0"/>
                <a:cs typeface="Times New Roman" panose="02020603050405020304" pitchFamily="18" charset="0"/>
              </a:rPr>
              <a:t>)</a:t>
            </a:r>
            <a:endParaRPr lang="fr-FR" sz="2800" cap="none" dirty="0" smtClean="0">
              <a:latin typeface="Times New Roman" panose="02020603050405020304" pitchFamily="18" charset="0"/>
              <a:cs typeface="Times New Roman" panose="02020603050405020304" pitchFamily="18" charset="0"/>
            </a:endParaRPr>
          </a:p>
          <a:p>
            <a:pPr marL="0" indent="0">
              <a:buNone/>
            </a:pPr>
            <a:r>
              <a:rPr lang="fr-FR" sz="2800" cap="none" dirty="0" smtClean="0">
                <a:latin typeface="Times New Roman" panose="02020603050405020304" pitchFamily="18" charset="0"/>
                <a:cs typeface="Times New Roman" panose="02020603050405020304" pitchFamily="18" charset="0"/>
              </a:rPr>
              <a:t>       - Lavage </a:t>
            </a:r>
            <a:r>
              <a:rPr lang="fr-FR" sz="2800" cap="none" dirty="0">
                <a:latin typeface="Times New Roman" panose="02020603050405020304" pitchFamily="18" charset="0"/>
                <a:cs typeface="Times New Roman" panose="02020603050405020304" pitchFamily="18" charset="0"/>
              </a:rPr>
              <a:t>des bouteilles, des cuves, des appareils, des sols ; </a:t>
            </a:r>
            <a:endParaRPr lang="fr-FR" sz="2800" cap="none" dirty="0" smtClean="0">
              <a:latin typeface="Times New Roman" panose="02020603050405020304" pitchFamily="18" charset="0"/>
              <a:cs typeface="Times New Roman" panose="02020603050405020304" pitchFamily="18" charset="0"/>
            </a:endParaRPr>
          </a:p>
          <a:p>
            <a:pPr marL="0" indent="0">
              <a:buNone/>
            </a:pPr>
            <a:r>
              <a:rPr lang="fr-FR" sz="2800" cap="none" dirty="0" smtClean="0">
                <a:latin typeface="Times New Roman" panose="02020603050405020304" pitchFamily="18" charset="0"/>
                <a:cs typeface="Times New Roman" panose="02020603050405020304" pitchFamily="18" charset="0"/>
              </a:rPr>
              <a:t>       - Refroidissement</a:t>
            </a:r>
            <a:r>
              <a:rPr lang="fr-FR" sz="2800" cap="none" dirty="0">
                <a:latin typeface="Times New Roman" panose="02020603050405020304" pitchFamily="18" charset="0"/>
                <a:cs typeface="Times New Roman" panose="02020603050405020304" pitchFamily="18" charset="0"/>
              </a:rPr>
              <a:t>. </a:t>
            </a:r>
            <a:endParaRPr lang="fr-FR" sz="2800" cap="none" dirty="0" smtClean="0">
              <a:latin typeface="Times New Roman" panose="02020603050405020304" pitchFamily="18" charset="0"/>
              <a:cs typeface="Times New Roman" panose="02020603050405020304" pitchFamily="18" charset="0"/>
            </a:endParaRPr>
          </a:p>
          <a:p>
            <a:pPr marL="0" indent="0">
              <a:buNone/>
            </a:pPr>
            <a:endParaRPr lang="fr-FR" sz="2400" dirty="0">
              <a:latin typeface="Times New Roman" panose="02020603050405020304" pitchFamily="18" charset="0"/>
              <a:cs typeface="Times New Roman" panose="02020603050405020304" pitchFamily="18" charset="0"/>
            </a:endParaRPr>
          </a:p>
          <a:p>
            <a:pPr marL="0" indent="0">
              <a:buNone/>
            </a:pPr>
            <a:endParaRPr lang="fr-FR" sz="2300" cap="non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7047A56D-BA82-499B-A7CB-1F4B4B9A700E}"/>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41237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DD5F3DB-75FB-4BBC-82CE-F655A1751D81}"/>
              </a:ext>
            </a:extLst>
          </p:cNvPr>
          <p:cNvSpPr>
            <a:spLocks noGrp="1"/>
          </p:cNvSpPr>
          <p:nvPr>
            <p:ph idx="1"/>
          </p:nvPr>
        </p:nvSpPr>
        <p:spPr>
          <a:xfrm>
            <a:off x="0" y="2358625"/>
            <a:ext cx="12261273" cy="3881308"/>
          </a:xfrm>
        </p:spPr>
        <p:txBody>
          <a:bodyPr>
            <a:noAutofit/>
          </a:bodyPr>
          <a:lstStyle/>
          <a:p>
            <a:pPr marL="0" indent="0">
              <a:buNone/>
            </a:pPr>
            <a:r>
              <a:rPr lang="fr-FR" sz="2000" dirty="0">
                <a:latin typeface="Times New Roman" panose="02020603050405020304" pitchFamily="18" charset="0"/>
                <a:cs typeface="Times New Roman" panose="02020603050405020304" pitchFamily="18" charset="0"/>
              </a:rPr>
              <a:t>Pour la préparation des </a:t>
            </a:r>
            <a:r>
              <a:rPr lang="fr-FR" sz="2000" dirty="0" smtClean="0">
                <a:latin typeface="Times New Roman" panose="02020603050405020304" pitchFamily="18" charset="0"/>
                <a:cs typeface="Times New Roman" panose="02020603050405020304" pitchFamily="18" charset="0"/>
              </a:rPr>
              <a:t>boissons, </a:t>
            </a:r>
            <a:r>
              <a:rPr lang="fr-FR" sz="2000" dirty="0">
                <a:latin typeface="Times New Roman" panose="02020603050405020304" pitchFamily="18" charset="0"/>
                <a:cs typeface="Times New Roman" panose="02020603050405020304" pitchFamily="18" charset="0"/>
              </a:rPr>
              <a:t>des </a:t>
            </a:r>
            <a:r>
              <a:rPr lang="fr-FR" sz="2000" dirty="0" err="1">
                <a:latin typeface="Times New Roman" panose="02020603050405020304" pitchFamily="18" charset="0"/>
                <a:cs typeface="Times New Roman" panose="02020603050405020304" pitchFamily="18" charset="0"/>
              </a:rPr>
              <a:t>spéciﬁcations</a:t>
            </a:r>
            <a:r>
              <a:rPr lang="fr-FR" sz="2000" dirty="0">
                <a:latin typeface="Times New Roman" panose="02020603050405020304" pitchFamily="18" charset="0"/>
                <a:cs typeface="Times New Roman" panose="02020603050405020304" pitchFamily="18" charset="0"/>
              </a:rPr>
              <a:t> particulières imposent souvent un traitement plus poussé : </a:t>
            </a:r>
            <a:endParaRPr lang="fr-FR" sz="2000" dirty="0" smtClean="0">
              <a:latin typeface="Times New Roman" panose="02020603050405020304" pitchFamily="18" charset="0"/>
              <a:cs typeface="Times New Roman" panose="02020603050405020304" pitchFamily="18" charset="0"/>
            </a:endParaRPr>
          </a:p>
          <a:p>
            <a:pPr marL="0" indent="0">
              <a:buNone/>
            </a:pPr>
            <a:endParaRPr lang="fr-FR" sz="2000" dirty="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               -</a:t>
            </a:r>
            <a:r>
              <a:rPr lang="fr-FR" sz="2000" cap="none" dirty="0" smtClean="0">
                <a:latin typeface="Times New Roman" panose="02020603050405020304" pitchFamily="18" charset="0"/>
                <a:cs typeface="Times New Roman" panose="02020603050405020304" pitchFamily="18" charset="0"/>
              </a:rPr>
              <a:t> </a:t>
            </a:r>
            <a:r>
              <a:rPr lang="fr-FR" sz="2000" cap="none" dirty="0" smtClean="0">
                <a:solidFill>
                  <a:schemeClr val="accent1"/>
                </a:solidFill>
                <a:latin typeface="Times New Roman" panose="02020603050405020304" pitchFamily="18" charset="0"/>
                <a:cs typeface="Times New Roman" panose="02020603050405020304" pitchFamily="18" charset="0"/>
              </a:rPr>
              <a:t>Une</a:t>
            </a:r>
            <a:r>
              <a:rPr lang="fr-FR" sz="2000" cap="none" dirty="0" smtClean="0">
                <a:latin typeface="Times New Roman" panose="02020603050405020304" pitchFamily="18" charset="0"/>
                <a:cs typeface="Times New Roman" panose="02020603050405020304" pitchFamily="18" charset="0"/>
              </a:rPr>
              <a:t> </a:t>
            </a:r>
            <a:r>
              <a:rPr lang="fr-FR" sz="2000" cap="none" dirty="0" smtClean="0">
                <a:solidFill>
                  <a:schemeClr val="accent1"/>
                </a:solidFill>
                <a:latin typeface="Times New Roman" panose="02020603050405020304" pitchFamily="18" charset="0"/>
                <a:cs typeface="Times New Roman" panose="02020603050405020304" pitchFamily="18" charset="0"/>
              </a:rPr>
              <a:t>Stérilisation </a:t>
            </a:r>
            <a:r>
              <a:rPr lang="fr-FR" sz="2000" cap="none" dirty="0">
                <a:solidFill>
                  <a:schemeClr val="accent1"/>
                </a:solidFill>
                <a:latin typeface="Times New Roman" panose="02020603050405020304" pitchFamily="18" charset="0"/>
                <a:cs typeface="Times New Roman" panose="02020603050405020304" pitchFamily="18" charset="0"/>
              </a:rPr>
              <a:t>totale </a:t>
            </a:r>
            <a:r>
              <a:rPr lang="fr-FR" sz="2000" cap="none" dirty="0">
                <a:latin typeface="Times New Roman" panose="02020603050405020304" pitchFamily="18" charset="0"/>
                <a:cs typeface="Times New Roman" panose="02020603050405020304" pitchFamily="18" charset="0"/>
              </a:rPr>
              <a:t>plutôt qu’une simple désinfection, d’où </a:t>
            </a:r>
            <a:r>
              <a:rPr lang="fr-FR" sz="2000" cap="none" dirty="0">
                <a:solidFill>
                  <a:schemeClr val="accent1"/>
                </a:solidFill>
                <a:latin typeface="Times New Roman" panose="02020603050405020304" pitchFamily="18" charset="0"/>
                <a:cs typeface="Times New Roman" panose="02020603050405020304" pitchFamily="18" charset="0"/>
              </a:rPr>
              <a:t>une </a:t>
            </a:r>
            <a:r>
              <a:rPr lang="fr-FR" sz="2000" cap="none" dirty="0" err="1">
                <a:solidFill>
                  <a:schemeClr val="accent1"/>
                </a:solidFill>
                <a:latin typeface="Times New Roman" panose="02020603050405020304" pitchFamily="18" charset="0"/>
                <a:cs typeface="Times New Roman" panose="02020603050405020304" pitchFamily="18" charset="0"/>
              </a:rPr>
              <a:t>surchloration</a:t>
            </a:r>
            <a:r>
              <a:rPr lang="fr-FR" sz="2000" cap="none" dirty="0">
                <a:solidFill>
                  <a:schemeClr val="accent1"/>
                </a:solidFill>
                <a:latin typeface="Times New Roman" panose="02020603050405020304" pitchFamily="18" charset="0"/>
                <a:cs typeface="Times New Roman" panose="02020603050405020304" pitchFamily="18" charset="0"/>
              </a:rPr>
              <a:t> </a:t>
            </a:r>
            <a:r>
              <a:rPr lang="fr-FR" sz="2000" cap="none" dirty="0">
                <a:latin typeface="Times New Roman" panose="02020603050405020304" pitchFamily="18" charset="0"/>
                <a:cs typeface="Times New Roman" panose="02020603050405020304" pitchFamily="18" charset="0"/>
              </a:rPr>
              <a:t>suivie d’une </a:t>
            </a:r>
            <a:r>
              <a:rPr lang="fr-FR" sz="2000" cap="none" dirty="0" err="1">
                <a:solidFill>
                  <a:schemeClr val="accent1"/>
                </a:solidFill>
                <a:latin typeface="Times New Roman" panose="02020603050405020304" pitchFamily="18" charset="0"/>
                <a:cs typeface="Times New Roman" panose="02020603050405020304" pitchFamily="18" charset="0"/>
              </a:rPr>
              <a:t>déchloration</a:t>
            </a:r>
            <a:r>
              <a:rPr lang="fr-FR" sz="2000" cap="none" dirty="0">
                <a:solidFill>
                  <a:schemeClr val="accent1"/>
                </a:solidFill>
                <a:latin typeface="Times New Roman" panose="02020603050405020304" pitchFamily="18" charset="0"/>
                <a:cs typeface="Times New Roman" panose="02020603050405020304" pitchFamily="18" charset="0"/>
              </a:rPr>
              <a:t> </a:t>
            </a:r>
            <a:r>
              <a:rPr lang="fr-FR" sz="2000" cap="none" dirty="0">
                <a:latin typeface="Times New Roman" panose="02020603050405020304" pitchFamily="18" charset="0"/>
                <a:cs typeface="Times New Roman" panose="02020603050405020304" pitchFamily="18" charset="0"/>
              </a:rPr>
              <a:t>par </a:t>
            </a:r>
            <a:r>
              <a:rPr lang="fr-FR" sz="2000" cap="none" dirty="0" smtClean="0">
                <a:latin typeface="Times New Roman" panose="02020603050405020304" pitchFamily="18" charset="0"/>
                <a:cs typeface="Times New Roman" panose="02020603050405020304" pitchFamily="18" charset="0"/>
              </a:rPr>
              <a:t>filtration ou </a:t>
            </a:r>
            <a:r>
              <a:rPr lang="fr-FR" sz="2000" cap="none" dirty="0">
                <a:latin typeface="Times New Roman" panose="02020603050405020304" pitchFamily="18" charset="0"/>
                <a:cs typeface="Times New Roman" panose="02020603050405020304" pitchFamily="18" charset="0"/>
              </a:rPr>
              <a:t>injection de bisulfite ; </a:t>
            </a:r>
            <a:endParaRPr lang="fr-FR" sz="2000" cap="none" dirty="0" smtClean="0">
              <a:latin typeface="Times New Roman" panose="02020603050405020304" pitchFamily="18" charset="0"/>
              <a:cs typeface="Times New Roman" panose="02020603050405020304" pitchFamily="18" charset="0"/>
            </a:endParaRPr>
          </a:p>
          <a:p>
            <a:pPr marL="0" indent="0">
              <a:buNone/>
            </a:pPr>
            <a:r>
              <a:rPr lang="fr-FR" sz="2000" cap="none" dirty="0" smtClean="0">
                <a:latin typeface="Times New Roman" panose="02020603050405020304" pitchFamily="18" charset="0"/>
                <a:cs typeface="Times New Roman" panose="02020603050405020304" pitchFamily="18" charset="0"/>
              </a:rPr>
              <a:t>               - </a:t>
            </a:r>
            <a:r>
              <a:rPr lang="fr-FR" sz="2000" cap="none" dirty="0" smtClean="0">
                <a:solidFill>
                  <a:schemeClr val="accent1"/>
                </a:solidFill>
                <a:latin typeface="Times New Roman" panose="02020603050405020304" pitchFamily="18" charset="0"/>
                <a:cs typeface="Times New Roman" panose="02020603050405020304" pitchFamily="18" charset="0"/>
              </a:rPr>
              <a:t>Une </a:t>
            </a:r>
            <a:r>
              <a:rPr lang="fr-FR" sz="2000" cap="none" dirty="0">
                <a:solidFill>
                  <a:schemeClr val="accent1"/>
                </a:solidFill>
                <a:latin typeface="Times New Roman" panose="02020603050405020304" pitchFamily="18" charset="0"/>
                <a:cs typeface="Times New Roman" panose="02020603050405020304" pitchFamily="18" charset="0"/>
              </a:rPr>
              <a:t>décarbonatation </a:t>
            </a:r>
            <a:r>
              <a:rPr lang="fr-FR" sz="2000" cap="none" dirty="0">
                <a:latin typeface="Times New Roman" panose="02020603050405020304" pitchFamily="18" charset="0"/>
                <a:cs typeface="Times New Roman" panose="02020603050405020304" pitchFamily="18" charset="0"/>
              </a:rPr>
              <a:t>(à </a:t>
            </a:r>
            <a:r>
              <a:rPr lang="fr-FR" sz="2000" cap="none" dirty="0" smtClean="0">
                <a:latin typeface="Times New Roman" panose="02020603050405020304" pitchFamily="18" charset="0"/>
                <a:cs typeface="Times New Roman" panose="02020603050405020304" pitchFamily="18" charset="0"/>
              </a:rPr>
              <a:t>la chaux </a:t>
            </a:r>
            <a:r>
              <a:rPr lang="fr-FR" sz="2000" cap="none" dirty="0">
                <a:latin typeface="Times New Roman" panose="02020603050405020304" pitchFamily="18" charset="0"/>
                <a:cs typeface="Times New Roman" panose="02020603050405020304" pitchFamily="18" charset="0"/>
              </a:rPr>
              <a:t>ou sur résine) et/ou un adoucissement par permutation sodique ; </a:t>
            </a:r>
            <a:endParaRPr lang="fr-FR" sz="2000" cap="none" dirty="0" smtClean="0">
              <a:latin typeface="Times New Roman" panose="02020603050405020304" pitchFamily="18" charset="0"/>
              <a:cs typeface="Times New Roman" panose="02020603050405020304" pitchFamily="18" charset="0"/>
            </a:endParaRPr>
          </a:p>
          <a:p>
            <a:pPr marL="0" indent="0">
              <a:buNone/>
            </a:pPr>
            <a:r>
              <a:rPr lang="fr-FR" sz="2000" cap="none" dirty="0" smtClean="0">
                <a:latin typeface="Times New Roman" panose="02020603050405020304" pitchFamily="18" charset="0"/>
                <a:cs typeface="Times New Roman" panose="02020603050405020304" pitchFamily="18" charset="0"/>
              </a:rPr>
              <a:t>               - </a:t>
            </a:r>
            <a:r>
              <a:rPr lang="fr-FR" sz="2000" cap="none" dirty="0" smtClean="0">
                <a:solidFill>
                  <a:schemeClr val="accent1"/>
                </a:solidFill>
                <a:latin typeface="Times New Roman" panose="02020603050405020304" pitchFamily="18" charset="0"/>
                <a:cs typeface="Times New Roman" panose="02020603050405020304" pitchFamily="18" charset="0"/>
              </a:rPr>
              <a:t>Limitation </a:t>
            </a:r>
            <a:r>
              <a:rPr lang="fr-FR" sz="2000" cap="none" dirty="0">
                <a:solidFill>
                  <a:schemeClr val="accent1"/>
                </a:solidFill>
                <a:latin typeface="Times New Roman" panose="02020603050405020304" pitchFamily="18" charset="0"/>
                <a:cs typeface="Times New Roman" panose="02020603050405020304" pitchFamily="18" charset="0"/>
              </a:rPr>
              <a:t>de la teneur en nitrates</a:t>
            </a:r>
            <a:r>
              <a:rPr lang="fr-FR" sz="2000" cap="none" dirty="0">
                <a:latin typeface="Times New Roman" panose="02020603050405020304" pitchFamily="18" charset="0"/>
                <a:cs typeface="Times New Roman" panose="02020603050405020304" pitchFamily="18" charset="0"/>
              </a:rPr>
              <a:t>, d’où une </a:t>
            </a:r>
            <a:r>
              <a:rPr lang="fr-FR" sz="2000" cap="none" dirty="0">
                <a:solidFill>
                  <a:schemeClr val="accent1"/>
                </a:solidFill>
                <a:latin typeface="Times New Roman" panose="02020603050405020304" pitchFamily="18" charset="0"/>
                <a:cs typeface="Times New Roman" panose="02020603050405020304" pitchFamily="18" charset="0"/>
              </a:rPr>
              <a:t>dénitrification</a:t>
            </a:r>
            <a:r>
              <a:rPr lang="fr-FR" sz="2000" cap="none" dirty="0">
                <a:latin typeface="Times New Roman" panose="02020603050405020304" pitchFamily="18" charset="0"/>
                <a:cs typeface="Times New Roman" panose="02020603050405020304" pitchFamily="18" charset="0"/>
              </a:rPr>
              <a:t> </a:t>
            </a:r>
            <a:r>
              <a:rPr lang="fr-FR" sz="2000" cap="none" dirty="0">
                <a:solidFill>
                  <a:schemeClr val="accent1"/>
                </a:solidFill>
                <a:latin typeface="Times New Roman" panose="02020603050405020304" pitchFamily="18" charset="0"/>
                <a:cs typeface="Times New Roman" panose="02020603050405020304" pitchFamily="18" charset="0"/>
              </a:rPr>
              <a:t>biologique</a:t>
            </a:r>
            <a:r>
              <a:rPr lang="fr-FR" sz="2000" cap="none" dirty="0">
                <a:latin typeface="Times New Roman" panose="02020603050405020304" pitchFamily="18" charset="0"/>
                <a:cs typeface="Times New Roman" panose="02020603050405020304" pitchFamily="18" charset="0"/>
              </a:rPr>
              <a:t> ou, de préférence, une dénitratation sur résine échangeuse d’anions régénérée au chlorure de sodium ; </a:t>
            </a:r>
            <a:endParaRPr lang="fr-FR" sz="2000" cap="none" dirty="0" smtClean="0">
              <a:latin typeface="Times New Roman" panose="02020603050405020304" pitchFamily="18" charset="0"/>
              <a:cs typeface="Times New Roman" panose="02020603050405020304" pitchFamily="18" charset="0"/>
            </a:endParaRPr>
          </a:p>
          <a:p>
            <a:pPr marL="0" indent="0">
              <a:buNone/>
            </a:pPr>
            <a:r>
              <a:rPr lang="fr-FR" sz="2000" cap="none" dirty="0" smtClean="0">
                <a:latin typeface="Times New Roman" panose="02020603050405020304" pitchFamily="18" charset="0"/>
                <a:cs typeface="Times New Roman" panose="02020603050405020304" pitchFamily="18" charset="0"/>
              </a:rPr>
              <a:t>               - </a:t>
            </a:r>
            <a:r>
              <a:rPr lang="fr-FR" sz="2000" cap="none" dirty="0" smtClean="0">
                <a:solidFill>
                  <a:schemeClr val="accent1"/>
                </a:solidFill>
                <a:latin typeface="Times New Roman" panose="02020603050405020304" pitchFamily="18" charset="0"/>
                <a:cs typeface="Times New Roman" panose="02020603050405020304" pitchFamily="18" charset="0"/>
              </a:rPr>
              <a:t>Limitation </a:t>
            </a:r>
            <a:r>
              <a:rPr lang="fr-FR" sz="2000" cap="none" dirty="0">
                <a:solidFill>
                  <a:schemeClr val="accent1"/>
                </a:solidFill>
                <a:latin typeface="Times New Roman" panose="02020603050405020304" pitchFamily="18" charset="0"/>
                <a:cs typeface="Times New Roman" panose="02020603050405020304" pitchFamily="18" charset="0"/>
              </a:rPr>
              <a:t>de la salinité</a:t>
            </a:r>
            <a:r>
              <a:rPr lang="fr-FR" sz="2000" cap="none" dirty="0">
                <a:latin typeface="Times New Roman" panose="02020603050405020304" pitchFamily="18" charset="0"/>
                <a:cs typeface="Times New Roman" panose="02020603050405020304" pitchFamily="18" charset="0"/>
              </a:rPr>
              <a:t>, que l’on réduit par un traitement sur membrane semi-perméable (osmose inverse </a:t>
            </a:r>
            <a:r>
              <a:rPr lang="fr-FR" sz="2000" cap="none" dirty="0" smtClean="0">
                <a:latin typeface="Times New Roman" panose="02020603050405020304" pitchFamily="18" charset="0"/>
                <a:cs typeface="Times New Roman" panose="02020603050405020304" pitchFamily="18" charset="0"/>
              </a:rPr>
              <a:t>ou </a:t>
            </a:r>
            <a:r>
              <a:rPr lang="fr-FR" sz="2000" cap="none" dirty="0" err="1">
                <a:latin typeface="Times New Roman" panose="02020603050405020304" pitchFamily="18" charset="0"/>
                <a:cs typeface="Times New Roman" panose="02020603050405020304" pitchFamily="18" charset="0"/>
              </a:rPr>
              <a:t>nanofiltration</a:t>
            </a:r>
            <a:r>
              <a:rPr lang="fr-FR" sz="2000" cap="none" dirty="0">
                <a:latin typeface="Times New Roman" panose="02020603050405020304" pitchFamily="18" charset="0"/>
                <a:cs typeface="Times New Roman" panose="02020603050405020304" pitchFamily="18" charset="0"/>
              </a:rPr>
              <a:t>) ou par une déminéralisation par échange d’ions</a:t>
            </a:r>
            <a:r>
              <a:rPr lang="fr-FR" sz="2000" cap="none" dirty="0" smtClean="0">
                <a:latin typeface="Times New Roman" panose="02020603050405020304" pitchFamily="18" charset="0"/>
                <a:cs typeface="Times New Roman" panose="02020603050405020304" pitchFamily="18" charset="0"/>
              </a:rPr>
              <a:t>.</a:t>
            </a:r>
          </a:p>
          <a:p>
            <a:pPr marL="0" indent="0">
              <a:buNone/>
            </a:pPr>
            <a:endParaRPr lang="fr-FR" sz="2000" cap="none" dirty="0" smtClean="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BD546FC2-FB0B-47F5-988F-EE4CC9DAE8B4}"/>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33048166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598160"/>
            <a:ext cx="12192000" cy="1259840"/>
          </a:xfrm>
        </p:spPr>
        <p:txBody>
          <a:bodyPr>
            <a:normAutofit/>
          </a:bodyPr>
          <a:lstStyle/>
          <a:p>
            <a:pPr>
              <a:buNone/>
            </a:pPr>
            <a:r>
              <a:rPr lang="fr-FR" b="1" dirty="0" smtClean="0"/>
              <a:t>                  Figure </a:t>
            </a:r>
            <a:r>
              <a:rPr lang="fr-FR" b="1" dirty="0"/>
              <a:t>2</a:t>
            </a:r>
            <a:r>
              <a:rPr lang="fr-FR" b="1" dirty="0" smtClean="0"/>
              <a:t> – Principales filières de préparation des eaux pour la fabrication des boissons</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2050" name="Picture 2"/>
          <p:cNvPicPr>
            <a:picLocks noChangeAspect="1" noChangeArrowheads="1"/>
          </p:cNvPicPr>
          <p:nvPr/>
        </p:nvPicPr>
        <p:blipFill>
          <a:blip r:embed="rId3"/>
          <a:srcRect/>
          <a:stretch>
            <a:fillRect/>
          </a:stretch>
        </p:blipFill>
        <p:spPr bwMode="auto">
          <a:xfrm>
            <a:off x="1392629" y="481781"/>
            <a:ext cx="9177867" cy="5403427"/>
          </a:xfrm>
          <a:prstGeom prst="rect">
            <a:avLst/>
          </a:prstGeom>
          <a:noFill/>
          <a:ln w="9525">
            <a:noFill/>
            <a:miter lim="800000"/>
            <a:headEnd/>
            <a:tailEnd/>
          </a:ln>
          <a:effectLst/>
        </p:spPr>
      </p:pic>
      <p:sp>
        <p:nvSpPr>
          <p:cNvPr id="5" name="Ellipse 4"/>
          <p:cNvSpPr/>
          <p:nvPr/>
        </p:nvSpPr>
        <p:spPr>
          <a:xfrm>
            <a:off x="1754239" y="2015613"/>
            <a:ext cx="1383617" cy="412955"/>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n>
                <a:solidFill>
                  <a:srgbClr val="FF0000"/>
                </a:solidFill>
              </a:ln>
              <a:noFill/>
            </a:endParaRPr>
          </a:p>
        </p:txBody>
      </p:sp>
      <p:sp>
        <p:nvSpPr>
          <p:cNvPr id="6" name="Ellipse 5"/>
          <p:cNvSpPr/>
          <p:nvPr/>
        </p:nvSpPr>
        <p:spPr>
          <a:xfrm>
            <a:off x="1754238" y="2921984"/>
            <a:ext cx="1383617" cy="412955"/>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n>
                <a:solidFill>
                  <a:srgbClr val="FF0000"/>
                </a:solidFill>
              </a:ln>
              <a:noFill/>
            </a:endParaRPr>
          </a:p>
        </p:txBody>
      </p:sp>
      <p:sp>
        <p:nvSpPr>
          <p:cNvPr id="7" name="Ellipse 6"/>
          <p:cNvSpPr/>
          <p:nvPr/>
        </p:nvSpPr>
        <p:spPr>
          <a:xfrm>
            <a:off x="1634886" y="1109242"/>
            <a:ext cx="1383617" cy="412955"/>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n>
                <a:solidFill>
                  <a:srgbClr val="FF0000"/>
                </a:solidFill>
              </a:ln>
              <a:no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51832" y="6380480"/>
            <a:ext cx="8792648" cy="477520"/>
          </a:xfrm>
        </p:spPr>
        <p:txBody>
          <a:bodyPr/>
          <a:lstStyle/>
          <a:p>
            <a:pPr>
              <a:buNone/>
            </a:pPr>
            <a:r>
              <a:rPr lang="fr-FR" b="1" dirty="0" smtClean="0"/>
              <a:t>Figure </a:t>
            </a:r>
            <a:r>
              <a:rPr lang="fr-FR" b="1" dirty="0"/>
              <a:t>3</a:t>
            </a:r>
            <a:r>
              <a:rPr lang="fr-FR" b="1" dirty="0" smtClean="0"/>
              <a:t>– Exemple de filière de préparation d’une eau pour boisson gazeuse</a:t>
            </a:r>
            <a:endParaRPr lang="fr-FR"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3074" name="Picture 2"/>
          <p:cNvPicPr>
            <a:picLocks noChangeAspect="1" noChangeArrowheads="1"/>
          </p:cNvPicPr>
          <p:nvPr/>
        </p:nvPicPr>
        <p:blipFill>
          <a:blip r:embed="rId3"/>
          <a:srcRect/>
          <a:stretch>
            <a:fillRect/>
          </a:stretch>
        </p:blipFill>
        <p:spPr bwMode="auto">
          <a:xfrm>
            <a:off x="1651831" y="0"/>
            <a:ext cx="8121433" cy="6319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675" y="787430"/>
            <a:ext cx="10571998" cy="970450"/>
          </a:xfrm>
        </p:spPr>
        <p:txBody>
          <a:bodyPr>
            <a:normAutofit fontScale="90000"/>
          </a:bodyPr>
          <a:lstStyle/>
          <a:p>
            <a:r>
              <a:rPr lang="fr-FR" dirty="0"/>
              <a:t>2.2</a:t>
            </a:r>
            <a:r>
              <a:rPr lang="fr-FR" dirty="0" smtClean="0"/>
              <a:t>. </a:t>
            </a:r>
            <a:r>
              <a:rPr lang="fr-FR" dirty="0"/>
              <a:t>Conserveries de légumes et de fruits</a:t>
            </a:r>
            <a:br>
              <a:rPr lang="fr-FR" dirty="0"/>
            </a:br>
            <a:endParaRPr lang="fr-FR" dirty="0"/>
          </a:p>
        </p:txBody>
      </p:sp>
      <p:sp>
        <p:nvSpPr>
          <p:cNvPr id="3" name="Espace réservé du contenu 2"/>
          <p:cNvSpPr>
            <a:spLocks noGrp="1"/>
          </p:cNvSpPr>
          <p:nvPr>
            <p:ph idx="1"/>
          </p:nvPr>
        </p:nvSpPr>
        <p:spPr>
          <a:xfrm>
            <a:off x="1" y="1892595"/>
            <a:ext cx="12093676" cy="3284107"/>
          </a:xfrm>
        </p:spPr>
        <p:txBody>
          <a:bodyPr>
            <a:normAutofit/>
          </a:bodyPr>
          <a:lstStyle/>
          <a:p>
            <a:pPr marL="0" indent="0">
              <a:buNone/>
            </a:pPr>
            <a:r>
              <a:rPr lang="fr-FR" sz="2400" dirty="0" smtClean="0"/>
              <a:t>Il </a:t>
            </a:r>
            <a:r>
              <a:rPr lang="fr-FR" sz="2400" dirty="0"/>
              <a:t>faut souvent pratiquer : </a:t>
            </a:r>
            <a:endParaRPr lang="fr-FR" sz="2400" dirty="0" smtClean="0"/>
          </a:p>
          <a:p>
            <a:pPr marL="0" indent="0">
              <a:buNone/>
            </a:pPr>
            <a:r>
              <a:rPr lang="fr-FR" sz="2400" dirty="0" smtClean="0"/>
              <a:t>- </a:t>
            </a:r>
            <a:r>
              <a:rPr lang="fr-FR" sz="2400" dirty="0"/>
              <a:t>un adoucissement partiel de l’eau (limite de dureté de 10 à </a:t>
            </a:r>
            <a:r>
              <a:rPr lang="fr-FR" sz="2400" dirty="0" smtClean="0"/>
              <a:t>20˚</a:t>
            </a:r>
            <a:r>
              <a:rPr lang="fr-FR" sz="2400" dirty="0"/>
              <a:t>F pour les fruits</a:t>
            </a:r>
            <a:r>
              <a:rPr lang="fr-FR" sz="2400" dirty="0" smtClean="0"/>
              <a:t>); </a:t>
            </a:r>
          </a:p>
          <a:p>
            <a:pPr marL="0" indent="0">
              <a:buNone/>
            </a:pPr>
            <a:r>
              <a:rPr lang="fr-FR" sz="2400" dirty="0" smtClean="0"/>
              <a:t>- </a:t>
            </a:r>
            <a:r>
              <a:rPr lang="fr-FR" sz="2400" dirty="0"/>
              <a:t>une réduction de la salinité totale</a:t>
            </a:r>
            <a:r>
              <a:rPr lang="fr-FR" sz="2400" dirty="0" smtClean="0"/>
              <a:t>.</a:t>
            </a:r>
            <a:endParaRPr lang="fr-FR" sz="2400"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14</a:t>
            </a:fld>
            <a:endParaRPr lang="en-US" dirty="0"/>
          </a:p>
        </p:txBody>
      </p:sp>
      <p:sp>
        <p:nvSpPr>
          <p:cNvPr id="5" name="AutoShape 2" descr="Résultat de recherche d'images pour &quot;Conserveries de légumes et de frui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8371" y="4315289"/>
            <a:ext cx="3370636" cy="2091198"/>
          </a:xfrm>
          <a:prstGeom prst="rect">
            <a:avLst/>
          </a:prstGeom>
        </p:spPr>
      </p:pic>
    </p:spTree>
    <p:extLst>
      <p:ext uri="{BB962C8B-B14F-4D97-AF65-F5344CB8AC3E}">
        <p14:creationId xmlns:p14="http://schemas.microsoft.com/office/powerpoint/2010/main" val="394562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5819" y="471633"/>
            <a:ext cx="10571998" cy="970450"/>
          </a:xfrm>
        </p:spPr>
        <p:txBody>
          <a:bodyPr/>
          <a:lstStyle/>
          <a:p>
            <a:r>
              <a:rPr lang="fr-FR" dirty="0" smtClean="0"/>
              <a:t>2.3. </a:t>
            </a:r>
            <a:r>
              <a:rPr lang="fr-FR" dirty="0"/>
              <a:t>Industries laitières</a:t>
            </a:r>
            <a:br>
              <a:rPr lang="fr-FR" dirty="0"/>
            </a:br>
            <a:endParaRPr lang="fr-FR" dirty="0"/>
          </a:p>
        </p:txBody>
      </p:sp>
      <p:sp>
        <p:nvSpPr>
          <p:cNvPr id="3" name="Espace réservé du contenu 2"/>
          <p:cNvSpPr>
            <a:spLocks noGrp="1"/>
          </p:cNvSpPr>
          <p:nvPr>
            <p:ph idx="1"/>
          </p:nvPr>
        </p:nvSpPr>
        <p:spPr>
          <a:xfrm>
            <a:off x="0" y="1704109"/>
            <a:ext cx="12191999" cy="5153891"/>
          </a:xfrm>
        </p:spPr>
        <p:txBody>
          <a:bodyPr>
            <a:normAutofit/>
          </a:bodyPr>
          <a:lstStyle/>
          <a:p>
            <a:pPr marL="0" indent="0">
              <a:buNone/>
            </a:pPr>
            <a:r>
              <a:rPr lang="fr-FR" dirty="0" smtClean="0"/>
              <a:t>Ici </a:t>
            </a:r>
            <a:r>
              <a:rPr lang="fr-FR" dirty="0"/>
              <a:t>encore, les traitements varient en fonction de l’usage de l’eau : </a:t>
            </a:r>
            <a:endParaRPr lang="fr-FR" dirty="0" smtClean="0"/>
          </a:p>
          <a:p>
            <a:pPr marL="0" indent="0">
              <a:buNone/>
            </a:pPr>
            <a:r>
              <a:rPr lang="fr-FR" dirty="0" smtClean="0"/>
              <a:t>                 - Nettoyage </a:t>
            </a:r>
            <a:r>
              <a:rPr lang="fr-FR" dirty="0"/>
              <a:t>et désinfection (appareils et cuves ; sols) </a:t>
            </a:r>
            <a:r>
              <a:rPr lang="fr-FR" dirty="0" smtClean="0"/>
              <a:t>;</a:t>
            </a:r>
          </a:p>
          <a:p>
            <a:pPr marL="0" indent="0">
              <a:buNone/>
            </a:pPr>
            <a:r>
              <a:rPr lang="fr-FR" dirty="0" smtClean="0"/>
              <a:t>                 - Lavage </a:t>
            </a:r>
            <a:r>
              <a:rPr lang="fr-FR" dirty="0"/>
              <a:t>des produits ; </a:t>
            </a:r>
            <a:endParaRPr lang="fr-FR" dirty="0" smtClean="0"/>
          </a:p>
          <a:p>
            <a:pPr marL="0" indent="0">
              <a:buNone/>
            </a:pPr>
            <a:r>
              <a:rPr lang="fr-FR" dirty="0" smtClean="0"/>
              <a:t>                 - Reconstitution </a:t>
            </a:r>
            <a:r>
              <a:rPr lang="fr-FR" dirty="0"/>
              <a:t>du lait </a:t>
            </a:r>
            <a:r>
              <a:rPr lang="fr-FR" dirty="0" smtClean="0"/>
              <a:t>;</a:t>
            </a:r>
          </a:p>
          <a:p>
            <a:pPr marL="0" indent="0">
              <a:buNone/>
            </a:pPr>
            <a:r>
              <a:rPr lang="fr-FR" dirty="0" smtClean="0"/>
              <a:t>                 - Alimentation </a:t>
            </a:r>
            <a:r>
              <a:rPr lang="fr-FR" dirty="0"/>
              <a:t>des chaudières et refroidissement. </a:t>
            </a:r>
            <a:endParaRPr lang="fr-FR" dirty="0" smtClean="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1032" name="Picture 8" descr="Répartition nationale des émission de carbone par sect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69495"/>
            <a:ext cx="5024284" cy="3584750"/>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p:cNvSpPr/>
          <p:nvPr/>
        </p:nvSpPr>
        <p:spPr>
          <a:xfrm>
            <a:off x="8514735" y="1417638"/>
            <a:ext cx="639097" cy="52914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sp>
        <p:nvSpPr>
          <p:cNvPr id="7" name="Ellipse 6"/>
          <p:cNvSpPr/>
          <p:nvPr/>
        </p:nvSpPr>
        <p:spPr>
          <a:xfrm>
            <a:off x="9797845" y="1066182"/>
            <a:ext cx="639097" cy="52914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sp>
        <p:nvSpPr>
          <p:cNvPr id="8" name="Ellipse 7"/>
          <p:cNvSpPr/>
          <p:nvPr/>
        </p:nvSpPr>
        <p:spPr>
          <a:xfrm>
            <a:off x="10436942" y="1881802"/>
            <a:ext cx="639097" cy="529149"/>
          </a:xfrm>
          <a:prstGeom prst="ellipse">
            <a:avLst/>
          </a:prstGeom>
          <a:solidFill>
            <a:srgbClr val="0070C0"/>
          </a:solid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ln w="0">
                <a:solidFill>
                  <a:srgbClr val="0070C0"/>
                </a:solidFill>
              </a:ln>
              <a:solidFill>
                <a:srgbClr val="0070C0"/>
              </a:solidFill>
              <a:effectLst>
                <a:outerShdw blurRad="38100" dist="19050" dir="2700000" algn="tl" rotWithShape="0">
                  <a:schemeClr val="dk1">
                    <a:alpha val="40000"/>
                  </a:schemeClr>
                </a:outerShdw>
              </a:effectLst>
            </a:endParaRPr>
          </a:p>
        </p:txBody>
      </p:sp>
      <p:sp>
        <p:nvSpPr>
          <p:cNvPr id="9" name="Ellipse 8"/>
          <p:cNvSpPr/>
          <p:nvPr/>
        </p:nvSpPr>
        <p:spPr>
          <a:xfrm>
            <a:off x="9925664" y="2772697"/>
            <a:ext cx="639097" cy="453874"/>
          </a:xfrm>
          <a:prstGeom prst="ellipse">
            <a:avLst/>
          </a:prstGeom>
          <a:solidFill>
            <a:srgbClr val="00B0F0"/>
          </a:solid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sp>
        <p:nvSpPr>
          <p:cNvPr id="10" name="Ellipse 9"/>
          <p:cNvSpPr/>
          <p:nvPr/>
        </p:nvSpPr>
        <p:spPr>
          <a:xfrm>
            <a:off x="8706465" y="2703871"/>
            <a:ext cx="378541" cy="403123"/>
          </a:xfrm>
          <a:prstGeom prst="ellipse">
            <a:avLst/>
          </a:prstGeom>
          <a:solidFill>
            <a:srgbClr val="00B050"/>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sp>
        <p:nvSpPr>
          <p:cNvPr id="11" name="Ellipse 10"/>
          <p:cNvSpPr/>
          <p:nvPr/>
        </p:nvSpPr>
        <p:spPr>
          <a:xfrm>
            <a:off x="10835148" y="2830907"/>
            <a:ext cx="905338" cy="512061"/>
          </a:xfrm>
          <a:prstGeom prst="ellipse">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sp>
        <p:nvSpPr>
          <p:cNvPr id="12" name="Ellipse 11"/>
          <p:cNvSpPr/>
          <p:nvPr/>
        </p:nvSpPr>
        <p:spPr>
          <a:xfrm>
            <a:off x="9153832" y="3226571"/>
            <a:ext cx="403123" cy="116397"/>
          </a:xfrm>
          <a:prstGeom prst="ellipse">
            <a:avLst/>
          </a:prstGeom>
          <a:solidFill>
            <a:srgbClr val="00B050"/>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01605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780503"/>
            <a:ext cx="12359148" cy="2856272"/>
          </a:xfrm>
        </p:spPr>
        <p:txBody>
          <a:bodyPr/>
          <a:lstStyle/>
          <a:p>
            <a:pPr marL="0" indent="0">
              <a:buNone/>
            </a:pPr>
            <a:r>
              <a:rPr lang="fr-FR" dirty="0"/>
              <a:t>Pour tout contact avec les produits, il faudra au minimum une stricte conformité de l’eau aux </a:t>
            </a:r>
            <a:r>
              <a:rPr lang="fr-FR" dirty="0">
                <a:solidFill>
                  <a:schemeClr val="accent1"/>
                </a:solidFill>
              </a:rPr>
              <a:t>normes de potabilité</a:t>
            </a:r>
            <a:r>
              <a:rPr lang="fr-FR" dirty="0"/>
              <a:t>, ce qui implique :</a:t>
            </a:r>
          </a:p>
          <a:p>
            <a:pPr marL="0" indent="0">
              <a:buNone/>
            </a:pPr>
            <a:r>
              <a:rPr lang="fr-FR" dirty="0"/>
              <a:t>        </a:t>
            </a:r>
            <a:r>
              <a:rPr lang="fr-FR" dirty="0" smtClean="0"/>
              <a:t> </a:t>
            </a:r>
            <a:r>
              <a:rPr lang="fr-FR" dirty="0"/>
              <a:t>- Une </a:t>
            </a:r>
            <a:r>
              <a:rPr lang="fr-FR" dirty="0">
                <a:solidFill>
                  <a:schemeClr val="accent1"/>
                </a:solidFill>
              </a:rPr>
              <a:t>clarification et un affinage soignés </a:t>
            </a:r>
            <a:r>
              <a:rPr lang="fr-FR" dirty="0"/>
              <a:t>des </a:t>
            </a:r>
            <a:r>
              <a:rPr lang="fr-FR" dirty="0">
                <a:solidFill>
                  <a:schemeClr val="accent1"/>
                </a:solidFill>
              </a:rPr>
              <a:t>eaux de surface </a:t>
            </a:r>
            <a:r>
              <a:rPr lang="fr-FR" dirty="0"/>
              <a:t>; </a:t>
            </a:r>
          </a:p>
          <a:p>
            <a:pPr marL="0" indent="0">
              <a:buNone/>
            </a:pPr>
            <a:r>
              <a:rPr lang="fr-FR" dirty="0"/>
              <a:t>         </a:t>
            </a:r>
            <a:r>
              <a:rPr lang="fr-FR" dirty="0" smtClean="0"/>
              <a:t>- </a:t>
            </a:r>
            <a:r>
              <a:rPr lang="fr-FR" dirty="0"/>
              <a:t>Une </a:t>
            </a:r>
            <a:r>
              <a:rPr lang="fr-FR" dirty="0">
                <a:solidFill>
                  <a:schemeClr val="accent1"/>
                </a:solidFill>
              </a:rPr>
              <a:t>parfaite élimination du fer et du manganèse </a:t>
            </a:r>
            <a:r>
              <a:rPr lang="fr-FR" dirty="0"/>
              <a:t>dissous dans les </a:t>
            </a:r>
            <a:r>
              <a:rPr lang="fr-FR" dirty="0">
                <a:solidFill>
                  <a:schemeClr val="accent1"/>
                </a:solidFill>
              </a:rPr>
              <a:t>eaux souterraines</a:t>
            </a:r>
            <a:r>
              <a:rPr lang="fr-FR" dirty="0"/>
              <a:t>, ainsi qu’un affinage de ces dernières si la nappe a subi des pollutions chimiques ;</a:t>
            </a:r>
          </a:p>
          <a:p>
            <a:pPr marL="0" indent="0">
              <a:buNone/>
            </a:pPr>
            <a:r>
              <a:rPr lang="fr-FR" dirty="0"/>
              <a:t>       </a:t>
            </a:r>
            <a:r>
              <a:rPr lang="fr-FR" dirty="0" smtClean="0"/>
              <a:t> </a:t>
            </a:r>
            <a:r>
              <a:rPr lang="fr-FR" dirty="0"/>
              <a:t>- Dans tous les cas, </a:t>
            </a:r>
            <a:r>
              <a:rPr lang="fr-FR" dirty="0">
                <a:solidFill>
                  <a:schemeClr val="accent1"/>
                </a:solidFill>
              </a:rPr>
              <a:t>une désinfection efficace</a:t>
            </a:r>
            <a:r>
              <a:rPr lang="fr-FR" dirty="0"/>
              <a:t>. Pour </a:t>
            </a:r>
            <a:r>
              <a:rPr lang="fr-FR" dirty="0">
                <a:solidFill>
                  <a:schemeClr val="accent1"/>
                </a:solidFill>
              </a:rPr>
              <a:t>l’alimentation des chaudières</a:t>
            </a:r>
            <a:r>
              <a:rPr lang="fr-FR" dirty="0"/>
              <a:t>, le traitement sera le plus souvent basé sur la combinaison </a:t>
            </a:r>
            <a:r>
              <a:rPr lang="fr-FR" dirty="0">
                <a:solidFill>
                  <a:schemeClr val="accent1"/>
                </a:solidFill>
              </a:rPr>
              <a:t>décarbonatation/adoucissement.</a:t>
            </a:r>
          </a:p>
          <a:p>
            <a:endParaRPr lang="fr-FR"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2052" name="Picture 4" descr="http://dico-du-lait.fr/wp-content/uploads/CH14060.jpg-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136" y="137651"/>
            <a:ext cx="4051659" cy="345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5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8339" y="776748"/>
            <a:ext cx="10908173" cy="609600"/>
          </a:xfrm>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smtClean="0"/>
              <a:t/>
            </a:r>
            <a:br>
              <a:rPr lang="fr-FR" dirty="0" smtClean="0"/>
            </a:br>
            <a:r>
              <a:rPr lang="fr-FR" dirty="0"/>
              <a:t/>
            </a:r>
            <a:br>
              <a:rPr lang="fr-FR" dirty="0"/>
            </a:br>
            <a:r>
              <a:rPr lang="fr-FR" dirty="0" smtClean="0"/>
              <a:t>4. </a:t>
            </a:r>
            <a:r>
              <a:rPr lang="fr-FR" dirty="0"/>
              <a:t>Eaux </a:t>
            </a:r>
            <a:r>
              <a:rPr lang="fr-FR" dirty="0" err="1" smtClean="0"/>
              <a:t>ultrapures</a:t>
            </a:r>
            <a:endParaRPr lang="fr-FR" dirty="0"/>
          </a:p>
        </p:txBody>
      </p:sp>
      <p:sp>
        <p:nvSpPr>
          <p:cNvPr id="3" name="Espace réservé du contenu 2"/>
          <p:cNvSpPr>
            <a:spLocks noGrp="1"/>
          </p:cNvSpPr>
          <p:nvPr>
            <p:ph idx="1"/>
          </p:nvPr>
        </p:nvSpPr>
        <p:spPr>
          <a:xfrm>
            <a:off x="0" y="3047999"/>
            <a:ext cx="12192000" cy="3809999"/>
          </a:xfrm>
        </p:spPr>
        <p:txBody>
          <a:bodyPr>
            <a:normAutofit/>
          </a:bodyPr>
          <a:lstStyle/>
          <a:p>
            <a:r>
              <a:rPr lang="fr-FR" dirty="0" smtClean="0"/>
              <a:t>Les </a:t>
            </a:r>
            <a:r>
              <a:rPr lang="fr-FR" dirty="0"/>
              <a:t>garanties demandées </a:t>
            </a:r>
            <a:r>
              <a:rPr lang="fr-FR" dirty="0" smtClean="0"/>
              <a:t>s’établissent </a:t>
            </a:r>
            <a:r>
              <a:rPr lang="fr-FR" dirty="0"/>
              <a:t>sur </a:t>
            </a:r>
            <a:r>
              <a:rPr lang="fr-FR" dirty="0" smtClean="0"/>
              <a:t> </a:t>
            </a:r>
            <a:r>
              <a:rPr lang="fr-FR" dirty="0"/>
              <a:t>: </a:t>
            </a:r>
            <a:endParaRPr lang="fr-FR" dirty="0" smtClean="0"/>
          </a:p>
          <a:p>
            <a:pPr marL="0" indent="0">
              <a:buNone/>
            </a:pPr>
            <a:r>
              <a:rPr lang="fr-FR" dirty="0" smtClean="0"/>
              <a:t>                - Salinité </a:t>
            </a:r>
            <a:r>
              <a:rPr lang="fr-FR" dirty="0"/>
              <a:t>&lt; 10 </a:t>
            </a:r>
            <a:r>
              <a:rPr lang="fr-FR" dirty="0" smtClean="0"/>
              <a:t>µg/L;</a:t>
            </a:r>
          </a:p>
          <a:p>
            <a:pPr marL="0" indent="0">
              <a:buNone/>
            </a:pPr>
            <a:r>
              <a:rPr lang="fr-FR" dirty="0" smtClean="0"/>
              <a:t>                - Silice </a:t>
            </a:r>
            <a:r>
              <a:rPr lang="fr-FR" dirty="0"/>
              <a:t>inférieure à 1 </a:t>
            </a:r>
            <a:r>
              <a:rPr lang="fr-FR" dirty="0" smtClean="0"/>
              <a:t>µg/L; </a:t>
            </a:r>
          </a:p>
          <a:p>
            <a:pPr marL="0" indent="0">
              <a:buNone/>
            </a:pPr>
            <a:r>
              <a:rPr lang="fr-FR" dirty="0"/>
              <a:t> </a:t>
            </a:r>
            <a:r>
              <a:rPr lang="fr-FR" dirty="0" smtClean="0"/>
              <a:t>               - </a:t>
            </a:r>
            <a:r>
              <a:rPr lang="fr-FR" dirty="0"/>
              <a:t>moins de 10 colonies bactériennes </a:t>
            </a:r>
            <a:r>
              <a:rPr lang="fr-FR" dirty="0" smtClean="0"/>
              <a:t>/ litre </a:t>
            </a:r>
            <a:r>
              <a:rPr lang="fr-FR" dirty="0"/>
              <a:t>; </a:t>
            </a:r>
            <a:endParaRPr lang="fr-FR" dirty="0" smtClean="0"/>
          </a:p>
          <a:p>
            <a:pPr marL="0" indent="0">
              <a:buNone/>
            </a:pPr>
            <a:r>
              <a:rPr lang="fr-FR" dirty="0"/>
              <a:t> </a:t>
            </a:r>
            <a:r>
              <a:rPr lang="fr-FR" dirty="0" smtClean="0"/>
              <a:t>               - </a:t>
            </a:r>
            <a:r>
              <a:rPr lang="fr-FR" dirty="0"/>
              <a:t>taille des particules résiduelles inférieure à 500 nm ; moins de 100 particules </a:t>
            </a:r>
            <a:r>
              <a:rPr lang="fr-FR" dirty="0" smtClean="0"/>
              <a:t>/ litre </a:t>
            </a:r>
            <a:r>
              <a:rPr lang="fr-FR" dirty="0"/>
              <a:t>; </a:t>
            </a:r>
            <a:endParaRPr lang="fr-FR" dirty="0" smtClean="0"/>
          </a:p>
          <a:p>
            <a:pPr marL="0" indent="0">
              <a:buNone/>
            </a:pPr>
            <a:r>
              <a:rPr lang="fr-FR" dirty="0" smtClean="0"/>
              <a:t>               - parfois</a:t>
            </a:r>
            <a:r>
              <a:rPr lang="fr-FR" dirty="0"/>
              <a:t>, exigences complémentaires sur certains ions (Ca2+, Na+, Cl</a:t>
            </a:r>
            <a:r>
              <a:rPr lang="fr-FR" dirty="0" smtClean="0"/>
              <a:t>−), </a:t>
            </a:r>
            <a:r>
              <a:rPr lang="fr-FR" dirty="0"/>
              <a:t>les gaz dissous (O2, N2, CO2), les agents pyrogènes (pharmacie, biotechnologies, unités de dialyse rénale</a:t>
            </a:r>
            <a:r>
              <a:rPr lang="fr-FR" dirty="0" smtClean="0"/>
              <a:t>...).</a:t>
            </a:r>
          </a:p>
          <a:p>
            <a:pPr marL="0" indent="0">
              <a:buNone/>
            </a:pPr>
            <a:endParaRPr lang="fr-FR" dirty="0" smtClean="0"/>
          </a:p>
          <a:p>
            <a:pPr marL="0" indent="0">
              <a:buNone/>
            </a:pPr>
            <a:r>
              <a:rPr lang="fr-FR" dirty="0" smtClean="0"/>
              <a:t> </a:t>
            </a:r>
            <a:endParaRPr lang="fr-FR" dirty="0"/>
          </a:p>
        </p:txBody>
      </p:sp>
      <p:pic>
        <p:nvPicPr>
          <p:cNvPr id="8200" name="Picture 8" descr="Résultat de recherche d'images pour &quot;Eaux ultra pure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899" y="609600"/>
            <a:ext cx="3159684" cy="284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302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791200"/>
            <a:ext cx="12070081" cy="1104752"/>
          </a:xfrm>
        </p:spPr>
        <p:txBody>
          <a:bodyPr>
            <a:normAutofit/>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18</a:t>
            </a:fld>
            <a:endParaRPr lang="en-US" dirty="0"/>
          </a:p>
        </p:txBody>
      </p:sp>
      <p:pic>
        <p:nvPicPr>
          <p:cNvPr id="5" name="Picture 5"/>
          <p:cNvPicPr>
            <a:picLocks noChangeAspect="1" noChangeArrowheads="1"/>
          </p:cNvPicPr>
          <p:nvPr/>
        </p:nvPicPr>
        <p:blipFill>
          <a:blip r:embed="rId3"/>
          <a:srcRect/>
          <a:stretch>
            <a:fillRect/>
          </a:stretch>
        </p:blipFill>
        <p:spPr bwMode="auto">
          <a:xfrm>
            <a:off x="2028305" y="0"/>
            <a:ext cx="7606145" cy="4775199"/>
          </a:xfrm>
          <a:prstGeom prst="rect">
            <a:avLst/>
          </a:prstGeom>
          <a:noFill/>
          <a:ln w="9525">
            <a:noFill/>
            <a:miter lim="800000"/>
            <a:headEnd/>
            <a:tailEnd/>
          </a:ln>
          <a:effectLst/>
        </p:spPr>
      </p:pic>
      <p:pic>
        <p:nvPicPr>
          <p:cNvPr id="6" name="Picture 2" descr="Résultat de recherche d'images pour &quot;Eaux ultra pure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98" y="-471948"/>
            <a:ext cx="12021902" cy="7329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5049" y="-37952"/>
            <a:ext cx="12191999" cy="185913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Figure 6 : Module de production d’eau </a:t>
            </a:r>
            <a:r>
              <a:rPr lang="fr-FR" dirty="0" err="1" smtClean="0">
                <a:solidFill>
                  <a:schemeClr val="bg1"/>
                </a:solidFill>
              </a:rPr>
              <a:t>Ultrapure</a:t>
            </a:r>
            <a:endParaRPr lang="fr-FR" dirty="0">
              <a:solidFill>
                <a:schemeClr val="bg1"/>
              </a:solidFill>
            </a:endParaRPr>
          </a:p>
        </p:txBody>
      </p:sp>
      <p:sp>
        <p:nvSpPr>
          <p:cNvPr id="8" name="Rectangle 7"/>
          <p:cNvSpPr/>
          <p:nvPr/>
        </p:nvSpPr>
        <p:spPr>
          <a:xfrm>
            <a:off x="2" y="-50000"/>
            <a:ext cx="1179870" cy="690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0405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241754"/>
            <a:ext cx="12211664" cy="4370439"/>
          </a:xfrm>
        </p:spPr>
        <p:txBody>
          <a:bodyPr>
            <a:normAutofit/>
          </a:bodyPr>
          <a:lstStyle/>
          <a:p>
            <a:r>
              <a:rPr lang="fr-FR" dirty="0" smtClean="0"/>
              <a:t>l’eau </a:t>
            </a:r>
            <a:r>
              <a:rPr lang="fr-FR" dirty="0"/>
              <a:t>pour préparation injectable, totalement exempte d’aluminium et d’agents pyrogènes, la </a:t>
            </a:r>
            <a:r>
              <a:rPr lang="fr-FR" dirty="0">
                <a:solidFill>
                  <a:schemeClr val="accent1"/>
                </a:solidFill>
              </a:rPr>
              <a:t>pharmacopée européenne </a:t>
            </a:r>
            <a:r>
              <a:rPr lang="fr-FR" dirty="0"/>
              <a:t>impose la </a:t>
            </a:r>
            <a:r>
              <a:rPr lang="fr-FR" dirty="0">
                <a:solidFill>
                  <a:schemeClr val="accent1"/>
                </a:solidFill>
              </a:rPr>
              <a:t>distillation</a:t>
            </a:r>
            <a:r>
              <a:rPr lang="fr-FR" dirty="0"/>
              <a:t> alors que, aux </a:t>
            </a:r>
            <a:r>
              <a:rPr lang="fr-FR" dirty="0">
                <a:solidFill>
                  <a:schemeClr val="accent1"/>
                </a:solidFill>
              </a:rPr>
              <a:t>États-Unis</a:t>
            </a:r>
            <a:r>
              <a:rPr lang="fr-FR" dirty="0"/>
              <a:t>, </a:t>
            </a:r>
            <a:r>
              <a:rPr lang="fr-FR" dirty="0" smtClean="0"/>
              <a:t>impose </a:t>
            </a:r>
            <a:r>
              <a:rPr lang="fr-FR" dirty="0">
                <a:solidFill>
                  <a:schemeClr val="accent1"/>
                </a:solidFill>
              </a:rPr>
              <a:t>l’osmose inverse ; </a:t>
            </a:r>
            <a:endParaRPr lang="fr-FR" dirty="0" smtClean="0">
              <a:solidFill>
                <a:schemeClr val="accent1"/>
              </a:solidFill>
            </a:endParaRPr>
          </a:p>
          <a:p>
            <a:endParaRPr lang="fr-FR" dirty="0"/>
          </a:p>
          <a:p>
            <a:r>
              <a:rPr lang="fr-FR" dirty="0" err="1" smtClean="0">
                <a:solidFill>
                  <a:schemeClr val="accent1"/>
                </a:solidFill>
              </a:rPr>
              <a:t>Ultraﬁltration</a:t>
            </a:r>
            <a:r>
              <a:rPr lang="fr-FR" dirty="0" smtClean="0">
                <a:solidFill>
                  <a:schemeClr val="accent1"/>
                </a:solidFill>
              </a:rPr>
              <a:t> </a:t>
            </a:r>
            <a:r>
              <a:rPr lang="fr-FR" dirty="0">
                <a:solidFill>
                  <a:schemeClr val="accent1"/>
                </a:solidFill>
              </a:rPr>
              <a:t>préliminaire </a:t>
            </a:r>
            <a:r>
              <a:rPr lang="fr-FR" dirty="0"/>
              <a:t>éliminerait totalement </a:t>
            </a:r>
            <a:r>
              <a:rPr lang="fr-FR" dirty="0">
                <a:solidFill>
                  <a:schemeClr val="accent1"/>
                </a:solidFill>
              </a:rPr>
              <a:t>les agents pyrogènes </a:t>
            </a:r>
            <a:r>
              <a:rPr lang="fr-FR" dirty="0"/>
              <a:t>dans les deux cas</a:t>
            </a:r>
            <a:r>
              <a:rPr lang="fr-FR" dirty="0" smtClean="0"/>
              <a:t>.</a:t>
            </a:r>
          </a:p>
          <a:p>
            <a:endParaRPr lang="fr-FR" dirty="0" smtClean="0"/>
          </a:p>
          <a:p>
            <a:r>
              <a:rPr lang="fr-FR" dirty="0"/>
              <a:t>Cet exemple d’une conception</a:t>
            </a:r>
            <a:r>
              <a:rPr lang="fr-FR" dirty="0">
                <a:solidFill>
                  <a:schemeClr val="accent1"/>
                </a:solidFill>
              </a:rPr>
              <a:t> « </a:t>
            </a:r>
            <a:r>
              <a:rPr lang="fr-FR" dirty="0" err="1">
                <a:solidFill>
                  <a:schemeClr val="accent1"/>
                </a:solidFill>
              </a:rPr>
              <a:t>multibarrière</a:t>
            </a:r>
            <a:r>
              <a:rPr lang="fr-FR" dirty="0">
                <a:solidFill>
                  <a:schemeClr val="accent1"/>
                </a:solidFill>
              </a:rPr>
              <a:t> » </a:t>
            </a:r>
            <a:r>
              <a:rPr lang="fr-FR" dirty="0"/>
              <a:t>du traitement, souvent évoquée également à propos de certains organismes pathogènes (comme les kystes de Giardia ou </a:t>
            </a:r>
            <a:r>
              <a:rPr lang="fr-FR" dirty="0" err="1"/>
              <a:t>Cryptosporidium</a:t>
            </a:r>
            <a:r>
              <a:rPr lang="fr-FR" dirty="0"/>
              <a:t>, relativement résistants aux désinfectants usuels), </a:t>
            </a: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val="486613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133" y="203200"/>
            <a:ext cx="11997267" cy="1114323"/>
          </a:xfrm>
        </p:spPr>
        <p:txBody>
          <a:bodyPr/>
          <a:lstStyle/>
          <a:p>
            <a:r>
              <a:rPr lang="fr-FR" dirty="0" smtClean="0"/>
              <a:t/>
            </a:r>
            <a:br>
              <a:rPr lang="fr-FR" dirty="0" smtClean="0"/>
            </a:br>
            <a:r>
              <a:rPr lang="fr-FR" dirty="0"/>
              <a:t/>
            </a:r>
            <a:br>
              <a:rPr lang="fr-FR" dirty="0"/>
            </a:br>
            <a:r>
              <a:rPr lang="fr-FR" dirty="0" smtClean="0"/>
              <a:t/>
            </a:r>
            <a:br>
              <a:rPr lang="fr-FR" dirty="0" smtClean="0"/>
            </a:br>
            <a:r>
              <a:rPr lang="fr-FR" dirty="0" smtClean="0"/>
              <a:t>Filières </a:t>
            </a:r>
            <a:r>
              <a:rPr lang="fr-FR" dirty="0"/>
              <a:t>de </a:t>
            </a:r>
            <a:r>
              <a:rPr lang="fr-FR" dirty="0" smtClean="0"/>
              <a:t>traitement</a:t>
            </a:r>
            <a:br>
              <a:rPr lang="fr-FR" dirty="0" smtClean="0"/>
            </a:br>
            <a:r>
              <a:rPr lang="fr-FR" dirty="0" smtClean="0"/>
              <a:t>           - </a:t>
            </a:r>
            <a:r>
              <a:rPr lang="fr-FR" sz="3200" dirty="0" smtClean="0"/>
              <a:t>Préparation </a:t>
            </a:r>
            <a:r>
              <a:rPr lang="fr-FR" sz="3200" dirty="0"/>
              <a:t>d’une eau claire et </a:t>
            </a:r>
            <a:r>
              <a:rPr lang="fr-FR" sz="3200" dirty="0" smtClean="0"/>
              <a:t>stable</a:t>
            </a:r>
            <a:endParaRPr lang="fr-FR" sz="3200" dirty="0"/>
          </a:p>
        </p:txBody>
      </p:sp>
      <p:sp>
        <p:nvSpPr>
          <p:cNvPr id="3" name="Espace réservé du contenu 2"/>
          <p:cNvSpPr>
            <a:spLocks noGrp="1"/>
          </p:cNvSpPr>
          <p:nvPr>
            <p:ph idx="1"/>
          </p:nvPr>
        </p:nvSpPr>
        <p:spPr>
          <a:xfrm>
            <a:off x="0" y="2129326"/>
            <a:ext cx="12015019" cy="4562297"/>
          </a:xfrm>
        </p:spPr>
        <p:txBody>
          <a:bodyPr>
            <a:normAutofit/>
          </a:bodyPr>
          <a:lstStyle/>
          <a:p>
            <a:pPr marL="457200" lvl="1" indent="0">
              <a:buNone/>
            </a:pPr>
            <a:r>
              <a:rPr lang="fr-FR" sz="1800" dirty="0"/>
              <a:t>Certains usages ne réclament qu’une eau débarrassée de tous matières en suspension, inertes ou vivantes, et stable à divers points de vue, </a:t>
            </a:r>
            <a:r>
              <a:rPr lang="fr-FR" sz="1800" dirty="0" err="1"/>
              <a:t>c-à-d</a:t>
            </a:r>
            <a:r>
              <a:rPr lang="fr-FR" sz="1800" dirty="0"/>
              <a:t> non susceptible de : </a:t>
            </a:r>
          </a:p>
          <a:p>
            <a:pPr lvl="1">
              <a:buFont typeface="Wingdings" panose="05000000000000000000" pitchFamily="2" charset="2"/>
              <a:buChar char="Ø"/>
            </a:pPr>
            <a:r>
              <a:rPr lang="fr-FR" sz="1800" dirty="0" smtClean="0"/>
              <a:t>manifester </a:t>
            </a:r>
            <a:r>
              <a:rPr lang="fr-FR" sz="1800" dirty="0"/>
              <a:t>des </a:t>
            </a:r>
            <a:r>
              <a:rPr lang="fr-FR" sz="1800" dirty="0" smtClean="0">
                <a:solidFill>
                  <a:schemeClr val="accent1"/>
                </a:solidFill>
              </a:rPr>
              <a:t>post précipitations </a:t>
            </a:r>
            <a:r>
              <a:rPr lang="fr-FR" sz="1800" dirty="0"/>
              <a:t>en cours </a:t>
            </a:r>
            <a:r>
              <a:rPr lang="fr-FR" sz="1800" dirty="0" smtClean="0"/>
              <a:t>d’utilisation ; </a:t>
            </a:r>
            <a:endParaRPr lang="fr-FR" sz="1800" dirty="0"/>
          </a:p>
          <a:p>
            <a:pPr lvl="1">
              <a:buFont typeface="Wingdings" panose="05000000000000000000" pitchFamily="2" charset="2"/>
              <a:buChar char="Ø"/>
            </a:pPr>
            <a:r>
              <a:rPr lang="fr-FR" sz="1800" dirty="0" smtClean="0">
                <a:solidFill>
                  <a:schemeClr val="accent1"/>
                </a:solidFill>
              </a:rPr>
              <a:t>provoquer </a:t>
            </a:r>
            <a:r>
              <a:rPr lang="fr-FR" sz="1800" dirty="0">
                <a:solidFill>
                  <a:schemeClr val="accent1"/>
                </a:solidFill>
              </a:rPr>
              <a:t>des interférences </a:t>
            </a:r>
            <a:r>
              <a:rPr lang="fr-FR" sz="1800" dirty="0"/>
              <a:t>avec les matériaux de stockage et de distribution, du fait de phénomènes de corrosion ou d’entartrage ; </a:t>
            </a:r>
          </a:p>
          <a:p>
            <a:pPr lvl="1">
              <a:buFont typeface="Wingdings" panose="05000000000000000000" pitchFamily="2" charset="2"/>
              <a:buChar char="Ø"/>
            </a:pPr>
            <a:r>
              <a:rPr lang="fr-FR" sz="1800" dirty="0" smtClean="0">
                <a:solidFill>
                  <a:schemeClr val="accent1"/>
                </a:solidFill>
              </a:rPr>
              <a:t>subir </a:t>
            </a:r>
            <a:r>
              <a:rPr lang="fr-FR" sz="1800" dirty="0">
                <a:solidFill>
                  <a:schemeClr val="accent1"/>
                </a:solidFill>
              </a:rPr>
              <a:t>des phénomènes de reviviscence bactérienne, algale ou animale</a:t>
            </a:r>
            <a:r>
              <a:rPr lang="fr-FR" sz="1800" dirty="0" smtClean="0"/>
              <a:t>,</a:t>
            </a:r>
          </a:p>
          <a:p>
            <a:pPr lvl="1">
              <a:buFont typeface="Wingdings" panose="05000000000000000000" pitchFamily="2" charset="2"/>
              <a:buChar char="Ø"/>
            </a:pPr>
            <a:r>
              <a:rPr lang="fr-FR" sz="1800" dirty="0" smtClean="0">
                <a:solidFill>
                  <a:schemeClr val="accent1"/>
                </a:solidFill>
              </a:rPr>
              <a:t>l’absence </a:t>
            </a:r>
            <a:r>
              <a:rPr lang="fr-FR" sz="1800" dirty="0">
                <a:solidFill>
                  <a:schemeClr val="accent1"/>
                </a:solidFill>
              </a:rPr>
              <a:t>de substances chimiques susceptibles de servir de nutriments </a:t>
            </a:r>
            <a:r>
              <a:rPr lang="fr-FR" sz="1800" dirty="0" smtClean="0"/>
              <a:t>(nitrates</a:t>
            </a:r>
            <a:r>
              <a:rPr lang="fr-FR" sz="1800" dirty="0"/>
              <a:t>) ou </a:t>
            </a:r>
            <a:r>
              <a:rPr lang="fr-FR" sz="1800" dirty="0">
                <a:solidFill>
                  <a:schemeClr val="accent1"/>
                </a:solidFill>
              </a:rPr>
              <a:t>de réagir avec les produits désinfectants </a:t>
            </a:r>
            <a:r>
              <a:rPr lang="fr-FR" sz="1800" dirty="0"/>
              <a:t>(</a:t>
            </a:r>
            <a:r>
              <a:rPr lang="fr-FR" sz="1800" dirty="0" smtClean="0"/>
              <a:t>ex </a:t>
            </a:r>
            <a:r>
              <a:rPr lang="fr-FR" sz="1800" dirty="0"/>
              <a:t>: ammonium et chlore). </a:t>
            </a:r>
            <a:endParaRPr lang="fr-FR" sz="1800" dirty="0" smtClean="0"/>
          </a:p>
          <a:p>
            <a:pPr marL="0" indent="0">
              <a:buNone/>
            </a:pPr>
            <a:endParaRPr lang="fr-FR" dirty="0"/>
          </a:p>
          <a:p>
            <a:pPr marL="0" indent="0">
              <a:buNone/>
            </a:pPr>
            <a:r>
              <a:rPr lang="fr-FR" dirty="0" smtClean="0"/>
              <a:t>Dans </a:t>
            </a:r>
            <a:r>
              <a:rPr lang="fr-FR" dirty="0"/>
              <a:t>de tels cas, les </a:t>
            </a:r>
            <a:r>
              <a:rPr lang="fr-FR" dirty="0" err="1"/>
              <a:t>ﬁlières</a:t>
            </a:r>
            <a:r>
              <a:rPr lang="fr-FR" dirty="0"/>
              <a:t> recommandées sont très différentes suivant que la ressource </a:t>
            </a:r>
            <a:r>
              <a:rPr lang="fr-FR" dirty="0" smtClean="0"/>
              <a:t>est:</a:t>
            </a:r>
          </a:p>
          <a:p>
            <a:pPr>
              <a:buFont typeface="Wingdings" panose="05000000000000000000" pitchFamily="2" charset="2"/>
              <a:buChar char="Ø"/>
            </a:pPr>
            <a:r>
              <a:rPr lang="fr-FR" dirty="0"/>
              <a:t>une eau </a:t>
            </a:r>
            <a:r>
              <a:rPr lang="fr-FR" dirty="0" smtClean="0">
                <a:solidFill>
                  <a:schemeClr val="accent1"/>
                </a:solidFill>
              </a:rPr>
              <a:t>souterraine </a:t>
            </a:r>
            <a:r>
              <a:rPr lang="fr-FR" dirty="0" smtClean="0"/>
              <a:t>ou </a:t>
            </a:r>
          </a:p>
          <a:p>
            <a:pPr>
              <a:buFont typeface="Wingdings" panose="05000000000000000000" pitchFamily="2" charset="2"/>
              <a:buChar char="Ø"/>
            </a:pPr>
            <a:r>
              <a:rPr lang="fr-FR" dirty="0" smtClean="0"/>
              <a:t>une eau </a:t>
            </a:r>
            <a:r>
              <a:rPr lang="fr-FR" dirty="0" err="1" smtClean="0">
                <a:solidFill>
                  <a:schemeClr val="accent1"/>
                </a:solidFill>
              </a:rPr>
              <a:t>superﬁcielle</a:t>
            </a:r>
            <a:r>
              <a:rPr lang="fr-FR" dirty="0" smtClean="0">
                <a:solidFill>
                  <a:schemeClr val="accent1"/>
                </a:solidFill>
              </a:rPr>
              <a:t> </a:t>
            </a:r>
            <a:r>
              <a:rPr lang="fr-FR" dirty="0"/>
              <a:t>(en incluant </a:t>
            </a:r>
            <a:r>
              <a:rPr lang="fr-FR" dirty="0" smtClean="0"/>
              <a:t>l’eau </a:t>
            </a:r>
            <a:r>
              <a:rPr lang="fr-FR" dirty="0">
                <a:solidFill>
                  <a:schemeClr val="accent1"/>
                </a:solidFill>
              </a:rPr>
              <a:t>de mer </a:t>
            </a:r>
            <a:r>
              <a:rPr lang="fr-FR" dirty="0"/>
              <a:t>et les eaux </a:t>
            </a:r>
            <a:r>
              <a:rPr lang="fr-FR" dirty="0" smtClean="0">
                <a:solidFill>
                  <a:schemeClr val="accent1"/>
                </a:solidFill>
              </a:rPr>
              <a:t>saumâtres</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2</a:t>
            </a:fld>
            <a:endParaRPr lang="en-US" dirty="0"/>
          </a:p>
        </p:txBody>
      </p:sp>
      <p:sp>
        <p:nvSpPr>
          <p:cNvPr id="5" name="Rectangle 4"/>
          <p:cNvSpPr/>
          <p:nvPr/>
        </p:nvSpPr>
        <p:spPr>
          <a:xfrm>
            <a:off x="4690730" y="-302141"/>
            <a:ext cx="4467890" cy="369332"/>
          </a:xfrm>
          <a:prstGeom prst="rect">
            <a:avLst/>
          </a:prstGeom>
        </p:spPr>
        <p:txBody>
          <a:bodyPr wrap="none">
            <a:spAutoFit/>
          </a:bodyPr>
          <a:lstStyle/>
          <a:p>
            <a:r>
              <a:rPr lang="fr-FR" dirty="0"/>
              <a:t>Préparation d’une eau claire et stable</a:t>
            </a:r>
          </a:p>
        </p:txBody>
      </p:sp>
      <p:pic>
        <p:nvPicPr>
          <p:cNvPr id="7172" name="Picture 4"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9342" y="67191"/>
            <a:ext cx="1425677" cy="177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716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C510F5-8A7D-482C-91DF-81C67377DA8C}"/>
              </a:ext>
            </a:extLst>
          </p:cNvPr>
          <p:cNvSpPr>
            <a:spLocks noGrp="1"/>
          </p:cNvSpPr>
          <p:nvPr>
            <p:ph type="title"/>
          </p:nvPr>
        </p:nvSpPr>
        <p:spPr>
          <a:xfrm rot="20686329">
            <a:off x="1148569" y="1458170"/>
            <a:ext cx="8667194" cy="2905432"/>
          </a:xfrm>
        </p:spPr>
        <p:txBody>
          <a:bodyPr>
            <a:normAutofit/>
          </a:bodyPr>
          <a:lstStyle/>
          <a:p>
            <a:r>
              <a:rPr lang="fr-FR" sz="4400" i="1" cap="none" dirty="0">
                <a:ln w="0"/>
                <a:gradFill>
                  <a:gsLst>
                    <a:gs pos="21000">
                      <a:srgbClr val="53575C"/>
                    </a:gs>
                    <a:gs pos="88000">
                      <a:srgbClr val="C5C7CA"/>
                    </a:gs>
                  </a:gsLst>
                  <a:lin ang="5400000"/>
                </a:gradFill>
                <a:latin typeface="Snap ITC" panose="04040A07060A02020202" pitchFamily="82" charset="0"/>
              </a:rPr>
              <a:t>Merci Pour Votre </a:t>
            </a:r>
            <a:r>
              <a:rPr lang="fr-FR" sz="4400" i="1" cap="none" dirty="0" smtClean="0">
                <a:ln w="0"/>
                <a:gradFill>
                  <a:gsLst>
                    <a:gs pos="21000">
                      <a:srgbClr val="53575C"/>
                    </a:gs>
                    <a:gs pos="88000">
                      <a:srgbClr val="C5C7CA"/>
                    </a:gs>
                  </a:gsLst>
                  <a:lin ang="5400000"/>
                </a:gradFill>
                <a:latin typeface="Snap ITC" panose="04040A07060A02020202" pitchFamily="82" charset="0"/>
              </a:rPr>
              <a:t>Attention</a:t>
            </a:r>
            <a:endParaRPr lang="fr-FR" sz="4400" i="1" cap="none" dirty="0">
              <a:ln w="0"/>
              <a:gradFill>
                <a:gsLst>
                  <a:gs pos="21000">
                    <a:srgbClr val="53575C"/>
                  </a:gs>
                  <a:gs pos="88000">
                    <a:srgbClr val="C5C7CA"/>
                  </a:gs>
                </a:gsLst>
                <a:lin ang="5400000"/>
              </a:gradFill>
              <a:latin typeface="Snap ITC" panose="04040A07060A02020202" pitchFamily="82" charset="0"/>
            </a:endParaRPr>
          </a:p>
        </p:txBody>
      </p:sp>
      <p:sp>
        <p:nvSpPr>
          <p:cNvPr id="4" name="Slide Number Placeholder 3">
            <a:extLst>
              <a:ext uri="{FF2B5EF4-FFF2-40B4-BE49-F238E27FC236}">
                <a16:creationId xmlns="" xmlns:a16="http://schemas.microsoft.com/office/drawing/2014/main" id="{ADCCF858-6716-4E4F-8CBA-DC7C2CEB44AD}"/>
              </a:ext>
            </a:extLst>
          </p:cNvPr>
          <p:cNvSpPr>
            <a:spLocks noGrp="1"/>
          </p:cNvSpPr>
          <p:nvPr>
            <p:ph type="sldNum" sz="quarter" idx="12"/>
          </p:nvPr>
        </p:nvSpPr>
        <p:spPr/>
        <p:txBody>
          <a:bodyPr/>
          <a:lstStyle/>
          <a:p>
            <a:fld id="{6D22F896-40B5-4ADD-8801-0D06FADFA095}" type="slidenum">
              <a:rPr lang="en-US" smtClean="0"/>
              <a:pPr/>
              <a:t>20</a:t>
            </a:fld>
            <a:endParaRPr lang="en-US" dirty="0"/>
          </a:p>
        </p:txBody>
      </p:sp>
      <p:sp>
        <p:nvSpPr>
          <p:cNvPr id="3" name="Smiley Face 2">
            <a:extLst>
              <a:ext uri="{FF2B5EF4-FFF2-40B4-BE49-F238E27FC236}">
                <a16:creationId xmlns="" xmlns:a16="http://schemas.microsoft.com/office/drawing/2014/main" id="{4D5AC86F-35E7-47D5-B72C-8E0B035EC188}"/>
              </a:ext>
            </a:extLst>
          </p:cNvPr>
          <p:cNvSpPr/>
          <p:nvPr/>
        </p:nvSpPr>
        <p:spPr>
          <a:xfrm rot="20590450">
            <a:off x="5439621" y="3724897"/>
            <a:ext cx="593333" cy="523363"/>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441935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0865" y="5456903"/>
            <a:ext cx="11878735" cy="1401096"/>
          </a:xfrm>
        </p:spPr>
        <p:txBody>
          <a:bodyPr>
            <a:noAutofit/>
          </a:bodyPr>
          <a:lstStyle/>
          <a:p>
            <a:pPr marL="0" indent="0">
              <a:buNone/>
            </a:pPr>
            <a:r>
              <a:rPr lang="fr-FR" sz="1600" dirty="0" smtClean="0"/>
              <a:t>                              Figure 1– </a:t>
            </a:r>
            <a:r>
              <a:rPr lang="fr-FR" sz="1600" dirty="0"/>
              <a:t>Préparation des eaux industrielles avant </a:t>
            </a:r>
            <a:r>
              <a:rPr lang="fr-FR" sz="1600" dirty="0" smtClean="0"/>
              <a:t>utilisation: </a:t>
            </a:r>
            <a:r>
              <a:rPr lang="fr-FR" sz="1600" dirty="0"/>
              <a:t>principales </a:t>
            </a:r>
            <a:r>
              <a:rPr lang="fr-FR" sz="1600" dirty="0" err="1"/>
              <a:t>ﬁlières</a:t>
            </a:r>
            <a:r>
              <a:rPr lang="fr-FR" sz="1600" dirty="0"/>
              <a:t> </a:t>
            </a:r>
            <a:r>
              <a:rPr lang="fr-FR" sz="1600" dirty="0" smtClean="0"/>
              <a:t>possibles</a:t>
            </a:r>
          </a:p>
          <a:p>
            <a:r>
              <a:rPr lang="fr-FR" sz="1600" dirty="0" smtClean="0"/>
              <a:t>Il </a:t>
            </a:r>
            <a:r>
              <a:rPr lang="fr-FR" sz="1600" dirty="0"/>
              <a:t>faut noter </a:t>
            </a:r>
            <a:r>
              <a:rPr lang="fr-FR" sz="1600" dirty="0" smtClean="0"/>
              <a:t>que: - </a:t>
            </a:r>
            <a:r>
              <a:rPr lang="fr-FR" sz="1600" dirty="0"/>
              <a:t>les cheminements sont conçus de façon à repasser plusieurs fois sur un même type de traitement en cas de besoin (</a:t>
            </a:r>
            <a:r>
              <a:rPr lang="fr-FR" sz="1600" dirty="0" smtClean="0"/>
              <a:t>ex </a:t>
            </a:r>
            <a:r>
              <a:rPr lang="fr-FR" sz="1600" dirty="0"/>
              <a:t>: membranes, échangeurs d’ions, dégazage</a:t>
            </a:r>
            <a:r>
              <a:rPr lang="fr-FR" sz="1600" dirty="0" smtClean="0"/>
              <a:t>...).</a:t>
            </a:r>
            <a:r>
              <a:rPr lang="fr-FR" sz="1600" dirty="0"/>
              <a:t> </a:t>
            </a:r>
            <a:endParaRPr lang="fr-FR" sz="1600" dirty="0" smtClean="0"/>
          </a:p>
          <a:p>
            <a:pPr marL="0" indent="0">
              <a:buNone/>
            </a:pPr>
            <a:r>
              <a:rPr lang="fr-FR" sz="1600" dirty="0"/>
              <a:t> </a:t>
            </a:r>
            <a:r>
              <a:rPr lang="fr-FR" sz="1600" dirty="0" smtClean="0"/>
              <a:t>                               </a:t>
            </a:r>
            <a:r>
              <a:rPr lang="fr-FR" sz="1600" dirty="0"/>
              <a:t>- les procédés à chaud (hot </a:t>
            </a:r>
            <a:r>
              <a:rPr lang="fr-FR" sz="1600" dirty="0" err="1"/>
              <a:t>process</a:t>
            </a:r>
            <a:r>
              <a:rPr lang="fr-FR" sz="1600" dirty="0"/>
              <a:t>) n’ont pas été pris en considération ; </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3</a:t>
            </a:fld>
            <a:endParaRPr lang="en-US" dirty="0"/>
          </a:p>
        </p:txBody>
      </p:sp>
      <p:pic>
        <p:nvPicPr>
          <p:cNvPr id="5" name="Image 4"/>
          <p:cNvPicPr/>
          <p:nvPr/>
        </p:nvPicPr>
        <p:blipFill>
          <a:blip r:embed="rId3"/>
          <a:srcRect/>
          <a:stretch>
            <a:fillRect/>
          </a:stretch>
        </p:blipFill>
        <p:spPr bwMode="auto">
          <a:xfrm>
            <a:off x="1983931" y="-1"/>
            <a:ext cx="10208069" cy="5574891"/>
          </a:xfrm>
          <a:prstGeom prst="rect">
            <a:avLst/>
          </a:prstGeom>
          <a:noFill/>
          <a:ln w="9525">
            <a:noFill/>
            <a:miter lim="800000"/>
            <a:headEnd/>
            <a:tailEnd/>
          </a:ln>
        </p:spPr>
      </p:pic>
      <p:sp>
        <p:nvSpPr>
          <p:cNvPr id="2" name="Ellipse 1"/>
          <p:cNvSpPr/>
          <p:nvPr/>
        </p:nvSpPr>
        <p:spPr>
          <a:xfrm>
            <a:off x="2654710" y="68826"/>
            <a:ext cx="1022555" cy="344129"/>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n>
                <a:solidFill>
                  <a:srgbClr val="FF0000"/>
                </a:solidFill>
              </a:ln>
              <a:noFill/>
            </a:endParaRPr>
          </a:p>
        </p:txBody>
      </p:sp>
      <p:sp>
        <p:nvSpPr>
          <p:cNvPr id="6" name="Ellipse 5"/>
          <p:cNvSpPr/>
          <p:nvPr/>
        </p:nvSpPr>
        <p:spPr>
          <a:xfrm>
            <a:off x="2654710" y="3608439"/>
            <a:ext cx="1022555" cy="334297"/>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ln>
                <a:solidFill>
                  <a:srgbClr val="FF0000"/>
                </a:solidFill>
              </a:ln>
              <a:noFill/>
            </a:endParaRPr>
          </a:p>
        </p:txBody>
      </p:sp>
    </p:spTree>
    <p:extLst>
      <p:ext uri="{BB962C8B-B14F-4D97-AF65-F5344CB8AC3E}">
        <p14:creationId xmlns:p14="http://schemas.microsoft.com/office/powerpoint/2010/main" val="2658329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493342"/>
            <a:ext cx="11995355" cy="1839523"/>
          </a:xfrm>
        </p:spPr>
        <p:txBody>
          <a:bodyPr>
            <a:normAutofit fontScale="92500" lnSpcReduction="20000"/>
          </a:bodyPr>
          <a:lstStyle/>
          <a:p>
            <a:pPr marL="0" indent="0">
              <a:buNone/>
            </a:pPr>
            <a:endParaRPr lang="fr-FR" dirty="0"/>
          </a:p>
          <a:p>
            <a:r>
              <a:rPr lang="fr-FR" dirty="0" smtClean="0"/>
              <a:t>Dans </a:t>
            </a:r>
            <a:r>
              <a:rPr lang="fr-FR" dirty="0"/>
              <a:t>certains cas, l’industriel peut aussi ne pratiquer qu’un complément de traitement s’il se branche sur le réseau d’eau potable ; </a:t>
            </a:r>
            <a:endParaRPr lang="fr-FR" dirty="0" smtClean="0"/>
          </a:p>
          <a:p>
            <a:r>
              <a:rPr lang="fr-FR" dirty="0" smtClean="0"/>
              <a:t>Un </a:t>
            </a:r>
            <a:r>
              <a:rPr lang="fr-FR" dirty="0"/>
              <a:t>dessalement des eaux de mer ou des eaux saumâtres; </a:t>
            </a:r>
            <a:endParaRPr lang="fr-FR" dirty="0" smtClean="0"/>
          </a:p>
          <a:p>
            <a:r>
              <a:rPr lang="fr-FR" dirty="0" smtClean="0"/>
              <a:t>Un </a:t>
            </a:r>
            <a:r>
              <a:rPr lang="fr-FR" dirty="0"/>
              <a:t>autre type de ressource est constitué par les effluents d’usine, recyclés ou réutilisés, ces eaux nécessitant parfois des traitements très </a:t>
            </a:r>
            <a:r>
              <a:rPr lang="fr-FR" dirty="0" smtClean="0"/>
              <a:t>poussés; </a:t>
            </a: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4</a:t>
            </a:fld>
            <a:endParaRPr lang="en-US" dirty="0"/>
          </a:p>
        </p:txBody>
      </p:sp>
      <p:pic>
        <p:nvPicPr>
          <p:cNvPr id="12292" name="Picture 4" descr="Résultat de recherche d'images pour &quot;les effluents d’usine, recyclés ou réutilisé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703" y="196644"/>
            <a:ext cx="5653549" cy="3873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298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4395019"/>
            <a:ext cx="12192000" cy="2462981"/>
          </a:xfrm>
        </p:spPr>
        <p:txBody>
          <a:bodyPr>
            <a:normAutofit/>
          </a:bodyPr>
          <a:lstStyle/>
          <a:p>
            <a:pPr algn="just">
              <a:buFontTx/>
              <a:buChar char="-"/>
            </a:pPr>
            <a:r>
              <a:rPr lang="fr-FR" dirty="0" smtClean="0"/>
              <a:t>simple </a:t>
            </a:r>
            <a:r>
              <a:rPr lang="fr-FR" dirty="0"/>
              <a:t>dégrossissage (</a:t>
            </a:r>
            <a:r>
              <a:rPr lang="fr-FR" dirty="0" smtClean="0"/>
              <a:t>ex: </a:t>
            </a:r>
            <a:r>
              <a:rPr lang="fr-FR" dirty="0"/>
              <a:t>tamisage, décantation seule, filtration directe sans réactifs) pour des eaux de lavage, de transport ou de </a:t>
            </a:r>
            <a:r>
              <a:rPr lang="fr-FR" dirty="0" smtClean="0"/>
              <a:t>refroidissement;</a:t>
            </a:r>
            <a:endParaRPr lang="fr-FR" dirty="0"/>
          </a:p>
          <a:p>
            <a:pPr algn="just">
              <a:buFontTx/>
              <a:buChar char="-"/>
            </a:pPr>
            <a:r>
              <a:rPr lang="fr-FR" dirty="0" smtClean="0"/>
              <a:t>traitement </a:t>
            </a:r>
            <a:r>
              <a:rPr lang="fr-FR" dirty="0"/>
              <a:t>de clarification et/ou affinage pour aboutir à une eau industrielle de qualité analogue à celle d’une eau potable (</a:t>
            </a:r>
            <a:r>
              <a:rPr lang="fr-FR" dirty="0" smtClean="0"/>
              <a:t>ex: </a:t>
            </a:r>
            <a:r>
              <a:rPr lang="fr-FR" dirty="0">
                <a:solidFill>
                  <a:schemeClr val="accent1"/>
                </a:solidFill>
              </a:rPr>
              <a:t>industries agroalimentaires, eaux </a:t>
            </a:r>
            <a:r>
              <a:rPr lang="fr-FR" dirty="0" smtClean="0">
                <a:solidFill>
                  <a:schemeClr val="accent1"/>
                </a:solidFill>
              </a:rPr>
              <a:t>embouteillées, </a:t>
            </a:r>
            <a:r>
              <a:rPr lang="fr-FR" dirty="0">
                <a:solidFill>
                  <a:schemeClr val="accent1"/>
                </a:solidFill>
              </a:rPr>
              <a:t>industries textiles</a:t>
            </a:r>
            <a:r>
              <a:rPr lang="fr-FR" dirty="0" smtClean="0"/>
              <a:t>); </a:t>
            </a:r>
            <a:endParaRPr lang="fr-FR" dirty="0"/>
          </a:p>
          <a:p>
            <a:pPr algn="just">
              <a:buFontTx/>
              <a:buChar char="-"/>
            </a:pPr>
            <a:r>
              <a:rPr lang="fr-FR" dirty="0" smtClean="0"/>
              <a:t>traitement </a:t>
            </a:r>
            <a:r>
              <a:rPr lang="fr-FR" dirty="0" err="1"/>
              <a:t>bcp</a:t>
            </a:r>
            <a:r>
              <a:rPr lang="fr-FR" dirty="0"/>
              <a:t> plus </a:t>
            </a:r>
            <a:r>
              <a:rPr lang="fr-FR" dirty="0" smtClean="0"/>
              <a:t>poussé, </a:t>
            </a:r>
            <a:r>
              <a:rPr lang="fr-FR" dirty="0"/>
              <a:t>dont les exemples les plus élaborés peuvent être trouvés soit dans l’alimentation des chaudières haute pression, </a:t>
            </a:r>
            <a:endParaRPr lang="fr-FR" dirty="0" smtClean="0"/>
          </a:p>
          <a:p>
            <a:pPr algn="just">
              <a:buFontTx/>
              <a:buChar char="-"/>
            </a:pPr>
            <a:r>
              <a:rPr lang="fr-FR" dirty="0" smtClean="0"/>
              <a:t>dans </a:t>
            </a:r>
            <a:r>
              <a:rPr lang="fr-FR" dirty="0"/>
              <a:t>la production des </a:t>
            </a:r>
            <a:r>
              <a:rPr lang="fr-FR" dirty="0">
                <a:solidFill>
                  <a:schemeClr val="accent1"/>
                </a:solidFill>
              </a:rPr>
              <a:t>eaux </a:t>
            </a:r>
            <a:r>
              <a:rPr lang="fr-FR" dirty="0" err="1">
                <a:solidFill>
                  <a:schemeClr val="accent1"/>
                </a:solidFill>
              </a:rPr>
              <a:t>ultrapures</a:t>
            </a:r>
            <a:r>
              <a:rPr lang="fr-FR" dirty="0">
                <a:solidFill>
                  <a:schemeClr val="accent1"/>
                </a:solidFill>
              </a:rPr>
              <a:t> </a:t>
            </a:r>
            <a:r>
              <a:rPr lang="fr-FR" dirty="0"/>
              <a:t>dans </a:t>
            </a:r>
            <a:r>
              <a:rPr lang="fr-FR" dirty="0">
                <a:solidFill>
                  <a:schemeClr val="accent1"/>
                </a:solidFill>
              </a:rPr>
              <a:t>les industries électronique et pharmaceutique</a:t>
            </a:r>
            <a:r>
              <a:rPr lang="fr-FR" dirty="0" smtClean="0">
                <a:solidFill>
                  <a:schemeClr val="accent1"/>
                </a:solidFill>
              </a:rPr>
              <a:t>.</a:t>
            </a:r>
            <a:endParaRPr lang="fr-FR" dirty="0">
              <a:solidFill>
                <a:schemeClr val="accent1"/>
              </a:solidFill>
            </a:endParaRPr>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5" name="Picture 2"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652" y="0"/>
            <a:ext cx="7787147" cy="439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92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DE21F3-06D8-4EA7-9DF6-2FBDE23CE23C}"/>
              </a:ext>
            </a:extLst>
          </p:cNvPr>
          <p:cNvSpPr>
            <a:spLocks noGrp="1"/>
          </p:cNvSpPr>
          <p:nvPr>
            <p:ph type="title"/>
          </p:nvPr>
        </p:nvSpPr>
        <p:spPr>
          <a:xfrm>
            <a:off x="978042" y="751727"/>
            <a:ext cx="10364451" cy="684072"/>
          </a:xfrm>
        </p:spPr>
        <p:txBody>
          <a:bodyPr>
            <a:normAutofit fontScale="90000"/>
          </a:bodyPr>
          <a:lstStyle/>
          <a:p>
            <a:r>
              <a:rPr lang="fr-FR" sz="4400" b="1" i="1" dirty="0" smtClean="0">
                <a:latin typeface="Algerian" panose="04020705040A02060702" pitchFamily="82" charset="0"/>
              </a:rPr>
              <a:t>Table de matière:</a:t>
            </a:r>
            <a:endParaRPr lang="fr-FR" sz="4400" b="1" i="1" dirty="0">
              <a:latin typeface="Algerian" panose="04020705040A02060702" pitchFamily="82" charset="0"/>
            </a:endParaRPr>
          </a:p>
        </p:txBody>
      </p:sp>
      <p:sp>
        <p:nvSpPr>
          <p:cNvPr id="3" name="Content Placeholder 2">
            <a:extLst>
              <a:ext uri="{FF2B5EF4-FFF2-40B4-BE49-F238E27FC236}">
                <a16:creationId xmlns="" xmlns:a16="http://schemas.microsoft.com/office/drawing/2014/main" id="{C7053362-A799-4E3C-9A4C-2D705629600E}"/>
              </a:ext>
            </a:extLst>
          </p:cNvPr>
          <p:cNvSpPr>
            <a:spLocks noGrp="1"/>
          </p:cNvSpPr>
          <p:nvPr>
            <p:ph idx="1"/>
          </p:nvPr>
        </p:nvSpPr>
        <p:spPr>
          <a:xfrm>
            <a:off x="0" y="2360814"/>
            <a:ext cx="12192000" cy="4289367"/>
          </a:xfrm>
        </p:spPr>
        <p:txBody>
          <a:bodyPr>
            <a:noAutofit/>
          </a:bodyPr>
          <a:lstStyle/>
          <a:p>
            <a:pPr marL="0" indent="0">
              <a:buNone/>
            </a:pPr>
            <a:r>
              <a:rPr lang="fr-FR" sz="1800" b="1" i="1" cap="none" dirty="0" smtClean="0">
                <a:latin typeface="Times New Roman" panose="02020603050405020304" pitchFamily="18" charset="0"/>
                <a:cs typeface="Times New Roman" panose="02020603050405020304" pitchFamily="18" charset="0"/>
              </a:rPr>
              <a:t> </a:t>
            </a:r>
          </a:p>
          <a:p>
            <a:pPr marL="0" indent="0">
              <a:buNone/>
            </a:pPr>
            <a:r>
              <a:rPr lang="fr-FR" sz="2000" b="1" i="1" cap="none" dirty="0" smtClean="0">
                <a:latin typeface="Times New Roman" panose="02020603050405020304" pitchFamily="18" charset="0"/>
                <a:cs typeface="Times New Roman" panose="02020603050405020304" pitchFamily="18" charset="0"/>
              </a:rPr>
              <a:t>1. </a:t>
            </a:r>
            <a:r>
              <a:rPr lang="fr-FR" sz="2000" b="1" i="1" cap="none" dirty="0">
                <a:latin typeface="Times New Roman" panose="02020603050405020304" pitchFamily="18" charset="0"/>
                <a:cs typeface="Times New Roman" panose="02020603050405020304" pitchFamily="18" charset="0"/>
              </a:rPr>
              <a:t>Eaux </a:t>
            </a:r>
            <a:r>
              <a:rPr lang="fr-FR" sz="2000" b="1" i="1" cap="none" dirty="0" smtClean="0">
                <a:latin typeface="Times New Roman" panose="02020603050405020304" pitchFamily="18" charset="0"/>
                <a:cs typeface="Times New Roman" panose="02020603050405020304" pitchFamily="18" charset="0"/>
              </a:rPr>
              <a:t>Embouteillées</a:t>
            </a:r>
          </a:p>
          <a:p>
            <a:pPr marL="0" indent="0">
              <a:buNone/>
            </a:pPr>
            <a:r>
              <a:rPr lang="fr-FR" sz="2000" b="1" i="1" cap="none" dirty="0" smtClean="0">
                <a:latin typeface="Times New Roman" panose="02020603050405020304" pitchFamily="18" charset="0"/>
                <a:cs typeface="Times New Roman" panose="02020603050405020304" pitchFamily="18" charset="0"/>
              </a:rPr>
              <a:t>2. </a:t>
            </a:r>
            <a:r>
              <a:rPr lang="fr-FR" sz="2000" b="1" i="1" cap="none" dirty="0">
                <a:latin typeface="Times New Roman" panose="02020603050405020304" pitchFamily="18" charset="0"/>
                <a:cs typeface="Times New Roman" panose="02020603050405020304" pitchFamily="18" charset="0"/>
              </a:rPr>
              <a:t>Industries </a:t>
            </a:r>
            <a:r>
              <a:rPr lang="fr-FR" sz="2000" b="1" i="1" cap="none" dirty="0" smtClean="0">
                <a:latin typeface="Times New Roman" panose="02020603050405020304" pitchFamily="18" charset="0"/>
                <a:cs typeface="Times New Roman" panose="02020603050405020304" pitchFamily="18" charset="0"/>
              </a:rPr>
              <a:t>Agroalimentaires</a:t>
            </a:r>
            <a:endParaRPr lang="fr-FR" sz="2000" b="1" i="1" cap="none" dirty="0">
              <a:latin typeface="Times New Roman" panose="02020603050405020304" pitchFamily="18" charset="0"/>
              <a:cs typeface="Times New Roman" panose="02020603050405020304" pitchFamily="18" charset="0"/>
            </a:endParaRPr>
          </a:p>
          <a:p>
            <a:pPr marL="0" indent="0">
              <a:buNone/>
            </a:pPr>
            <a:r>
              <a:rPr lang="fr-FR" sz="2000" b="1" i="1" cap="none" dirty="0" smtClean="0">
                <a:latin typeface="Times New Roman" panose="02020603050405020304" pitchFamily="18" charset="0"/>
                <a:cs typeface="Times New Roman" panose="02020603050405020304" pitchFamily="18" charset="0"/>
              </a:rPr>
              <a:t>               2.1. Boissons diverses</a:t>
            </a:r>
          </a:p>
          <a:p>
            <a:pPr marL="0" indent="0">
              <a:buNone/>
            </a:pPr>
            <a:r>
              <a:rPr lang="fr-FR" sz="2000" b="1" i="1" cap="none" dirty="0" smtClean="0">
                <a:latin typeface="Times New Roman" panose="02020603050405020304" pitchFamily="18" charset="0"/>
                <a:cs typeface="Times New Roman" panose="02020603050405020304" pitchFamily="18" charset="0"/>
              </a:rPr>
              <a:t>              2.2. Conserveries </a:t>
            </a:r>
            <a:r>
              <a:rPr lang="fr-FR" sz="2000" b="1" i="1" cap="none" dirty="0">
                <a:latin typeface="Times New Roman" panose="02020603050405020304" pitchFamily="18" charset="0"/>
                <a:cs typeface="Times New Roman" panose="02020603050405020304" pitchFamily="18" charset="0"/>
              </a:rPr>
              <a:t>de </a:t>
            </a:r>
            <a:r>
              <a:rPr lang="fr-FR" sz="2000" b="1" i="1" cap="none" dirty="0" smtClean="0">
                <a:latin typeface="Times New Roman" panose="02020603050405020304" pitchFamily="18" charset="0"/>
                <a:cs typeface="Times New Roman" panose="02020603050405020304" pitchFamily="18" charset="0"/>
              </a:rPr>
              <a:t>Légumes </a:t>
            </a:r>
            <a:r>
              <a:rPr lang="fr-FR" sz="2000" b="1" i="1" cap="none" dirty="0">
                <a:latin typeface="Times New Roman" panose="02020603050405020304" pitchFamily="18" charset="0"/>
                <a:cs typeface="Times New Roman" panose="02020603050405020304" pitchFamily="18" charset="0"/>
              </a:rPr>
              <a:t>et de </a:t>
            </a:r>
            <a:r>
              <a:rPr lang="fr-FR" sz="2000" b="1" i="1" cap="none" dirty="0" smtClean="0">
                <a:latin typeface="Times New Roman" panose="02020603050405020304" pitchFamily="18" charset="0"/>
                <a:cs typeface="Times New Roman" panose="02020603050405020304" pitchFamily="18" charset="0"/>
              </a:rPr>
              <a:t>Fruits </a:t>
            </a:r>
          </a:p>
          <a:p>
            <a:pPr marL="0" indent="0">
              <a:buNone/>
            </a:pPr>
            <a:r>
              <a:rPr lang="fr-FR" sz="2000" b="1" i="1" cap="none" dirty="0" smtClean="0">
                <a:latin typeface="Times New Roman" panose="02020603050405020304" pitchFamily="18" charset="0"/>
                <a:cs typeface="Times New Roman" panose="02020603050405020304" pitchFamily="18" charset="0"/>
              </a:rPr>
              <a:t>             2.3 </a:t>
            </a:r>
            <a:r>
              <a:rPr lang="fr-FR" sz="2000" b="1" i="1" cap="none" dirty="0">
                <a:latin typeface="Times New Roman" panose="02020603050405020304" pitchFamily="18" charset="0"/>
                <a:cs typeface="Times New Roman" panose="02020603050405020304" pitchFamily="18" charset="0"/>
              </a:rPr>
              <a:t>Industries </a:t>
            </a:r>
            <a:r>
              <a:rPr lang="fr-FR" sz="2000" b="1" i="1" dirty="0">
                <a:latin typeface="Times New Roman" panose="02020603050405020304" pitchFamily="18" charset="0"/>
                <a:cs typeface="Times New Roman" panose="02020603050405020304" pitchFamily="18" charset="0"/>
              </a:rPr>
              <a:t>L</a:t>
            </a:r>
            <a:r>
              <a:rPr lang="fr-FR" sz="2000" b="1" i="1" cap="none" dirty="0" smtClean="0">
                <a:latin typeface="Times New Roman" panose="02020603050405020304" pitchFamily="18" charset="0"/>
                <a:cs typeface="Times New Roman" panose="02020603050405020304" pitchFamily="18" charset="0"/>
              </a:rPr>
              <a:t>aitières </a:t>
            </a:r>
          </a:p>
          <a:p>
            <a:pPr marL="0" indent="0">
              <a:buNone/>
            </a:pPr>
            <a:r>
              <a:rPr lang="fr-FR" sz="2000" b="1" i="1" dirty="0">
                <a:latin typeface="Times New Roman" panose="02020603050405020304" pitchFamily="18" charset="0"/>
                <a:cs typeface="Times New Roman" panose="02020603050405020304" pitchFamily="18" charset="0"/>
              </a:rPr>
              <a:t>3</a:t>
            </a:r>
            <a:r>
              <a:rPr lang="fr-FR" sz="2000" b="1" i="1" dirty="0" smtClean="0">
                <a:latin typeface="Times New Roman" panose="02020603050405020304" pitchFamily="18" charset="0"/>
                <a:cs typeface="Times New Roman" panose="02020603050405020304" pitchFamily="18" charset="0"/>
              </a:rPr>
              <a:t>. </a:t>
            </a:r>
            <a:r>
              <a:rPr lang="fr-FR" sz="2000" b="1" i="1" dirty="0">
                <a:latin typeface="Times New Roman" panose="02020603050405020304" pitchFamily="18" charset="0"/>
                <a:cs typeface="Times New Roman" panose="02020603050405020304" pitchFamily="18" charset="0"/>
              </a:rPr>
              <a:t>Eaux </a:t>
            </a:r>
            <a:r>
              <a:rPr lang="fr-FR" sz="2000" b="1" i="1" dirty="0" err="1">
                <a:latin typeface="Times New Roman" panose="02020603050405020304" pitchFamily="18" charset="0"/>
                <a:cs typeface="Times New Roman" panose="02020603050405020304" pitchFamily="18" charset="0"/>
              </a:rPr>
              <a:t>Ultrapures</a:t>
            </a:r>
            <a:endParaRPr lang="fr-FR" sz="2000" b="1" i="1" dirty="0">
              <a:latin typeface="Times New Roman" panose="02020603050405020304" pitchFamily="18" charset="0"/>
              <a:cs typeface="Times New Roman" panose="02020603050405020304" pitchFamily="18" charset="0"/>
            </a:endParaRPr>
          </a:p>
          <a:p>
            <a:pPr marL="0" indent="0">
              <a:buNone/>
            </a:pPr>
            <a:endParaRPr lang="fr-FR" sz="2000" b="1" i="1" cap="none" dirty="0" smtClean="0">
              <a:latin typeface="Times New Roman" panose="02020603050405020304" pitchFamily="18" charset="0"/>
              <a:cs typeface="Times New Roman" panose="02020603050405020304" pitchFamily="18" charset="0"/>
            </a:endParaRPr>
          </a:p>
          <a:p>
            <a:pPr marL="0" indent="0">
              <a:buNone/>
            </a:pPr>
            <a:r>
              <a:rPr lang="fr-FR" sz="2000" b="1" i="1" cap="none" dirty="0" smtClean="0">
                <a:latin typeface="Times New Roman" panose="02020603050405020304" pitchFamily="18" charset="0"/>
                <a:cs typeface="Times New Roman" panose="02020603050405020304" pitchFamily="18" charset="0"/>
              </a:rPr>
              <a:t>                                                                          </a:t>
            </a:r>
            <a:endParaRPr lang="fr-FR" sz="1800" b="1" i="1" cap="none" dirty="0" smtClean="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A28187FA-EB9E-4994-A38C-CECE3CB15D6B}"/>
              </a:ext>
            </a:extLst>
          </p:cNvPr>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7" name="Image 6"/>
          <p:cNvPicPr/>
          <p:nvPr/>
        </p:nvPicPr>
        <p:blipFill>
          <a:blip r:embed="rId3"/>
          <a:srcRect/>
          <a:stretch>
            <a:fillRect/>
          </a:stretch>
        </p:blipFill>
        <p:spPr bwMode="auto">
          <a:xfrm rot="21243895">
            <a:off x="9544237" y="4784663"/>
            <a:ext cx="2201918" cy="1017073"/>
          </a:xfrm>
          <a:prstGeom prst="ellipse">
            <a:avLst/>
          </a:prstGeom>
          <a:ln>
            <a:noFill/>
          </a:ln>
          <a:effectLst>
            <a:softEdge rad="112500"/>
          </a:effectLst>
        </p:spPr>
      </p:pic>
    </p:spTree>
    <p:extLst>
      <p:ext uri="{BB962C8B-B14F-4D97-AF65-F5344CB8AC3E}">
        <p14:creationId xmlns:p14="http://schemas.microsoft.com/office/powerpoint/2010/main" val="605612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1305099"/>
            <a:ext cx="12192001" cy="5552902"/>
          </a:xfrm>
        </p:spPr>
        <p:txBody>
          <a:bodyPr>
            <a:normAutofit/>
          </a:bodyPr>
          <a:lstStyle/>
          <a:p>
            <a:pPr marL="0" indent="0">
              <a:buNone/>
            </a:pPr>
            <a:r>
              <a:rPr lang="fr-FR" sz="2400" b="1" dirty="0" smtClean="0">
                <a:solidFill>
                  <a:schemeClr val="bg1"/>
                </a:solidFill>
                <a:latin typeface="Times New Roman" panose="02020603050405020304" pitchFamily="18" charset="0"/>
                <a:cs typeface="Times New Roman" panose="02020603050405020304" pitchFamily="18" charset="0"/>
              </a:rPr>
              <a:t>                           </a:t>
            </a:r>
            <a:r>
              <a:rPr lang="fr-FR" sz="2400" b="1" u="sng" dirty="0" smtClean="0">
                <a:solidFill>
                  <a:schemeClr val="bg1"/>
                </a:solidFill>
                <a:latin typeface="Times New Roman" panose="02020603050405020304" pitchFamily="18" charset="0"/>
                <a:cs typeface="Times New Roman" panose="02020603050405020304" pitchFamily="18" charset="0"/>
              </a:rPr>
              <a:t>L’eau est </a:t>
            </a:r>
          </a:p>
          <a:p>
            <a:endParaRPr lang="fr-FR" b="1" u="sng" dirty="0">
              <a:solidFill>
                <a:schemeClr val="bg1"/>
              </a:solidFill>
              <a:latin typeface="Times New Roman" panose="02020603050405020304" pitchFamily="18" charset="0"/>
              <a:cs typeface="Times New Roman" panose="02020603050405020304" pitchFamily="18" charset="0"/>
            </a:endParaRPr>
          </a:p>
          <a:p>
            <a:endParaRPr lang="fr-FR" b="1" u="sng" dirty="0" smtClean="0">
              <a:solidFill>
                <a:schemeClr val="bg1"/>
              </a:solidFill>
              <a:latin typeface="Times New Roman" panose="02020603050405020304" pitchFamily="18" charset="0"/>
              <a:cs typeface="Times New Roman" panose="02020603050405020304" pitchFamily="18" charset="0"/>
            </a:endParaRPr>
          </a:p>
          <a:p>
            <a:r>
              <a:rPr lang="fr-FR" b="1" u="sng" dirty="0" smtClean="0">
                <a:solidFill>
                  <a:schemeClr val="accent1"/>
                </a:solidFill>
                <a:latin typeface="Times New Roman" panose="02020603050405020304" pitchFamily="18" charset="0"/>
                <a:cs typeface="Times New Roman" panose="02020603050405020304" pitchFamily="18" charset="0"/>
              </a:rPr>
              <a:t>Un Constituant </a:t>
            </a:r>
            <a:r>
              <a:rPr lang="fr-FR" b="1" u="sng" dirty="0">
                <a:solidFill>
                  <a:schemeClr val="accent1"/>
                </a:solidFill>
                <a:latin typeface="Times New Roman" panose="02020603050405020304" pitchFamily="18" charset="0"/>
                <a:cs typeface="Times New Roman" panose="02020603050405020304" pitchFamily="18" charset="0"/>
              </a:rPr>
              <a:t>unique</a:t>
            </a:r>
            <a:r>
              <a:rPr lang="fr-FR" b="1" dirty="0">
                <a:solidFill>
                  <a:schemeClr val="accent1"/>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(eaux embouteillées), </a:t>
            </a:r>
            <a:r>
              <a:rPr lang="fr-FR" b="1" u="sng" dirty="0">
                <a:solidFill>
                  <a:schemeClr val="accent1"/>
                </a:solidFill>
                <a:latin typeface="Times New Roman" panose="02020603050405020304" pitchFamily="18" charset="0"/>
                <a:cs typeface="Times New Roman" panose="02020603050405020304" pitchFamily="18" charset="0"/>
              </a:rPr>
              <a:t>essentiel</a:t>
            </a:r>
            <a:r>
              <a:rPr lang="fr-FR" dirty="0">
                <a:solidFill>
                  <a:schemeClr val="accent1"/>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(boissons</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préparations injectables) ou </a:t>
            </a:r>
            <a:r>
              <a:rPr lang="fr-FR" b="1" u="sng" dirty="0">
                <a:solidFill>
                  <a:schemeClr val="accent1"/>
                </a:solidFill>
                <a:latin typeface="Times New Roman" panose="02020603050405020304" pitchFamily="18" charset="0"/>
                <a:cs typeface="Times New Roman" panose="02020603050405020304" pitchFamily="18" charset="0"/>
              </a:rPr>
              <a:t>important</a:t>
            </a:r>
            <a:r>
              <a:rPr lang="fr-FR" dirty="0">
                <a:solidFill>
                  <a:schemeClr val="accent1"/>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(nombreux produits alimentaires) du produit fini ; </a:t>
            </a:r>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r>
              <a:rPr lang="fr-FR" b="1" u="sng" dirty="0">
                <a:solidFill>
                  <a:schemeClr val="accent1"/>
                </a:solidFill>
                <a:latin typeface="Times New Roman" panose="02020603050405020304" pitchFamily="18" charset="0"/>
                <a:cs typeface="Times New Roman" panose="02020603050405020304" pitchFamily="18" charset="0"/>
              </a:rPr>
              <a:t>Un Agent essentiel de la fabrication</a:t>
            </a:r>
            <a:r>
              <a:rPr lang="fr-FR" b="1" dirty="0">
                <a:solidFill>
                  <a:schemeClr val="accent1"/>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(ex: </a:t>
            </a:r>
            <a:r>
              <a:rPr lang="fr-FR" dirty="0" smtClean="0">
                <a:latin typeface="Times New Roman" panose="02020603050405020304" pitchFamily="18" charset="0"/>
                <a:cs typeface="Times New Roman" panose="02020603050405020304" pitchFamily="18" charset="0"/>
              </a:rPr>
              <a:t>industries textiles, </a:t>
            </a:r>
            <a:r>
              <a:rPr lang="fr-FR" dirty="0">
                <a:latin typeface="Times New Roman" panose="02020603050405020304" pitchFamily="18" charset="0"/>
                <a:cs typeface="Times New Roman" panose="02020603050405020304" pitchFamily="18" charset="0"/>
              </a:rPr>
              <a:t>pharmacie, chimie, etc.) ; </a:t>
            </a:r>
            <a:endParaRPr lang="fr-FR" dirty="0" smtClean="0">
              <a:latin typeface="Times New Roman" panose="02020603050405020304" pitchFamily="18" charset="0"/>
              <a:cs typeface="Times New Roman" panose="02020603050405020304" pitchFamily="18" charset="0"/>
            </a:endParaRPr>
          </a:p>
          <a:p>
            <a:r>
              <a:rPr lang="fr-FR" b="1" u="sng" dirty="0" smtClean="0">
                <a:solidFill>
                  <a:schemeClr val="accent1"/>
                </a:solidFill>
                <a:latin typeface="Times New Roman" panose="02020603050405020304" pitchFamily="18" charset="0"/>
                <a:cs typeface="Times New Roman" panose="02020603050405020304" pitchFamily="18" charset="0"/>
              </a:rPr>
              <a:t>Lavage </a:t>
            </a:r>
            <a:r>
              <a:rPr lang="fr-FR" b="1" u="sng" dirty="0">
                <a:solidFill>
                  <a:schemeClr val="accent1"/>
                </a:solidFill>
                <a:latin typeface="Times New Roman" panose="02020603050405020304" pitchFamily="18" charset="0"/>
                <a:cs typeface="Times New Roman" panose="02020603050405020304" pitchFamily="18" charset="0"/>
              </a:rPr>
              <a:t>de produits et d’appareils</a:t>
            </a:r>
            <a:r>
              <a:rPr lang="fr-FR" b="1" dirty="0">
                <a:solidFill>
                  <a:schemeClr val="accent1"/>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(ex: industries agroalimentaires), </a:t>
            </a:r>
            <a:r>
              <a:rPr lang="fr-FR" b="1" u="sng" dirty="0">
                <a:solidFill>
                  <a:schemeClr val="accent1"/>
                </a:solidFill>
                <a:latin typeface="Times New Roman" panose="02020603050405020304" pitchFamily="18" charset="0"/>
                <a:cs typeface="Times New Roman" panose="02020603050405020304" pitchFamily="18" charset="0"/>
              </a:rPr>
              <a:t>rinçage du produit fini</a:t>
            </a:r>
            <a:r>
              <a:rPr lang="fr-FR" b="1" dirty="0">
                <a:solidFill>
                  <a:schemeClr val="accent1"/>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(ex: industrie électronique) </a:t>
            </a:r>
            <a:r>
              <a:rPr lang="fr-FR" dirty="0" smtClean="0">
                <a:latin typeface="Times New Roman" panose="02020603050405020304" pitchFamily="18" charset="0"/>
                <a:cs typeface="Times New Roman" panose="02020603050405020304" pitchFamily="18" charset="0"/>
              </a:rPr>
              <a:t>;</a:t>
            </a:r>
          </a:p>
          <a:p>
            <a:r>
              <a:rPr lang="fr-FR" b="1" u="sng" dirty="0" smtClean="0">
                <a:solidFill>
                  <a:schemeClr val="accent1"/>
                </a:solidFill>
                <a:latin typeface="Times New Roman" panose="02020603050405020304" pitchFamily="18" charset="0"/>
                <a:cs typeface="Times New Roman" panose="02020603050405020304" pitchFamily="18" charset="0"/>
              </a:rPr>
              <a:t>Alimentation </a:t>
            </a:r>
            <a:r>
              <a:rPr lang="fr-FR" b="1" u="sng" dirty="0">
                <a:solidFill>
                  <a:schemeClr val="accent1"/>
                </a:solidFill>
                <a:latin typeface="Times New Roman" panose="02020603050405020304" pitchFamily="18" charset="0"/>
                <a:cs typeface="Times New Roman" panose="02020603050405020304" pitchFamily="18" charset="0"/>
              </a:rPr>
              <a:t>des chaudières et transport de </a:t>
            </a:r>
            <a:r>
              <a:rPr lang="fr-FR" b="1" u="sng" dirty="0" smtClean="0">
                <a:solidFill>
                  <a:schemeClr val="accent1"/>
                </a:solidFill>
                <a:latin typeface="Times New Roman" panose="02020603050405020304" pitchFamily="18" charset="0"/>
                <a:cs typeface="Times New Roman" panose="02020603050405020304" pitchFamily="18" charset="0"/>
              </a:rPr>
              <a:t>chaleur</a:t>
            </a:r>
            <a:endParaRPr lang="fr-FR" dirty="0">
              <a:solidFill>
                <a:schemeClr val="accent1"/>
              </a:solidFill>
              <a:latin typeface="Times New Roman" panose="02020603050405020304" pitchFamily="18" charset="0"/>
              <a:cs typeface="Times New Roman" panose="02020603050405020304" pitchFamily="18" charset="0"/>
            </a:endParaRPr>
          </a:p>
          <a:p>
            <a:r>
              <a:rPr lang="fr-FR" b="1" u="sng" dirty="0" smtClean="0">
                <a:solidFill>
                  <a:schemeClr val="accent1"/>
                </a:solidFill>
                <a:latin typeface="Times New Roman" panose="02020603050405020304" pitchFamily="18" charset="0"/>
                <a:cs typeface="Times New Roman" panose="02020603050405020304" pitchFamily="18" charset="0"/>
              </a:rPr>
              <a:t>Transport </a:t>
            </a:r>
            <a:r>
              <a:rPr lang="fr-FR" b="1" u="sng" dirty="0">
                <a:solidFill>
                  <a:schemeClr val="accent1"/>
                </a:solidFill>
                <a:latin typeface="Times New Roman" panose="02020603050405020304" pitchFamily="18" charset="0"/>
                <a:cs typeface="Times New Roman" panose="02020603050405020304" pitchFamily="18" charset="0"/>
              </a:rPr>
              <a:t>de matériaux ou de déchets</a:t>
            </a:r>
            <a:r>
              <a:rPr lang="fr-FR" b="1" dirty="0">
                <a:solidFill>
                  <a:schemeClr val="accent1"/>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(ex: </a:t>
            </a:r>
            <a:r>
              <a:rPr lang="fr-FR" dirty="0" smtClean="0">
                <a:latin typeface="Times New Roman" panose="02020603050405020304" pitchFamily="18" charset="0"/>
                <a:cs typeface="Times New Roman" panose="02020603050405020304" pitchFamily="18" charset="0"/>
              </a:rPr>
              <a:t>betteraves </a:t>
            </a:r>
            <a:r>
              <a:rPr lang="fr-FR" dirty="0">
                <a:latin typeface="Times New Roman" panose="02020603050405020304" pitchFamily="18" charset="0"/>
                <a:cs typeface="Times New Roman" panose="02020603050405020304" pitchFamily="18" charset="0"/>
              </a:rPr>
              <a:t>en sucrerie, fibres ou pâtes en papeterie</a:t>
            </a:r>
            <a:r>
              <a:rPr lang="fr-FR" dirty="0" smtClean="0">
                <a:latin typeface="Times New Roman" panose="02020603050405020304" pitchFamily="18" charset="0"/>
                <a:cs typeface="Times New Roman" panose="02020603050405020304" pitchFamily="18" charset="0"/>
              </a:rPr>
              <a:t>),</a:t>
            </a:r>
          </a:p>
          <a:p>
            <a:r>
              <a:rPr lang="fr-FR" b="1" u="sng" dirty="0" smtClean="0">
                <a:solidFill>
                  <a:schemeClr val="accent1"/>
                </a:solidFill>
                <a:latin typeface="Times New Roman" panose="02020603050405020304" pitchFamily="18" charset="0"/>
                <a:cs typeface="Times New Roman" panose="02020603050405020304" pitchFamily="18" charset="0"/>
              </a:rPr>
              <a:t>lavage </a:t>
            </a:r>
            <a:r>
              <a:rPr lang="fr-FR" b="1" u="sng" dirty="0">
                <a:solidFill>
                  <a:schemeClr val="accent1"/>
                </a:solidFill>
                <a:latin typeface="Times New Roman" panose="02020603050405020304" pitchFamily="18" charset="0"/>
                <a:cs typeface="Times New Roman" panose="02020603050405020304" pitchFamily="18" charset="0"/>
              </a:rPr>
              <a:t>de gaz et autres utilisations</a:t>
            </a:r>
            <a:r>
              <a:rPr lang="fr-FR" dirty="0">
                <a:solidFill>
                  <a:schemeClr val="accent1"/>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où </a:t>
            </a:r>
            <a:r>
              <a:rPr lang="fr-FR" b="1" u="sng" dirty="0">
                <a:solidFill>
                  <a:schemeClr val="accent1"/>
                </a:solidFill>
                <a:latin typeface="Times New Roman" panose="02020603050405020304" pitchFamily="18" charset="0"/>
                <a:cs typeface="Times New Roman" panose="02020603050405020304" pitchFamily="18" charset="0"/>
              </a:rPr>
              <a:t>le recyclage</a:t>
            </a:r>
            <a:r>
              <a:rPr lang="fr-FR" b="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sera en général la règle ; </a:t>
            </a:r>
            <a:endParaRPr lang="fr-FR" dirty="0" smtClean="0">
              <a:latin typeface="Times New Roman" panose="02020603050405020304" pitchFamily="18" charset="0"/>
              <a:cs typeface="Times New Roman" panose="02020603050405020304" pitchFamily="18" charset="0"/>
            </a:endParaRPr>
          </a:p>
          <a:p>
            <a:r>
              <a:rPr lang="fr-FR" b="1" u="sng" dirty="0" smtClean="0">
                <a:solidFill>
                  <a:schemeClr val="accent1"/>
                </a:solidFill>
                <a:latin typeface="Times New Roman" panose="02020603050405020304" pitchFamily="18" charset="0"/>
                <a:cs typeface="Times New Roman" panose="02020603050405020304" pitchFamily="18" charset="0"/>
              </a:rPr>
              <a:t>Traitement </a:t>
            </a:r>
            <a:r>
              <a:rPr lang="fr-FR" b="1" u="sng" dirty="0">
                <a:solidFill>
                  <a:schemeClr val="accent1"/>
                </a:solidFill>
                <a:latin typeface="Times New Roman" panose="02020603050405020304" pitchFamily="18" charset="0"/>
                <a:cs typeface="Times New Roman" panose="02020603050405020304" pitchFamily="18" charset="0"/>
              </a:rPr>
              <a:t>électrolytique des </a:t>
            </a:r>
            <a:r>
              <a:rPr lang="fr-FR" b="1" u="sng" dirty="0" smtClean="0">
                <a:solidFill>
                  <a:schemeClr val="accent1"/>
                </a:solidFill>
                <a:latin typeface="Times New Roman" panose="02020603050405020304" pitchFamily="18" charset="0"/>
                <a:cs typeface="Times New Roman" panose="02020603050405020304" pitchFamily="18" charset="0"/>
              </a:rPr>
              <a:t>surfaces</a:t>
            </a:r>
            <a:r>
              <a:rPr lang="fr-FR" dirty="0" smtClean="0">
                <a:solidFill>
                  <a:schemeClr val="accent1"/>
                </a:solidFill>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exigeant </a:t>
            </a:r>
            <a:r>
              <a:rPr lang="fr-FR" dirty="0">
                <a:latin typeface="Times New Roman" panose="02020603050405020304" pitchFamily="18" charset="0"/>
                <a:cs typeface="Times New Roman" panose="02020603050405020304" pitchFamily="18" charset="0"/>
              </a:rPr>
              <a:t>une eau limpide et souvent adoucie (nickelage, chromage), voire déminéralisée; </a:t>
            </a:r>
          </a:p>
          <a:p>
            <a:r>
              <a:rPr lang="fr-FR" dirty="0">
                <a:latin typeface="Times New Roman" panose="02020603050405020304" pitchFamily="18" charset="0"/>
                <a:cs typeface="Times New Roman" panose="02020603050405020304" pitchFamily="18" charset="0"/>
              </a:rPr>
              <a:t> </a:t>
            </a:r>
            <a:r>
              <a:rPr lang="fr-FR" b="1" u="sng" dirty="0" smtClean="0">
                <a:solidFill>
                  <a:schemeClr val="accent1"/>
                </a:solidFill>
                <a:latin typeface="Times New Roman" panose="02020603050405020304" pitchFamily="18" charset="0"/>
                <a:cs typeface="Times New Roman" panose="02020603050405020304" pitchFamily="18" charset="0"/>
              </a:rPr>
              <a:t>Conditionnement </a:t>
            </a:r>
            <a:r>
              <a:rPr lang="fr-FR" b="1" u="sng" dirty="0">
                <a:solidFill>
                  <a:schemeClr val="accent1"/>
                </a:solidFill>
                <a:latin typeface="Times New Roman" panose="02020603050405020304" pitchFamily="18" charset="0"/>
                <a:cs typeface="Times New Roman" panose="02020603050405020304" pitchFamily="18" charset="0"/>
              </a:rPr>
              <a:t>d’ai</a:t>
            </a:r>
            <a:r>
              <a:rPr lang="fr-FR" b="1" dirty="0">
                <a:solidFill>
                  <a:schemeClr val="accent1"/>
                </a:solidFill>
                <a:latin typeface="Times New Roman" panose="02020603050405020304" pitchFamily="18" charset="0"/>
                <a:cs typeface="Times New Roman" panose="02020603050405020304" pitchFamily="18" charset="0"/>
              </a:rPr>
              <a:t>r </a:t>
            </a:r>
            <a:r>
              <a:rPr lang="fr-FR" dirty="0">
                <a:solidFill>
                  <a:schemeClr val="accent1"/>
                </a:solidFill>
                <a:latin typeface="Times New Roman" panose="02020603050405020304" pitchFamily="18" charset="0"/>
                <a:cs typeface="Times New Roman" panose="02020603050405020304" pitchFamily="18" charset="0"/>
              </a:rPr>
              <a:t>;</a:t>
            </a:r>
          </a:p>
          <a:p>
            <a:r>
              <a:rPr lang="fr-FR" b="1" u="sng" dirty="0" smtClean="0">
                <a:solidFill>
                  <a:schemeClr val="accent1"/>
                </a:solidFill>
                <a:latin typeface="Times New Roman" panose="02020603050405020304" pitchFamily="18" charset="0"/>
                <a:cs typeface="Times New Roman" panose="02020603050405020304" pitchFamily="18" charset="0"/>
              </a:rPr>
              <a:t>Services généraux</a:t>
            </a:r>
            <a:r>
              <a:rPr lang="fr-FR" dirty="0" smtClean="0">
                <a:solidFill>
                  <a:schemeClr val="accent1"/>
                </a:solidFill>
                <a:latin typeface="Times New Roman" panose="02020603050405020304" pitchFamily="18" charset="0"/>
                <a:cs typeface="Times New Roman" panose="02020603050405020304" pitchFamily="18" charset="0"/>
              </a:rPr>
              <a:t>. </a:t>
            </a:r>
            <a:endParaRPr lang="fr-FR" dirty="0">
              <a:solidFill>
                <a:schemeClr val="accent1"/>
              </a:solidFill>
              <a:latin typeface="Times New Roman" panose="02020603050405020304" pitchFamily="18" charset="0"/>
              <a:cs typeface="Times New Roman" panose="02020603050405020304" pitchFamily="18" charset="0"/>
            </a:endParaRP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2969468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18DCDF-DF1B-47A0-8B2D-3BC02546BB78}"/>
              </a:ext>
            </a:extLst>
          </p:cNvPr>
          <p:cNvSpPr>
            <a:spLocks noGrp="1"/>
          </p:cNvSpPr>
          <p:nvPr>
            <p:ph type="title"/>
          </p:nvPr>
        </p:nvSpPr>
        <p:spPr>
          <a:xfrm>
            <a:off x="913775" y="0"/>
            <a:ext cx="10364451" cy="1596177"/>
          </a:xfrm>
        </p:spPr>
        <p:txBody>
          <a:bodyPr>
            <a:normAutofit/>
          </a:bodyPr>
          <a:lstStyle/>
          <a:p>
            <a:r>
              <a:rPr lang="fr-FR" sz="4400" cap="none" dirty="0" smtClean="0">
                <a:latin typeface="Times New Roman" panose="02020603050405020304" pitchFamily="18" charset="0"/>
                <a:cs typeface="Times New Roman" panose="02020603050405020304" pitchFamily="18" charset="0"/>
              </a:rPr>
              <a:t>1. </a:t>
            </a:r>
            <a:r>
              <a:rPr lang="fr-FR" sz="4400" cap="none" dirty="0">
                <a:latin typeface="Times New Roman" panose="02020603050405020304" pitchFamily="18" charset="0"/>
                <a:cs typeface="Times New Roman" panose="02020603050405020304" pitchFamily="18" charset="0"/>
              </a:rPr>
              <a:t>Eaux </a:t>
            </a:r>
            <a:r>
              <a:rPr lang="fr-FR" sz="4400" cap="none" dirty="0" smtClean="0">
                <a:latin typeface="Times New Roman" panose="02020603050405020304" pitchFamily="18" charset="0"/>
                <a:cs typeface="Times New Roman" panose="02020603050405020304" pitchFamily="18" charset="0"/>
              </a:rPr>
              <a:t>embouteillées:</a:t>
            </a:r>
            <a:endParaRPr lang="fr-FR" sz="4400" b="1" i="1" dirty="0">
              <a:latin typeface="+mn-lt"/>
              <a:cs typeface="Times New Roman" panose="02020603050405020304" pitchFamily="18" charset="0"/>
            </a:endParaRPr>
          </a:p>
        </p:txBody>
      </p:sp>
      <p:sp>
        <p:nvSpPr>
          <p:cNvPr id="3" name="Content Placeholder 2">
            <a:extLst>
              <a:ext uri="{FF2B5EF4-FFF2-40B4-BE49-F238E27FC236}">
                <a16:creationId xmlns="" xmlns:a16="http://schemas.microsoft.com/office/drawing/2014/main" id="{8B2891AF-F330-4857-A1C5-FFBBA9B4CA1B}"/>
              </a:ext>
            </a:extLst>
          </p:cNvPr>
          <p:cNvSpPr>
            <a:spLocks noGrp="1"/>
          </p:cNvSpPr>
          <p:nvPr>
            <p:ph idx="1"/>
          </p:nvPr>
        </p:nvSpPr>
        <p:spPr>
          <a:xfrm>
            <a:off x="1" y="2225041"/>
            <a:ext cx="12191999" cy="558799"/>
          </a:xfrm>
        </p:spPr>
        <p:txBody>
          <a:bodyPr>
            <a:noAutofit/>
          </a:bodyPr>
          <a:lstStyle/>
          <a:p>
            <a:pPr marL="0" indent="0">
              <a:buNone/>
            </a:pPr>
            <a:r>
              <a:rPr lang="fr-FR" sz="1600" cap="none" dirty="0" smtClean="0">
                <a:latin typeface="Times New Roman" panose="02020603050405020304" pitchFamily="18" charset="0"/>
                <a:cs typeface="Times New Roman" panose="02020603050405020304" pitchFamily="18" charset="0"/>
              </a:rPr>
              <a:t>Le </a:t>
            </a:r>
            <a:r>
              <a:rPr lang="fr-FR" sz="1600" cap="none" dirty="0">
                <a:latin typeface="Times New Roman" panose="02020603050405020304" pitchFamily="18" charset="0"/>
                <a:cs typeface="Times New Roman" panose="02020603050405020304" pitchFamily="18" charset="0"/>
              </a:rPr>
              <a:t>tableau 1 récapitule les </a:t>
            </a:r>
            <a:r>
              <a:rPr lang="fr-FR" sz="1600" cap="none" dirty="0" smtClean="0">
                <a:latin typeface="Times New Roman" panose="02020603050405020304" pitchFamily="18" charset="0"/>
                <a:cs typeface="Times New Roman" panose="02020603050405020304" pitchFamily="18" charset="0"/>
              </a:rPr>
              <a:t>3 catégories </a:t>
            </a:r>
            <a:r>
              <a:rPr lang="fr-FR" sz="1600" cap="none" dirty="0">
                <a:latin typeface="Times New Roman" panose="02020603050405020304" pitchFamily="18" charset="0"/>
                <a:cs typeface="Times New Roman" panose="02020603050405020304" pitchFamily="18" charset="0"/>
              </a:rPr>
              <a:t>d’eaux embouteillées (qui peuvent en outre être plates, naturellement gazeuses ou </a:t>
            </a:r>
            <a:r>
              <a:rPr lang="fr-FR" sz="1600" cap="none" dirty="0" err="1">
                <a:latin typeface="Times New Roman" panose="02020603050405020304" pitchFamily="18" charset="0"/>
                <a:cs typeface="Times New Roman" panose="02020603050405020304" pitchFamily="18" charset="0"/>
              </a:rPr>
              <a:t>gazéiﬁées</a:t>
            </a:r>
            <a:r>
              <a:rPr lang="fr-FR" sz="1600" cap="none" dirty="0" smtClean="0">
                <a:latin typeface="Times New Roman" panose="02020603050405020304" pitchFamily="18" charset="0"/>
                <a:cs typeface="Times New Roman" panose="02020603050405020304" pitchFamily="18" charset="0"/>
              </a:rPr>
              <a:t>)</a:t>
            </a:r>
            <a:r>
              <a:rPr lang="fr-FR" sz="1600" dirty="0" smtClean="0">
                <a:latin typeface="Times New Roman" panose="02020603050405020304" pitchFamily="18" charset="0"/>
                <a:cs typeface="Times New Roman" panose="02020603050405020304" pitchFamily="18" charset="0"/>
              </a:rPr>
              <a:t>:</a:t>
            </a:r>
            <a:endParaRPr lang="fr-FR" sz="1600" cap="none"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srcRect/>
          <a:stretch>
            <a:fillRect/>
          </a:stretch>
        </p:blipFill>
        <p:spPr bwMode="auto">
          <a:xfrm>
            <a:off x="751840" y="2926080"/>
            <a:ext cx="10972800" cy="3553378"/>
          </a:xfrm>
          <a:prstGeom prst="rect">
            <a:avLst/>
          </a:prstGeom>
          <a:noFill/>
          <a:ln w="9525">
            <a:noFill/>
            <a:miter lim="800000"/>
            <a:headEnd/>
            <a:tailEnd/>
          </a:ln>
          <a:effectLst/>
        </p:spPr>
      </p:pic>
    </p:spTree>
    <p:extLst>
      <p:ext uri="{BB962C8B-B14F-4D97-AF65-F5344CB8AC3E}">
        <p14:creationId xmlns:p14="http://schemas.microsoft.com/office/powerpoint/2010/main" val="263016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072E57-50AD-4F52-8BD7-D79AC2D3F92C}"/>
              </a:ext>
            </a:extLst>
          </p:cNvPr>
          <p:cNvSpPr>
            <a:spLocks noGrp="1"/>
          </p:cNvSpPr>
          <p:nvPr>
            <p:ph type="title"/>
          </p:nvPr>
        </p:nvSpPr>
        <p:spPr>
          <a:xfrm>
            <a:off x="913774" y="268712"/>
            <a:ext cx="10364451" cy="1596177"/>
          </a:xfrm>
        </p:spPr>
        <p:txBody>
          <a:bodyPr>
            <a:normAutofit/>
          </a:bodyPr>
          <a:lstStyle/>
          <a:p>
            <a:r>
              <a:rPr lang="fr-FR" dirty="0"/>
              <a:t> 2</a:t>
            </a:r>
            <a:r>
              <a:rPr lang="fr-FR" dirty="0" smtClean="0"/>
              <a:t>. </a:t>
            </a:r>
            <a:r>
              <a:rPr lang="fr-FR" dirty="0"/>
              <a:t>Industries agroalimentaires</a:t>
            </a:r>
            <a:br>
              <a:rPr lang="fr-FR" dirty="0"/>
            </a:br>
            <a:endParaRPr lang="fr-FR" sz="4400" b="1" i="1" dirty="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1AB5C1CE-9C9D-4218-90B9-4052A6D5D2F3}"/>
              </a:ext>
            </a:extLst>
          </p:cNvPr>
          <p:cNvSpPr>
            <a:spLocks noGrp="1"/>
          </p:cNvSpPr>
          <p:nvPr>
            <p:ph idx="1"/>
          </p:nvPr>
        </p:nvSpPr>
        <p:spPr>
          <a:xfrm>
            <a:off x="1" y="3572933"/>
            <a:ext cx="12192000" cy="2285865"/>
          </a:xfrm>
        </p:spPr>
        <p:txBody>
          <a:bodyPr>
            <a:normAutofit/>
          </a:bodyPr>
          <a:lstStyle/>
          <a:p>
            <a:pPr marL="0" indent="0">
              <a:buNone/>
            </a:pPr>
            <a:r>
              <a:rPr lang="fr-FR" sz="2400" dirty="0" smtClean="0">
                <a:solidFill>
                  <a:srgbClr val="FEFEFE"/>
                </a:solidFill>
                <a:latin typeface="+mj-lt"/>
                <a:ea typeface="+mj-ea"/>
                <a:cs typeface="+mj-cs"/>
              </a:rPr>
              <a:t>                                           DÉSINFECTION </a:t>
            </a:r>
            <a:r>
              <a:rPr lang="fr-FR" sz="2400" dirty="0">
                <a:solidFill>
                  <a:srgbClr val="FEFEFE"/>
                </a:solidFill>
                <a:latin typeface="+mj-lt"/>
                <a:ea typeface="+mj-ea"/>
                <a:cs typeface="+mj-cs"/>
              </a:rPr>
              <a:t>POUSSÉE, </a:t>
            </a:r>
          </a:p>
          <a:p>
            <a:pPr marL="0" indent="0">
              <a:buNone/>
            </a:pPr>
            <a:endParaRPr lang="fr-FR" sz="2400" dirty="0">
              <a:solidFill>
                <a:srgbClr val="FEFEFE"/>
              </a:solidFill>
              <a:latin typeface="+mj-lt"/>
              <a:ea typeface="+mj-ea"/>
              <a:cs typeface="+mj-cs"/>
            </a:endParaRPr>
          </a:p>
        </p:txBody>
      </p:sp>
      <p:sp>
        <p:nvSpPr>
          <p:cNvPr id="4" name="Slide Number Placeholder 3">
            <a:extLst>
              <a:ext uri="{FF2B5EF4-FFF2-40B4-BE49-F238E27FC236}">
                <a16:creationId xmlns="" xmlns:a16="http://schemas.microsoft.com/office/drawing/2014/main" id="{7529A822-23BF-4CFD-85FC-641635469848}"/>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
        <p:nvSpPr>
          <p:cNvPr id="5" name="Rectangle 4"/>
          <p:cNvSpPr/>
          <p:nvPr/>
        </p:nvSpPr>
        <p:spPr>
          <a:xfrm>
            <a:off x="204293" y="2910196"/>
            <a:ext cx="11605019" cy="461665"/>
          </a:xfrm>
          <a:prstGeom prst="rect">
            <a:avLst/>
          </a:prstGeom>
        </p:spPr>
        <p:txBody>
          <a:bodyPr wrap="square">
            <a:spAutoFit/>
          </a:bodyPr>
          <a:lstStyle/>
          <a:p>
            <a:r>
              <a:rPr lang="fr-FR" sz="2400" dirty="0">
                <a:solidFill>
                  <a:srgbClr val="FEFEFE"/>
                </a:solidFill>
                <a:latin typeface="+mj-lt"/>
                <a:ea typeface="+mj-ea"/>
                <a:cs typeface="+mj-cs"/>
              </a:rPr>
              <a:t>Toutes ces industries présentent le facteur commun de la nécessité d’une </a:t>
            </a:r>
          </a:p>
        </p:txBody>
      </p:sp>
    </p:spTree>
    <p:extLst>
      <p:ext uri="{BB962C8B-B14F-4D97-AF65-F5344CB8AC3E}">
        <p14:creationId xmlns:p14="http://schemas.microsoft.com/office/powerpoint/2010/main" val="2967171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Concis">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oncis">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cis">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TM03457503[[fn=Concis]]</Template>
  <TotalTime>8930</TotalTime>
  <Words>1735</Words>
  <Application>Microsoft Office PowerPoint</Application>
  <PresentationFormat>Grand écran</PresentationFormat>
  <Paragraphs>156</Paragraphs>
  <Slides>20</Slides>
  <Notes>15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Algerian</vt:lpstr>
      <vt:lpstr>Calibri</vt:lpstr>
      <vt:lpstr>Calibri Light</vt:lpstr>
      <vt:lpstr>Century Gothic</vt:lpstr>
      <vt:lpstr>Forte</vt:lpstr>
      <vt:lpstr>Snap ITC</vt:lpstr>
      <vt:lpstr>Times New Roman</vt:lpstr>
      <vt:lpstr>Wingdings</vt:lpstr>
      <vt:lpstr>Wingdings 2</vt:lpstr>
      <vt:lpstr>Concis</vt:lpstr>
      <vt:lpstr>  Université Abou Bekr Belkaid -Tlemcen- Institut des Sciences et Techniques Appliquées-ISTA- -2éme Année Technologie et Industrie Laitière et Fromagère-</vt:lpstr>
      <vt:lpstr>   Filières de traitement            - Préparation d’une eau claire et stable</vt:lpstr>
      <vt:lpstr>Présentation PowerPoint</vt:lpstr>
      <vt:lpstr>Présentation PowerPoint</vt:lpstr>
      <vt:lpstr>Présentation PowerPoint</vt:lpstr>
      <vt:lpstr>Table de matière:</vt:lpstr>
      <vt:lpstr>Présentation PowerPoint</vt:lpstr>
      <vt:lpstr>1. Eaux embouteillées:</vt:lpstr>
      <vt:lpstr> 2. Industries agroalimentaires </vt:lpstr>
      <vt:lpstr>2.1. Boissons diverses:</vt:lpstr>
      <vt:lpstr>Présentation PowerPoint</vt:lpstr>
      <vt:lpstr>Présentation PowerPoint</vt:lpstr>
      <vt:lpstr>Présentation PowerPoint</vt:lpstr>
      <vt:lpstr>2.2. Conserveries de légumes et de fruits </vt:lpstr>
      <vt:lpstr>2.3. Industries laitières </vt:lpstr>
      <vt:lpstr>Présentation PowerPoint</vt:lpstr>
      <vt:lpstr>     4. Eaux ultrapures</vt:lpstr>
      <vt:lpstr>Présentation PowerPoint</vt:lpstr>
      <vt:lpstr>Présentation PowerPoint</vt:lpstr>
      <vt:lpstr>Merci Pour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Mahboubi</dc:creator>
  <cp:lastModifiedBy>hadj moh</cp:lastModifiedBy>
  <cp:revision>146</cp:revision>
  <dcterms:created xsi:type="dcterms:W3CDTF">2018-03-06T22:05:35Z</dcterms:created>
  <dcterms:modified xsi:type="dcterms:W3CDTF">2021-05-30T13:37:35Z</dcterms:modified>
</cp:coreProperties>
</file>