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Merriweather"/>
      <p:regular r:id="rId15"/>
    </p:embeddedFont>
    <p:embeddedFont>
      <p:font typeface="Merriweather"/>
      <p:regular r:id="rId16"/>
    </p:embeddedFont>
    <p:embeddedFont>
      <p:font typeface="Merriweather"/>
      <p:regular r:id="rId17"/>
    </p:embeddedFont>
    <p:embeddedFont>
      <p:font typeface="Merriweather"/>
      <p:regular r:id="rId18"/>
    </p:embeddedFont>
    <p:embeddedFont>
      <p:font typeface="Merriweather"/>
      <p:regular r:id="rId19"/>
    </p:embeddedFont>
    <p:embeddedFont>
      <p:font typeface="Merriweather"/>
      <p:regular r:id="rId20"/>
    </p:embeddedFont>
    <p:embeddedFont>
      <p:font typeface="Merriweather"/>
      <p:regular r:id="rId21"/>
    </p:embeddedFont>
    <p:embeddedFont>
      <p:font typeface="Merriweather"/>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435293" y="1474351"/>
            <a:ext cx="8273415" cy="1072753"/>
          </a:xfrm>
          <a:prstGeom prst="rect">
            <a:avLst/>
          </a:prstGeom>
          <a:noFill/>
          <a:ln/>
        </p:spPr>
        <p:txBody>
          <a:bodyPr wrap="square" lIns="0" tIns="0" rIns="0" bIns="0" rtlCol="0" anchor="t"/>
          <a:lstStyle/>
          <a:p>
            <a:pPr indent="0" marL="0">
              <a:lnSpc>
                <a:spcPts val="4200"/>
              </a:lnSpc>
              <a:buNone/>
            </a:pPr>
            <a:r>
              <a:rPr lang="en-US" sz="3350" dirty="0">
                <a:solidFill>
                  <a:srgbClr val="F5F0F0"/>
                </a:solidFill>
                <a:latin typeface="Merriweather" pitchFamily="34" charset="0"/>
                <a:ea typeface="Merriweather" pitchFamily="34" charset="-122"/>
                <a:cs typeface="Merriweather" pitchFamily="34" charset="-120"/>
              </a:rPr>
              <a:t>Social Phenomena and Sociology's Interdisciplinary Connections</a:t>
            </a:r>
            <a:endParaRPr lang="en-US" sz="3350" dirty="0"/>
          </a:p>
        </p:txBody>
      </p:sp>
      <p:sp>
        <p:nvSpPr>
          <p:cNvPr id="4" name="Text 1"/>
          <p:cNvSpPr/>
          <p:nvPr/>
        </p:nvSpPr>
        <p:spPr>
          <a:xfrm>
            <a:off x="435293" y="2733675"/>
            <a:ext cx="8273415" cy="995363"/>
          </a:xfrm>
          <a:prstGeom prst="rect">
            <a:avLst/>
          </a:prstGeom>
          <a:noFill/>
          <a:ln/>
        </p:spPr>
        <p:txBody>
          <a:bodyPr wrap="square" lIns="0" tIns="0" rIns="0" bIns="0" rtlCol="0" anchor="t"/>
          <a:lstStyle/>
          <a:p>
            <a:pPr indent="0" marL="0">
              <a:lnSpc>
                <a:spcPts val="1550"/>
              </a:lnSpc>
              <a:buNone/>
            </a:pPr>
            <a:r>
              <a:rPr lang="en-US" sz="950" dirty="0">
                <a:solidFill>
                  <a:srgbClr val="E2E6E9"/>
                </a:solidFill>
                <a:latin typeface="Merriweather" pitchFamily="34" charset="0"/>
                <a:ea typeface="Merriweather" pitchFamily="34" charset="-122"/>
                <a:cs typeface="Merriweather" pitchFamily="34" charset="-120"/>
              </a:rPr>
              <a:t>Sociology examines social phenomena and human behavior in society. It provides a systematic framework to organize knowledge from various disciplines and analyze complex social issues. While sociology has its own unique principles and methods, it also intersects with and draws insights from many other fields of study. This interdisciplinary approach allows sociology to go beyond simply observing social structures; it seeks to understand the dynamic forces that shape these structures, the ways in which they influence individual actions, and the potential for social change.</a:t>
            </a:r>
            <a:endParaRPr lang="en-US" sz="950" dirty="0"/>
          </a:p>
        </p:txBody>
      </p:sp>
      <p:sp>
        <p:nvSpPr>
          <p:cNvPr id="5" name="Text 2"/>
          <p:cNvSpPr/>
          <p:nvPr/>
        </p:nvSpPr>
        <p:spPr>
          <a:xfrm>
            <a:off x="435293" y="3868936"/>
            <a:ext cx="8273415" cy="1194435"/>
          </a:xfrm>
          <a:prstGeom prst="rect">
            <a:avLst/>
          </a:prstGeom>
          <a:noFill/>
          <a:ln/>
        </p:spPr>
        <p:txBody>
          <a:bodyPr wrap="square" lIns="0" tIns="0" rIns="0" bIns="0" rtlCol="0" anchor="t"/>
          <a:lstStyle/>
          <a:p>
            <a:pPr indent="0" marL="0">
              <a:lnSpc>
                <a:spcPts val="1550"/>
              </a:lnSpc>
              <a:buNone/>
            </a:pPr>
            <a:r>
              <a:rPr lang="en-US" sz="950" dirty="0">
                <a:solidFill>
                  <a:srgbClr val="E2E6E9"/>
                </a:solidFill>
                <a:latin typeface="Merriweather" pitchFamily="34" charset="0"/>
                <a:ea typeface="Merriweather" pitchFamily="34" charset="-122"/>
                <a:cs typeface="Merriweather" pitchFamily="34" charset="-120"/>
              </a:rPr>
              <a:t>This interdisciplinary nature allows sociology to provide a comprehensive understanding of social structures, interactions, and changes. By connecting with other sciences and humanities, sociology can offer nuanced perspectives on the multifaceted aspects of human social life. For example, understanding social inequality requires insights from economics, history, and political science, while analyzing cultural trends draws upon insights from anthropology, communication studies, and media studies. Sociology, in turn, contributes its own unique theoretical framework and methodological tools to these interdisciplinary dialogues, enriching our understanding of complex social phenomena and fostering collaborative research efforts across diverse fields.</a:t>
            </a:r>
            <a:endParaRPr lang="en-US" sz="950" dirty="0"/>
          </a:p>
        </p:txBody>
      </p:sp>
      <p:sp>
        <p:nvSpPr>
          <p:cNvPr id="6" name="Text 3"/>
          <p:cNvSpPr/>
          <p:nvPr/>
        </p:nvSpPr>
        <p:spPr>
          <a:xfrm>
            <a:off x="435293" y="5203269"/>
            <a:ext cx="8273415" cy="1194435"/>
          </a:xfrm>
          <a:prstGeom prst="rect">
            <a:avLst/>
          </a:prstGeom>
          <a:noFill/>
          <a:ln/>
        </p:spPr>
        <p:txBody>
          <a:bodyPr wrap="square" lIns="0" tIns="0" rIns="0" bIns="0" rtlCol="0" anchor="t"/>
          <a:lstStyle/>
          <a:p>
            <a:pPr indent="0" marL="0">
              <a:lnSpc>
                <a:spcPts val="1550"/>
              </a:lnSpc>
              <a:buNone/>
            </a:pPr>
            <a:r>
              <a:rPr lang="en-US" sz="950" dirty="0">
                <a:solidFill>
                  <a:srgbClr val="E2E6E9"/>
                </a:solidFill>
                <a:latin typeface="Merriweather" pitchFamily="34" charset="0"/>
                <a:ea typeface="Merriweather" pitchFamily="34" charset="-122"/>
                <a:cs typeface="Merriweather" pitchFamily="34" charset="-120"/>
              </a:rPr>
              <a:t>The integration of diverse perspectives within sociology enriches our understanding of social phenomena and provides a more holistic view of complex social issues. The discipline's interdisciplinary nature enables it to address the interconnectedness of social, economic, political, cultural, and technological forces that shape our world. By drawing upon insights from various fields, sociology can uncover deeper meanings, analyze intricate patterns, and develop more effective solutions to societal challenges. The interdisciplinary nature of sociology is not just an intellectual exercise; it is a crucial tool for understanding, explaining, and addressing the complexities of the human experience.</a:t>
            </a:r>
            <a:endParaRPr lang="en-US" sz="950" dirty="0"/>
          </a:p>
        </p:txBody>
      </p:sp>
      <p:sp>
        <p:nvSpPr>
          <p:cNvPr id="7" name="Shape 4"/>
          <p:cNvSpPr/>
          <p:nvPr/>
        </p:nvSpPr>
        <p:spPr>
          <a:xfrm>
            <a:off x="435293" y="6546890"/>
            <a:ext cx="198953" cy="198953"/>
          </a:xfrm>
          <a:prstGeom prst="roundRect">
            <a:avLst>
              <a:gd name="adj" fmla="val 45956008"/>
            </a:avLst>
          </a:prstGeom>
          <a:noFill/>
          <a:ln w="7620">
            <a:solidFill>
              <a:srgbClr val="FFFFFF"/>
            </a:solidFill>
            <a:prstDash val="solid"/>
          </a:ln>
        </p:spPr>
      </p:sp>
      <p:pic>
        <p:nvPicPr>
          <p:cNvPr id="8" name="Image 1" descr="preencoded.png">    </p:cNvPr>
          <p:cNvPicPr>
            <a:picLocks noChangeAspect="1"/>
          </p:cNvPicPr>
          <p:nvPr/>
        </p:nvPicPr>
        <p:blipFill>
          <a:blip r:embed="rId2"/>
          <a:stretch>
            <a:fillRect/>
          </a:stretch>
        </p:blipFill>
        <p:spPr>
          <a:xfrm>
            <a:off x="442913" y="6554510"/>
            <a:ext cx="183713" cy="183713"/>
          </a:xfrm>
          <a:prstGeom prst="rect">
            <a:avLst/>
          </a:prstGeom>
        </p:spPr>
      </p:pic>
      <p:sp>
        <p:nvSpPr>
          <p:cNvPr id="9" name="Text 5"/>
          <p:cNvSpPr/>
          <p:nvPr/>
        </p:nvSpPr>
        <p:spPr>
          <a:xfrm>
            <a:off x="696397" y="6537603"/>
            <a:ext cx="1150144" cy="217646"/>
          </a:xfrm>
          <a:prstGeom prst="rect">
            <a:avLst/>
          </a:prstGeom>
          <a:noFill/>
          <a:ln/>
        </p:spPr>
        <p:txBody>
          <a:bodyPr wrap="none" lIns="0" tIns="0" rIns="0" bIns="0" rtlCol="0" anchor="t"/>
          <a:lstStyle/>
          <a:p>
            <a:pPr algn="l" indent="0" marL="0">
              <a:lnSpc>
                <a:spcPts val="1700"/>
              </a:lnSpc>
              <a:buNone/>
            </a:pPr>
            <a:r>
              <a:rPr lang="en-US" sz="1200" b="1" dirty="0">
                <a:solidFill>
                  <a:srgbClr val="E2E6E9"/>
                </a:solidFill>
                <a:latin typeface="Merriweather Bold" pitchFamily="34" charset="0"/>
                <a:ea typeface="Merriweather Bold" pitchFamily="34" charset="-122"/>
                <a:cs typeface="Merriweather Bold" pitchFamily="34" charset="-120"/>
              </a:rPr>
              <a:t>by Djazia CHIB</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54566" y="446365"/>
            <a:ext cx="8007668" cy="1521976"/>
          </a:xfrm>
          <a:prstGeom prst="rect">
            <a:avLst/>
          </a:prstGeom>
          <a:noFill/>
          <a:ln/>
        </p:spPr>
        <p:txBody>
          <a:bodyPr wrap="square" lIns="0" tIns="0" rIns="0" bIns="0" rtlCol="0" anchor="t"/>
          <a:lstStyle/>
          <a:p>
            <a:pPr indent="0" marL="0">
              <a:lnSpc>
                <a:spcPts val="3950"/>
              </a:lnSpc>
              <a:buNone/>
            </a:pPr>
            <a:r>
              <a:rPr lang="en-US" sz="3150" dirty="0">
                <a:solidFill>
                  <a:srgbClr val="F5F0F0"/>
                </a:solidFill>
                <a:latin typeface="Merriweather" pitchFamily="34" charset="0"/>
                <a:ea typeface="Merriweather" pitchFamily="34" charset="-122"/>
                <a:cs typeface="Merriweather" pitchFamily="34" charset="-120"/>
              </a:rPr>
              <a:t>Sociology and Psychology: Understanding Individual and Social Behavior</a:t>
            </a:r>
            <a:endParaRPr lang="en-US" sz="3150" dirty="0"/>
          </a:p>
        </p:txBody>
      </p:sp>
      <p:sp>
        <p:nvSpPr>
          <p:cNvPr id="4" name="Text 1"/>
          <p:cNvSpPr/>
          <p:nvPr/>
        </p:nvSpPr>
        <p:spPr>
          <a:xfrm>
            <a:off x="6054566" y="2211824"/>
            <a:ext cx="8007668" cy="1038225"/>
          </a:xfrm>
          <a:prstGeom prst="rect">
            <a:avLst/>
          </a:prstGeom>
          <a:noFill/>
          <a:ln/>
        </p:spPr>
        <p:txBody>
          <a:bodyPr wrap="square" lIns="0" tIns="0" rIns="0" bIns="0" rtlCol="0" anchor="t"/>
          <a:lstStyle/>
          <a:p>
            <a:pPr indent="0" marL="0">
              <a:lnSpc>
                <a:spcPts val="2000"/>
              </a:lnSpc>
              <a:buNone/>
            </a:pPr>
            <a:r>
              <a:rPr lang="en-US" sz="1250" dirty="0">
                <a:solidFill>
                  <a:srgbClr val="E2E6E9"/>
                </a:solidFill>
                <a:latin typeface="Merriweather" pitchFamily="34" charset="0"/>
                <a:ea typeface="Merriweather" pitchFamily="34" charset="-122"/>
                <a:cs typeface="Merriweather" pitchFamily="34" charset="-120"/>
              </a:rPr>
              <a:t>Sociology and psychology share a close relationship in studying human behavior. While psychology focuses on individual mental processes, sociology examines how social contexts shape behavior. The intersection allows for a more comprehensive understanding of human actions and motivations.</a:t>
            </a:r>
            <a:endParaRPr lang="en-US" sz="1250" dirty="0"/>
          </a:p>
        </p:txBody>
      </p:sp>
      <p:sp>
        <p:nvSpPr>
          <p:cNvPr id="5" name="Text 2"/>
          <p:cNvSpPr/>
          <p:nvPr/>
        </p:nvSpPr>
        <p:spPr>
          <a:xfrm>
            <a:off x="6054566" y="3432572"/>
            <a:ext cx="8007668" cy="778669"/>
          </a:xfrm>
          <a:prstGeom prst="rect">
            <a:avLst/>
          </a:prstGeom>
          <a:noFill/>
          <a:ln/>
        </p:spPr>
        <p:txBody>
          <a:bodyPr wrap="square" lIns="0" tIns="0" rIns="0" bIns="0" rtlCol="0" anchor="t"/>
          <a:lstStyle/>
          <a:p>
            <a:pPr indent="0" marL="0">
              <a:lnSpc>
                <a:spcPts val="2000"/>
              </a:lnSpc>
              <a:buNone/>
            </a:pPr>
            <a:r>
              <a:rPr lang="en-US" sz="1250" dirty="0">
                <a:solidFill>
                  <a:srgbClr val="E2E6E9"/>
                </a:solidFill>
                <a:latin typeface="Merriweather" pitchFamily="34" charset="0"/>
                <a:ea typeface="Merriweather" pitchFamily="34" charset="-122"/>
                <a:cs typeface="Merriweather" pitchFamily="34" charset="-120"/>
              </a:rPr>
              <a:t>Social psychology, a subfield bridging both disciplines, explores how individuals influence and are influenced by others. This collaboration enhances our grasp of phenomena like group dynamics, social influence, and collective behavior.</a:t>
            </a:r>
            <a:endParaRPr lang="en-US" sz="1250" dirty="0"/>
          </a:p>
        </p:txBody>
      </p:sp>
      <p:sp>
        <p:nvSpPr>
          <p:cNvPr id="6" name="Shape 3"/>
          <p:cNvSpPr/>
          <p:nvPr/>
        </p:nvSpPr>
        <p:spPr>
          <a:xfrm>
            <a:off x="6286619" y="4393763"/>
            <a:ext cx="22860" cy="3389471"/>
          </a:xfrm>
          <a:prstGeom prst="roundRect">
            <a:avLst>
              <a:gd name="adj" fmla="val 298258"/>
            </a:avLst>
          </a:prstGeom>
          <a:solidFill>
            <a:srgbClr val="194A99"/>
          </a:solidFill>
          <a:ln/>
        </p:spPr>
      </p:sp>
      <p:sp>
        <p:nvSpPr>
          <p:cNvPr id="7" name="Shape 4"/>
          <p:cNvSpPr/>
          <p:nvPr/>
        </p:nvSpPr>
        <p:spPr>
          <a:xfrm>
            <a:off x="6457771" y="4747379"/>
            <a:ext cx="568166" cy="22860"/>
          </a:xfrm>
          <a:prstGeom prst="roundRect">
            <a:avLst>
              <a:gd name="adj" fmla="val 298258"/>
            </a:avLst>
          </a:prstGeom>
          <a:solidFill>
            <a:srgbClr val="194A99"/>
          </a:solidFill>
          <a:ln/>
        </p:spPr>
      </p:sp>
      <p:sp>
        <p:nvSpPr>
          <p:cNvPr id="8" name="Shape 5"/>
          <p:cNvSpPr/>
          <p:nvPr/>
        </p:nvSpPr>
        <p:spPr>
          <a:xfrm>
            <a:off x="6115467" y="4576286"/>
            <a:ext cx="365165" cy="365165"/>
          </a:xfrm>
          <a:prstGeom prst="roundRect">
            <a:avLst>
              <a:gd name="adj" fmla="val 18671"/>
            </a:avLst>
          </a:prstGeom>
          <a:solidFill>
            <a:srgbClr val="003180"/>
          </a:solidFill>
          <a:ln w="7620">
            <a:solidFill>
              <a:srgbClr val="194A99"/>
            </a:solidFill>
            <a:prstDash val="solid"/>
          </a:ln>
        </p:spPr>
      </p:sp>
      <p:sp>
        <p:nvSpPr>
          <p:cNvPr id="9" name="Text 6"/>
          <p:cNvSpPr/>
          <p:nvPr/>
        </p:nvSpPr>
        <p:spPr>
          <a:xfrm>
            <a:off x="6244411" y="4637127"/>
            <a:ext cx="107156" cy="243483"/>
          </a:xfrm>
          <a:prstGeom prst="rect">
            <a:avLst/>
          </a:prstGeom>
          <a:noFill/>
          <a:ln/>
        </p:spPr>
        <p:txBody>
          <a:bodyPr wrap="none" lIns="0" tIns="0" rIns="0" bIns="0" rtlCol="0" anchor="t"/>
          <a:lstStyle/>
          <a:p>
            <a:pPr algn="ctr" indent="0" marL="0">
              <a:lnSpc>
                <a:spcPts val="1900"/>
              </a:lnSpc>
              <a:buNone/>
            </a:pPr>
            <a:r>
              <a:rPr lang="en-US" sz="1900" dirty="0">
                <a:solidFill>
                  <a:srgbClr val="E2E6E9"/>
                </a:solidFill>
                <a:latin typeface="Merriweather" pitchFamily="34" charset="0"/>
                <a:ea typeface="Merriweather" pitchFamily="34" charset="-122"/>
                <a:cs typeface="Merriweather" pitchFamily="34" charset="-120"/>
              </a:rPr>
              <a:t>1</a:t>
            </a:r>
            <a:endParaRPr lang="en-US" sz="1900" dirty="0"/>
          </a:p>
        </p:txBody>
      </p:sp>
      <p:sp>
        <p:nvSpPr>
          <p:cNvPr id="10" name="Text 7"/>
          <p:cNvSpPr/>
          <p:nvPr/>
        </p:nvSpPr>
        <p:spPr>
          <a:xfrm>
            <a:off x="7190899" y="4556046"/>
            <a:ext cx="2029182" cy="253603"/>
          </a:xfrm>
          <a:prstGeom prst="rect">
            <a:avLst/>
          </a:prstGeom>
          <a:noFill/>
          <a:ln/>
        </p:spPr>
        <p:txBody>
          <a:bodyPr wrap="none" lIns="0" tIns="0" rIns="0" bIns="0" rtlCol="0" anchor="t"/>
          <a:lstStyle/>
          <a:p>
            <a:pPr algn="l" indent="0" marL="0">
              <a:lnSpc>
                <a:spcPts val="1950"/>
              </a:lnSpc>
              <a:buNone/>
            </a:pPr>
            <a:r>
              <a:rPr lang="en-US" sz="1550" dirty="0">
                <a:solidFill>
                  <a:srgbClr val="E2E6E9"/>
                </a:solidFill>
                <a:latin typeface="Merriweather" pitchFamily="34" charset="0"/>
                <a:ea typeface="Merriweather" pitchFamily="34" charset="-122"/>
                <a:cs typeface="Merriweather" pitchFamily="34" charset="-120"/>
              </a:rPr>
              <a:t>Individual Focus</a:t>
            </a:r>
            <a:endParaRPr lang="en-US" sz="1550" dirty="0"/>
          </a:p>
        </p:txBody>
      </p:sp>
      <p:sp>
        <p:nvSpPr>
          <p:cNvPr id="11" name="Text 8"/>
          <p:cNvSpPr/>
          <p:nvPr/>
        </p:nvSpPr>
        <p:spPr>
          <a:xfrm>
            <a:off x="7190899" y="4907042"/>
            <a:ext cx="6871335" cy="259556"/>
          </a:xfrm>
          <a:prstGeom prst="rect">
            <a:avLst/>
          </a:prstGeom>
          <a:noFill/>
          <a:ln/>
        </p:spPr>
        <p:txBody>
          <a:bodyPr wrap="none" lIns="0" tIns="0" rIns="0" bIns="0" rtlCol="0" anchor="t"/>
          <a:lstStyle/>
          <a:p>
            <a:pPr algn="l" indent="0" marL="0">
              <a:lnSpc>
                <a:spcPts val="2000"/>
              </a:lnSpc>
              <a:buNone/>
            </a:pPr>
            <a:r>
              <a:rPr lang="en-US" sz="1250" dirty="0">
                <a:solidFill>
                  <a:srgbClr val="E2E6E9"/>
                </a:solidFill>
                <a:latin typeface="Merriweather" pitchFamily="34" charset="0"/>
                <a:ea typeface="Merriweather" pitchFamily="34" charset="-122"/>
                <a:cs typeface="Merriweather" pitchFamily="34" charset="-120"/>
              </a:rPr>
              <a:t>Psychology examines internal mental processes and individual differences.</a:t>
            </a:r>
            <a:endParaRPr lang="en-US" sz="1250" dirty="0"/>
          </a:p>
        </p:txBody>
      </p:sp>
      <p:sp>
        <p:nvSpPr>
          <p:cNvPr id="12" name="Shape 9"/>
          <p:cNvSpPr/>
          <p:nvPr/>
        </p:nvSpPr>
        <p:spPr>
          <a:xfrm>
            <a:off x="6457771" y="5844778"/>
            <a:ext cx="568166" cy="22860"/>
          </a:xfrm>
          <a:prstGeom prst="roundRect">
            <a:avLst>
              <a:gd name="adj" fmla="val 298258"/>
            </a:avLst>
          </a:prstGeom>
          <a:solidFill>
            <a:srgbClr val="194A99"/>
          </a:solidFill>
          <a:ln/>
        </p:spPr>
      </p:sp>
      <p:sp>
        <p:nvSpPr>
          <p:cNvPr id="13" name="Shape 10"/>
          <p:cNvSpPr/>
          <p:nvPr/>
        </p:nvSpPr>
        <p:spPr>
          <a:xfrm>
            <a:off x="6115467" y="5673685"/>
            <a:ext cx="365165" cy="365165"/>
          </a:xfrm>
          <a:prstGeom prst="roundRect">
            <a:avLst>
              <a:gd name="adj" fmla="val 18671"/>
            </a:avLst>
          </a:prstGeom>
          <a:solidFill>
            <a:srgbClr val="003180"/>
          </a:solidFill>
          <a:ln w="7620">
            <a:solidFill>
              <a:srgbClr val="194A99"/>
            </a:solidFill>
            <a:prstDash val="solid"/>
          </a:ln>
        </p:spPr>
      </p:sp>
      <p:sp>
        <p:nvSpPr>
          <p:cNvPr id="14" name="Text 11"/>
          <p:cNvSpPr/>
          <p:nvPr/>
        </p:nvSpPr>
        <p:spPr>
          <a:xfrm>
            <a:off x="6225242" y="5734526"/>
            <a:ext cx="145613" cy="243483"/>
          </a:xfrm>
          <a:prstGeom prst="rect">
            <a:avLst/>
          </a:prstGeom>
          <a:noFill/>
          <a:ln/>
        </p:spPr>
        <p:txBody>
          <a:bodyPr wrap="none" lIns="0" tIns="0" rIns="0" bIns="0" rtlCol="0" anchor="t"/>
          <a:lstStyle/>
          <a:p>
            <a:pPr algn="ctr" indent="0" marL="0">
              <a:lnSpc>
                <a:spcPts val="1900"/>
              </a:lnSpc>
              <a:buNone/>
            </a:pPr>
            <a:r>
              <a:rPr lang="en-US" sz="1900" dirty="0">
                <a:solidFill>
                  <a:srgbClr val="E2E6E9"/>
                </a:solidFill>
                <a:latin typeface="Merriweather" pitchFamily="34" charset="0"/>
                <a:ea typeface="Merriweather" pitchFamily="34" charset="-122"/>
                <a:cs typeface="Merriweather" pitchFamily="34" charset="-120"/>
              </a:rPr>
              <a:t>2</a:t>
            </a:r>
            <a:endParaRPr lang="en-US" sz="1900" dirty="0"/>
          </a:p>
        </p:txBody>
      </p:sp>
      <p:sp>
        <p:nvSpPr>
          <p:cNvPr id="15" name="Text 12"/>
          <p:cNvSpPr/>
          <p:nvPr/>
        </p:nvSpPr>
        <p:spPr>
          <a:xfrm>
            <a:off x="7190899" y="5653445"/>
            <a:ext cx="2029182" cy="253603"/>
          </a:xfrm>
          <a:prstGeom prst="rect">
            <a:avLst/>
          </a:prstGeom>
          <a:noFill/>
          <a:ln/>
        </p:spPr>
        <p:txBody>
          <a:bodyPr wrap="none" lIns="0" tIns="0" rIns="0" bIns="0" rtlCol="0" anchor="t"/>
          <a:lstStyle/>
          <a:p>
            <a:pPr algn="l" indent="0" marL="0">
              <a:lnSpc>
                <a:spcPts val="1950"/>
              </a:lnSpc>
              <a:buNone/>
            </a:pPr>
            <a:r>
              <a:rPr lang="en-US" sz="1550" dirty="0">
                <a:solidFill>
                  <a:srgbClr val="E2E6E9"/>
                </a:solidFill>
                <a:latin typeface="Merriweather" pitchFamily="34" charset="0"/>
                <a:ea typeface="Merriweather" pitchFamily="34" charset="-122"/>
                <a:cs typeface="Merriweather" pitchFamily="34" charset="-120"/>
              </a:rPr>
              <a:t>Social Context</a:t>
            </a:r>
            <a:endParaRPr lang="en-US" sz="1550" dirty="0"/>
          </a:p>
        </p:txBody>
      </p:sp>
      <p:sp>
        <p:nvSpPr>
          <p:cNvPr id="16" name="Text 13"/>
          <p:cNvSpPr/>
          <p:nvPr/>
        </p:nvSpPr>
        <p:spPr>
          <a:xfrm>
            <a:off x="7190899" y="6004441"/>
            <a:ext cx="6871335" cy="259556"/>
          </a:xfrm>
          <a:prstGeom prst="rect">
            <a:avLst/>
          </a:prstGeom>
          <a:noFill/>
          <a:ln/>
        </p:spPr>
        <p:txBody>
          <a:bodyPr wrap="none" lIns="0" tIns="0" rIns="0" bIns="0" rtlCol="0" anchor="t"/>
          <a:lstStyle/>
          <a:p>
            <a:pPr algn="l" indent="0" marL="0">
              <a:lnSpc>
                <a:spcPts val="2000"/>
              </a:lnSpc>
              <a:buNone/>
            </a:pPr>
            <a:r>
              <a:rPr lang="en-US" sz="1250" dirty="0">
                <a:solidFill>
                  <a:srgbClr val="E2E6E9"/>
                </a:solidFill>
                <a:latin typeface="Merriweather" pitchFamily="34" charset="0"/>
                <a:ea typeface="Merriweather" pitchFamily="34" charset="-122"/>
                <a:cs typeface="Merriweather" pitchFamily="34" charset="-120"/>
              </a:rPr>
              <a:t>Sociology analyzes how social structures and interactions shape behavior.</a:t>
            </a:r>
            <a:endParaRPr lang="en-US" sz="1250" dirty="0"/>
          </a:p>
        </p:txBody>
      </p:sp>
      <p:sp>
        <p:nvSpPr>
          <p:cNvPr id="17" name="Shape 14"/>
          <p:cNvSpPr/>
          <p:nvPr/>
        </p:nvSpPr>
        <p:spPr>
          <a:xfrm>
            <a:off x="6457771" y="6942177"/>
            <a:ext cx="568166" cy="22860"/>
          </a:xfrm>
          <a:prstGeom prst="roundRect">
            <a:avLst>
              <a:gd name="adj" fmla="val 298258"/>
            </a:avLst>
          </a:prstGeom>
          <a:solidFill>
            <a:srgbClr val="194A99"/>
          </a:solidFill>
          <a:ln/>
        </p:spPr>
      </p:sp>
      <p:sp>
        <p:nvSpPr>
          <p:cNvPr id="18" name="Shape 15"/>
          <p:cNvSpPr/>
          <p:nvPr/>
        </p:nvSpPr>
        <p:spPr>
          <a:xfrm>
            <a:off x="6115467" y="6771084"/>
            <a:ext cx="365165" cy="365165"/>
          </a:xfrm>
          <a:prstGeom prst="roundRect">
            <a:avLst>
              <a:gd name="adj" fmla="val 18671"/>
            </a:avLst>
          </a:prstGeom>
          <a:solidFill>
            <a:srgbClr val="003180"/>
          </a:solidFill>
          <a:ln w="7620">
            <a:solidFill>
              <a:srgbClr val="194A99"/>
            </a:solidFill>
            <a:prstDash val="solid"/>
          </a:ln>
        </p:spPr>
      </p:sp>
      <p:sp>
        <p:nvSpPr>
          <p:cNvPr id="19" name="Text 16"/>
          <p:cNvSpPr/>
          <p:nvPr/>
        </p:nvSpPr>
        <p:spPr>
          <a:xfrm>
            <a:off x="6229886" y="6831925"/>
            <a:ext cx="136327" cy="243483"/>
          </a:xfrm>
          <a:prstGeom prst="rect">
            <a:avLst/>
          </a:prstGeom>
          <a:noFill/>
          <a:ln/>
        </p:spPr>
        <p:txBody>
          <a:bodyPr wrap="none" lIns="0" tIns="0" rIns="0" bIns="0" rtlCol="0" anchor="t"/>
          <a:lstStyle/>
          <a:p>
            <a:pPr algn="ctr" indent="0" marL="0">
              <a:lnSpc>
                <a:spcPts val="1900"/>
              </a:lnSpc>
              <a:buNone/>
            </a:pPr>
            <a:r>
              <a:rPr lang="en-US" sz="1900" dirty="0">
                <a:solidFill>
                  <a:srgbClr val="E2E6E9"/>
                </a:solidFill>
                <a:latin typeface="Merriweather" pitchFamily="34" charset="0"/>
                <a:ea typeface="Merriweather" pitchFamily="34" charset="-122"/>
                <a:cs typeface="Merriweather" pitchFamily="34" charset="-120"/>
              </a:rPr>
              <a:t>3</a:t>
            </a:r>
            <a:endParaRPr lang="en-US" sz="1900" dirty="0"/>
          </a:p>
        </p:txBody>
      </p:sp>
      <p:sp>
        <p:nvSpPr>
          <p:cNvPr id="20" name="Text 17"/>
          <p:cNvSpPr/>
          <p:nvPr/>
        </p:nvSpPr>
        <p:spPr>
          <a:xfrm>
            <a:off x="7190899" y="6750844"/>
            <a:ext cx="2069425" cy="253603"/>
          </a:xfrm>
          <a:prstGeom prst="rect">
            <a:avLst/>
          </a:prstGeom>
          <a:noFill/>
          <a:ln/>
        </p:spPr>
        <p:txBody>
          <a:bodyPr wrap="none" lIns="0" tIns="0" rIns="0" bIns="0" rtlCol="0" anchor="t"/>
          <a:lstStyle/>
          <a:p>
            <a:pPr algn="l" indent="0" marL="0">
              <a:lnSpc>
                <a:spcPts val="1950"/>
              </a:lnSpc>
              <a:buNone/>
            </a:pPr>
            <a:r>
              <a:rPr lang="en-US" sz="1550" dirty="0">
                <a:solidFill>
                  <a:srgbClr val="E2E6E9"/>
                </a:solidFill>
                <a:latin typeface="Merriweather" pitchFamily="34" charset="0"/>
                <a:ea typeface="Merriweather" pitchFamily="34" charset="-122"/>
                <a:cs typeface="Merriweather" pitchFamily="34" charset="-120"/>
              </a:rPr>
              <a:t>Integrated Approach</a:t>
            </a:r>
            <a:endParaRPr lang="en-US" sz="1550" dirty="0"/>
          </a:p>
        </p:txBody>
      </p:sp>
      <p:sp>
        <p:nvSpPr>
          <p:cNvPr id="21" name="Text 18"/>
          <p:cNvSpPr/>
          <p:nvPr/>
        </p:nvSpPr>
        <p:spPr>
          <a:xfrm>
            <a:off x="7190899" y="7101840"/>
            <a:ext cx="6871335" cy="519113"/>
          </a:xfrm>
          <a:prstGeom prst="rect">
            <a:avLst/>
          </a:prstGeom>
          <a:noFill/>
          <a:ln/>
        </p:spPr>
        <p:txBody>
          <a:bodyPr wrap="square" lIns="0" tIns="0" rIns="0" bIns="0" rtlCol="0" anchor="t"/>
          <a:lstStyle/>
          <a:p>
            <a:pPr algn="l" indent="0" marL="0">
              <a:lnSpc>
                <a:spcPts val="2000"/>
              </a:lnSpc>
              <a:buNone/>
            </a:pPr>
            <a:r>
              <a:rPr lang="en-US" sz="1250" dirty="0">
                <a:solidFill>
                  <a:srgbClr val="E2E6E9"/>
                </a:solidFill>
                <a:latin typeface="Merriweather" pitchFamily="34" charset="0"/>
                <a:ea typeface="Merriweather" pitchFamily="34" charset="-122"/>
                <a:cs typeface="Merriweather" pitchFamily="34" charset="-120"/>
              </a:rPr>
              <a:t>Social psychology combines insights from both fields to understand human behavior comprehensively.</a:t>
            </a:r>
            <a:endParaRPr lang="en-US" sz="12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1185029" y="633055"/>
            <a:ext cx="12260223" cy="1294924"/>
          </a:xfrm>
          <a:prstGeom prst="rect">
            <a:avLst/>
          </a:prstGeom>
          <a:noFill/>
          <a:ln/>
        </p:spPr>
        <p:txBody>
          <a:bodyPr wrap="square" lIns="0" tIns="0" rIns="0" bIns="0" rtlCol="0" anchor="t"/>
          <a:lstStyle/>
          <a:p>
            <a:pPr indent="0" marL="0">
              <a:lnSpc>
                <a:spcPts val="5050"/>
              </a:lnSpc>
              <a:buNone/>
            </a:pPr>
            <a:r>
              <a:rPr lang="en-US" sz="4050" dirty="0">
                <a:solidFill>
                  <a:srgbClr val="F5F0F0"/>
                </a:solidFill>
                <a:latin typeface="Merriweather" pitchFamily="34" charset="0"/>
                <a:ea typeface="Merriweather" pitchFamily="34" charset="-122"/>
                <a:cs typeface="Merriweather" pitchFamily="34" charset="-120"/>
              </a:rPr>
              <a:t>Sociology and Anthropology: Cultural and Social Analysis</a:t>
            </a:r>
            <a:endParaRPr lang="en-US" sz="4050" dirty="0"/>
          </a:p>
        </p:txBody>
      </p:sp>
      <p:sp>
        <p:nvSpPr>
          <p:cNvPr id="3" name="Text 1"/>
          <p:cNvSpPr/>
          <p:nvPr/>
        </p:nvSpPr>
        <p:spPr>
          <a:xfrm>
            <a:off x="1185029" y="2342317"/>
            <a:ext cx="12260223" cy="994410"/>
          </a:xfrm>
          <a:prstGeom prst="rect">
            <a:avLst/>
          </a:prstGeom>
          <a:noFill/>
          <a:ln/>
        </p:spPr>
        <p:txBody>
          <a:bodyPr wrap="square" lIns="0" tIns="0" rIns="0" bIns="0" rtlCol="0" anchor="t"/>
          <a:lstStyle/>
          <a:p>
            <a:pPr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Sociology and anthropology share common ground in studying human societies and cultures. While sociology typically focuses on modern, complex societies, anthropology often examines diverse cultures across time and space. Both disciplines employ fieldwork and participant observation to gather data.</a:t>
            </a:r>
            <a:endParaRPr lang="en-US" sz="1600" dirty="0"/>
          </a:p>
        </p:txBody>
      </p:sp>
      <p:sp>
        <p:nvSpPr>
          <p:cNvPr id="4" name="Text 2"/>
          <p:cNvSpPr/>
          <p:nvPr/>
        </p:nvSpPr>
        <p:spPr>
          <a:xfrm>
            <a:off x="1185029" y="3569732"/>
            <a:ext cx="12260223" cy="994410"/>
          </a:xfrm>
          <a:prstGeom prst="rect">
            <a:avLst/>
          </a:prstGeom>
          <a:noFill/>
          <a:ln/>
        </p:spPr>
        <p:txBody>
          <a:bodyPr wrap="square" lIns="0" tIns="0" rIns="0" bIns="0" rtlCol="0" anchor="t"/>
          <a:lstStyle/>
          <a:p>
            <a:pPr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The collaboration between sociology and anthropology enriches our understanding of social structures, cultural practices, and human diversity. This interdisciplinary approach allows for comparative analysis of different societies and insights into universal aspects of human social organization.</a:t>
            </a:r>
            <a:endParaRPr lang="en-US" sz="1600" dirty="0"/>
          </a:p>
        </p:txBody>
      </p:sp>
      <p:sp>
        <p:nvSpPr>
          <p:cNvPr id="5" name="Text 3"/>
          <p:cNvSpPr/>
          <p:nvPr/>
        </p:nvSpPr>
        <p:spPr>
          <a:xfrm>
            <a:off x="1185029" y="5004316"/>
            <a:ext cx="2590086" cy="323612"/>
          </a:xfrm>
          <a:prstGeom prst="rect">
            <a:avLst/>
          </a:prstGeom>
          <a:noFill/>
          <a:ln/>
        </p:spPr>
        <p:txBody>
          <a:bodyPr wrap="none" lIns="0" tIns="0" rIns="0" bIns="0" rtlCol="0" anchor="t"/>
          <a:lstStyle/>
          <a:p>
            <a:pPr indent="0" marL="0">
              <a:lnSpc>
                <a:spcPts val="2500"/>
              </a:lnSpc>
              <a:buNone/>
            </a:pPr>
            <a:r>
              <a:rPr lang="en-US" sz="2000" dirty="0">
                <a:solidFill>
                  <a:srgbClr val="F5F0F0"/>
                </a:solidFill>
                <a:latin typeface="Merriweather" pitchFamily="34" charset="0"/>
                <a:ea typeface="Merriweather" pitchFamily="34" charset="-122"/>
                <a:cs typeface="Merriweather" pitchFamily="34" charset="-120"/>
              </a:rPr>
              <a:t>Sociology</a:t>
            </a:r>
            <a:endParaRPr lang="en-US" sz="2000" dirty="0"/>
          </a:p>
        </p:txBody>
      </p:sp>
      <p:sp>
        <p:nvSpPr>
          <p:cNvPr id="6" name="Text 4"/>
          <p:cNvSpPr/>
          <p:nvPr/>
        </p:nvSpPr>
        <p:spPr>
          <a:xfrm>
            <a:off x="1185029" y="5535097"/>
            <a:ext cx="3749278" cy="662940"/>
          </a:xfrm>
          <a:prstGeom prst="rect">
            <a:avLst/>
          </a:prstGeom>
          <a:noFill/>
          <a:ln/>
        </p:spPr>
        <p:txBody>
          <a:bodyPr wrap="square" lIns="0" tIns="0" rIns="0" bIns="0" rtlCol="0" anchor="t"/>
          <a:lstStyle/>
          <a:p>
            <a:pPr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Focuses on modern societies and social structures</a:t>
            </a:r>
            <a:endParaRPr lang="en-US" sz="1600" dirty="0"/>
          </a:p>
        </p:txBody>
      </p:sp>
      <p:sp>
        <p:nvSpPr>
          <p:cNvPr id="7" name="Text 5"/>
          <p:cNvSpPr/>
          <p:nvPr/>
        </p:nvSpPr>
        <p:spPr>
          <a:xfrm>
            <a:off x="1185029" y="6384488"/>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Social institutions</a:t>
            </a:r>
            <a:endParaRPr lang="en-US" sz="1600" dirty="0"/>
          </a:p>
        </p:txBody>
      </p:sp>
      <p:sp>
        <p:nvSpPr>
          <p:cNvPr id="8" name="Text 6"/>
          <p:cNvSpPr/>
          <p:nvPr/>
        </p:nvSpPr>
        <p:spPr>
          <a:xfrm>
            <a:off x="1185029" y="6788468"/>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Social change</a:t>
            </a:r>
            <a:endParaRPr lang="en-US" sz="1600" dirty="0"/>
          </a:p>
        </p:txBody>
      </p:sp>
      <p:sp>
        <p:nvSpPr>
          <p:cNvPr id="9" name="Text 7"/>
          <p:cNvSpPr/>
          <p:nvPr/>
        </p:nvSpPr>
        <p:spPr>
          <a:xfrm>
            <a:off x="1185029" y="7192447"/>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Quantitative methods</a:t>
            </a:r>
            <a:endParaRPr lang="en-US" sz="1600" dirty="0"/>
          </a:p>
        </p:txBody>
      </p:sp>
      <p:sp>
        <p:nvSpPr>
          <p:cNvPr id="10" name="Text 8"/>
          <p:cNvSpPr/>
          <p:nvPr/>
        </p:nvSpPr>
        <p:spPr>
          <a:xfrm>
            <a:off x="5447467" y="5004316"/>
            <a:ext cx="2590086" cy="323612"/>
          </a:xfrm>
          <a:prstGeom prst="rect">
            <a:avLst/>
          </a:prstGeom>
          <a:noFill/>
          <a:ln/>
        </p:spPr>
        <p:txBody>
          <a:bodyPr wrap="none" lIns="0" tIns="0" rIns="0" bIns="0" rtlCol="0" anchor="t"/>
          <a:lstStyle/>
          <a:p>
            <a:pPr indent="0" marL="0">
              <a:lnSpc>
                <a:spcPts val="2500"/>
              </a:lnSpc>
              <a:buNone/>
            </a:pPr>
            <a:r>
              <a:rPr lang="en-US" sz="2000" dirty="0">
                <a:solidFill>
                  <a:srgbClr val="F5F0F0"/>
                </a:solidFill>
                <a:latin typeface="Merriweather" pitchFamily="34" charset="0"/>
                <a:ea typeface="Merriweather" pitchFamily="34" charset="-122"/>
                <a:cs typeface="Merriweather" pitchFamily="34" charset="-120"/>
              </a:rPr>
              <a:t>Anthropology</a:t>
            </a:r>
            <a:endParaRPr lang="en-US" sz="2000" dirty="0"/>
          </a:p>
        </p:txBody>
      </p:sp>
      <p:sp>
        <p:nvSpPr>
          <p:cNvPr id="11" name="Text 9"/>
          <p:cNvSpPr/>
          <p:nvPr/>
        </p:nvSpPr>
        <p:spPr>
          <a:xfrm>
            <a:off x="5447467" y="5535097"/>
            <a:ext cx="3749278" cy="662940"/>
          </a:xfrm>
          <a:prstGeom prst="rect">
            <a:avLst/>
          </a:prstGeom>
          <a:noFill/>
          <a:ln/>
        </p:spPr>
        <p:txBody>
          <a:bodyPr wrap="square" lIns="0" tIns="0" rIns="0" bIns="0" rtlCol="0" anchor="t"/>
          <a:lstStyle/>
          <a:p>
            <a:pPr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Studies diverse cultures across time and space</a:t>
            </a:r>
            <a:endParaRPr lang="en-US" sz="1600" dirty="0"/>
          </a:p>
        </p:txBody>
      </p:sp>
      <p:sp>
        <p:nvSpPr>
          <p:cNvPr id="12" name="Text 10"/>
          <p:cNvSpPr/>
          <p:nvPr/>
        </p:nvSpPr>
        <p:spPr>
          <a:xfrm>
            <a:off x="5447467" y="6384488"/>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Cultural practices</a:t>
            </a:r>
            <a:endParaRPr lang="en-US" sz="1600" dirty="0"/>
          </a:p>
        </p:txBody>
      </p:sp>
      <p:sp>
        <p:nvSpPr>
          <p:cNvPr id="13" name="Text 11"/>
          <p:cNvSpPr/>
          <p:nvPr/>
        </p:nvSpPr>
        <p:spPr>
          <a:xfrm>
            <a:off x="5447467" y="6788468"/>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Human evolution</a:t>
            </a:r>
            <a:endParaRPr lang="en-US" sz="1600" dirty="0"/>
          </a:p>
        </p:txBody>
      </p:sp>
      <p:sp>
        <p:nvSpPr>
          <p:cNvPr id="14" name="Text 12"/>
          <p:cNvSpPr/>
          <p:nvPr/>
        </p:nvSpPr>
        <p:spPr>
          <a:xfrm>
            <a:off x="5447467" y="7192447"/>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Ethnographic methods</a:t>
            </a:r>
            <a:endParaRPr lang="en-US" sz="1600" dirty="0"/>
          </a:p>
        </p:txBody>
      </p:sp>
      <p:sp>
        <p:nvSpPr>
          <p:cNvPr id="15" name="Text 13"/>
          <p:cNvSpPr/>
          <p:nvPr/>
        </p:nvSpPr>
        <p:spPr>
          <a:xfrm>
            <a:off x="9709904" y="5004316"/>
            <a:ext cx="2590086" cy="323612"/>
          </a:xfrm>
          <a:prstGeom prst="rect">
            <a:avLst/>
          </a:prstGeom>
          <a:noFill/>
          <a:ln/>
        </p:spPr>
        <p:txBody>
          <a:bodyPr wrap="none" lIns="0" tIns="0" rIns="0" bIns="0" rtlCol="0" anchor="t"/>
          <a:lstStyle/>
          <a:p>
            <a:pPr indent="0" marL="0">
              <a:lnSpc>
                <a:spcPts val="2500"/>
              </a:lnSpc>
              <a:buNone/>
            </a:pPr>
            <a:r>
              <a:rPr lang="en-US" sz="2000" dirty="0">
                <a:solidFill>
                  <a:srgbClr val="F5F0F0"/>
                </a:solidFill>
                <a:latin typeface="Merriweather" pitchFamily="34" charset="0"/>
                <a:ea typeface="Merriweather" pitchFamily="34" charset="-122"/>
                <a:cs typeface="Merriweather" pitchFamily="34" charset="-120"/>
              </a:rPr>
              <a:t>Shared Approaches</a:t>
            </a:r>
            <a:endParaRPr lang="en-US" sz="2000" dirty="0"/>
          </a:p>
        </p:txBody>
      </p:sp>
      <p:sp>
        <p:nvSpPr>
          <p:cNvPr id="16" name="Text 14"/>
          <p:cNvSpPr/>
          <p:nvPr/>
        </p:nvSpPr>
        <p:spPr>
          <a:xfrm>
            <a:off x="9709904" y="5535097"/>
            <a:ext cx="3749278" cy="331470"/>
          </a:xfrm>
          <a:prstGeom prst="rect">
            <a:avLst/>
          </a:prstGeom>
          <a:noFill/>
          <a:ln/>
        </p:spPr>
        <p:txBody>
          <a:bodyPr wrap="none" lIns="0" tIns="0" rIns="0" bIns="0" rtlCol="0" anchor="t"/>
          <a:lstStyle/>
          <a:p>
            <a:pPr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Common methods and interests</a:t>
            </a:r>
            <a:endParaRPr lang="en-US" sz="1600" dirty="0"/>
          </a:p>
        </p:txBody>
      </p:sp>
      <p:sp>
        <p:nvSpPr>
          <p:cNvPr id="17" name="Text 15"/>
          <p:cNvSpPr/>
          <p:nvPr/>
        </p:nvSpPr>
        <p:spPr>
          <a:xfrm>
            <a:off x="9709904" y="6053018"/>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Fieldwork</a:t>
            </a:r>
            <a:endParaRPr lang="en-US" sz="1600" dirty="0"/>
          </a:p>
        </p:txBody>
      </p:sp>
      <p:sp>
        <p:nvSpPr>
          <p:cNvPr id="18" name="Text 16"/>
          <p:cNvSpPr/>
          <p:nvPr/>
        </p:nvSpPr>
        <p:spPr>
          <a:xfrm>
            <a:off x="9709904" y="6456998"/>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Participant observation</a:t>
            </a:r>
            <a:endParaRPr lang="en-US" sz="1600" dirty="0"/>
          </a:p>
        </p:txBody>
      </p:sp>
      <p:sp>
        <p:nvSpPr>
          <p:cNvPr id="19" name="Text 17"/>
          <p:cNvSpPr/>
          <p:nvPr/>
        </p:nvSpPr>
        <p:spPr>
          <a:xfrm>
            <a:off x="9709904" y="6860977"/>
            <a:ext cx="3749278" cy="331470"/>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E2E6E9"/>
                </a:solidFill>
                <a:latin typeface="Merriweather" pitchFamily="34" charset="0"/>
                <a:ea typeface="Merriweather" pitchFamily="34" charset="-122"/>
                <a:cs typeface="Merriweather" pitchFamily="34" charset="-120"/>
              </a:rPr>
              <a:t>Cross-cultural comparison</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185029" y="545902"/>
            <a:ext cx="12260223" cy="1240631"/>
          </a:xfrm>
          <a:prstGeom prst="rect">
            <a:avLst/>
          </a:prstGeom>
          <a:noFill/>
          <a:ln/>
        </p:spPr>
        <p:txBody>
          <a:bodyPr wrap="square" lIns="0" tIns="0" rIns="0" bIns="0" rtlCol="0" anchor="t"/>
          <a:lstStyle/>
          <a:p>
            <a:pPr indent="0" marL="0">
              <a:lnSpc>
                <a:spcPts val="4850"/>
              </a:lnSpc>
              <a:buNone/>
            </a:pPr>
            <a:r>
              <a:rPr lang="en-US" sz="3900" dirty="0">
                <a:solidFill>
                  <a:srgbClr val="F5F0F0"/>
                </a:solidFill>
                <a:latin typeface="Merriweather" pitchFamily="34" charset="0"/>
                <a:ea typeface="Merriweather" pitchFamily="34" charset="-122"/>
                <a:cs typeface="Merriweather" pitchFamily="34" charset="-120"/>
              </a:rPr>
              <a:t>Sociology and Economics: Social Structures and Markets</a:t>
            </a:r>
            <a:endParaRPr lang="en-US" sz="3900" dirty="0"/>
          </a:p>
        </p:txBody>
      </p:sp>
      <p:sp>
        <p:nvSpPr>
          <p:cNvPr id="3" name="Text 1"/>
          <p:cNvSpPr/>
          <p:nvPr/>
        </p:nvSpPr>
        <p:spPr>
          <a:xfrm>
            <a:off x="1185029" y="2183487"/>
            <a:ext cx="12260223" cy="95261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Sociology and economics intersect in examining how social structures influence economic behavior and how economic systems shape society. While economics focuses on market dynamics and resource allocation, sociology considers the social context of economic activities.</a:t>
            </a:r>
            <a:endParaRPr lang="en-US" sz="1550" dirty="0"/>
          </a:p>
        </p:txBody>
      </p:sp>
      <p:sp>
        <p:nvSpPr>
          <p:cNvPr id="4" name="Text 2"/>
          <p:cNvSpPr/>
          <p:nvPr/>
        </p:nvSpPr>
        <p:spPr>
          <a:xfrm>
            <a:off x="1185029" y="3359348"/>
            <a:ext cx="12260223" cy="95261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This collaboration enhances our understanding of phenomena like consumer behavior, labor markets, and economic inequality. Sociological perspectives can provide insights into non-economic factors that influence market outcomes, such as social networks, cultural norms, and power dynamics.</a:t>
            </a:r>
            <a:endParaRPr lang="en-US" sz="1550" dirty="0"/>
          </a:p>
        </p:txBody>
      </p:sp>
      <p:sp>
        <p:nvSpPr>
          <p:cNvPr id="5" name="Shape 3"/>
          <p:cNvSpPr/>
          <p:nvPr/>
        </p:nvSpPr>
        <p:spPr>
          <a:xfrm>
            <a:off x="1185029" y="4535210"/>
            <a:ext cx="6030873" cy="1476494"/>
          </a:xfrm>
          <a:prstGeom prst="roundRect">
            <a:avLst>
              <a:gd name="adj" fmla="val 5647"/>
            </a:avLst>
          </a:prstGeom>
          <a:solidFill>
            <a:srgbClr val="003180"/>
          </a:solidFill>
          <a:ln w="7620">
            <a:solidFill>
              <a:srgbClr val="194A99"/>
            </a:solidFill>
            <a:prstDash val="solid"/>
          </a:ln>
        </p:spPr>
      </p:sp>
      <p:sp>
        <p:nvSpPr>
          <p:cNvPr id="6" name="Text 4"/>
          <p:cNvSpPr/>
          <p:nvPr/>
        </p:nvSpPr>
        <p:spPr>
          <a:xfrm>
            <a:off x="1391126" y="4741307"/>
            <a:ext cx="2481382" cy="310158"/>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Economic Focus</a:t>
            </a:r>
            <a:endParaRPr lang="en-US" sz="1950" dirty="0"/>
          </a:p>
        </p:txBody>
      </p:sp>
      <p:sp>
        <p:nvSpPr>
          <p:cNvPr id="7" name="Text 5"/>
          <p:cNvSpPr/>
          <p:nvPr/>
        </p:nvSpPr>
        <p:spPr>
          <a:xfrm>
            <a:off x="1391126" y="5170527"/>
            <a:ext cx="5618678" cy="63507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Market dynamics, resource allocation, and rational choice theory</a:t>
            </a:r>
            <a:endParaRPr lang="en-US" sz="1550" dirty="0"/>
          </a:p>
        </p:txBody>
      </p:sp>
      <p:sp>
        <p:nvSpPr>
          <p:cNvPr id="8" name="Shape 6"/>
          <p:cNvSpPr/>
          <p:nvPr/>
        </p:nvSpPr>
        <p:spPr>
          <a:xfrm>
            <a:off x="7414379" y="4535210"/>
            <a:ext cx="6030873" cy="1476494"/>
          </a:xfrm>
          <a:prstGeom prst="roundRect">
            <a:avLst>
              <a:gd name="adj" fmla="val 5647"/>
            </a:avLst>
          </a:prstGeom>
          <a:solidFill>
            <a:srgbClr val="003180"/>
          </a:solidFill>
          <a:ln w="7620">
            <a:solidFill>
              <a:srgbClr val="194A99"/>
            </a:solidFill>
            <a:prstDash val="solid"/>
          </a:ln>
        </p:spPr>
      </p:sp>
      <p:sp>
        <p:nvSpPr>
          <p:cNvPr id="9" name="Text 7"/>
          <p:cNvSpPr/>
          <p:nvPr/>
        </p:nvSpPr>
        <p:spPr>
          <a:xfrm>
            <a:off x="7620476" y="4741307"/>
            <a:ext cx="2944892" cy="310158"/>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Sociological Perspective</a:t>
            </a:r>
            <a:endParaRPr lang="en-US" sz="1950" dirty="0"/>
          </a:p>
        </p:txBody>
      </p:sp>
      <p:sp>
        <p:nvSpPr>
          <p:cNvPr id="10" name="Text 8"/>
          <p:cNvSpPr/>
          <p:nvPr/>
        </p:nvSpPr>
        <p:spPr>
          <a:xfrm>
            <a:off x="7620476" y="5170527"/>
            <a:ext cx="5618678" cy="63507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Social structures, cultural influences, and power relations in economic activities</a:t>
            </a:r>
            <a:endParaRPr lang="en-US" sz="1550" dirty="0"/>
          </a:p>
        </p:txBody>
      </p:sp>
      <p:sp>
        <p:nvSpPr>
          <p:cNvPr id="11" name="Shape 9"/>
          <p:cNvSpPr/>
          <p:nvPr/>
        </p:nvSpPr>
        <p:spPr>
          <a:xfrm>
            <a:off x="1185029" y="6210181"/>
            <a:ext cx="6030873" cy="1476494"/>
          </a:xfrm>
          <a:prstGeom prst="roundRect">
            <a:avLst>
              <a:gd name="adj" fmla="val 5647"/>
            </a:avLst>
          </a:prstGeom>
          <a:solidFill>
            <a:srgbClr val="003180"/>
          </a:solidFill>
          <a:ln w="7620">
            <a:solidFill>
              <a:srgbClr val="194A99"/>
            </a:solidFill>
            <a:prstDash val="solid"/>
          </a:ln>
        </p:spPr>
      </p:sp>
      <p:sp>
        <p:nvSpPr>
          <p:cNvPr id="12" name="Text 10"/>
          <p:cNvSpPr/>
          <p:nvPr/>
        </p:nvSpPr>
        <p:spPr>
          <a:xfrm>
            <a:off x="1391126" y="6416278"/>
            <a:ext cx="2481382" cy="310158"/>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Integrated Insights</a:t>
            </a:r>
            <a:endParaRPr lang="en-US" sz="1950" dirty="0"/>
          </a:p>
        </p:txBody>
      </p:sp>
      <p:sp>
        <p:nvSpPr>
          <p:cNvPr id="13" name="Text 11"/>
          <p:cNvSpPr/>
          <p:nvPr/>
        </p:nvSpPr>
        <p:spPr>
          <a:xfrm>
            <a:off x="1391126" y="6845498"/>
            <a:ext cx="5618678" cy="63507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Understanding economic behavior within its broader social context</a:t>
            </a:r>
            <a:endParaRPr lang="en-US" sz="1550" dirty="0"/>
          </a:p>
        </p:txBody>
      </p:sp>
      <p:sp>
        <p:nvSpPr>
          <p:cNvPr id="14" name="Shape 12"/>
          <p:cNvSpPr/>
          <p:nvPr/>
        </p:nvSpPr>
        <p:spPr>
          <a:xfrm>
            <a:off x="7414379" y="6210181"/>
            <a:ext cx="6030873" cy="1476494"/>
          </a:xfrm>
          <a:prstGeom prst="roundRect">
            <a:avLst>
              <a:gd name="adj" fmla="val 5647"/>
            </a:avLst>
          </a:prstGeom>
          <a:solidFill>
            <a:srgbClr val="003180"/>
          </a:solidFill>
          <a:ln w="7620">
            <a:solidFill>
              <a:srgbClr val="194A99"/>
            </a:solidFill>
            <a:prstDash val="solid"/>
          </a:ln>
        </p:spPr>
      </p:sp>
      <p:sp>
        <p:nvSpPr>
          <p:cNvPr id="15" name="Text 13"/>
          <p:cNvSpPr/>
          <p:nvPr/>
        </p:nvSpPr>
        <p:spPr>
          <a:xfrm>
            <a:off x="7620476" y="6416278"/>
            <a:ext cx="2481382" cy="310158"/>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Policy Implications</a:t>
            </a:r>
            <a:endParaRPr lang="en-US" sz="1950" dirty="0"/>
          </a:p>
        </p:txBody>
      </p:sp>
      <p:sp>
        <p:nvSpPr>
          <p:cNvPr id="16" name="Text 14"/>
          <p:cNvSpPr/>
          <p:nvPr/>
        </p:nvSpPr>
        <p:spPr>
          <a:xfrm>
            <a:off x="7620476" y="6845498"/>
            <a:ext cx="5618678" cy="63507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Developing more holistic approaches to economic and social issues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185029" y="617696"/>
            <a:ext cx="12260223" cy="1243251"/>
          </a:xfrm>
          <a:prstGeom prst="rect">
            <a:avLst/>
          </a:prstGeom>
          <a:noFill/>
          <a:ln/>
        </p:spPr>
        <p:txBody>
          <a:bodyPr wrap="square" lIns="0" tIns="0" rIns="0" bIns="0" rtlCol="0" anchor="t"/>
          <a:lstStyle/>
          <a:p>
            <a:pPr indent="0" marL="0">
              <a:lnSpc>
                <a:spcPts val="4850"/>
              </a:lnSpc>
              <a:buNone/>
            </a:pPr>
            <a:r>
              <a:rPr lang="en-US" sz="3900" dirty="0">
                <a:solidFill>
                  <a:srgbClr val="F5F0F0"/>
                </a:solidFill>
                <a:latin typeface="Merriweather" pitchFamily="34" charset="0"/>
                <a:ea typeface="Merriweather" pitchFamily="34" charset="-122"/>
                <a:cs typeface="Merriweather" pitchFamily="34" charset="-120"/>
              </a:rPr>
              <a:t>Sociology and Political Science: Power, Governance, and Social Movements</a:t>
            </a:r>
            <a:endParaRPr lang="en-US" sz="3900" dirty="0"/>
          </a:p>
        </p:txBody>
      </p:sp>
      <p:sp>
        <p:nvSpPr>
          <p:cNvPr id="3" name="Text 1"/>
          <p:cNvSpPr/>
          <p:nvPr/>
        </p:nvSpPr>
        <p:spPr>
          <a:xfrm>
            <a:off x="1185029" y="2258735"/>
            <a:ext cx="12260223" cy="954762"/>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Sociology and political science share interests in studying power dynamics, governance structures, and social movements. While political science focuses on formal institutions and political processes, sociology examines how social factors influence political behavior and how political systems impact society.</a:t>
            </a:r>
            <a:endParaRPr lang="en-US" sz="1550" dirty="0"/>
          </a:p>
        </p:txBody>
      </p:sp>
      <p:sp>
        <p:nvSpPr>
          <p:cNvPr id="4" name="Text 2"/>
          <p:cNvSpPr/>
          <p:nvPr/>
        </p:nvSpPr>
        <p:spPr>
          <a:xfrm>
            <a:off x="1185029" y="3437215"/>
            <a:ext cx="12260223" cy="954762"/>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This interdisciplinary approach enhances our understanding of phenomena like voting behavior, political socialization, and social movements. Sociological perspectives can provide insights into the cultural and structural factors that shape political attitudes and actions.</a:t>
            </a:r>
            <a:endParaRPr lang="en-US" sz="1550" dirty="0"/>
          </a:p>
        </p:txBody>
      </p:sp>
      <p:pic>
        <p:nvPicPr>
          <p:cNvPr id="5" name="Image 0" descr="preencoded.png">    </p:cNvPr>
          <p:cNvPicPr>
            <a:picLocks noChangeAspect="1"/>
          </p:cNvPicPr>
          <p:nvPr/>
        </p:nvPicPr>
        <p:blipFill>
          <a:blip r:embed="rId1"/>
          <a:stretch>
            <a:fillRect/>
          </a:stretch>
        </p:blipFill>
        <p:spPr>
          <a:xfrm>
            <a:off x="1185029" y="4615696"/>
            <a:ext cx="3065026" cy="795695"/>
          </a:xfrm>
          <a:prstGeom prst="rect">
            <a:avLst/>
          </a:prstGeom>
        </p:spPr>
      </p:pic>
      <p:sp>
        <p:nvSpPr>
          <p:cNvPr id="6" name="Text 3"/>
          <p:cNvSpPr/>
          <p:nvPr/>
        </p:nvSpPr>
        <p:spPr>
          <a:xfrm>
            <a:off x="1383863" y="5709761"/>
            <a:ext cx="2486620" cy="310872"/>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Social Structures</a:t>
            </a:r>
            <a:endParaRPr lang="en-US" sz="1950" dirty="0"/>
          </a:p>
        </p:txBody>
      </p:sp>
      <p:sp>
        <p:nvSpPr>
          <p:cNvPr id="7" name="Text 4"/>
          <p:cNvSpPr/>
          <p:nvPr/>
        </p:nvSpPr>
        <p:spPr>
          <a:xfrm>
            <a:off x="1383863" y="6139934"/>
            <a:ext cx="2667357" cy="1273016"/>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Sociology analyzes how social hierarchies and institutions influence political behavior.</a:t>
            </a:r>
            <a:endParaRPr lang="en-US" sz="1550" dirty="0"/>
          </a:p>
        </p:txBody>
      </p:sp>
      <p:pic>
        <p:nvPicPr>
          <p:cNvPr id="8" name="Image 1" descr="preencoded.png">    </p:cNvPr>
          <p:cNvPicPr>
            <a:picLocks noChangeAspect="1"/>
          </p:cNvPicPr>
          <p:nvPr/>
        </p:nvPicPr>
        <p:blipFill>
          <a:blip r:embed="rId2"/>
          <a:stretch>
            <a:fillRect/>
          </a:stretch>
        </p:blipFill>
        <p:spPr>
          <a:xfrm>
            <a:off x="4250055" y="4615696"/>
            <a:ext cx="3065026" cy="795695"/>
          </a:xfrm>
          <a:prstGeom prst="rect">
            <a:avLst/>
          </a:prstGeom>
        </p:spPr>
      </p:pic>
      <p:sp>
        <p:nvSpPr>
          <p:cNvPr id="9" name="Text 5"/>
          <p:cNvSpPr/>
          <p:nvPr/>
        </p:nvSpPr>
        <p:spPr>
          <a:xfrm>
            <a:off x="4448889" y="5709761"/>
            <a:ext cx="2529602" cy="310872"/>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Political Institutions</a:t>
            </a:r>
            <a:endParaRPr lang="en-US" sz="1950" dirty="0"/>
          </a:p>
        </p:txBody>
      </p:sp>
      <p:sp>
        <p:nvSpPr>
          <p:cNvPr id="10" name="Text 6"/>
          <p:cNvSpPr/>
          <p:nvPr/>
        </p:nvSpPr>
        <p:spPr>
          <a:xfrm>
            <a:off x="4448889" y="6139934"/>
            <a:ext cx="2667357" cy="1273016"/>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Political science examines formal governance structures and decision-making processes.</a:t>
            </a:r>
            <a:endParaRPr lang="en-US" sz="1550" dirty="0"/>
          </a:p>
        </p:txBody>
      </p:sp>
      <p:pic>
        <p:nvPicPr>
          <p:cNvPr id="11" name="Image 2" descr="preencoded.png">    </p:cNvPr>
          <p:cNvPicPr>
            <a:picLocks noChangeAspect="1"/>
          </p:cNvPicPr>
          <p:nvPr/>
        </p:nvPicPr>
        <p:blipFill>
          <a:blip r:embed="rId3"/>
          <a:stretch>
            <a:fillRect/>
          </a:stretch>
        </p:blipFill>
        <p:spPr>
          <a:xfrm>
            <a:off x="7315081" y="4615696"/>
            <a:ext cx="3065026" cy="795695"/>
          </a:xfrm>
          <a:prstGeom prst="rect">
            <a:avLst/>
          </a:prstGeom>
        </p:spPr>
      </p:pic>
      <p:sp>
        <p:nvSpPr>
          <p:cNvPr id="12" name="Text 7"/>
          <p:cNvSpPr/>
          <p:nvPr/>
        </p:nvSpPr>
        <p:spPr>
          <a:xfrm>
            <a:off x="7513915" y="5709761"/>
            <a:ext cx="2486620" cy="310872"/>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Social Movements</a:t>
            </a:r>
            <a:endParaRPr lang="en-US" sz="1950" dirty="0"/>
          </a:p>
        </p:txBody>
      </p:sp>
      <p:sp>
        <p:nvSpPr>
          <p:cNvPr id="13" name="Text 8"/>
          <p:cNvSpPr/>
          <p:nvPr/>
        </p:nvSpPr>
        <p:spPr>
          <a:xfrm>
            <a:off x="7513915" y="6139934"/>
            <a:ext cx="2667357" cy="954762"/>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Both disciplines study how collective action can drive political and social change.</a:t>
            </a:r>
            <a:endParaRPr lang="en-US" sz="1550" dirty="0"/>
          </a:p>
        </p:txBody>
      </p:sp>
      <p:pic>
        <p:nvPicPr>
          <p:cNvPr id="14" name="Image 3" descr="preencoded.png">    </p:cNvPr>
          <p:cNvPicPr>
            <a:picLocks noChangeAspect="1"/>
          </p:cNvPicPr>
          <p:nvPr/>
        </p:nvPicPr>
        <p:blipFill>
          <a:blip r:embed="rId4"/>
          <a:stretch>
            <a:fillRect/>
          </a:stretch>
        </p:blipFill>
        <p:spPr>
          <a:xfrm>
            <a:off x="10380107" y="4615696"/>
            <a:ext cx="3065145" cy="795695"/>
          </a:xfrm>
          <a:prstGeom prst="rect">
            <a:avLst/>
          </a:prstGeom>
        </p:spPr>
      </p:pic>
      <p:sp>
        <p:nvSpPr>
          <p:cNvPr id="15" name="Text 9"/>
          <p:cNvSpPr/>
          <p:nvPr/>
        </p:nvSpPr>
        <p:spPr>
          <a:xfrm>
            <a:off x="10578941" y="5709761"/>
            <a:ext cx="2486620" cy="310872"/>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Policy Outcomes</a:t>
            </a:r>
            <a:endParaRPr lang="en-US" sz="1950" dirty="0"/>
          </a:p>
        </p:txBody>
      </p:sp>
      <p:sp>
        <p:nvSpPr>
          <p:cNvPr id="16" name="Text 10"/>
          <p:cNvSpPr/>
          <p:nvPr/>
        </p:nvSpPr>
        <p:spPr>
          <a:xfrm>
            <a:off x="10578941" y="6139934"/>
            <a:ext cx="2667476" cy="954762"/>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Integrated analysis of how policies affect and are shaped by social dynamics.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185029" y="911423"/>
            <a:ext cx="12260223" cy="1312069"/>
          </a:xfrm>
          <a:prstGeom prst="rect">
            <a:avLst/>
          </a:prstGeom>
          <a:noFill/>
          <a:ln/>
        </p:spPr>
        <p:txBody>
          <a:bodyPr wrap="square" lIns="0" tIns="0" rIns="0" bIns="0" rtlCol="0" anchor="t"/>
          <a:lstStyle/>
          <a:p>
            <a:pPr indent="0" marL="0">
              <a:lnSpc>
                <a:spcPts val="5150"/>
              </a:lnSpc>
              <a:buNone/>
            </a:pPr>
            <a:r>
              <a:rPr lang="en-US" sz="4100" dirty="0">
                <a:solidFill>
                  <a:srgbClr val="F5F0F0"/>
                </a:solidFill>
                <a:latin typeface="Merriweather" pitchFamily="34" charset="0"/>
                <a:ea typeface="Merriweather" pitchFamily="34" charset="-122"/>
                <a:cs typeface="Merriweather" pitchFamily="34" charset="-120"/>
              </a:rPr>
              <a:t>Sociology and Technology Studies: Digital Transformations and Society</a:t>
            </a:r>
            <a:endParaRPr lang="en-US" sz="4100" dirty="0"/>
          </a:p>
        </p:txBody>
      </p:sp>
      <p:sp>
        <p:nvSpPr>
          <p:cNvPr id="3" name="Text 1"/>
          <p:cNvSpPr/>
          <p:nvPr/>
        </p:nvSpPr>
        <p:spPr>
          <a:xfrm>
            <a:off x="1185029" y="2643307"/>
            <a:ext cx="12260223" cy="1007269"/>
          </a:xfrm>
          <a:prstGeom prst="rect">
            <a:avLst/>
          </a:prstGeom>
          <a:noFill/>
          <a:ln/>
        </p:spPr>
        <p:txBody>
          <a:bodyPr wrap="square" lIns="0" tIns="0" rIns="0" bIns="0" rtlCol="0" anchor="t"/>
          <a:lstStyle/>
          <a:p>
            <a:pPr indent="0" marL="0">
              <a:lnSpc>
                <a:spcPts val="2600"/>
              </a:lnSpc>
              <a:buNone/>
            </a:pPr>
            <a:r>
              <a:rPr lang="en-US" sz="1650" dirty="0">
                <a:solidFill>
                  <a:srgbClr val="E2E6E9"/>
                </a:solidFill>
                <a:latin typeface="Merriweather" pitchFamily="34" charset="0"/>
                <a:ea typeface="Merriweather" pitchFamily="34" charset="-122"/>
                <a:cs typeface="Merriweather" pitchFamily="34" charset="-120"/>
              </a:rPr>
              <a:t>Sociology and technology studies intersect in examining how technological advancements shape social interactions and structures, and how social factors influence technological development and adoption. This collaboration enhances our understanding of phenomena like social media, digital divides, and the impact of automation on work.</a:t>
            </a:r>
            <a:endParaRPr lang="en-US" sz="1650" dirty="0"/>
          </a:p>
        </p:txBody>
      </p:sp>
      <p:sp>
        <p:nvSpPr>
          <p:cNvPr id="4" name="Text 2"/>
          <p:cNvSpPr/>
          <p:nvPr/>
        </p:nvSpPr>
        <p:spPr>
          <a:xfrm>
            <a:off x="1185029" y="3886676"/>
            <a:ext cx="12260223" cy="671512"/>
          </a:xfrm>
          <a:prstGeom prst="rect">
            <a:avLst/>
          </a:prstGeom>
          <a:noFill/>
          <a:ln/>
        </p:spPr>
        <p:txBody>
          <a:bodyPr wrap="square" lIns="0" tIns="0" rIns="0" bIns="0" rtlCol="0" anchor="t"/>
          <a:lstStyle/>
          <a:p>
            <a:pPr indent="0" marL="0">
              <a:lnSpc>
                <a:spcPts val="2600"/>
              </a:lnSpc>
              <a:buNone/>
            </a:pPr>
            <a:r>
              <a:rPr lang="en-US" sz="1650" dirty="0">
                <a:solidFill>
                  <a:srgbClr val="E2E6E9"/>
                </a:solidFill>
                <a:latin typeface="Merriweather" pitchFamily="34" charset="0"/>
                <a:ea typeface="Merriweather" pitchFamily="34" charset="-122"/>
                <a:cs typeface="Merriweather" pitchFamily="34" charset="-120"/>
              </a:rPr>
              <a:t>Sociological perspectives can provide insights into the social consequences of technological change, including shifts in communication patterns, privacy concerns, and the emergence of new forms of social organization in the digital age.</a:t>
            </a:r>
            <a:endParaRPr lang="en-US" sz="1650" dirty="0"/>
          </a:p>
        </p:txBody>
      </p:sp>
      <p:pic>
        <p:nvPicPr>
          <p:cNvPr id="5" name="Image 0" descr="preencoded.png">    </p:cNvPr>
          <p:cNvPicPr>
            <a:picLocks noChangeAspect="1"/>
          </p:cNvPicPr>
          <p:nvPr/>
        </p:nvPicPr>
        <p:blipFill>
          <a:blip r:embed="rId1"/>
          <a:stretch>
            <a:fillRect/>
          </a:stretch>
        </p:blipFill>
        <p:spPr>
          <a:xfrm>
            <a:off x="1185029" y="4794290"/>
            <a:ext cx="524708" cy="524708"/>
          </a:xfrm>
          <a:prstGeom prst="rect">
            <a:avLst/>
          </a:prstGeom>
        </p:spPr>
      </p:pic>
      <p:sp>
        <p:nvSpPr>
          <p:cNvPr id="6" name="Text 3"/>
          <p:cNvSpPr/>
          <p:nvPr/>
        </p:nvSpPr>
        <p:spPr>
          <a:xfrm>
            <a:off x="1185029" y="5528905"/>
            <a:ext cx="2828925" cy="656034"/>
          </a:xfrm>
          <a:prstGeom prst="rect">
            <a:avLst/>
          </a:prstGeom>
          <a:noFill/>
          <a:ln/>
        </p:spPr>
        <p:txBody>
          <a:bodyPr wrap="squar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Digital Communication</a:t>
            </a:r>
            <a:endParaRPr lang="en-US" sz="2050" dirty="0"/>
          </a:p>
        </p:txBody>
      </p:sp>
      <p:sp>
        <p:nvSpPr>
          <p:cNvPr id="7" name="Text 4"/>
          <p:cNvSpPr/>
          <p:nvPr/>
        </p:nvSpPr>
        <p:spPr>
          <a:xfrm>
            <a:off x="1185029" y="6310789"/>
            <a:ext cx="2828925" cy="1007269"/>
          </a:xfrm>
          <a:prstGeom prst="rect">
            <a:avLst/>
          </a:prstGeom>
          <a:noFill/>
          <a:ln/>
        </p:spPr>
        <p:txBody>
          <a:bodyPr wrap="square" lIns="0" tIns="0" rIns="0" bIns="0" rtlCol="0" anchor="t"/>
          <a:lstStyle/>
          <a:p>
            <a:pPr algn="l" indent="0" marL="0">
              <a:lnSpc>
                <a:spcPts val="2600"/>
              </a:lnSpc>
              <a:buNone/>
            </a:pPr>
            <a:r>
              <a:rPr lang="en-US" sz="1650" dirty="0">
                <a:solidFill>
                  <a:srgbClr val="E2E6E9"/>
                </a:solidFill>
                <a:latin typeface="Merriweather" pitchFamily="34" charset="0"/>
                <a:ea typeface="Merriweather" pitchFamily="34" charset="-122"/>
                <a:cs typeface="Merriweather" pitchFamily="34" charset="-120"/>
              </a:rPr>
              <a:t>Changing patterns of social interaction in the digital age</a:t>
            </a:r>
            <a:endParaRPr lang="en-US" sz="1650" dirty="0"/>
          </a:p>
        </p:txBody>
      </p:sp>
      <p:pic>
        <p:nvPicPr>
          <p:cNvPr id="8" name="Image 1" descr="preencoded.png">    </p:cNvPr>
          <p:cNvPicPr>
            <a:picLocks noChangeAspect="1"/>
          </p:cNvPicPr>
          <p:nvPr/>
        </p:nvPicPr>
        <p:blipFill>
          <a:blip r:embed="rId2"/>
          <a:stretch>
            <a:fillRect/>
          </a:stretch>
        </p:blipFill>
        <p:spPr>
          <a:xfrm>
            <a:off x="4328755" y="4794290"/>
            <a:ext cx="524708" cy="524708"/>
          </a:xfrm>
          <a:prstGeom prst="rect">
            <a:avLst/>
          </a:prstGeom>
        </p:spPr>
      </p:pic>
      <p:sp>
        <p:nvSpPr>
          <p:cNvPr id="9" name="Text 5"/>
          <p:cNvSpPr/>
          <p:nvPr/>
        </p:nvSpPr>
        <p:spPr>
          <a:xfrm>
            <a:off x="4328755" y="5528905"/>
            <a:ext cx="2828925" cy="656034"/>
          </a:xfrm>
          <a:prstGeom prst="rect">
            <a:avLst/>
          </a:prstGeom>
          <a:noFill/>
          <a:ln/>
        </p:spPr>
        <p:txBody>
          <a:bodyPr wrap="squar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Automation and Work</a:t>
            </a:r>
            <a:endParaRPr lang="en-US" sz="2050" dirty="0"/>
          </a:p>
        </p:txBody>
      </p:sp>
      <p:sp>
        <p:nvSpPr>
          <p:cNvPr id="10" name="Text 6"/>
          <p:cNvSpPr/>
          <p:nvPr/>
        </p:nvSpPr>
        <p:spPr>
          <a:xfrm>
            <a:off x="4328755" y="6310789"/>
            <a:ext cx="2828925" cy="1007269"/>
          </a:xfrm>
          <a:prstGeom prst="rect">
            <a:avLst/>
          </a:prstGeom>
          <a:noFill/>
          <a:ln/>
        </p:spPr>
        <p:txBody>
          <a:bodyPr wrap="square" lIns="0" tIns="0" rIns="0" bIns="0" rtlCol="0" anchor="t"/>
          <a:lstStyle/>
          <a:p>
            <a:pPr algn="l" indent="0" marL="0">
              <a:lnSpc>
                <a:spcPts val="2600"/>
              </a:lnSpc>
              <a:buNone/>
            </a:pPr>
            <a:r>
              <a:rPr lang="en-US" sz="1650" dirty="0">
                <a:solidFill>
                  <a:srgbClr val="E2E6E9"/>
                </a:solidFill>
                <a:latin typeface="Merriweather" pitchFamily="34" charset="0"/>
                <a:ea typeface="Merriweather" pitchFamily="34" charset="-122"/>
                <a:cs typeface="Merriweather" pitchFamily="34" charset="-120"/>
              </a:rPr>
              <a:t>Impact of technology on employment and labor markets</a:t>
            </a:r>
            <a:endParaRPr lang="en-US" sz="1650" dirty="0"/>
          </a:p>
        </p:txBody>
      </p:sp>
      <p:pic>
        <p:nvPicPr>
          <p:cNvPr id="11" name="Image 2" descr="preencoded.png">    </p:cNvPr>
          <p:cNvPicPr>
            <a:picLocks noChangeAspect="1"/>
          </p:cNvPicPr>
          <p:nvPr/>
        </p:nvPicPr>
        <p:blipFill>
          <a:blip r:embed="rId3"/>
          <a:stretch>
            <a:fillRect/>
          </a:stretch>
        </p:blipFill>
        <p:spPr>
          <a:xfrm>
            <a:off x="7472482" y="4794290"/>
            <a:ext cx="524708" cy="524708"/>
          </a:xfrm>
          <a:prstGeom prst="rect">
            <a:avLst/>
          </a:prstGeom>
        </p:spPr>
      </p:pic>
      <p:sp>
        <p:nvSpPr>
          <p:cNvPr id="12" name="Text 7"/>
          <p:cNvSpPr/>
          <p:nvPr/>
        </p:nvSpPr>
        <p:spPr>
          <a:xfrm>
            <a:off x="7472482" y="5528905"/>
            <a:ext cx="2623780" cy="328017"/>
          </a:xfrm>
          <a:prstGeom prst="rect">
            <a:avLst/>
          </a:prstGeom>
          <a:noFill/>
          <a:ln/>
        </p:spPr>
        <p:txBody>
          <a:bodyPr wrap="non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Digital Divides</a:t>
            </a:r>
            <a:endParaRPr lang="en-US" sz="2050" dirty="0"/>
          </a:p>
        </p:txBody>
      </p:sp>
      <p:sp>
        <p:nvSpPr>
          <p:cNvPr id="13" name="Text 8"/>
          <p:cNvSpPr/>
          <p:nvPr/>
        </p:nvSpPr>
        <p:spPr>
          <a:xfrm>
            <a:off x="7472482" y="5982772"/>
            <a:ext cx="2828925" cy="671512"/>
          </a:xfrm>
          <a:prstGeom prst="rect">
            <a:avLst/>
          </a:prstGeom>
          <a:noFill/>
          <a:ln/>
        </p:spPr>
        <p:txBody>
          <a:bodyPr wrap="square" lIns="0" tIns="0" rIns="0" bIns="0" rtlCol="0" anchor="t"/>
          <a:lstStyle/>
          <a:p>
            <a:pPr algn="l" indent="0" marL="0">
              <a:lnSpc>
                <a:spcPts val="2600"/>
              </a:lnSpc>
              <a:buNone/>
            </a:pPr>
            <a:r>
              <a:rPr lang="en-US" sz="1650" dirty="0">
                <a:solidFill>
                  <a:srgbClr val="E2E6E9"/>
                </a:solidFill>
                <a:latin typeface="Merriweather" pitchFamily="34" charset="0"/>
                <a:ea typeface="Merriweather" pitchFamily="34" charset="-122"/>
                <a:cs typeface="Merriweather" pitchFamily="34" charset="-120"/>
              </a:rPr>
              <a:t>Inequalities in access to and use of technology</a:t>
            </a:r>
            <a:endParaRPr lang="en-US" sz="1650" dirty="0"/>
          </a:p>
        </p:txBody>
      </p:sp>
      <p:pic>
        <p:nvPicPr>
          <p:cNvPr id="14" name="Image 3" descr="preencoded.png">    </p:cNvPr>
          <p:cNvPicPr>
            <a:picLocks noChangeAspect="1"/>
          </p:cNvPicPr>
          <p:nvPr/>
        </p:nvPicPr>
        <p:blipFill>
          <a:blip r:embed="rId4"/>
          <a:stretch>
            <a:fillRect/>
          </a:stretch>
        </p:blipFill>
        <p:spPr>
          <a:xfrm>
            <a:off x="10616208" y="4794290"/>
            <a:ext cx="524708" cy="524708"/>
          </a:xfrm>
          <a:prstGeom prst="rect">
            <a:avLst/>
          </a:prstGeom>
        </p:spPr>
      </p:pic>
      <p:sp>
        <p:nvSpPr>
          <p:cNvPr id="15" name="Text 9"/>
          <p:cNvSpPr/>
          <p:nvPr/>
        </p:nvSpPr>
        <p:spPr>
          <a:xfrm>
            <a:off x="10616208" y="5528905"/>
            <a:ext cx="2829044" cy="656034"/>
          </a:xfrm>
          <a:prstGeom prst="rect">
            <a:avLst/>
          </a:prstGeom>
          <a:noFill/>
          <a:ln/>
        </p:spPr>
        <p:txBody>
          <a:bodyPr wrap="squar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Privacy and Surveillance</a:t>
            </a:r>
            <a:endParaRPr lang="en-US" sz="2050" dirty="0"/>
          </a:p>
        </p:txBody>
      </p:sp>
      <p:sp>
        <p:nvSpPr>
          <p:cNvPr id="16" name="Text 10"/>
          <p:cNvSpPr/>
          <p:nvPr/>
        </p:nvSpPr>
        <p:spPr>
          <a:xfrm>
            <a:off x="10616208" y="6310789"/>
            <a:ext cx="2829044" cy="671512"/>
          </a:xfrm>
          <a:prstGeom prst="rect">
            <a:avLst/>
          </a:prstGeom>
          <a:noFill/>
          <a:ln/>
        </p:spPr>
        <p:txBody>
          <a:bodyPr wrap="square" lIns="0" tIns="0" rIns="0" bIns="0" rtlCol="0" anchor="t"/>
          <a:lstStyle/>
          <a:p>
            <a:pPr algn="l" indent="0" marL="0">
              <a:lnSpc>
                <a:spcPts val="2600"/>
              </a:lnSpc>
              <a:buNone/>
            </a:pPr>
            <a:r>
              <a:rPr lang="en-US" sz="1650" dirty="0">
                <a:solidFill>
                  <a:srgbClr val="E2E6E9"/>
                </a:solidFill>
                <a:latin typeface="Merriweather" pitchFamily="34" charset="0"/>
                <a:ea typeface="Merriweather" pitchFamily="34" charset="-122"/>
                <a:cs typeface="Merriweather" pitchFamily="34" charset="-120"/>
              </a:rPr>
              <a:t>Social implications of data collection and monitoring</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1185029" y="511850"/>
            <a:ext cx="12260223" cy="1163241"/>
          </a:xfrm>
          <a:prstGeom prst="rect">
            <a:avLst/>
          </a:prstGeom>
          <a:noFill/>
          <a:ln/>
        </p:spPr>
        <p:txBody>
          <a:bodyPr wrap="square" lIns="0" tIns="0" rIns="0" bIns="0" rtlCol="0" anchor="t"/>
          <a:lstStyle/>
          <a:p>
            <a:pPr indent="0" marL="0">
              <a:lnSpc>
                <a:spcPts val="4550"/>
              </a:lnSpc>
              <a:buNone/>
            </a:pPr>
            <a:r>
              <a:rPr lang="en-US" sz="3650" dirty="0">
                <a:solidFill>
                  <a:srgbClr val="F5F0F0"/>
                </a:solidFill>
                <a:latin typeface="Merriweather" pitchFamily="34" charset="0"/>
                <a:ea typeface="Merriweather" pitchFamily="34" charset="-122"/>
                <a:cs typeface="Merriweather" pitchFamily="34" charset="-120"/>
              </a:rPr>
              <a:t>Sociology and Environmental Studies: Social Impacts on Ecological Systems</a:t>
            </a:r>
            <a:endParaRPr lang="en-US" sz="3650" dirty="0"/>
          </a:p>
        </p:txBody>
      </p:sp>
      <p:sp>
        <p:nvSpPr>
          <p:cNvPr id="3" name="Text 1"/>
          <p:cNvSpPr/>
          <p:nvPr/>
        </p:nvSpPr>
        <p:spPr>
          <a:xfrm>
            <a:off x="1185029" y="2047280"/>
            <a:ext cx="12260223" cy="892969"/>
          </a:xfrm>
          <a:prstGeom prst="rect">
            <a:avLst/>
          </a:prstGeom>
          <a:noFill/>
          <a:ln/>
        </p:spPr>
        <p:txBody>
          <a:bodyPr wrap="squar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Sociology and environmental studies collaborate to examine the complex relationships between human societies and the natural environment. This interdisciplinary approach enhances our understanding of issues like climate change, environmental justice, and sustainable development.</a:t>
            </a:r>
            <a:endParaRPr lang="en-US" sz="1450" dirty="0"/>
          </a:p>
        </p:txBody>
      </p:sp>
      <p:sp>
        <p:nvSpPr>
          <p:cNvPr id="4" name="Text 2"/>
          <p:cNvSpPr/>
          <p:nvPr/>
        </p:nvSpPr>
        <p:spPr>
          <a:xfrm>
            <a:off x="1185029" y="3149560"/>
            <a:ext cx="12260223" cy="892969"/>
          </a:xfrm>
          <a:prstGeom prst="rect">
            <a:avLst/>
          </a:prstGeom>
          <a:noFill/>
          <a:ln/>
        </p:spPr>
        <p:txBody>
          <a:bodyPr wrap="squar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Sociological perspectives can provide insights into how social structures and cultural values influence environmental behaviors and policies. Conversely, environmental factors shape social dynamics, including patterns of migration, resource conflicts, and the emergence of environmental movements.</a:t>
            </a:r>
            <a:endParaRPr lang="en-US" sz="1450" dirty="0"/>
          </a:p>
        </p:txBody>
      </p:sp>
      <p:pic>
        <p:nvPicPr>
          <p:cNvPr id="5" name="Image 0" descr="preencoded.png">    </p:cNvPr>
          <p:cNvPicPr>
            <a:picLocks noChangeAspect="1"/>
          </p:cNvPicPr>
          <p:nvPr/>
        </p:nvPicPr>
        <p:blipFill>
          <a:blip r:embed="rId1"/>
          <a:stretch>
            <a:fillRect/>
          </a:stretch>
        </p:blipFill>
        <p:spPr>
          <a:xfrm>
            <a:off x="1185029" y="4251841"/>
            <a:ext cx="3900607" cy="2410658"/>
          </a:xfrm>
          <a:prstGeom prst="rect">
            <a:avLst/>
          </a:prstGeom>
        </p:spPr>
      </p:pic>
      <p:sp>
        <p:nvSpPr>
          <p:cNvPr id="6" name="Text 3"/>
          <p:cNvSpPr/>
          <p:nvPr/>
        </p:nvSpPr>
        <p:spPr>
          <a:xfrm>
            <a:off x="1185029" y="6895148"/>
            <a:ext cx="2602944" cy="290751"/>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Environmental Impact</a:t>
            </a:r>
            <a:endParaRPr lang="en-US" sz="1800" dirty="0"/>
          </a:p>
        </p:txBody>
      </p:sp>
      <p:sp>
        <p:nvSpPr>
          <p:cNvPr id="7" name="Text 4"/>
          <p:cNvSpPr/>
          <p:nvPr/>
        </p:nvSpPr>
        <p:spPr>
          <a:xfrm>
            <a:off x="1185029" y="7297579"/>
            <a:ext cx="3900607" cy="595313"/>
          </a:xfrm>
          <a:prstGeom prst="rect">
            <a:avLst/>
          </a:prstGeom>
          <a:noFill/>
          <a:ln/>
        </p:spPr>
        <p:txBody>
          <a:bodyPr wrap="square" lIns="0" tIns="0" rIns="0" bIns="0" rtlCol="0" anchor="t"/>
          <a:lstStyle/>
          <a:p>
            <a:pPr algn="l"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Human activities significantly affect ecosystems and climate patterns.</a:t>
            </a:r>
            <a:endParaRPr lang="en-US" sz="1450" dirty="0"/>
          </a:p>
        </p:txBody>
      </p:sp>
      <p:pic>
        <p:nvPicPr>
          <p:cNvPr id="8" name="Image 1" descr="preencoded.png">    </p:cNvPr>
          <p:cNvPicPr>
            <a:picLocks noChangeAspect="1"/>
          </p:cNvPicPr>
          <p:nvPr/>
        </p:nvPicPr>
        <p:blipFill>
          <a:blip r:embed="rId2"/>
          <a:stretch>
            <a:fillRect/>
          </a:stretch>
        </p:blipFill>
        <p:spPr>
          <a:xfrm>
            <a:off x="5364837" y="4251841"/>
            <a:ext cx="3900607" cy="2410658"/>
          </a:xfrm>
          <a:prstGeom prst="rect">
            <a:avLst/>
          </a:prstGeom>
        </p:spPr>
      </p:pic>
      <p:sp>
        <p:nvSpPr>
          <p:cNvPr id="9" name="Text 5"/>
          <p:cNvSpPr/>
          <p:nvPr/>
        </p:nvSpPr>
        <p:spPr>
          <a:xfrm>
            <a:off x="5364837" y="6895148"/>
            <a:ext cx="3141940" cy="290751"/>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Environmental Movements</a:t>
            </a:r>
            <a:endParaRPr lang="en-US" sz="1800" dirty="0"/>
          </a:p>
        </p:txBody>
      </p:sp>
      <p:sp>
        <p:nvSpPr>
          <p:cNvPr id="10" name="Text 6"/>
          <p:cNvSpPr/>
          <p:nvPr/>
        </p:nvSpPr>
        <p:spPr>
          <a:xfrm>
            <a:off x="5364837" y="7297579"/>
            <a:ext cx="3900607" cy="595313"/>
          </a:xfrm>
          <a:prstGeom prst="rect">
            <a:avLst/>
          </a:prstGeom>
          <a:noFill/>
          <a:ln/>
        </p:spPr>
        <p:txBody>
          <a:bodyPr wrap="square" lIns="0" tIns="0" rIns="0" bIns="0" rtlCol="0" anchor="t"/>
          <a:lstStyle/>
          <a:p>
            <a:pPr algn="l"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Social mobilization drives awareness and policy changes for sustainability.</a:t>
            </a:r>
            <a:endParaRPr lang="en-US" sz="1450" dirty="0"/>
          </a:p>
        </p:txBody>
      </p:sp>
      <p:pic>
        <p:nvPicPr>
          <p:cNvPr id="11" name="Image 2" descr="preencoded.png">    </p:cNvPr>
          <p:cNvPicPr>
            <a:picLocks noChangeAspect="1"/>
          </p:cNvPicPr>
          <p:nvPr/>
        </p:nvPicPr>
        <p:blipFill>
          <a:blip r:embed="rId3"/>
          <a:stretch>
            <a:fillRect/>
          </a:stretch>
        </p:blipFill>
        <p:spPr>
          <a:xfrm>
            <a:off x="9544645" y="4251841"/>
            <a:ext cx="3900607" cy="2410658"/>
          </a:xfrm>
          <a:prstGeom prst="rect">
            <a:avLst/>
          </a:prstGeom>
        </p:spPr>
      </p:pic>
      <p:sp>
        <p:nvSpPr>
          <p:cNvPr id="12" name="Text 7"/>
          <p:cNvSpPr/>
          <p:nvPr/>
        </p:nvSpPr>
        <p:spPr>
          <a:xfrm>
            <a:off x="9544645" y="6895148"/>
            <a:ext cx="2558296" cy="290751"/>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Environmental Justice</a:t>
            </a:r>
            <a:endParaRPr lang="en-US" sz="1800" dirty="0"/>
          </a:p>
        </p:txBody>
      </p:sp>
      <p:sp>
        <p:nvSpPr>
          <p:cNvPr id="13" name="Text 8"/>
          <p:cNvSpPr/>
          <p:nvPr/>
        </p:nvSpPr>
        <p:spPr>
          <a:xfrm>
            <a:off x="9544645" y="7297579"/>
            <a:ext cx="3900607" cy="595313"/>
          </a:xfrm>
          <a:prstGeom prst="rect">
            <a:avLst/>
          </a:prstGeom>
          <a:noFill/>
          <a:ln/>
        </p:spPr>
        <p:txBody>
          <a:bodyPr wrap="square" lIns="0" tIns="0" rIns="0" bIns="0" rtlCol="0" anchor="t"/>
          <a:lstStyle/>
          <a:p>
            <a:pPr algn="l"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Unequal distribution of environmental risks and benefits across social groups.</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185029" y="594717"/>
            <a:ext cx="12260223" cy="1164431"/>
          </a:xfrm>
          <a:prstGeom prst="rect">
            <a:avLst/>
          </a:prstGeom>
          <a:noFill/>
          <a:ln/>
        </p:spPr>
        <p:txBody>
          <a:bodyPr wrap="square" lIns="0" tIns="0" rIns="0" bIns="0" rtlCol="0" anchor="t"/>
          <a:lstStyle/>
          <a:p>
            <a:pPr indent="0" marL="0">
              <a:lnSpc>
                <a:spcPts val="4550"/>
              </a:lnSpc>
              <a:buNone/>
            </a:pPr>
            <a:r>
              <a:rPr lang="en-US" sz="3650" dirty="0">
                <a:solidFill>
                  <a:srgbClr val="F5F0F0"/>
                </a:solidFill>
                <a:latin typeface="Merriweather" pitchFamily="34" charset="0"/>
                <a:ea typeface="Merriweather" pitchFamily="34" charset="-122"/>
                <a:cs typeface="Merriweather" pitchFamily="34" charset="-120"/>
              </a:rPr>
              <a:t>Future Directions in Sociological Research and Interdisciplinary Collaboration</a:t>
            </a:r>
            <a:endParaRPr lang="en-US" sz="3650" dirty="0"/>
          </a:p>
        </p:txBody>
      </p:sp>
      <p:sp>
        <p:nvSpPr>
          <p:cNvPr id="3" name="Text 1"/>
          <p:cNvSpPr/>
          <p:nvPr/>
        </p:nvSpPr>
        <p:spPr>
          <a:xfrm>
            <a:off x="1185029" y="2131695"/>
            <a:ext cx="12260223" cy="894398"/>
          </a:xfrm>
          <a:prstGeom prst="rect">
            <a:avLst/>
          </a:prstGeom>
          <a:noFill/>
          <a:ln/>
        </p:spPr>
        <p:txBody>
          <a:bodyPr wrap="squar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As society becomes increasingly complex and interconnected, the future of sociology lies in strengthening its interdisciplinary collaborations. Emerging fields like big data analytics, artificial intelligence, and global studies offer new opportunities for sociological inquiry and methodological innovation.</a:t>
            </a:r>
            <a:endParaRPr lang="en-US" sz="1450" dirty="0"/>
          </a:p>
        </p:txBody>
      </p:sp>
      <p:sp>
        <p:nvSpPr>
          <p:cNvPr id="4" name="Text 2"/>
          <p:cNvSpPr/>
          <p:nvPr/>
        </p:nvSpPr>
        <p:spPr>
          <a:xfrm>
            <a:off x="1185029" y="3235643"/>
            <a:ext cx="12260223" cy="894398"/>
          </a:xfrm>
          <a:prstGeom prst="rect">
            <a:avLst/>
          </a:prstGeom>
          <a:noFill/>
          <a:ln/>
        </p:spPr>
        <p:txBody>
          <a:bodyPr wrap="squar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By integrating insights from diverse disciplines, sociology can continue to provide valuable perspectives on pressing social issues, from global inequality and climate change to the social implications of emerging technologies. This interdisciplinary approach will be crucial in addressing the multifaceted challenges of our rapidly changing world.</a:t>
            </a:r>
            <a:endParaRPr lang="en-US" sz="1450" dirty="0"/>
          </a:p>
        </p:txBody>
      </p:sp>
      <p:sp>
        <p:nvSpPr>
          <p:cNvPr id="5" name="Shape 3"/>
          <p:cNvSpPr/>
          <p:nvPr/>
        </p:nvSpPr>
        <p:spPr>
          <a:xfrm>
            <a:off x="1185029" y="4339590"/>
            <a:ext cx="12260223" cy="3295174"/>
          </a:xfrm>
          <a:prstGeom prst="roundRect">
            <a:avLst>
              <a:gd name="adj" fmla="val 2375"/>
            </a:avLst>
          </a:prstGeom>
          <a:noFill/>
          <a:ln w="7620">
            <a:solidFill>
              <a:srgbClr val="FFFFFF">
                <a:alpha val="24000"/>
              </a:srgbClr>
            </a:solidFill>
            <a:prstDash val="solid"/>
          </a:ln>
        </p:spPr>
      </p:sp>
      <p:sp>
        <p:nvSpPr>
          <p:cNvPr id="6" name="Shape 4"/>
          <p:cNvSpPr/>
          <p:nvPr/>
        </p:nvSpPr>
        <p:spPr>
          <a:xfrm>
            <a:off x="1192649" y="4347210"/>
            <a:ext cx="12244983" cy="536734"/>
          </a:xfrm>
          <a:prstGeom prst="rect">
            <a:avLst/>
          </a:prstGeom>
          <a:solidFill>
            <a:srgbClr val="FFFFFF">
              <a:alpha val="4000"/>
            </a:srgbClr>
          </a:solidFill>
          <a:ln/>
        </p:spPr>
      </p:sp>
      <p:sp>
        <p:nvSpPr>
          <p:cNvPr id="7" name="Text 5"/>
          <p:cNvSpPr/>
          <p:nvPr/>
        </p:nvSpPr>
        <p:spPr>
          <a:xfrm>
            <a:off x="1378982" y="4466511"/>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Emerging Fields</a:t>
            </a:r>
            <a:endParaRPr lang="en-US" sz="1450" dirty="0"/>
          </a:p>
        </p:txBody>
      </p:sp>
      <p:sp>
        <p:nvSpPr>
          <p:cNvPr id="8" name="Text 6"/>
          <p:cNvSpPr/>
          <p:nvPr/>
        </p:nvSpPr>
        <p:spPr>
          <a:xfrm>
            <a:off x="7505224" y="4466511"/>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Potential Sociological Contributions</a:t>
            </a:r>
            <a:endParaRPr lang="en-US" sz="1450" dirty="0"/>
          </a:p>
        </p:txBody>
      </p:sp>
      <p:sp>
        <p:nvSpPr>
          <p:cNvPr id="9" name="Shape 7"/>
          <p:cNvSpPr/>
          <p:nvPr/>
        </p:nvSpPr>
        <p:spPr>
          <a:xfrm>
            <a:off x="1192649" y="4883944"/>
            <a:ext cx="12244983" cy="536734"/>
          </a:xfrm>
          <a:prstGeom prst="rect">
            <a:avLst/>
          </a:prstGeom>
          <a:solidFill>
            <a:srgbClr val="000000">
              <a:alpha val="4000"/>
            </a:srgbClr>
          </a:solidFill>
          <a:ln/>
        </p:spPr>
      </p:sp>
      <p:sp>
        <p:nvSpPr>
          <p:cNvPr id="10" name="Text 8"/>
          <p:cNvSpPr/>
          <p:nvPr/>
        </p:nvSpPr>
        <p:spPr>
          <a:xfrm>
            <a:off x="1378982" y="5003244"/>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Big Data Analytics</a:t>
            </a:r>
            <a:endParaRPr lang="en-US" sz="1450" dirty="0"/>
          </a:p>
        </p:txBody>
      </p:sp>
      <p:sp>
        <p:nvSpPr>
          <p:cNvPr id="11" name="Text 9"/>
          <p:cNvSpPr/>
          <p:nvPr/>
        </p:nvSpPr>
        <p:spPr>
          <a:xfrm>
            <a:off x="7505224" y="5003244"/>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Understanding large-scale social patterns and behaviors</a:t>
            </a:r>
            <a:endParaRPr lang="en-US" sz="1450" dirty="0"/>
          </a:p>
        </p:txBody>
      </p:sp>
      <p:sp>
        <p:nvSpPr>
          <p:cNvPr id="12" name="Shape 10"/>
          <p:cNvSpPr/>
          <p:nvPr/>
        </p:nvSpPr>
        <p:spPr>
          <a:xfrm>
            <a:off x="1192649" y="5420678"/>
            <a:ext cx="12244983" cy="834866"/>
          </a:xfrm>
          <a:prstGeom prst="rect">
            <a:avLst/>
          </a:prstGeom>
          <a:solidFill>
            <a:srgbClr val="FFFFFF">
              <a:alpha val="4000"/>
            </a:srgbClr>
          </a:solidFill>
          <a:ln/>
        </p:spPr>
      </p:sp>
      <p:sp>
        <p:nvSpPr>
          <p:cNvPr id="13" name="Text 11"/>
          <p:cNvSpPr/>
          <p:nvPr/>
        </p:nvSpPr>
        <p:spPr>
          <a:xfrm>
            <a:off x="1378982" y="5539978"/>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Artificial Intelligence</a:t>
            </a:r>
            <a:endParaRPr lang="en-US" sz="1450" dirty="0"/>
          </a:p>
        </p:txBody>
      </p:sp>
      <p:sp>
        <p:nvSpPr>
          <p:cNvPr id="14" name="Text 12"/>
          <p:cNvSpPr/>
          <p:nvPr/>
        </p:nvSpPr>
        <p:spPr>
          <a:xfrm>
            <a:off x="7505224" y="5539978"/>
            <a:ext cx="5746194" cy="596265"/>
          </a:xfrm>
          <a:prstGeom prst="rect">
            <a:avLst/>
          </a:prstGeom>
          <a:noFill/>
          <a:ln/>
        </p:spPr>
        <p:txBody>
          <a:bodyPr wrap="squar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Examining social implications of AI and human-machine interactions</a:t>
            </a:r>
            <a:endParaRPr lang="en-US" sz="1450" dirty="0"/>
          </a:p>
        </p:txBody>
      </p:sp>
      <p:sp>
        <p:nvSpPr>
          <p:cNvPr id="15" name="Shape 13"/>
          <p:cNvSpPr/>
          <p:nvPr/>
        </p:nvSpPr>
        <p:spPr>
          <a:xfrm>
            <a:off x="1192649" y="6255544"/>
            <a:ext cx="12244983" cy="834866"/>
          </a:xfrm>
          <a:prstGeom prst="rect">
            <a:avLst/>
          </a:prstGeom>
          <a:solidFill>
            <a:srgbClr val="000000">
              <a:alpha val="4000"/>
            </a:srgbClr>
          </a:solidFill>
          <a:ln/>
        </p:spPr>
      </p:sp>
      <p:sp>
        <p:nvSpPr>
          <p:cNvPr id="16" name="Text 14"/>
          <p:cNvSpPr/>
          <p:nvPr/>
        </p:nvSpPr>
        <p:spPr>
          <a:xfrm>
            <a:off x="1378982" y="6374844"/>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Global Studies</a:t>
            </a:r>
            <a:endParaRPr lang="en-US" sz="1450" dirty="0"/>
          </a:p>
        </p:txBody>
      </p:sp>
      <p:sp>
        <p:nvSpPr>
          <p:cNvPr id="17" name="Text 15"/>
          <p:cNvSpPr/>
          <p:nvPr/>
        </p:nvSpPr>
        <p:spPr>
          <a:xfrm>
            <a:off x="7505224" y="6374844"/>
            <a:ext cx="5746194" cy="596265"/>
          </a:xfrm>
          <a:prstGeom prst="rect">
            <a:avLst/>
          </a:prstGeom>
          <a:noFill/>
          <a:ln/>
        </p:spPr>
        <p:txBody>
          <a:bodyPr wrap="squar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Analyzing transnational social phenomena and global inequalities</a:t>
            </a:r>
            <a:endParaRPr lang="en-US" sz="1450" dirty="0"/>
          </a:p>
        </p:txBody>
      </p:sp>
      <p:sp>
        <p:nvSpPr>
          <p:cNvPr id="18" name="Shape 16"/>
          <p:cNvSpPr/>
          <p:nvPr/>
        </p:nvSpPr>
        <p:spPr>
          <a:xfrm>
            <a:off x="1192649" y="7090410"/>
            <a:ext cx="12244983" cy="536734"/>
          </a:xfrm>
          <a:prstGeom prst="rect">
            <a:avLst/>
          </a:prstGeom>
          <a:solidFill>
            <a:srgbClr val="FFFFFF">
              <a:alpha val="4000"/>
            </a:srgbClr>
          </a:solidFill>
          <a:ln/>
        </p:spPr>
      </p:sp>
      <p:sp>
        <p:nvSpPr>
          <p:cNvPr id="19" name="Text 17"/>
          <p:cNvSpPr/>
          <p:nvPr/>
        </p:nvSpPr>
        <p:spPr>
          <a:xfrm>
            <a:off x="1378982" y="7209711"/>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Sustainability Science</a:t>
            </a:r>
            <a:endParaRPr lang="en-US" sz="1450" dirty="0"/>
          </a:p>
        </p:txBody>
      </p:sp>
      <p:sp>
        <p:nvSpPr>
          <p:cNvPr id="20" name="Text 18"/>
          <p:cNvSpPr/>
          <p:nvPr/>
        </p:nvSpPr>
        <p:spPr>
          <a:xfrm>
            <a:off x="7505224" y="7209711"/>
            <a:ext cx="5746194" cy="298133"/>
          </a:xfrm>
          <a:prstGeom prst="rect">
            <a:avLst/>
          </a:prstGeom>
          <a:noFill/>
          <a:ln/>
        </p:spPr>
        <p:txBody>
          <a:bodyPr wrap="none" lIns="0" tIns="0" rIns="0" bIns="0" rtlCol="0" anchor="t"/>
          <a:lstStyle/>
          <a:p>
            <a:pPr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Exploring social dimensions of environmental challenges</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2024-10-25T13:31:32Z</dcterms:created>
  <dcterms:modified xsi:type="dcterms:W3CDTF">2024-10-25T13:31:32Z</dcterms:modified>
</cp:coreProperties>
</file>