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Unbounded"/>
      <p:regular r:id="rId27"/>
    </p:embeddedFont>
    <p:embeddedFont>
      <p:font typeface="Unbounded"/>
      <p:regular r:id="rId28"/>
    </p:embeddedFont>
    <p:embeddedFont>
      <p:font typeface="Open Sans"/>
      <p:regular r:id="rId29"/>
    </p:embeddedFont>
    <p:embeddedFont>
      <p:font typeface="Open Sans"/>
      <p:regular r:id="rId30"/>
    </p:embeddedFont>
    <p:embeddedFont>
      <p:font typeface="Open Sans"/>
      <p:regular r:id="rId31"/>
    </p:embeddedFont>
    <p:embeddedFont>
      <p:font typeface="Open Sans"/>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3.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5.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7.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slideLayout" Target="../slideLayouts/slideLayout18.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9.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458278"/>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Marketing in the Public Sector</a:t>
            </a:r>
            <a:endParaRPr lang="en-US" sz="4450" dirty="0"/>
          </a:p>
        </p:txBody>
      </p:sp>
      <p:sp>
        <p:nvSpPr>
          <p:cNvPr id="4" name="Text 1"/>
          <p:cNvSpPr/>
          <p:nvPr/>
        </p:nvSpPr>
        <p:spPr>
          <a:xfrm>
            <a:off x="6280190" y="3215997"/>
            <a:ext cx="7556421" cy="290322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Marketing is a core management function in most organizations, designed to help achieve organizational goals and objectives through integrated approaches to product and service planning, pricing, promotion, and distribution. Within the public sector, marketing is as important as elsewhere in publicizing public services and engaging with clients and stakeholders, and public sector marketing may increasingly become necessary as government takes a more enabling or facilitating approach.</a:t>
            </a:r>
            <a:endParaRPr lang="en-US" sz="1750" dirty="0"/>
          </a:p>
        </p:txBody>
      </p:sp>
      <p:sp>
        <p:nvSpPr>
          <p:cNvPr id="5" name="Shape 2"/>
          <p:cNvSpPr/>
          <p:nvPr/>
        </p:nvSpPr>
        <p:spPr>
          <a:xfrm>
            <a:off x="6280190" y="6391275"/>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287810" y="6398895"/>
            <a:ext cx="347663" cy="347663"/>
          </a:xfrm>
          <a:prstGeom prst="rect">
            <a:avLst/>
          </a:prstGeom>
        </p:spPr>
      </p:pic>
      <p:sp>
        <p:nvSpPr>
          <p:cNvPr id="7" name="Text 3"/>
          <p:cNvSpPr/>
          <p:nvPr/>
        </p:nvSpPr>
        <p:spPr>
          <a:xfrm>
            <a:off x="6756440" y="6374368"/>
            <a:ext cx="2032635" cy="396835"/>
          </a:xfrm>
          <a:prstGeom prst="rect">
            <a:avLst/>
          </a:prstGeom>
          <a:noFill/>
          <a:ln/>
        </p:spPr>
        <p:txBody>
          <a:bodyPr wrap="none" lIns="0" tIns="0" rIns="0" bIns="0" rtlCol="0" anchor="t"/>
          <a:lstStyle/>
          <a:p>
            <a:pPr algn="l" indent="0" marL="0">
              <a:lnSpc>
                <a:spcPts val="3100"/>
              </a:lnSpc>
              <a:buNone/>
            </a:pPr>
            <a:r>
              <a:rPr lang="en-US" sz="2200" b="1" dirty="0">
                <a:solidFill>
                  <a:srgbClr val="333F70"/>
                </a:solidFill>
                <a:latin typeface="Open Sans Bold" pitchFamily="34" charset="0"/>
                <a:ea typeface="Open Sans Bold" pitchFamily="34" charset="-122"/>
                <a:cs typeface="Open Sans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2177058"/>
            <a:ext cx="11085552" cy="708779"/>
          </a:xfrm>
          <a:prstGeom prst="rect">
            <a:avLst/>
          </a:prstGeom>
          <a:noFill/>
          <a:ln/>
        </p:spPr>
        <p:txBody>
          <a:bodyPr wrap="non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Product and Service Marketing</a:t>
            </a:r>
            <a:endParaRPr lang="en-US" sz="4450" dirty="0"/>
          </a:p>
        </p:txBody>
      </p:sp>
      <p:sp>
        <p:nvSpPr>
          <p:cNvPr id="3" name="Text 1"/>
          <p:cNvSpPr/>
          <p:nvPr/>
        </p:nvSpPr>
        <p:spPr>
          <a:xfrm>
            <a:off x="793790" y="345281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Unique Aspects</a:t>
            </a:r>
            <a:endParaRPr lang="en-US" sz="2200" dirty="0"/>
          </a:p>
        </p:txBody>
      </p:sp>
      <p:sp>
        <p:nvSpPr>
          <p:cNvPr id="4" name="Text 2"/>
          <p:cNvSpPr/>
          <p:nvPr/>
        </p:nvSpPr>
        <p:spPr>
          <a:xfrm>
            <a:off x="793790"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Public sector products and services are often intangible experiences rather than physical goods. Quality is judged by the totality of the customer experience.</a:t>
            </a:r>
            <a:endParaRPr lang="en-US" sz="1750" dirty="0"/>
          </a:p>
        </p:txBody>
      </p:sp>
      <p:sp>
        <p:nvSpPr>
          <p:cNvPr id="5" name="Text 3"/>
          <p:cNvSpPr/>
          <p:nvPr/>
        </p:nvSpPr>
        <p:spPr>
          <a:xfrm>
            <a:off x="5332928" y="3452813"/>
            <a:ext cx="2939772"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Customer Focus</a:t>
            </a:r>
            <a:endParaRPr lang="en-US" sz="2200" dirty="0"/>
          </a:p>
        </p:txBody>
      </p:sp>
      <p:sp>
        <p:nvSpPr>
          <p:cNvPr id="6" name="Text 4"/>
          <p:cNvSpPr/>
          <p:nvPr/>
        </p:nvSpPr>
        <p:spPr>
          <a:xfrm>
            <a:off x="5332928"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Understanding wants and needs of target markets is crucial. This guides the development and delivery of services that truly satisfy community needs.</a:t>
            </a:r>
            <a:endParaRPr lang="en-US" sz="1750" dirty="0"/>
          </a:p>
        </p:txBody>
      </p:sp>
      <p:sp>
        <p:nvSpPr>
          <p:cNvPr id="7" name="Text 5"/>
          <p:cNvSpPr/>
          <p:nvPr/>
        </p:nvSpPr>
        <p:spPr>
          <a:xfrm>
            <a:off x="9872067" y="345281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Service Quality</a:t>
            </a:r>
            <a:endParaRPr lang="en-US" sz="2200" dirty="0"/>
          </a:p>
        </p:txBody>
      </p:sp>
      <p:sp>
        <p:nvSpPr>
          <p:cNvPr id="8" name="Text 6"/>
          <p:cNvSpPr/>
          <p:nvPr/>
        </p:nvSpPr>
        <p:spPr>
          <a:xfrm>
            <a:off x="9872067" y="4033957"/>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Encompasses both what is done and how it is done. The goal is to meet or exceed customer expectations in every interaction.</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24826" y="581263"/>
            <a:ext cx="7667149" cy="1318736"/>
          </a:xfrm>
          <a:prstGeom prst="rect">
            <a:avLst/>
          </a:prstGeom>
          <a:noFill/>
          <a:ln/>
        </p:spPr>
        <p:txBody>
          <a:bodyPr wrap="square" lIns="0" tIns="0" rIns="0" bIns="0" rtlCol="0" anchor="t"/>
          <a:lstStyle/>
          <a:p>
            <a:pPr algn="l" indent="0" marL="0">
              <a:lnSpc>
                <a:spcPts val="5150"/>
              </a:lnSpc>
              <a:buNone/>
            </a:pPr>
            <a:r>
              <a:rPr lang="en-US" sz="4150" b="1" dirty="0">
                <a:solidFill>
                  <a:srgbClr val="333F70"/>
                </a:solidFill>
                <a:latin typeface="Unbounded Bold" pitchFamily="34" charset="0"/>
                <a:ea typeface="Unbounded Bold" pitchFamily="34" charset="-122"/>
                <a:cs typeface="Unbounded Bold" pitchFamily="34" charset="-120"/>
              </a:rPr>
              <a:t>Pricing Strategies for Public Services</a:t>
            </a:r>
            <a:endParaRPr lang="en-US" sz="4150" dirty="0"/>
          </a:p>
        </p:txBody>
      </p:sp>
      <p:sp>
        <p:nvSpPr>
          <p:cNvPr id="4" name="Shape 1"/>
          <p:cNvSpPr/>
          <p:nvPr/>
        </p:nvSpPr>
        <p:spPr>
          <a:xfrm>
            <a:off x="6224826" y="2453759"/>
            <a:ext cx="474702" cy="474702"/>
          </a:xfrm>
          <a:prstGeom prst="roundRect">
            <a:avLst>
              <a:gd name="adj" fmla="val 18669"/>
            </a:avLst>
          </a:prstGeom>
          <a:solidFill>
            <a:srgbClr val="D6F5EE"/>
          </a:solidFill>
          <a:ln w="7620">
            <a:solidFill>
              <a:srgbClr val="BCDBD4"/>
            </a:solidFill>
            <a:prstDash val="solid"/>
          </a:ln>
        </p:spPr>
      </p:sp>
      <p:sp>
        <p:nvSpPr>
          <p:cNvPr id="5" name="Text 2"/>
          <p:cNvSpPr/>
          <p:nvPr/>
        </p:nvSpPr>
        <p:spPr>
          <a:xfrm>
            <a:off x="6303883" y="2493288"/>
            <a:ext cx="316468" cy="395526"/>
          </a:xfrm>
          <a:prstGeom prst="rect">
            <a:avLst/>
          </a:prstGeom>
          <a:noFill/>
          <a:ln/>
        </p:spPr>
        <p:txBody>
          <a:bodyPr wrap="none" lIns="0" tIns="0" rIns="0" bIns="0" rtlCol="0" anchor="t"/>
          <a:lstStyle/>
          <a:p>
            <a:pPr algn="ctr" indent="0" marL="0">
              <a:lnSpc>
                <a:spcPts val="2450"/>
              </a:lnSpc>
              <a:buNone/>
            </a:pPr>
            <a:r>
              <a:rPr lang="en-US" sz="2450" b="1" dirty="0">
                <a:solidFill>
                  <a:srgbClr val="333F70"/>
                </a:solidFill>
                <a:latin typeface="Unbounded Bold" pitchFamily="34" charset="0"/>
                <a:ea typeface="Unbounded Bold" pitchFamily="34" charset="-122"/>
                <a:cs typeface="Unbounded Bold" pitchFamily="34" charset="-120"/>
              </a:rPr>
              <a:t>1</a:t>
            </a:r>
            <a:endParaRPr lang="en-US" sz="2450" dirty="0"/>
          </a:p>
        </p:txBody>
      </p:sp>
      <p:sp>
        <p:nvSpPr>
          <p:cNvPr id="6" name="Text 3"/>
          <p:cNvSpPr/>
          <p:nvPr/>
        </p:nvSpPr>
        <p:spPr>
          <a:xfrm>
            <a:off x="6910507" y="2453759"/>
            <a:ext cx="2637473" cy="329565"/>
          </a:xfrm>
          <a:prstGeom prst="rect">
            <a:avLst/>
          </a:prstGeom>
          <a:noFill/>
          <a:ln/>
        </p:spPr>
        <p:txBody>
          <a:bodyPr wrap="none" lIns="0" tIns="0" rIns="0" bIns="0" rtlCol="0" anchor="t"/>
          <a:lstStyle/>
          <a:p>
            <a:pPr algn="l" indent="0" marL="0">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Free Services</a:t>
            </a:r>
            <a:endParaRPr lang="en-US" sz="2050" dirty="0"/>
          </a:p>
        </p:txBody>
      </p:sp>
      <p:sp>
        <p:nvSpPr>
          <p:cNvPr id="7" name="Text 4"/>
          <p:cNvSpPr/>
          <p:nvPr/>
        </p:nvSpPr>
        <p:spPr>
          <a:xfrm>
            <a:off x="6910507" y="2909888"/>
            <a:ext cx="6981468" cy="675084"/>
          </a:xfrm>
          <a:prstGeom prst="rect">
            <a:avLst/>
          </a:prstGeom>
          <a:noFill/>
          <a:ln/>
        </p:spPr>
        <p:txBody>
          <a:bodyPr wrap="square" lIns="0" tIns="0" rIns="0" bIns="0" rtlCol="0" anchor="t"/>
          <a:lstStyle/>
          <a:p>
            <a:pPr algn="l" indent="0" marL="0">
              <a:lnSpc>
                <a:spcPts val="2650"/>
              </a:lnSpc>
              <a:buNone/>
            </a:pPr>
            <a:r>
              <a:rPr lang="en-US" sz="1650" dirty="0">
                <a:solidFill>
                  <a:srgbClr val="333F70"/>
                </a:solidFill>
                <a:latin typeface="Open Sans" pitchFamily="34" charset="0"/>
                <a:ea typeface="Open Sans" pitchFamily="34" charset="-122"/>
                <a:cs typeface="Open Sans" pitchFamily="34" charset="-120"/>
              </a:rPr>
              <a:t>Provided where widespread access is encouraged, funded by general taxation</a:t>
            </a:r>
            <a:endParaRPr lang="en-US" sz="1650" dirty="0"/>
          </a:p>
        </p:txBody>
      </p:sp>
      <p:sp>
        <p:nvSpPr>
          <p:cNvPr id="8" name="Shape 5"/>
          <p:cNvSpPr/>
          <p:nvPr/>
        </p:nvSpPr>
        <p:spPr>
          <a:xfrm>
            <a:off x="6224826" y="4033242"/>
            <a:ext cx="474702" cy="474702"/>
          </a:xfrm>
          <a:prstGeom prst="roundRect">
            <a:avLst>
              <a:gd name="adj" fmla="val 18669"/>
            </a:avLst>
          </a:prstGeom>
          <a:solidFill>
            <a:srgbClr val="D6F5EE"/>
          </a:solidFill>
          <a:ln w="7620">
            <a:solidFill>
              <a:srgbClr val="BCDBD4"/>
            </a:solidFill>
            <a:prstDash val="solid"/>
          </a:ln>
        </p:spPr>
      </p:sp>
      <p:sp>
        <p:nvSpPr>
          <p:cNvPr id="9" name="Text 6"/>
          <p:cNvSpPr/>
          <p:nvPr/>
        </p:nvSpPr>
        <p:spPr>
          <a:xfrm>
            <a:off x="6303883" y="4072771"/>
            <a:ext cx="316468" cy="395526"/>
          </a:xfrm>
          <a:prstGeom prst="rect">
            <a:avLst/>
          </a:prstGeom>
          <a:noFill/>
          <a:ln/>
        </p:spPr>
        <p:txBody>
          <a:bodyPr wrap="none" lIns="0" tIns="0" rIns="0" bIns="0" rtlCol="0" anchor="t"/>
          <a:lstStyle/>
          <a:p>
            <a:pPr algn="ctr" indent="0" marL="0">
              <a:lnSpc>
                <a:spcPts val="2450"/>
              </a:lnSpc>
              <a:buNone/>
            </a:pPr>
            <a:r>
              <a:rPr lang="en-US" sz="2450" b="1" dirty="0">
                <a:solidFill>
                  <a:srgbClr val="333F70"/>
                </a:solidFill>
                <a:latin typeface="Unbounded Bold" pitchFamily="34" charset="0"/>
                <a:ea typeface="Unbounded Bold" pitchFamily="34" charset="-122"/>
                <a:cs typeface="Unbounded Bold" pitchFamily="34" charset="-120"/>
              </a:rPr>
              <a:t>2</a:t>
            </a:r>
            <a:endParaRPr lang="en-US" sz="2450" dirty="0"/>
          </a:p>
        </p:txBody>
      </p:sp>
      <p:sp>
        <p:nvSpPr>
          <p:cNvPr id="10" name="Text 7"/>
          <p:cNvSpPr/>
          <p:nvPr/>
        </p:nvSpPr>
        <p:spPr>
          <a:xfrm>
            <a:off x="6910507" y="4033242"/>
            <a:ext cx="3032046" cy="329565"/>
          </a:xfrm>
          <a:prstGeom prst="rect">
            <a:avLst/>
          </a:prstGeom>
          <a:noFill/>
          <a:ln/>
        </p:spPr>
        <p:txBody>
          <a:bodyPr wrap="none" lIns="0" tIns="0" rIns="0" bIns="0" rtlCol="0" anchor="t"/>
          <a:lstStyle/>
          <a:p>
            <a:pPr algn="l" indent="0" marL="0">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Subsidized Pricing</a:t>
            </a:r>
            <a:endParaRPr lang="en-US" sz="2050" dirty="0"/>
          </a:p>
        </p:txBody>
      </p:sp>
      <p:sp>
        <p:nvSpPr>
          <p:cNvPr id="11" name="Text 8"/>
          <p:cNvSpPr/>
          <p:nvPr/>
        </p:nvSpPr>
        <p:spPr>
          <a:xfrm>
            <a:off x="6910507" y="4489371"/>
            <a:ext cx="6981468" cy="337542"/>
          </a:xfrm>
          <a:prstGeom prst="rect">
            <a:avLst/>
          </a:prstGeom>
          <a:noFill/>
          <a:ln/>
        </p:spPr>
        <p:txBody>
          <a:bodyPr wrap="none" lIns="0" tIns="0" rIns="0" bIns="0" rtlCol="0" anchor="t"/>
          <a:lstStyle/>
          <a:p>
            <a:pPr algn="l" indent="0" marL="0">
              <a:lnSpc>
                <a:spcPts val="2650"/>
              </a:lnSpc>
              <a:buNone/>
            </a:pPr>
            <a:r>
              <a:rPr lang="en-US" sz="1650" dirty="0">
                <a:solidFill>
                  <a:srgbClr val="333F70"/>
                </a:solidFill>
                <a:latin typeface="Open Sans" pitchFamily="34" charset="0"/>
                <a:ea typeface="Open Sans" pitchFamily="34" charset="-122"/>
                <a:cs typeface="Open Sans" pitchFamily="34" charset="-120"/>
              </a:rPr>
              <a:t>Charges set below full costs to facilitate greater use of services</a:t>
            </a:r>
            <a:endParaRPr lang="en-US" sz="1650" dirty="0"/>
          </a:p>
        </p:txBody>
      </p:sp>
      <p:sp>
        <p:nvSpPr>
          <p:cNvPr id="12" name="Shape 9"/>
          <p:cNvSpPr/>
          <p:nvPr/>
        </p:nvSpPr>
        <p:spPr>
          <a:xfrm>
            <a:off x="6224826" y="5275183"/>
            <a:ext cx="474702" cy="474702"/>
          </a:xfrm>
          <a:prstGeom prst="roundRect">
            <a:avLst>
              <a:gd name="adj" fmla="val 18669"/>
            </a:avLst>
          </a:prstGeom>
          <a:solidFill>
            <a:srgbClr val="D6F5EE"/>
          </a:solidFill>
          <a:ln w="7620">
            <a:solidFill>
              <a:srgbClr val="BCDBD4"/>
            </a:solidFill>
            <a:prstDash val="solid"/>
          </a:ln>
        </p:spPr>
      </p:sp>
      <p:sp>
        <p:nvSpPr>
          <p:cNvPr id="13" name="Text 10"/>
          <p:cNvSpPr/>
          <p:nvPr/>
        </p:nvSpPr>
        <p:spPr>
          <a:xfrm>
            <a:off x="6303883" y="5314712"/>
            <a:ext cx="316468" cy="395526"/>
          </a:xfrm>
          <a:prstGeom prst="rect">
            <a:avLst/>
          </a:prstGeom>
          <a:noFill/>
          <a:ln/>
        </p:spPr>
        <p:txBody>
          <a:bodyPr wrap="none" lIns="0" tIns="0" rIns="0" bIns="0" rtlCol="0" anchor="t"/>
          <a:lstStyle/>
          <a:p>
            <a:pPr algn="ctr" indent="0" marL="0">
              <a:lnSpc>
                <a:spcPts val="2450"/>
              </a:lnSpc>
              <a:buNone/>
            </a:pPr>
            <a:r>
              <a:rPr lang="en-US" sz="2450" b="1" dirty="0">
                <a:solidFill>
                  <a:srgbClr val="333F70"/>
                </a:solidFill>
                <a:latin typeface="Unbounded Bold" pitchFamily="34" charset="0"/>
                <a:ea typeface="Unbounded Bold" pitchFamily="34" charset="-122"/>
                <a:cs typeface="Unbounded Bold" pitchFamily="34" charset="-120"/>
              </a:rPr>
              <a:t>3</a:t>
            </a:r>
            <a:endParaRPr lang="en-US" sz="2450" dirty="0"/>
          </a:p>
        </p:txBody>
      </p:sp>
      <p:sp>
        <p:nvSpPr>
          <p:cNvPr id="14" name="Text 11"/>
          <p:cNvSpPr/>
          <p:nvPr/>
        </p:nvSpPr>
        <p:spPr>
          <a:xfrm>
            <a:off x="6910507" y="5275183"/>
            <a:ext cx="3496747" cy="329565"/>
          </a:xfrm>
          <a:prstGeom prst="rect">
            <a:avLst/>
          </a:prstGeom>
          <a:noFill/>
          <a:ln/>
        </p:spPr>
        <p:txBody>
          <a:bodyPr wrap="none" lIns="0" tIns="0" rIns="0" bIns="0" rtlCol="0" anchor="t"/>
          <a:lstStyle/>
          <a:p>
            <a:pPr algn="l" indent="0" marL="0">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Subsidization Pricing</a:t>
            </a:r>
            <a:endParaRPr lang="en-US" sz="2050" dirty="0"/>
          </a:p>
        </p:txBody>
      </p:sp>
      <p:sp>
        <p:nvSpPr>
          <p:cNvPr id="15" name="Text 12"/>
          <p:cNvSpPr/>
          <p:nvPr/>
        </p:nvSpPr>
        <p:spPr>
          <a:xfrm>
            <a:off x="6910507" y="5731312"/>
            <a:ext cx="6981468" cy="675084"/>
          </a:xfrm>
          <a:prstGeom prst="rect">
            <a:avLst/>
          </a:prstGeom>
          <a:noFill/>
          <a:ln/>
        </p:spPr>
        <p:txBody>
          <a:bodyPr wrap="square" lIns="0" tIns="0" rIns="0" bIns="0" rtlCol="0" anchor="t"/>
          <a:lstStyle/>
          <a:p>
            <a:pPr algn="l" indent="0" marL="0">
              <a:lnSpc>
                <a:spcPts val="2650"/>
              </a:lnSpc>
              <a:buNone/>
            </a:pPr>
            <a:r>
              <a:rPr lang="en-US" sz="1650" dirty="0">
                <a:solidFill>
                  <a:srgbClr val="333F70"/>
                </a:solidFill>
                <a:latin typeface="Open Sans" pitchFamily="34" charset="0"/>
                <a:ea typeface="Open Sans" pitchFamily="34" charset="-122"/>
                <a:cs typeface="Open Sans" pitchFamily="34" charset="-120"/>
              </a:rPr>
              <a:t>Full retail prices charged with backdoor subsidies from general revenue</a:t>
            </a:r>
            <a:endParaRPr lang="en-US" sz="1650" dirty="0"/>
          </a:p>
        </p:txBody>
      </p:sp>
      <p:sp>
        <p:nvSpPr>
          <p:cNvPr id="16" name="Shape 13"/>
          <p:cNvSpPr/>
          <p:nvPr/>
        </p:nvSpPr>
        <p:spPr>
          <a:xfrm>
            <a:off x="6224826" y="6854666"/>
            <a:ext cx="474702" cy="474702"/>
          </a:xfrm>
          <a:prstGeom prst="roundRect">
            <a:avLst>
              <a:gd name="adj" fmla="val 18669"/>
            </a:avLst>
          </a:prstGeom>
          <a:solidFill>
            <a:srgbClr val="D6F5EE"/>
          </a:solidFill>
          <a:ln w="7620">
            <a:solidFill>
              <a:srgbClr val="BCDBD4"/>
            </a:solidFill>
            <a:prstDash val="solid"/>
          </a:ln>
        </p:spPr>
      </p:sp>
      <p:sp>
        <p:nvSpPr>
          <p:cNvPr id="17" name="Text 14"/>
          <p:cNvSpPr/>
          <p:nvPr/>
        </p:nvSpPr>
        <p:spPr>
          <a:xfrm>
            <a:off x="6303883" y="6894195"/>
            <a:ext cx="316468" cy="395526"/>
          </a:xfrm>
          <a:prstGeom prst="rect">
            <a:avLst/>
          </a:prstGeom>
          <a:noFill/>
          <a:ln/>
        </p:spPr>
        <p:txBody>
          <a:bodyPr wrap="none" lIns="0" tIns="0" rIns="0" bIns="0" rtlCol="0" anchor="t"/>
          <a:lstStyle/>
          <a:p>
            <a:pPr algn="ctr" indent="0" marL="0">
              <a:lnSpc>
                <a:spcPts val="2450"/>
              </a:lnSpc>
              <a:buNone/>
            </a:pPr>
            <a:r>
              <a:rPr lang="en-US" sz="2450" b="1" dirty="0">
                <a:solidFill>
                  <a:srgbClr val="333F70"/>
                </a:solidFill>
                <a:latin typeface="Unbounded Bold" pitchFamily="34" charset="0"/>
                <a:ea typeface="Unbounded Bold" pitchFamily="34" charset="-122"/>
                <a:cs typeface="Unbounded Bold" pitchFamily="34" charset="-120"/>
              </a:rPr>
              <a:t>4</a:t>
            </a:r>
            <a:endParaRPr lang="en-US" sz="2450" dirty="0"/>
          </a:p>
        </p:txBody>
      </p:sp>
      <p:sp>
        <p:nvSpPr>
          <p:cNvPr id="18" name="Text 15"/>
          <p:cNvSpPr/>
          <p:nvPr/>
        </p:nvSpPr>
        <p:spPr>
          <a:xfrm>
            <a:off x="6910507" y="6854666"/>
            <a:ext cx="3631525" cy="329565"/>
          </a:xfrm>
          <a:prstGeom prst="rect">
            <a:avLst/>
          </a:prstGeom>
          <a:noFill/>
          <a:ln/>
        </p:spPr>
        <p:txBody>
          <a:bodyPr wrap="none" lIns="0" tIns="0" rIns="0" bIns="0" rtlCol="0" anchor="t"/>
          <a:lstStyle/>
          <a:p>
            <a:pPr algn="l" indent="0" marL="0">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Cost Recovery Pricing</a:t>
            </a:r>
            <a:endParaRPr lang="en-US" sz="2050" dirty="0"/>
          </a:p>
        </p:txBody>
      </p:sp>
      <p:sp>
        <p:nvSpPr>
          <p:cNvPr id="19" name="Text 16"/>
          <p:cNvSpPr/>
          <p:nvPr/>
        </p:nvSpPr>
        <p:spPr>
          <a:xfrm>
            <a:off x="6910507" y="7310795"/>
            <a:ext cx="6981468" cy="337542"/>
          </a:xfrm>
          <a:prstGeom prst="rect">
            <a:avLst/>
          </a:prstGeom>
          <a:noFill/>
          <a:ln/>
        </p:spPr>
        <p:txBody>
          <a:bodyPr wrap="none" lIns="0" tIns="0" rIns="0" bIns="0" rtlCol="0" anchor="t"/>
          <a:lstStyle/>
          <a:p>
            <a:pPr algn="l" indent="0" marL="0">
              <a:lnSpc>
                <a:spcPts val="2650"/>
              </a:lnSpc>
              <a:buNone/>
            </a:pPr>
            <a:r>
              <a:rPr lang="en-US" sz="1650" dirty="0">
                <a:solidFill>
                  <a:srgbClr val="333F70"/>
                </a:solidFill>
                <a:latin typeface="Open Sans" pitchFamily="34" charset="0"/>
                <a:ea typeface="Open Sans" pitchFamily="34" charset="-122"/>
                <a:cs typeface="Open Sans" pitchFamily="34" charset="-120"/>
              </a:rPr>
              <a:t>Users determine nature of provision through cost sharing</a:t>
            </a:r>
            <a:endParaRPr lang="en-US" sz="1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540437"/>
          </a:xfrm>
          <a:prstGeom prst="rect">
            <a:avLst/>
          </a:prstGeom>
        </p:spPr>
      </p:pic>
      <p:sp>
        <p:nvSpPr>
          <p:cNvPr id="3" name="Text 0"/>
          <p:cNvSpPr/>
          <p:nvPr/>
        </p:nvSpPr>
        <p:spPr>
          <a:xfrm>
            <a:off x="711279" y="3257669"/>
            <a:ext cx="13207841" cy="1269921"/>
          </a:xfrm>
          <a:prstGeom prst="rect">
            <a:avLst/>
          </a:prstGeom>
          <a:noFill/>
          <a:ln/>
        </p:spPr>
        <p:txBody>
          <a:bodyPr wrap="square" lIns="0" tIns="0" rIns="0" bIns="0" rtlCol="0" anchor="t"/>
          <a:lstStyle/>
          <a:p>
            <a:pPr algn="l" indent="0" marL="0">
              <a:lnSpc>
                <a:spcPts val="5000"/>
              </a:lnSpc>
              <a:buNone/>
            </a:pPr>
            <a:r>
              <a:rPr lang="en-US" sz="4000" b="1" dirty="0">
                <a:solidFill>
                  <a:srgbClr val="333F70"/>
                </a:solidFill>
                <a:latin typeface="Unbounded Bold" pitchFamily="34" charset="0"/>
                <a:ea typeface="Unbounded Bold" pitchFamily="34" charset="-122"/>
                <a:cs typeface="Unbounded Bold" pitchFamily="34" charset="-120"/>
              </a:rPr>
              <a:t>Promotion and Communication Strategies</a:t>
            </a:r>
            <a:endParaRPr lang="en-US" sz="4000" dirty="0"/>
          </a:p>
        </p:txBody>
      </p:sp>
      <p:pic>
        <p:nvPicPr>
          <p:cNvPr id="4" name="Image 1" descr="preencoded.png">    </p:cNvPr>
          <p:cNvPicPr>
            <a:picLocks noChangeAspect="1"/>
          </p:cNvPicPr>
          <p:nvPr/>
        </p:nvPicPr>
        <p:blipFill>
          <a:blip r:embed="rId2"/>
          <a:stretch>
            <a:fillRect/>
          </a:stretch>
        </p:blipFill>
        <p:spPr>
          <a:xfrm>
            <a:off x="711279" y="4832390"/>
            <a:ext cx="508040" cy="508040"/>
          </a:xfrm>
          <a:prstGeom prst="rect">
            <a:avLst/>
          </a:prstGeom>
        </p:spPr>
      </p:pic>
      <p:sp>
        <p:nvSpPr>
          <p:cNvPr id="5" name="Text 1"/>
          <p:cNvSpPr/>
          <p:nvPr/>
        </p:nvSpPr>
        <p:spPr>
          <a:xfrm>
            <a:off x="711279" y="5543550"/>
            <a:ext cx="2540437" cy="317540"/>
          </a:xfrm>
          <a:prstGeom prst="rect">
            <a:avLst/>
          </a:prstGeom>
          <a:noFill/>
          <a:ln/>
        </p:spPr>
        <p:txBody>
          <a:bodyPr wrap="none" lIns="0" tIns="0" rIns="0" bIns="0" rtlCol="0" anchor="t"/>
          <a:lstStyle/>
          <a:p>
            <a:pPr algn="l" indent="0" marL="0">
              <a:lnSpc>
                <a:spcPts val="2500"/>
              </a:lnSpc>
              <a:buNone/>
            </a:pPr>
            <a:r>
              <a:rPr lang="en-US" sz="2000" b="1" dirty="0">
                <a:solidFill>
                  <a:srgbClr val="333F70"/>
                </a:solidFill>
                <a:latin typeface="Unbounded Bold" pitchFamily="34" charset="0"/>
                <a:ea typeface="Unbounded Bold" pitchFamily="34" charset="-122"/>
                <a:cs typeface="Unbounded Bold" pitchFamily="34" charset="-120"/>
              </a:rPr>
              <a:t>Newsletters</a:t>
            </a:r>
            <a:endParaRPr lang="en-US" sz="2000" dirty="0"/>
          </a:p>
        </p:txBody>
      </p:sp>
      <p:sp>
        <p:nvSpPr>
          <p:cNvPr id="6" name="Text 2"/>
          <p:cNvSpPr/>
          <p:nvPr/>
        </p:nvSpPr>
        <p:spPr>
          <a:xfrm>
            <a:off x="711279" y="5983010"/>
            <a:ext cx="3073360" cy="650319"/>
          </a:xfrm>
          <a:prstGeom prst="rect">
            <a:avLst/>
          </a:prstGeom>
          <a:noFill/>
          <a:ln/>
        </p:spPr>
        <p:txBody>
          <a:bodyPr wrap="square" lIns="0" tIns="0" rIns="0" bIns="0" rtlCol="0" anchor="t"/>
          <a:lstStyle/>
          <a:p>
            <a:pPr algn="l" indent="0" marL="0">
              <a:lnSpc>
                <a:spcPts val="2550"/>
              </a:lnSpc>
              <a:buNone/>
            </a:pPr>
            <a:r>
              <a:rPr lang="en-US" sz="1600" dirty="0">
                <a:solidFill>
                  <a:srgbClr val="333F70"/>
                </a:solidFill>
                <a:latin typeface="Open Sans" pitchFamily="34" charset="0"/>
                <a:ea typeface="Open Sans" pitchFamily="34" charset="-122"/>
                <a:cs typeface="Open Sans" pitchFamily="34" charset="-120"/>
              </a:rPr>
              <a:t>Regular updates on services and initiatives</a:t>
            </a:r>
            <a:endParaRPr lang="en-US" sz="1600" dirty="0"/>
          </a:p>
        </p:txBody>
      </p:sp>
      <p:pic>
        <p:nvPicPr>
          <p:cNvPr id="7" name="Image 2" descr="preencoded.png">    </p:cNvPr>
          <p:cNvPicPr>
            <a:picLocks noChangeAspect="1"/>
          </p:cNvPicPr>
          <p:nvPr/>
        </p:nvPicPr>
        <p:blipFill>
          <a:blip r:embed="rId3"/>
          <a:stretch>
            <a:fillRect/>
          </a:stretch>
        </p:blipFill>
        <p:spPr>
          <a:xfrm>
            <a:off x="4089440" y="4832390"/>
            <a:ext cx="508040" cy="508040"/>
          </a:xfrm>
          <a:prstGeom prst="rect">
            <a:avLst/>
          </a:prstGeom>
        </p:spPr>
      </p:pic>
      <p:sp>
        <p:nvSpPr>
          <p:cNvPr id="8" name="Text 3"/>
          <p:cNvSpPr/>
          <p:nvPr/>
        </p:nvSpPr>
        <p:spPr>
          <a:xfrm>
            <a:off x="4089440" y="5543550"/>
            <a:ext cx="2540437" cy="317540"/>
          </a:xfrm>
          <a:prstGeom prst="rect">
            <a:avLst/>
          </a:prstGeom>
          <a:noFill/>
          <a:ln/>
        </p:spPr>
        <p:txBody>
          <a:bodyPr wrap="none" lIns="0" tIns="0" rIns="0" bIns="0" rtlCol="0" anchor="t"/>
          <a:lstStyle/>
          <a:p>
            <a:pPr algn="l" indent="0" marL="0">
              <a:lnSpc>
                <a:spcPts val="2500"/>
              </a:lnSpc>
              <a:buNone/>
            </a:pPr>
            <a:r>
              <a:rPr lang="en-US" sz="2000" b="1" dirty="0">
                <a:solidFill>
                  <a:srgbClr val="333F70"/>
                </a:solidFill>
                <a:latin typeface="Unbounded Bold" pitchFamily="34" charset="0"/>
                <a:ea typeface="Unbounded Bold" pitchFamily="34" charset="-122"/>
                <a:cs typeface="Unbounded Bold" pitchFamily="34" charset="-120"/>
              </a:rPr>
              <a:t>Websites</a:t>
            </a:r>
            <a:endParaRPr lang="en-US" sz="2000" dirty="0"/>
          </a:p>
        </p:txBody>
      </p:sp>
      <p:sp>
        <p:nvSpPr>
          <p:cNvPr id="9" name="Text 4"/>
          <p:cNvSpPr/>
          <p:nvPr/>
        </p:nvSpPr>
        <p:spPr>
          <a:xfrm>
            <a:off x="4089440" y="5983010"/>
            <a:ext cx="3073360" cy="650319"/>
          </a:xfrm>
          <a:prstGeom prst="rect">
            <a:avLst/>
          </a:prstGeom>
          <a:noFill/>
          <a:ln/>
        </p:spPr>
        <p:txBody>
          <a:bodyPr wrap="square" lIns="0" tIns="0" rIns="0" bIns="0" rtlCol="0" anchor="t"/>
          <a:lstStyle/>
          <a:p>
            <a:pPr algn="l" indent="0" marL="0">
              <a:lnSpc>
                <a:spcPts val="2550"/>
              </a:lnSpc>
              <a:buNone/>
            </a:pPr>
            <a:r>
              <a:rPr lang="en-US" sz="1600" dirty="0">
                <a:solidFill>
                  <a:srgbClr val="333F70"/>
                </a:solidFill>
                <a:latin typeface="Open Sans" pitchFamily="34" charset="0"/>
                <a:ea typeface="Open Sans" pitchFamily="34" charset="-122"/>
                <a:cs typeface="Open Sans" pitchFamily="34" charset="-120"/>
              </a:rPr>
              <a:t>Comprehensive online information hub</a:t>
            </a:r>
            <a:endParaRPr lang="en-US" sz="1600" dirty="0"/>
          </a:p>
        </p:txBody>
      </p:sp>
      <p:pic>
        <p:nvPicPr>
          <p:cNvPr id="10" name="Image 3" descr="preencoded.png">    </p:cNvPr>
          <p:cNvPicPr>
            <a:picLocks noChangeAspect="1"/>
          </p:cNvPicPr>
          <p:nvPr/>
        </p:nvPicPr>
        <p:blipFill>
          <a:blip r:embed="rId4"/>
          <a:stretch>
            <a:fillRect/>
          </a:stretch>
        </p:blipFill>
        <p:spPr>
          <a:xfrm>
            <a:off x="7467600" y="4832390"/>
            <a:ext cx="508040" cy="508040"/>
          </a:xfrm>
          <a:prstGeom prst="rect">
            <a:avLst/>
          </a:prstGeom>
        </p:spPr>
      </p:pic>
      <p:sp>
        <p:nvSpPr>
          <p:cNvPr id="11" name="Text 5"/>
          <p:cNvSpPr/>
          <p:nvPr/>
        </p:nvSpPr>
        <p:spPr>
          <a:xfrm>
            <a:off x="7467600" y="5543550"/>
            <a:ext cx="2540437" cy="317540"/>
          </a:xfrm>
          <a:prstGeom prst="rect">
            <a:avLst/>
          </a:prstGeom>
          <a:noFill/>
          <a:ln/>
        </p:spPr>
        <p:txBody>
          <a:bodyPr wrap="none" lIns="0" tIns="0" rIns="0" bIns="0" rtlCol="0" anchor="t"/>
          <a:lstStyle/>
          <a:p>
            <a:pPr algn="l" indent="0" marL="0">
              <a:lnSpc>
                <a:spcPts val="2500"/>
              </a:lnSpc>
              <a:buNone/>
            </a:pPr>
            <a:r>
              <a:rPr lang="en-US" sz="2000" b="1" dirty="0">
                <a:solidFill>
                  <a:srgbClr val="333F70"/>
                </a:solidFill>
                <a:latin typeface="Unbounded Bold" pitchFamily="34" charset="0"/>
                <a:ea typeface="Unbounded Bold" pitchFamily="34" charset="-122"/>
                <a:cs typeface="Unbounded Bold" pitchFamily="34" charset="-120"/>
              </a:rPr>
              <a:t>Social Media</a:t>
            </a:r>
            <a:endParaRPr lang="en-US" sz="2000" dirty="0"/>
          </a:p>
        </p:txBody>
      </p:sp>
      <p:sp>
        <p:nvSpPr>
          <p:cNvPr id="12" name="Text 6"/>
          <p:cNvSpPr/>
          <p:nvPr/>
        </p:nvSpPr>
        <p:spPr>
          <a:xfrm>
            <a:off x="7467600" y="5983010"/>
            <a:ext cx="3073360" cy="650319"/>
          </a:xfrm>
          <a:prstGeom prst="rect">
            <a:avLst/>
          </a:prstGeom>
          <a:noFill/>
          <a:ln/>
        </p:spPr>
        <p:txBody>
          <a:bodyPr wrap="square" lIns="0" tIns="0" rIns="0" bIns="0" rtlCol="0" anchor="t"/>
          <a:lstStyle/>
          <a:p>
            <a:pPr algn="l" indent="0" marL="0">
              <a:lnSpc>
                <a:spcPts val="2550"/>
              </a:lnSpc>
              <a:buNone/>
            </a:pPr>
            <a:r>
              <a:rPr lang="en-US" sz="1600" dirty="0">
                <a:solidFill>
                  <a:srgbClr val="333F70"/>
                </a:solidFill>
                <a:latin typeface="Open Sans" pitchFamily="34" charset="0"/>
                <a:ea typeface="Open Sans" pitchFamily="34" charset="-122"/>
                <a:cs typeface="Open Sans" pitchFamily="34" charset="-120"/>
              </a:rPr>
              <a:t>Engage citizens on popular platforms</a:t>
            </a:r>
            <a:endParaRPr lang="en-US" sz="1600" dirty="0"/>
          </a:p>
        </p:txBody>
      </p:sp>
      <p:pic>
        <p:nvPicPr>
          <p:cNvPr id="13" name="Image 4" descr="preencoded.png">    </p:cNvPr>
          <p:cNvPicPr>
            <a:picLocks noChangeAspect="1"/>
          </p:cNvPicPr>
          <p:nvPr/>
        </p:nvPicPr>
        <p:blipFill>
          <a:blip r:embed="rId5"/>
          <a:stretch>
            <a:fillRect/>
          </a:stretch>
        </p:blipFill>
        <p:spPr>
          <a:xfrm>
            <a:off x="10845760" y="4832390"/>
            <a:ext cx="508040" cy="508040"/>
          </a:xfrm>
          <a:prstGeom prst="rect">
            <a:avLst/>
          </a:prstGeom>
        </p:spPr>
      </p:pic>
      <p:sp>
        <p:nvSpPr>
          <p:cNvPr id="14" name="Text 7"/>
          <p:cNvSpPr/>
          <p:nvPr/>
        </p:nvSpPr>
        <p:spPr>
          <a:xfrm>
            <a:off x="10845760" y="5543550"/>
            <a:ext cx="3040499" cy="317540"/>
          </a:xfrm>
          <a:prstGeom prst="rect">
            <a:avLst/>
          </a:prstGeom>
          <a:noFill/>
          <a:ln/>
        </p:spPr>
        <p:txBody>
          <a:bodyPr wrap="none" lIns="0" tIns="0" rIns="0" bIns="0" rtlCol="0" anchor="t"/>
          <a:lstStyle/>
          <a:p>
            <a:pPr algn="l" indent="0" marL="0">
              <a:lnSpc>
                <a:spcPts val="2500"/>
              </a:lnSpc>
              <a:buNone/>
            </a:pPr>
            <a:r>
              <a:rPr lang="en-US" sz="2000" b="1" dirty="0">
                <a:solidFill>
                  <a:srgbClr val="333F70"/>
                </a:solidFill>
                <a:latin typeface="Unbounded Bold" pitchFamily="34" charset="0"/>
                <a:ea typeface="Unbounded Bold" pitchFamily="34" charset="-122"/>
                <a:cs typeface="Unbounded Bold" pitchFamily="34" charset="-120"/>
              </a:rPr>
              <a:t>Community Events</a:t>
            </a:r>
            <a:endParaRPr lang="en-US" sz="2000" dirty="0"/>
          </a:p>
        </p:txBody>
      </p:sp>
      <p:sp>
        <p:nvSpPr>
          <p:cNvPr id="15" name="Text 8"/>
          <p:cNvSpPr/>
          <p:nvPr/>
        </p:nvSpPr>
        <p:spPr>
          <a:xfrm>
            <a:off x="10845760" y="5983010"/>
            <a:ext cx="3073360" cy="650319"/>
          </a:xfrm>
          <a:prstGeom prst="rect">
            <a:avLst/>
          </a:prstGeom>
          <a:noFill/>
          <a:ln/>
        </p:spPr>
        <p:txBody>
          <a:bodyPr wrap="square" lIns="0" tIns="0" rIns="0" bIns="0" rtlCol="0" anchor="t"/>
          <a:lstStyle/>
          <a:p>
            <a:pPr algn="l" indent="0" marL="0">
              <a:lnSpc>
                <a:spcPts val="2550"/>
              </a:lnSpc>
              <a:buNone/>
            </a:pPr>
            <a:r>
              <a:rPr lang="en-US" sz="1600" dirty="0">
                <a:solidFill>
                  <a:srgbClr val="333F70"/>
                </a:solidFill>
                <a:latin typeface="Open Sans" pitchFamily="34" charset="0"/>
                <a:ea typeface="Open Sans" pitchFamily="34" charset="-122"/>
                <a:cs typeface="Open Sans" pitchFamily="34" charset="-120"/>
              </a:rPr>
              <a:t>Face-to-face interaction opportunities</a:t>
            </a:r>
            <a:endParaRPr lang="en-US" sz="1600" dirty="0"/>
          </a:p>
        </p:txBody>
      </p:sp>
      <p:sp>
        <p:nvSpPr>
          <p:cNvPr id="16" name="Text 9"/>
          <p:cNvSpPr/>
          <p:nvPr/>
        </p:nvSpPr>
        <p:spPr>
          <a:xfrm>
            <a:off x="711279" y="6861929"/>
            <a:ext cx="13207841" cy="650319"/>
          </a:xfrm>
          <a:prstGeom prst="rect">
            <a:avLst/>
          </a:prstGeom>
          <a:noFill/>
          <a:ln/>
        </p:spPr>
        <p:txBody>
          <a:bodyPr wrap="square" lIns="0" tIns="0" rIns="0" bIns="0" rtlCol="0" anchor="t"/>
          <a:lstStyle/>
          <a:p>
            <a:pPr algn="l" indent="0" marL="0">
              <a:lnSpc>
                <a:spcPts val="2550"/>
              </a:lnSpc>
              <a:buNone/>
            </a:pPr>
            <a:r>
              <a:rPr lang="en-US" sz="1600" dirty="0">
                <a:solidFill>
                  <a:srgbClr val="333F70"/>
                </a:solidFill>
                <a:latin typeface="Open Sans" pitchFamily="34" charset="0"/>
                <a:ea typeface="Open Sans" pitchFamily="34" charset="-122"/>
                <a:cs typeface="Open Sans" pitchFamily="34" charset="-120"/>
              </a:rPr>
              <a:t>Effective communication is essential for relationship management and public engagement. Messages should be tailored to different audience segments using appropriate channels.</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19111" y="576858"/>
            <a:ext cx="7678579" cy="1308497"/>
          </a:xfrm>
          <a:prstGeom prst="rect">
            <a:avLst/>
          </a:prstGeom>
          <a:noFill/>
          <a:ln/>
        </p:spPr>
        <p:txBody>
          <a:bodyPr wrap="square" lIns="0" tIns="0" rIns="0" bIns="0" rtlCol="0" anchor="t"/>
          <a:lstStyle/>
          <a:p>
            <a:pPr algn="l" indent="0" marL="0">
              <a:lnSpc>
                <a:spcPts val="5150"/>
              </a:lnSpc>
              <a:buNone/>
            </a:pPr>
            <a:r>
              <a:rPr lang="en-US" sz="4100" b="1" dirty="0">
                <a:solidFill>
                  <a:srgbClr val="333F70"/>
                </a:solidFill>
                <a:latin typeface="Unbounded Bold" pitchFamily="34" charset="0"/>
                <a:ea typeface="Unbounded Bold" pitchFamily="34" charset="-122"/>
                <a:cs typeface="Unbounded Bold" pitchFamily="34" charset="-120"/>
              </a:rPr>
              <a:t>Digital Marketing Trends</a:t>
            </a:r>
            <a:endParaRPr lang="en-US" sz="4100" dirty="0"/>
          </a:p>
        </p:txBody>
      </p:sp>
      <p:sp>
        <p:nvSpPr>
          <p:cNvPr id="4" name="Shape 1"/>
          <p:cNvSpPr/>
          <p:nvPr/>
        </p:nvSpPr>
        <p:spPr>
          <a:xfrm>
            <a:off x="6454616" y="2199323"/>
            <a:ext cx="22860" cy="5453301"/>
          </a:xfrm>
          <a:prstGeom prst="roundRect">
            <a:avLst>
              <a:gd name="adj" fmla="val 384687"/>
            </a:avLst>
          </a:prstGeom>
          <a:solidFill>
            <a:srgbClr val="BCDBD4"/>
          </a:solidFill>
          <a:ln/>
        </p:spPr>
      </p:sp>
      <p:sp>
        <p:nvSpPr>
          <p:cNvPr id="5" name="Shape 2"/>
          <p:cNvSpPr/>
          <p:nvPr/>
        </p:nvSpPr>
        <p:spPr>
          <a:xfrm>
            <a:off x="6667262" y="2658904"/>
            <a:ext cx="628055" cy="22860"/>
          </a:xfrm>
          <a:prstGeom prst="roundRect">
            <a:avLst>
              <a:gd name="adj" fmla="val 384687"/>
            </a:avLst>
          </a:prstGeom>
          <a:solidFill>
            <a:srgbClr val="BCDBD4"/>
          </a:solidFill>
          <a:ln/>
        </p:spPr>
      </p:sp>
      <p:sp>
        <p:nvSpPr>
          <p:cNvPr id="6" name="Shape 3"/>
          <p:cNvSpPr/>
          <p:nvPr/>
        </p:nvSpPr>
        <p:spPr>
          <a:xfrm>
            <a:off x="6219111" y="2434828"/>
            <a:ext cx="471011" cy="471011"/>
          </a:xfrm>
          <a:prstGeom prst="roundRect">
            <a:avLst>
              <a:gd name="adj" fmla="val 18670"/>
            </a:avLst>
          </a:prstGeom>
          <a:solidFill>
            <a:srgbClr val="D6F5EE"/>
          </a:solidFill>
          <a:ln w="7620">
            <a:solidFill>
              <a:srgbClr val="BCDBD4"/>
            </a:solidFill>
            <a:prstDash val="solid"/>
          </a:ln>
        </p:spPr>
      </p:sp>
      <p:sp>
        <p:nvSpPr>
          <p:cNvPr id="7" name="Text 4"/>
          <p:cNvSpPr/>
          <p:nvPr/>
        </p:nvSpPr>
        <p:spPr>
          <a:xfrm>
            <a:off x="6297632" y="2474059"/>
            <a:ext cx="313968" cy="392549"/>
          </a:xfrm>
          <a:prstGeom prst="rect">
            <a:avLst/>
          </a:prstGeom>
          <a:noFill/>
          <a:ln/>
        </p:spPr>
        <p:txBody>
          <a:bodyPr wrap="none" lIns="0" tIns="0" rIns="0" bIns="0" rtlCol="0" anchor="t"/>
          <a:lstStyle/>
          <a:p>
            <a:pPr algn="ctr" indent="0" marL="0">
              <a:lnSpc>
                <a:spcPts val="2450"/>
              </a:lnSpc>
              <a:buNone/>
            </a:pPr>
            <a:r>
              <a:rPr lang="en-US" sz="2450" b="1" dirty="0">
                <a:solidFill>
                  <a:srgbClr val="333F70"/>
                </a:solidFill>
                <a:latin typeface="Unbounded Bold" pitchFamily="34" charset="0"/>
                <a:ea typeface="Unbounded Bold" pitchFamily="34" charset="-122"/>
                <a:cs typeface="Unbounded Bold" pitchFamily="34" charset="-120"/>
              </a:rPr>
              <a:t>1</a:t>
            </a:r>
            <a:endParaRPr lang="en-US" sz="2450" dirty="0"/>
          </a:p>
        </p:txBody>
      </p:sp>
      <p:sp>
        <p:nvSpPr>
          <p:cNvPr id="8" name="Text 5"/>
          <p:cNvSpPr/>
          <p:nvPr/>
        </p:nvSpPr>
        <p:spPr>
          <a:xfrm>
            <a:off x="7501533" y="2408634"/>
            <a:ext cx="2617232" cy="327065"/>
          </a:xfrm>
          <a:prstGeom prst="rect">
            <a:avLst/>
          </a:prstGeom>
          <a:noFill/>
          <a:ln/>
        </p:spPr>
        <p:txBody>
          <a:bodyPr wrap="none" lIns="0" tIns="0" rIns="0" bIns="0" rtlCol="0" anchor="t"/>
          <a:lstStyle/>
          <a:p>
            <a:pPr algn="l" indent="0" marL="0">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Web Properties</a:t>
            </a:r>
            <a:endParaRPr lang="en-US" sz="2050" dirty="0"/>
          </a:p>
        </p:txBody>
      </p:sp>
      <p:sp>
        <p:nvSpPr>
          <p:cNvPr id="9" name="Text 6"/>
          <p:cNvSpPr/>
          <p:nvPr/>
        </p:nvSpPr>
        <p:spPr>
          <a:xfrm>
            <a:off x="7501533" y="2861310"/>
            <a:ext cx="6396157" cy="335042"/>
          </a:xfrm>
          <a:prstGeom prst="rect">
            <a:avLst/>
          </a:prstGeom>
          <a:noFill/>
          <a:ln/>
        </p:spPr>
        <p:txBody>
          <a:bodyPr wrap="none" lIns="0" tIns="0" rIns="0" bIns="0" rtlCol="0" anchor="t"/>
          <a:lstStyle/>
          <a:p>
            <a:pPr algn="l" indent="0" marL="0">
              <a:lnSpc>
                <a:spcPts val="2600"/>
              </a:lnSpc>
              <a:buNone/>
            </a:pPr>
            <a:r>
              <a:rPr lang="en-US" sz="1600" dirty="0">
                <a:solidFill>
                  <a:srgbClr val="333F70"/>
                </a:solidFill>
                <a:latin typeface="Open Sans" pitchFamily="34" charset="0"/>
                <a:ea typeface="Open Sans" pitchFamily="34" charset="-122"/>
                <a:cs typeface="Open Sans" pitchFamily="34" charset="-120"/>
              </a:rPr>
              <a:t>Invest in user-friendly, informative websites</a:t>
            </a:r>
            <a:endParaRPr lang="en-US" sz="1600" dirty="0"/>
          </a:p>
        </p:txBody>
      </p:sp>
      <p:sp>
        <p:nvSpPr>
          <p:cNvPr id="10" name="Shape 7"/>
          <p:cNvSpPr/>
          <p:nvPr/>
        </p:nvSpPr>
        <p:spPr>
          <a:xfrm>
            <a:off x="6667262" y="4074557"/>
            <a:ext cx="628055" cy="22860"/>
          </a:xfrm>
          <a:prstGeom prst="roundRect">
            <a:avLst>
              <a:gd name="adj" fmla="val 384687"/>
            </a:avLst>
          </a:prstGeom>
          <a:solidFill>
            <a:srgbClr val="BCDBD4"/>
          </a:solidFill>
          <a:ln/>
        </p:spPr>
      </p:sp>
      <p:sp>
        <p:nvSpPr>
          <p:cNvPr id="11" name="Shape 8"/>
          <p:cNvSpPr/>
          <p:nvPr/>
        </p:nvSpPr>
        <p:spPr>
          <a:xfrm>
            <a:off x="6219111" y="3850481"/>
            <a:ext cx="471011" cy="471011"/>
          </a:xfrm>
          <a:prstGeom prst="roundRect">
            <a:avLst>
              <a:gd name="adj" fmla="val 18670"/>
            </a:avLst>
          </a:prstGeom>
          <a:solidFill>
            <a:srgbClr val="D6F5EE"/>
          </a:solidFill>
          <a:ln w="7620">
            <a:solidFill>
              <a:srgbClr val="BCDBD4"/>
            </a:solidFill>
            <a:prstDash val="solid"/>
          </a:ln>
        </p:spPr>
      </p:sp>
      <p:sp>
        <p:nvSpPr>
          <p:cNvPr id="12" name="Text 9"/>
          <p:cNvSpPr/>
          <p:nvPr/>
        </p:nvSpPr>
        <p:spPr>
          <a:xfrm>
            <a:off x="6297632" y="3889712"/>
            <a:ext cx="313968" cy="392549"/>
          </a:xfrm>
          <a:prstGeom prst="rect">
            <a:avLst/>
          </a:prstGeom>
          <a:noFill/>
          <a:ln/>
        </p:spPr>
        <p:txBody>
          <a:bodyPr wrap="none" lIns="0" tIns="0" rIns="0" bIns="0" rtlCol="0" anchor="t"/>
          <a:lstStyle/>
          <a:p>
            <a:pPr algn="ctr" indent="0" marL="0">
              <a:lnSpc>
                <a:spcPts val="2450"/>
              </a:lnSpc>
              <a:buNone/>
            </a:pPr>
            <a:r>
              <a:rPr lang="en-US" sz="2450" b="1" dirty="0">
                <a:solidFill>
                  <a:srgbClr val="333F70"/>
                </a:solidFill>
                <a:latin typeface="Unbounded Bold" pitchFamily="34" charset="0"/>
                <a:ea typeface="Unbounded Bold" pitchFamily="34" charset="-122"/>
                <a:cs typeface="Unbounded Bold" pitchFamily="34" charset="-120"/>
              </a:rPr>
              <a:t>2</a:t>
            </a:r>
            <a:endParaRPr lang="en-US" sz="2450" dirty="0"/>
          </a:p>
        </p:txBody>
      </p:sp>
      <p:sp>
        <p:nvSpPr>
          <p:cNvPr id="13" name="Text 10"/>
          <p:cNvSpPr/>
          <p:nvPr/>
        </p:nvSpPr>
        <p:spPr>
          <a:xfrm>
            <a:off x="7501533" y="3824288"/>
            <a:ext cx="2617232" cy="327065"/>
          </a:xfrm>
          <a:prstGeom prst="rect">
            <a:avLst/>
          </a:prstGeom>
          <a:noFill/>
          <a:ln/>
        </p:spPr>
        <p:txBody>
          <a:bodyPr wrap="none" lIns="0" tIns="0" rIns="0" bIns="0" rtlCol="0" anchor="t"/>
          <a:lstStyle/>
          <a:p>
            <a:pPr algn="l" indent="0" marL="0">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Social Media</a:t>
            </a:r>
            <a:endParaRPr lang="en-US" sz="2050" dirty="0"/>
          </a:p>
        </p:txBody>
      </p:sp>
      <p:sp>
        <p:nvSpPr>
          <p:cNvPr id="14" name="Text 11"/>
          <p:cNvSpPr/>
          <p:nvPr/>
        </p:nvSpPr>
        <p:spPr>
          <a:xfrm>
            <a:off x="7501533" y="4276963"/>
            <a:ext cx="6396157" cy="335042"/>
          </a:xfrm>
          <a:prstGeom prst="rect">
            <a:avLst/>
          </a:prstGeom>
          <a:noFill/>
          <a:ln/>
        </p:spPr>
        <p:txBody>
          <a:bodyPr wrap="none" lIns="0" tIns="0" rIns="0" bIns="0" rtlCol="0" anchor="t"/>
          <a:lstStyle/>
          <a:p>
            <a:pPr algn="l" indent="0" marL="0">
              <a:lnSpc>
                <a:spcPts val="2600"/>
              </a:lnSpc>
              <a:buNone/>
            </a:pPr>
            <a:r>
              <a:rPr lang="en-US" sz="1600" dirty="0">
                <a:solidFill>
                  <a:srgbClr val="333F70"/>
                </a:solidFill>
                <a:latin typeface="Open Sans" pitchFamily="34" charset="0"/>
                <a:ea typeface="Open Sans" pitchFamily="34" charset="-122"/>
                <a:cs typeface="Open Sans" pitchFamily="34" charset="-120"/>
              </a:rPr>
              <a:t>Engage constituents on popular platforms</a:t>
            </a:r>
            <a:endParaRPr lang="en-US" sz="1600" dirty="0"/>
          </a:p>
        </p:txBody>
      </p:sp>
      <p:sp>
        <p:nvSpPr>
          <p:cNvPr id="15" name="Shape 12"/>
          <p:cNvSpPr/>
          <p:nvPr/>
        </p:nvSpPr>
        <p:spPr>
          <a:xfrm>
            <a:off x="6667262" y="5490210"/>
            <a:ext cx="628055" cy="22860"/>
          </a:xfrm>
          <a:prstGeom prst="roundRect">
            <a:avLst>
              <a:gd name="adj" fmla="val 384687"/>
            </a:avLst>
          </a:prstGeom>
          <a:solidFill>
            <a:srgbClr val="BCDBD4"/>
          </a:solidFill>
          <a:ln/>
        </p:spPr>
      </p:sp>
      <p:sp>
        <p:nvSpPr>
          <p:cNvPr id="16" name="Shape 13"/>
          <p:cNvSpPr/>
          <p:nvPr/>
        </p:nvSpPr>
        <p:spPr>
          <a:xfrm>
            <a:off x="6219111" y="5266134"/>
            <a:ext cx="471011" cy="471011"/>
          </a:xfrm>
          <a:prstGeom prst="roundRect">
            <a:avLst>
              <a:gd name="adj" fmla="val 18670"/>
            </a:avLst>
          </a:prstGeom>
          <a:solidFill>
            <a:srgbClr val="D6F5EE"/>
          </a:solidFill>
          <a:ln w="7620">
            <a:solidFill>
              <a:srgbClr val="BCDBD4"/>
            </a:solidFill>
            <a:prstDash val="solid"/>
          </a:ln>
        </p:spPr>
      </p:sp>
      <p:sp>
        <p:nvSpPr>
          <p:cNvPr id="17" name="Text 14"/>
          <p:cNvSpPr/>
          <p:nvPr/>
        </p:nvSpPr>
        <p:spPr>
          <a:xfrm>
            <a:off x="6297632" y="5305365"/>
            <a:ext cx="313968" cy="392549"/>
          </a:xfrm>
          <a:prstGeom prst="rect">
            <a:avLst/>
          </a:prstGeom>
          <a:noFill/>
          <a:ln/>
        </p:spPr>
        <p:txBody>
          <a:bodyPr wrap="none" lIns="0" tIns="0" rIns="0" bIns="0" rtlCol="0" anchor="t"/>
          <a:lstStyle/>
          <a:p>
            <a:pPr algn="ctr" indent="0" marL="0">
              <a:lnSpc>
                <a:spcPts val="2450"/>
              </a:lnSpc>
              <a:buNone/>
            </a:pPr>
            <a:r>
              <a:rPr lang="en-US" sz="2450" b="1" dirty="0">
                <a:solidFill>
                  <a:srgbClr val="333F70"/>
                </a:solidFill>
                <a:latin typeface="Unbounded Bold" pitchFamily="34" charset="0"/>
                <a:ea typeface="Unbounded Bold" pitchFamily="34" charset="-122"/>
                <a:cs typeface="Unbounded Bold" pitchFamily="34" charset="-120"/>
              </a:rPr>
              <a:t>3</a:t>
            </a:r>
            <a:endParaRPr lang="en-US" sz="2450" dirty="0"/>
          </a:p>
        </p:txBody>
      </p:sp>
      <p:sp>
        <p:nvSpPr>
          <p:cNvPr id="18" name="Text 15"/>
          <p:cNvSpPr/>
          <p:nvPr/>
        </p:nvSpPr>
        <p:spPr>
          <a:xfrm>
            <a:off x="7501533" y="5239941"/>
            <a:ext cx="3261241" cy="327065"/>
          </a:xfrm>
          <a:prstGeom prst="rect">
            <a:avLst/>
          </a:prstGeom>
          <a:noFill/>
          <a:ln/>
        </p:spPr>
        <p:txBody>
          <a:bodyPr wrap="none" lIns="0" tIns="0" rIns="0" bIns="0" rtlCol="0" anchor="t"/>
          <a:lstStyle/>
          <a:p>
            <a:pPr algn="l" indent="0" marL="0">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Mobile Applications</a:t>
            </a:r>
            <a:endParaRPr lang="en-US" sz="2050" dirty="0"/>
          </a:p>
        </p:txBody>
      </p:sp>
      <p:sp>
        <p:nvSpPr>
          <p:cNvPr id="19" name="Text 16"/>
          <p:cNvSpPr/>
          <p:nvPr/>
        </p:nvSpPr>
        <p:spPr>
          <a:xfrm>
            <a:off x="7501533" y="5692616"/>
            <a:ext cx="6396157" cy="335042"/>
          </a:xfrm>
          <a:prstGeom prst="rect">
            <a:avLst/>
          </a:prstGeom>
          <a:noFill/>
          <a:ln/>
        </p:spPr>
        <p:txBody>
          <a:bodyPr wrap="none" lIns="0" tIns="0" rIns="0" bIns="0" rtlCol="0" anchor="t"/>
          <a:lstStyle/>
          <a:p>
            <a:pPr algn="l" indent="0" marL="0">
              <a:lnSpc>
                <a:spcPts val="2600"/>
              </a:lnSpc>
              <a:buNone/>
            </a:pPr>
            <a:r>
              <a:rPr lang="en-US" sz="1600" dirty="0">
                <a:solidFill>
                  <a:srgbClr val="333F70"/>
                </a:solidFill>
                <a:latin typeface="Open Sans" pitchFamily="34" charset="0"/>
                <a:ea typeface="Open Sans" pitchFamily="34" charset="-122"/>
                <a:cs typeface="Open Sans" pitchFamily="34" charset="-120"/>
              </a:rPr>
              <a:t>Develop apps for convenient access to services</a:t>
            </a:r>
            <a:endParaRPr lang="en-US" sz="1600" dirty="0"/>
          </a:p>
        </p:txBody>
      </p:sp>
      <p:sp>
        <p:nvSpPr>
          <p:cNvPr id="20" name="Shape 17"/>
          <p:cNvSpPr/>
          <p:nvPr/>
        </p:nvSpPr>
        <p:spPr>
          <a:xfrm>
            <a:off x="6667262" y="6905863"/>
            <a:ext cx="628055" cy="22860"/>
          </a:xfrm>
          <a:prstGeom prst="roundRect">
            <a:avLst>
              <a:gd name="adj" fmla="val 384687"/>
            </a:avLst>
          </a:prstGeom>
          <a:solidFill>
            <a:srgbClr val="BCDBD4"/>
          </a:solidFill>
          <a:ln/>
        </p:spPr>
      </p:sp>
      <p:sp>
        <p:nvSpPr>
          <p:cNvPr id="21" name="Shape 18"/>
          <p:cNvSpPr/>
          <p:nvPr/>
        </p:nvSpPr>
        <p:spPr>
          <a:xfrm>
            <a:off x="6219111" y="6681788"/>
            <a:ext cx="471011" cy="471011"/>
          </a:xfrm>
          <a:prstGeom prst="roundRect">
            <a:avLst>
              <a:gd name="adj" fmla="val 18670"/>
            </a:avLst>
          </a:prstGeom>
          <a:solidFill>
            <a:srgbClr val="D6F5EE"/>
          </a:solidFill>
          <a:ln w="7620">
            <a:solidFill>
              <a:srgbClr val="BCDBD4"/>
            </a:solidFill>
            <a:prstDash val="solid"/>
          </a:ln>
        </p:spPr>
      </p:sp>
      <p:sp>
        <p:nvSpPr>
          <p:cNvPr id="22" name="Text 19"/>
          <p:cNvSpPr/>
          <p:nvPr/>
        </p:nvSpPr>
        <p:spPr>
          <a:xfrm>
            <a:off x="6297632" y="6721019"/>
            <a:ext cx="313968" cy="392549"/>
          </a:xfrm>
          <a:prstGeom prst="rect">
            <a:avLst/>
          </a:prstGeom>
          <a:noFill/>
          <a:ln/>
        </p:spPr>
        <p:txBody>
          <a:bodyPr wrap="none" lIns="0" tIns="0" rIns="0" bIns="0" rtlCol="0" anchor="t"/>
          <a:lstStyle/>
          <a:p>
            <a:pPr algn="ctr" indent="0" marL="0">
              <a:lnSpc>
                <a:spcPts val="2450"/>
              </a:lnSpc>
              <a:buNone/>
            </a:pPr>
            <a:r>
              <a:rPr lang="en-US" sz="2450" b="1" dirty="0">
                <a:solidFill>
                  <a:srgbClr val="333F70"/>
                </a:solidFill>
                <a:latin typeface="Unbounded Bold" pitchFamily="34" charset="0"/>
                <a:ea typeface="Unbounded Bold" pitchFamily="34" charset="-122"/>
                <a:cs typeface="Unbounded Bold" pitchFamily="34" charset="-120"/>
              </a:rPr>
              <a:t>4</a:t>
            </a:r>
            <a:endParaRPr lang="en-US" sz="2450" dirty="0"/>
          </a:p>
        </p:txBody>
      </p:sp>
      <p:sp>
        <p:nvSpPr>
          <p:cNvPr id="23" name="Text 20"/>
          <p:cNvSpPr/>
          <p:nvPr/>
        </p:nvSpPr>
        <p:spPr>
          <a:xfrm>
            <a:off x="7501533" y="6655594"/>
            <a:ext cx="2617232" cy="327065"/>
          </a:xfrm>
          <a:prstGeom prst="rect">
            <a:avLst/>
          </a:prstGeom>
          <a:noFill/>
          <a:ln/>
        </p:spPr>
        <p:txBody>
          <a:bodyPr wrap="none" lIns="0" tIns="0" rIns="0" bIns="0" rtlCol="0" anchor="t"/>
          <a:lstStyle/>
          <a:p>
            <a:pPr algn="l" indent="0" marL="0">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Data Analytics</a:t>
            </a:r>
            <a:endParaRPr lang="en-US" sz="2050" dirty="0"/>
          </a:p>
        </p:txBody>
      </p:sp>
      <p:sp>
        <p:nvSpPr>
          <p:cNvPr id="24" name="Text 21"/>
          <p:cNvSpPr/>
          <p:nvPr/>
        </p:nvSpPr>
        <p:spPr>
          <a:xfrm>
            <a:off x="7501533" y="7108269"/>
            <a:ext cx="6396157" cy="335042"/>
          </a:xfrm>
          <a:prstGeom prst="rect">
            <a:avLst/>
          </a:prstGeom>
          <a:noFill/>
          <a:ln/>
        </p:spPr>
        <p:txBody>
          <a:bodyPr wrap="none" lIns="0" tIns="0" rIns="0" bIns="0" rtlCol="0" anchor="t"/>
          <a:lstStyle/>
          <a:p>
            <a:pPr algn="l" indent="0" marL="0">
              <a:lnSpc>
                <a:spcPts val="2600"/>
              </a:lnSpc>
              <a:buNone/>
            </a:pPr>
            <a:r>
              <a:rPr lang="en-US" sz="1600" dirty="0">
                <a:solidFill>
                  <a:srgbClr val="333F70"/>
                </a:solidFill>
                <a:latin typeface="Open Sans" pitchFamily="34" charset="0"/>
                <a:ea typeface="Open Sans" pitchFamily="34" charset="-122"/>
                <a:cs typeface="Open Sans" pitchFamily="34" charset="-120"/>
              </a:rPr>
              <a:t>Leverage insights to improve targeting and effectiveness</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54023" y="592455"/>
            <a:ext cx="13122354" cy="1346597"/>
          </a:xfrm>
          <a:prstGeom prst="rect">
            <a:avLst/>
          </a:prstGeom>
          <a:noFill/>
          <a:ln/>
        </p:spPr>
        <p:txBody>
          <a:bodyPr wrap="square" lIns="0" tIns="0" rIns="0" bIns="0" rtlCol="0" anchor="t"/>
          <a:lstStyle/>
          <a:p>
            <a:pPr algn="l" indent="0" marL="0">
              <a:lnSpc>
                <a:spcPts val="5300"/>
              </a:lnSpc>
              <a:buNone/>
            </a:pPr>
            <a:r>
              <a:rPr lang="en-US" sz="4200" b="1" dirty="0">
                <a:solidFill>
                  <a:srgbClr val="333F70"/>
                </a:solidFill>
                <a:latin typeface="Unbounded Bold" pitchFamily="34" charset="0"/>
                <a:ea typeface="Unbounded Bold" pitchFamily="34" charset="-122"/>
                <a:cs typeface="Unbounded Bold" pitchFamily="34" charset="-120"/>
              </a:rPr>
              <a:t>Public Relations and Stakeholder Engagement</a:t>
            </a:r>
            <a:endParaRPr lang="en-US" sz="4200" dirty="0"/>
          </a:p>
        </p:txBody>
      </p:sp>
      <p:sp>
        <p:nvSpPr>
          <p:cNvPr id="3" name="Text 1"/>
          <p:cNvSpPr/>
          <p:nvPr/>
        </p:nvSpPr>
        <p:spPr>
          <a:xfrm>
            <a:off x="1473279" y="3116104"/>
            <a:ext cx="3222427" cy="336590"/>
          </a:xfrm>
          <a:prstGeom prst="rect">
            <a:avLst/>
          </a:prstGeom>
          <a:noFill/>
          <a:ln/>
        </p:spPr>
        <p:txBody>
          <a:bodyPr wrap="none" lIns="0" tIns="0" rIns="0" bIns="0" rtlCol="0" anchor="t"/>
          <a:lstStyle/>
          <a:p>
            <a:pPr algn="r" indent="0" marL="0">
              <a:lnSpc>
                <a:spcPts val="2650"/>
              </a:lnSpc>
              <a:buNone/>
            </a:pPr>
            <a:r>
              <a:rPr lang="en-US" sz="2100" b="1" dirty="0">
                <a:solidFill>
                  <a:srgbClr val="333F70"/>
                </a:solidFill>
                <a:latin typeface="Unbounded Bold" pitchFamily="34" charset="0"/>
                <a:ea typeface="Unbounded Bold" pitchFamily="34" charset="-122"/>
                <a:cs typeface="Unbounded Bold" pitchFamily="34" charset="-120"/>
              </a:rPr>
              <a:t>Build Relationships</a:t>
            </a:r>
            <a:endParaRPr lang="en-US" sz="2100" dirty="0"/>
          </a:p>
        </p:txBody>
      </p:sp>
      <p:sp>
        <p:nvSpPr>
          <p:cNvPr id="4" name="Text 2"/>
          <p:cNvSpPr/>
          <p:nvPr/>
        </p:nvSpPr>
        <p:spPr>
          <a:xfrm>
            <a:off x="754023" y="3581876"/>
            <a:ext cx="3941683" cy="344805"/>
          </a:xfrm>
          <a:prstGeom prst="rect">
            <a:avLst/>
          </a:prstGeom>
          <a:noFill/>
          <a:ln/>
        </p:spPr>
        <p:txBody>
          <a:bodyPr wrap="none" lIns="0" tIns="0" rIns="0" bIns="0" rtlCol="0" anchor="t"/>
          <a:lstStyle/>
          <a:p>
            <a:pPr algn="r" indent="0" marL="0">
              <a:lnSpc>
                <a:spcPts val="2700"/>
              </a:lnSpc>
              <a:buNone/>
            </a:pPr>
            <a:r>
              <a:rPr lang="en-US" sz="1650" dirty="0">
                <a:solidFill>
                  <a:srgbClr val="333F70"/>
                </a:solidFill>
                <a:latin typeface="Open Sans" pitchFamily="34" charset="0"/>
                <a:ea typeface="Open Sans" pitchFamily="34" charset="-122"/>
                <a:cs typeface="Open Sans" pitchFamily="34" charset="-120"/>
              </a:rPr>
              <a:t>Foster positive connections</a:t>
            </a:r>
            <a:endParaRPr lang="en-US" sz="1650" dirty="0"/>
          </a:p>
        </p:txBody>
      </p:sp>
      <p:pic>
        <p:nvPicPr>
          <p:cNvPr id="5" name="Image 0" descr="preencoded.png">    </p:cNvPr>
          <p:cNvPicPr>
            <a:picLocks noChangeAspect="1"/>
          </p:cNvPicPr>
          <p:nvPr/>
        </p:nvPicPr>
        <p:blipFill>
          <a:blip r:embed="rId1"/>
          <a:stretch>
            <a:fillRect/>
          </a:stretch>
        </p:blipFill>
        <p:spPr>
          <a:xfrm>
            <a:off x="5018842" y="2369939"/>
            <a:ext cx="4592717" cy="4592717"/>
          </a:xfrm>
          <a:prstGeom prst="rect">
            <a:avLst/>
          </a:prstGeom>
        </p:spPr>
      </p:pic>
      <p:sp>
        <p:nvSpPr>
          <p:cNvPr id="6" name="Text 3"/>
          <p:cNvSpPr/>
          <p:nvPr/>
        </p:nvSpPr>
        <p:spPr>
          <a:xfrm>
            <a:off x="6229588" y="3149679"/>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333F70"/>
                </a:solidFill>
                <a:latin typeface="Unbounded Bold" pitchFamily="34" charset="0"/>
                <a:ea typeface="Unbounded Bold" pitchFamily="34" charset="-122"/>
                <a:cs typeface="Unbounded Bold" pitchFamily="34" charset="-120"/>
              </a:rPr>
              <a:t>1</a:t>
            </a:r>
            <a:endParaRPr lang="en-US" sz="2500" dirty="0"/>
          </a:p>
        </p:txBody>
      </p:sp>
      <p:sp>
        <p:nvSpPr>
          <p:cNvPr id="7" name="Text 4"/>
          <p:cNvSpPr/>
          <p:nvPr/>
        </p:nvSpPr>
        <p:spPr>
          <a:xfrm>
            <a:off x="9934694" y="2947868"/>
            <a:ext cx="3941683" cy="673179"/>
          </a:xfrm>
          <a:prstGeom prst="rect">
            <a:avLst/>
          </a:prstGeom>
          <a:noFill/>
          <a:ln/>
        </p:spPr>
        <p:txBody>
          <a:bodyPr wrap="square" lIns="0" tIns="0" rIns="0" bIns="0" rtlCol="0" anchor="t"/>
          <a:lstStyle/>
          <a:p>
            <a:pPr algn="l" indent="0" marL="0">
              <a:lnSpc>
                <a:spcPts val="2650"/>
              </a:lnSpc>
              <a:buNone/>
            </a:pPr>
            <a:r>
              <a:rPr lang="en-US" sz="2100" b="1" dirty="0">
                <a:solidFill>
                  <a:srgbClr val="333F70"/>
                </a:solidFill>
                <a:latin typeface="Unbounded Bold" pitchFamily="34" charset="0"/>
                <a:ea typeface="Unbounded Bold" pitchFamily="34" charset="-122"/>
                <a:cs typeface="Unbounded Bold" pitchFamily="34" charset="-120"/>
              </a:rPr>
              <a:t>Two-Way Communication</a:t>
            </a:r>
            <a:endParaRPr lang="en-US" sz="2100" dirty="0"/>
          </a:p>
        </p:txBody>
      </p:sp>
      <p:sp>
        <p:nvSpPr>
          <p:cNvPr id="8" name="Text 5"/>
          <p:cNvSpPr/>
          <p:nvPr/>
        </p:nvSpPr>
        <p:spPr>
          <a:xfrm>
            <a:off x="9934694" y="3750231"/>
            <a:ext cx="3941683" cy="344805"/>
          </a:xfrm>
          <a:prstGeom prst="rect">
            <a:avLst/>
          </a:prstGeom>
          <a:noFill/>
          <a:ln/>
        </p:spPr>
        <p:txBody>
          <a:bodyPr wrap="none" lIns="0" tIns="0" rIns="0" bIns="0" rtlCol="0" anchor="t"/>
          <a:lstStyle/>
          <a:p>
            <a:pPr algn="l" indent="0" marL="0">
              <a:lnSpc>
                <a:spcPts val="2700"/>
              </a:lnSpc>
              <a:buNone/>
            </a:pPr>
            <a:r>
              <a:rPr lang="en-US" sz="1650" dirty="0">
                <a:solidFill>
                  <a:srgbClr val="333F70"/>
                </a:solidFill>
                <a:latin typeface="Open Sans" pitchFamily="34" charset="0"/>
                <a:ea typeface="Open Sans" pitchFamily="34" charset="-122"/>
                <a:cs typeface="Open Sans" pitchFamily="34" charset="-120"/>
              </a:rPr>
              <a:t>Encourage dialogue</a:t>
            </a:r>
            <a:endParaRPr lang="en-US" sz="1650" dirty="0"/>
          </a:p>
        </p:txBody>
      </p:sp>
      <p:pic>
        <p:nvPicPr>
          <p:cNvPr id="9" name="Image 1" descr="preencoded.png">    </p:cNvPr>
          <p:cNvPicPr>
            <a:picLocks noChangeAspect="1"/>
          </p:cNvPicPr>
          <p:nvPr/>
        </p:nvPicPr>
        <p:blipFill>
          <a:blip r:embed="rId2"/>
          <a:stretch>
            <a:fillRect/>
          </a:stretch>
        </p:blipFill>
        <p:spPr>
          <a:xfrm>
            <a:off x="5018842" y="2369939"/>
            <a:ext cx="4592717" cy="4592717"/>
          </a:xfrm>
          <a:prstGeom prst="rect">
            <a:avLst/>
          </a:prstGeom>
        </p:spPr>
      </p:pic>
      <p:sp>
        <p:nvSpPr>
          <p:cNvPr id="10" name="Text 6"/>
          <p:cNvSpPr/>
          <p:nvPr/>
        </p:nvSpPr>
        <p:spPr>
          <a:xfrm>
            <a:off x="8469035" y="3540443"/>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333F70"/>
                </a:solidFill>
                <a:latin typeface="Unbounded Bold" pitchFamily="34" charset="0"/>
                <a:ea typeface="Unbounded Bold" pitchFamily="34" charset="-122"/>
                <a:cs typeface="Unbounded Bold" pitchFamily="34" charset="-120"/>
              </a:rPr>
              <a:t>2</a:t>
            </a:r>
            <a:endParaRPr lang="en-US" sz="2500" dirty="0"/>
          </a:p>
        </p:txBody>
      </p:sp>
      <p:sp>
        <p:nvSpPr>
          <p:cNvPr id="11" name="Text 7"/>
          <p:cNvSpPr/>
          <p:nvPr/>
        </p:nvSpPr>
        <p:spPr>
          <a:xfrm>
            <a:off x="9934694" y="5574030"/>
            <a:ext cx="3683556" cy="336590"/>
          </a:xfrm>
          <a:prstGeom prst="rect">
            <a:avLst/>
          </a:prstGeom>
          <a:noFill/>
          <a:ln/>
        </p:spPr>
        <p:txBody>
          <a:bodyPr wrap="none" lIns="0" tIns="0" rIns="0" bIns="0" rtlCol="0" anchor="t"/>
          <a:lstStyle/>
          <a:p>
            <a:pPr algn="l" indent="0" marL="0">
              <a:lnSpc>
                <a:spcPts val="2650"/>
              </a:lnSpc>
              <a:buNone/>
            </a:pPr>
            <a:r>
              <a:rPr lang="en-US" sz="2100" b="1" dirty="0">
                <a:solidFill>
                  <a:srgbClr val="333F70"/>
                </a:solidFill>
                <a:latin typeface="Unbounded Bold" pitchFamily="34" charset="0"/>
                <a:ea typeface="Unbounded Bold" pitchFamily="34" charset="-122"/>
                <a:cs typeface="Unbounded Bold" pitchFamily="34" charset="-120"/>
              </a:rPr>
              <a:t>Trust &amp; Transparency</a:t>
            </a:r>
            <a:endParaRPr lang="en-US" sz="2100" dirty="0"/>
          </a:p>
        </p:txBody>
      </p:sp>
      <p:sp>
        <p:nvSpPr>
          <p:cNvPr id="12" name="Text 8"/>
          <p:cNvSpPr/>
          <p:nvPr/>
        </p:nvSpPr>
        <p:spPr>
          <a:xfrm>
            <a:off x="9934694" y="6039803"/>
            <a:ext cx="3941683" cy="344805"/>
          </a:xfrm>
          <a:prstGeom prst="rect">
            <a:avLst/>
          </a:prstGeom>
          <a:noFill/>
          <a:ln/>
        </p:spPr>
        <p:txBody>
          <a:bodyPr wrap="none" lIns="0" tIns="0" rIns="0" bIns="0" rtlCol="0" anchor="t"/>
          <a:lstStyle/>
          <a:p>
            <a:pPr algn="l" indent="0" marL="0">
              <a:lnSpc>
                <a:spcPts val="2700"/>
              </a:lnSpc>
              <a:buNone/>
            </a:pPr>
            <a:r>
              <a:rPr lang="en-US" sz="1650" dirty="0">
                <a:solidFill>
                  <a:srgbClr val="333F70"/>
                </a:solidFill>
                <a:latin typeface="Open Sans" pitchFamily="34" charset="0"/>
                <a:ea typeface="Open Sans" pitchFamily="34" charset="-122"/>
                <a:cs typeface="Open Sans" pitchFamily="34" charset="-120"/>
              </a:rPr>
              <a:t>Maintain open, honest interactions</a:t>
            </a:r>
            <a:endParaRPr lang="en-US" sz="1650" dirty="0"/>
          </a:p>
        </p:txBody>
      </p:sp>
      <p:pic>
        <p:nvPicPr>
          <p:cNvPr id="13" name="Image 2" descr="preencoded.png">    </p:cNvPr>
          <p:cNvPicPr>
            <a:picLocks noChangeAspect="1"/>
          </p:cNvPicPr>
          <p:nvPr/>
        </p:nvPicPr>
        <p:blipFill>
          <a:blip r:embed="rId3"/>
          <a:stretch>
            <a:fillRect/>
          </a:stretch>
        </p:blipFill>
        <p:spPr>
          <a:xfrm>
            <a:off x="5018842" y="2369939"/>
            <a:ext cx="4592717" cy="4592717"/>
          </a:xfrm>
          <a:prstGeom prst="rect">
            <a:avLst/>
          </a:prstGeom>
        </p:spPr>
      </p:pic>
      <p:sp>
        <p:nvSpPr>
          <p:cNvPr id="14" name="Text 9"/>
          <p:cNvSpPr/>
          <p:nvPr/>
        </p:nvSpPr>
        <p:spPr>
          <a:xfrm>
            <a:off x="8078272" y="5779889"/>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333F70"/>
                </a:solidFill>
                <a:latin typeface="Unbounded Bold" pitchFamily="34" charset="0"/>
                <a:ea typeface="Unbounded Bold" pitchFamily="34" charset="-122"/>
                <a:cs typeface="Unbounded Bold" pitchFamily="34" charset="-120"/>
              </a:rPr>
              <a:t>3</a:t>
            </a:r>
            <a:endParaRPr lang="en-US" sz="2500" dirty="0"/>
          </a:p>
        </p:txBody>
      </p:sp>
      <p:sp>
        <p:nvSpPr>
          <p:cNvPr id="15" name="Text 10"/>
          <p:cNvSpPr/>
          <p:nvPr/>
        </p:nvSpPr>
        <p:spPr>
          <a:xfrm>
            <a:off x="1359932" y="5574030"/>
            <a:ext cx="3335774" cy="336590"/>
          </a:xfrm>
          <a:prstGeom prst="rect">
            <a:avLst/>
          </a:prstGeom>
          <a:noFill/>
          <a:ln/>
        </p:spPr>
        <p:txBody>
          <a:bodyPr wrap="none" lIns="0" tIns="0" rIns="0" bIns="0" rtlCol="0" anchor="t"/>
          <a:lstStyle/>
          <a:p>
            <a:pPr algn="r" indent="0" marL="0">
              <a:lnSpc>
                <a:spcPts val="2650"/>
              </a:lnSpc>
              <a:buNone/>
            </a:pPr>
            <a:r>
              <a:rPr lang="en-US" sz="2100" b="1" dirty="0">
                <a:solidFill>
                  <a:srgbClr val="333F70"/>
                </a:solidFill>
                <a:latin typeface="Unbounded Bold" pitchFamily="34" charset="0"/>
                <a:ea typeface="Unbounded Bold" pitchFamily="34" charset="-122"/>
                <a:cs typeface="Unbounded Bold" pitchFamily="34" charset="-120"/>
              </a:rPr>
              <a:t>Crisis Management</a:t>
            </a:r>
            <a:endParaRPr lang="en-US" sz="2100" dirty="0"/>
          </a:p>
        </p:txBody>
      </p:sp>
      <p:sp>
        <p:nvSpPr>
          <p:cNvPr id="16" name="Text 11"/>
          <p:cNvSpPr/>
          <p:nvPr/>
        </p:nvSpPr>
        <p:spPr>
          <a:xfrm>
            <a:off x="754023" y="6039803"/>
            <a:ext cx="3941683" cy="344805"/>
          </a:xfrm>
          <a:prstGeom prst="rect">
            <a:avLst/>
          </a:prstGeom>
          <a:noFill/>
          <a:ln/>
        </p:spPr>
        <p:txBody>
          <a:bodyPr wrap="none" lIns="0" tIns="0" rIns="0" bIns="0" rtlCol="0" anchor="t"/>
          <a:lstStyle/>
          <a:p>
            <a:pPr algn="r" indent="0" marL="0">
              <a:lnSpc>
                <a:spcPts val="2700"/>
              </a:lnSpc>
              <a:buNone/>
            </a:pPr>
            <a:r>
              <a:rPr lang="en-US" sz="1650" dirty="0">
                <a:solidFill>
                  <a:srgbClr val="333F70"/>
                </a:solidFill>
                <a:latin typeface="Open Sans" pitchFamily="34" charset="0"/>
                <a:ea typeface="Open Sans" pitchFamily="34" charset="-122"/>
                <a:cs typeface="Open Sans" pitchFamily="34" charset="-120"/>
              </a:rPr>
              <a:t>Prepare for potential issues</a:t>
            </a:r>
            <a:endParaRPr lang="en-US" sz="1650" dirty="0"/>
          </a:p>
        </p:txBody>
      </p:sp>
      <p:pic>
        <p:nvPicPr>
          <p:cNvPr id="17" name="Image 3" descr="preencoded.png">    </p:cNvPr>
          <p:cNvPicPr>
            <a:picLocks noChangeAspect="1"/>
          </p:cNvPicPr>
          <p:nvPr/>
        </p:nvPicPr>
        <p:blipFill>
          <a:blip r:embed="rId4"/>
          <a:stretch>
            <a:fillRect/>
          </a:stretch>
        </p:blipFill>
        <p:spPr>
          <a:xfrm>
            <a:off x="5018842" y="2369939"/>
            <a:ext cx="4592717" cy="4592717"/>
          </a:xfrm>
          <a:prstGeom prst="rect">
            <a:avLst/>
          </a:prstGeom>
        </p:spPr>
      </p:pic>
      <p:sp>
        <p:nvSpPr>
          <p:cNvPr id="18" name="Text 12"/>
          <p:cNvSpPr/>
          <p:nvPr/>
        </p:nvSpPr>
        <p:spPr>
          <a:xfrm>
            <a:off x="5838825" y="5389126"/>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333F70"/>
                </a:solidFill>
                <a:latin typeface="Unbounded Bold" pitchFamily="34" charset="0"/>
                <a:ea typeface="Unbounded Bold" pitchFamily="34" charset="-122"/>
                <a:cs typeface="Unbounded Bold" pitchFamily="34" charset="-120"/>
              </a:rPr>
              <a:t>4</a:t>
            </a:r>
            <a:endParaRPr lang="en-US" sz="2500" dirty="0"/>
          </a:p>
        </p:txBody>
      </p:sp>
      <p:sp>
        <p:nvSpPr>
          <p:cNvPr id="19" name="Text 13"/>
          <p:cNvSpPr/>
          <p:nvPr/>
        </p:nvSpPr>
        <p:spPr>
          <a:xfrm>
            <a:off x="754023" y="7204948"/>
            <a:ext cx="13122354" cy="689610"/>
          </a:xfrm>
          <a:prstGeom prst="rect">
            <a:avLst/>
          </a:prstGeom>
          <a:noFill/>
          <a:ln/>
        </p:spPr>
        <p:txBody>
          <a:bodyPr wrap="square" lIns="0" tIns="0" rIns="0" bIns="0" rtlCol="0" anchor="t"/>
          <a:lstStyle/>
          <a:p>
            <a:pPr algn="l" indent="0" marL="0">
              <a:lnSpc>
                <a:spcPts val="2700"/>
              </a:lnSpc>
              <a:buNone/>
            </a:pPr>
            <a:r>
              <a:rPr lang="en-US" sz="1650" dirty="0">
                <a:solidFill>
                  <a:srgbClr val="333F70"/>
                </a:solidFill>
                <a:latin typeface="Open Sans" pitchFamily="34" charset="0"/>
                <a:ea typeface="Open Sans" pitchFamily="34" charset="-122"/>
                <a:cs typeface="Open Sans" pitchFamily="34" charset="-120"/>
              </a:rPr>
              <a:t>Effective public relations in the public sector involves building and maintaining positive relationships with a broad range of stakeholders through genuine dialogue and transparency.</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88801"/>
          </a:xfrm>
          <a:prstGeom prst="rect">
            <a:avLst/>
          </a:prstGeom>
        </p:spPr>
      </p:pic>
      <p:sp>
        <p:nvSpPr>
          <p:cNvPr id="3" name="Text 0"/>
          <p:cNvSpPr/>
          <p:nvPr/>
        </p:nvSpPr>
        <p:spPr>
          <a:xfrm>
            <a:off x="780812" y="3402806"/>
            <a:ext cx="8013502" cy="697230"/>
          </a:xfrm>
          <a:prstGeom prst="rect">
            <a:avLst/>
          </a:prstGeom>
          <a:noFill/>
          <a:ln/>
        </p:spPr>
        <p:txBody>
          <a:bodyPr wrap="none" lIns="0" tIns="0" rIns="0" bIns="0" rtlCol="0" anchor="t"/>
          <a:lstStyle/>
          <a:p>
            <a:pPr algn="l" indent="0" marL="0">
              <a:lnSpc>
                <a:spcPts val="5450"/>
              </a:lnSpc>
              <a:buNone/>
            </a:pPr>
            <a:r>
              <a:rPr lang="en-US" sz="4350" b="1" dirty="0">
                <a:solidFill>
                  <a:srgbClr val="333F70"/>
                </a:solidFill>
                <a:latin typeface="Unbounded Bold" pitchFamily="34" charset="0"/>
                <a:ea typeface="Unbounded Bold" pitchFamily="34" charset="-122"/>
                <a:cs typeface="Unbounded Bold" pitchFamily="34" charset="-120"/>
              </a:rPr>
              <a:t>Ethical Considerations</a:t>
            </a:r>
            <a:endParaRPr lang="en-US" sz="4350" dirty="0"/>
          </a:p>
        </p:txBody>
      </p:sp>
      <p:sp>
        <p:nvSpPr>
          <p:cNvPr id="4" name="Shape 1"/>
          <p:cNvSpPr/>
          <p:nvPr/>
        </p:nvSpPr>
        <p:spPr>
          <a:xfrm>
            <a:off x="780812" y="4434602"/>
            <a:ext cx="6422946" cy="1657469"/>
          </a:xfrm>
          <a:prstGeom prst="roundRect">
            <a:avLst>
              <a:gd name="adj" fmla="val 5654"/>
            </a:avLst>
          </a:prstGeom>
          <a:solidFill>
            <a:srgbClr val="D6F5EE"/>
          </a:solidFill>
          <a:ln w="7620">
            <a:solidFill>
              <a:srgbClr val="BCDBD4"/>
            </a:solidFill>
            <a:prstDash val="solid"/>
          </a:ln>
        </p:spPr>
      </p:sp>
      <p:sp>
        <p:nvSpPr>
          <p:cNvPr id="5" name="Text 2"/>
          <p:cNvSpPr/>
          <p:nvPr/>
        </p:nvSpPr>
        <p:spPr>
          <a:xfrm>
            <a:off x="1011436" y="4665226"/>
            <a:ext cx="2788801" cy="348496"/>
          </a:xfrm>
          <a:prstGeom prst="rect">
            <a:avLst/>
          </a:prstGeom>
          <a:noFill/>
          <a:ln/>
        </p:spPr>
        <p:txBody>
          <a:bodyPr wrap="none" lIns="0" tIns="0" rIns="0" bIns="0" rtlCol="0" anchor="t"/>
          <a:lstStyle/>
          <a:p>
            <a:pPr algn="l" indent="0" marL="0">
              <a:lnSpc>
                <a:spcPts val="2700"/>
              </a:lnSpc>
              <a:buNone/>
            </a:pPr>
            <a:r>
              <a:rPr lang="en-US" sz="2150" b="1" dirty="0">
                <a:solidFill>
                  <a:srgbClr val="333F70"/>
                </a:solidFill>
                <a:latin typeface="Unbounded Bold" pitchFamily="34" charset="0"/>
                <a:ea typeface="Unbounded Bold" pitchFamily="34" charset="-122"/>
                <a:cs typeface="Unbounded Bold" pitchFamily="34" charset="-120"/>
              </a:rPr>
              <a:t>Public Interest</a:t>
            </a:r>
            <a:endParaRPr lang="en-US" sz="2150" dirty="0"/>
          </a:p>
        </p:txBody>
      </p:sp>
      <p:sp>
        <p:nvSpPr>
          <p:cNvPr id="6" name="Text 3"/>
          <p:cNvSpPr/>
          <p:nvPr/>
        </p:nvSpPr>
        <p:spPr>
          <a:xfrm>
            <a:off x="1011436" y="5147548"/>
            <a:ext cx="5961698" cy="713899"/>
          </a:xfrm>
          <a:prstGeom prst="rect">
            <a:avLst/>
          </a:prstGeom>
          <a:noFill/>
          <a:ln/>
        </p:spPr>
        <p:txBody>
          <a:bodyPr wrap="square" lIns="0" tIns="0" rIns="0" bIns="0" rtlCol="0" anchor="t"/>
          <a:lstStyle/>
          <a:p>
            <a:pPr algn="l" indent="0" marL="0">
              <a:lnSpc>
                <a:spcPts val="2800"/>
              </a:lnSpc>
              <a:buNone/>
            </a:pPr>
            <a:r>
              <a:rPr lang="en-US" sz="1750" dirty="0">
                <a:solidFill>
                  <a:srgbClr val="333F70"/>
                </a:solidFill>
                <a:latin typeface="Open Sans" pitchFamily="34" charset="0"/>
                <a:ea typeface="Open Sans" pitchFamily="34" charset="-122"/>
                <a:cs typeface="Open Sans" pitchFamily="34" charset="-120"/>
              </a:rPr>
              <a:t>Ensure marketing serves the greater good, not self-interest</a:t>
            </a:r>
            <a:endParaRPr lang="en-US" sz="1750" dirty="0"/>
          </a:p>
        </p:txBody>
      </p:sp>
      <p:sp>
        <p:nvSpPr>
          <p:cNvPr id="7" name="Shape 4"/>
          <p:cNvSpPr/>
          <p:nvPr/>
        </p:nvSpPr>
        <p:spPr>
          <a:xfrm>
            <a:off x="7426762" y="4434602"/>
            <a:ext cx="6422946" cy="1657469"/>
          </a:xfrm>
          <a:prstGeom prst="roundRect">
            <a:avLst>
              <a:gd name="adj" fmla="val 5654"/>
            </a:avLst>
          </a:prstGeom>
          <a:solidFill>
            <a:srgbClr val="D6F5EE"/>
          </a:solidFill>
          <a:ln w="7620">
            <a:solidFill>
              <a:srgbClr val="BCDBD4"/>
            </a:solidFill>
            <a:prstDash val="solid"/>
          </a:ln>
        </p:spPr>
      </p:sp>
      <p:sp>
        <p:nvSpPr>
          <p:cNvPr id="8" name="Text 5"/>
          <p:cNvSpPr/>
          <p:nvPr/>
        </p:nvSpPr>
        <p:spPr>
          <a:xfrm>
            <a:off x="7657386" y="4665226"/>
            <a:ext cx="2788801" cy="348496"/>
          </a:xfrm>
          <a:prstGeom prst="rect">
            <a:avLst/>
          </a:prstGeom>
          <a:noFill/>
          <a:ln/>
        </p:spPr>
        <p:txBody>
          <a:bodyPr wrap="none" lIns="0" tIns="0" rIns="0" bIns="0" rtlCol="0" anchor="t"/>
          <a:lstStyle/>
          <a:p>
            <a:pPr algn="l" indent="0" marL="0">
              <a:lnSpc>
                <a:spcPts val="2700"/>
              </a:lnSpc>
              <a:buNone/>
            </a:pPr>
            <a:r>
              <a:rPr lang="en-US" sz="2150" b="1" dirty="0">
                <a:solidFill>
                  <a:srgbClr val="333F70"/>
                </a:solidFill>
                <a:latin typeface="Unbounded Bold" pitchFamily="34" charset="0"/>
                <a:ea typeface="Unbounded Bold" pitchFamily="34" charset="-122"/>
                <a:cs typeface="Unbounded Bold" pitchFamily="34" charset="-120"/>
              </a:rPr>
              <a:t>Transparency</a:t>
            </a:r>
            <a:endParaRPr lang="en-US" sz="2150" dirty="0"/>
          </a:p>
        </p:txBody>
      </p:sp>
      <p:sp>
        <p:nvSpPr>
          <p:cNvPr id="9" name="Text 6"/>
          <p:cNvSpPr/>
          <p:nvPr/>
        </p:nvSpPr>
        <p:spPr>
          <a:xfrm>
            <a:off x="7657386" y="5147548"/>
            <a:ext cx="5961698" cy="713899"/>
          </a:xfrm>
          <a:prstGeom prst="rect">
            <a:avLst/>
          </a:prstGeom>
          <a:noFill/>
          <a:ln/>
        </p:spPr>
        <p:txBody>
          <a:bodyPr wrap="square" lIns="0" tIns="0" rIns="0" bIns="0" rtlCol="0" anchor="t"/>
          <a:lstStyle/>
          <a:p>
            <a:pPr algn="l" indent="0" marL="0">
              <a:lnSpc>
                <a:spcPts val="2800"/>
              </a:lnSpc>
              <a:buNone/>
            </a:pPr>
            <a:r>
              <a:rPr lang="en-US" sz="1750" dirty="0">
                <a:solidFill>
                  <a:srgbClr val="333F70"/>
                </a:solidFill>
                <a:latin typeface="Open Sans" pitchFamily="34" charset="0"/>
                <a:ea typeface="Open Sans" pitchFamily="34" charset="-122"/>
                <a:cs typeface="Open Sans" pitchFamily="34" charset="-120"/>
              </a:rPr>
              <a:t>Maintain openness in decision-making and communication</a:t>
            </a:r>
            <a:endParaRPr lang="en-US" sz="1750" dirty="0"/>
          </a:p>
        </p:txBody>
      </p:sp>
      <p:sp>
        <p:nvSpPr>
          <p:cNvPr id="10" name="Shape 7"/>
          <p:cNvSpPr/>
          <p:nvPr/>
        </p:nvSpPr>
        <p:spPr>
          <a:xfrm>
            <a:off x="780812" y="6315075"/>
            <a:ext cx="6422946" cy="1300520"/>
          </a:xfrm>
          <a:prstGeom prst="roundRect">
            <a:avLst>
              <a:gd name="adj" fmla="val 7205"/>
            </a:avLst>
          </a:prstGeom>
          <a:solidFill>
            <a:srgbClr val="D6F5EE"/>
          </a:solidFill>
          <a:ln w="7620">
            <a:solidFill>
              <a:srgbClr val="BCDBD4"/>
            </a:solidFill>
            <a:prstDash val="solid"/>
          </a:ln>
        </p:spPr>
      </p:sp>
      <p:sp>
        <p:nvSpPr>
          <p:cNvPr id="11" name="Text 8"/>
          <p:cNvSpPr/>
          <p:nvPr/>
        </p:nvSpPr>
        <p:spPr>
          <a:xfrm>
            <a:off x="1011436" y="6545699"/>
            <a:ext cx="2788801" cy="348496"/>
          </a:xfrm>
          <a:prstGeom prst="rect">
            <a:avLst/>
          </a:prstGeom>
          <a:noFill/>
          <a:ln/>
        </p:spPr>
        <p:txBody>
          <a:bodyPr wrap="none" lIns="0" tIns="0" rIns="0" bIns="0" rtlCol="0" anchor="t"/>
          <a:lstStyle/>
          <a:p>
            <a:pPr algn="l" indent="0" marL="0">
              <a:lnSpc>
                <a:spcPts val="2700"/>
              </a:lnSpc>
              <a:buNone/>
            </a:pPr>
            <a:r>
              <a:rPr lang="en-US" sz="2150" b="1" dirty="0">
                <a:solidFill>
                  <a:srgbClr val="333F70"/>
                </a:solidFill>
                <a:latin typeface="Unbounded Bold" pitchFamily="34" charset="0"/>
                <a:ea typeface="Unbounded Bold" pitchFamily="34" charset="-122"/>
                <a:cs typeface="Unbounded Bold" pitchFamily="34" charset="-120"/>
              </a:rPr>
              <a:t>Accountability</a:t>
            </a:r>
            <a:endParaRPr lang="en-US" sz="2150" dirty="0"/>
          </a:p>
        </p:txBody>
      </p:sp>
      <p:sp>
        <p:nvSpPr>
          <p:cNvPr id="12" name="Text 9"/>
          <p:cNvSpPr/>
          <p:nvPr/>
        </p:nvSpPr>
        <p:spPr>
          <a:xfrm>
            <a:off x="1011436" y="7028021"/>
            <a:ext cx="5961698" cy="356949"/>
          </a:xfrm>
          <a:prstGeom prst="rect">
            <a:avLst/>
          </a:prstGeom>
          <a:noFill/>
          <a:ln/>
        </p:spPr>
        <p:txBody>
          <a:bodyPr wrap="none" lIns="0" tIns="0" rIns="0" bIns="0" rtlCol="0" anchor="t"/>
          <a:lstStyle/>
          <a:p>
            <a:pPr algn="l" indent="0" marL="0">
              <a:lnSpc>
                <a:spcPts val="2800"/>
              </a:lnSpc>
              <a:buNone/>
            </a:pPr>
            <a:r>
              <a:rPr lang="en-US" sz="1750" dirty="0">
                <a:solidFill>
                  <a:srgbClr val="333F70"/>
                </a:solidFill>
                <a:latin typeface="Open Sans" pitchFamily="34" charset="0"/>
                <a:ea typeface="Open Sans" pitchFamily="34" charset="-122"/>
                <a:cs typeface="Open Sans" pitchFamily="34" charset="-120"/>
              </a:rPr>
              <a:t>Take responsibility for marketing actions and outcomes</a:t>
            </a:r>
            <a:endParaRPr lang="en-US" sz="1750" dirty="0"/>
          </a:p>
        </p:txBody>
      </p:sp>
      <p:sp>
        <p:nvSpPr>
          <p:cNvPr id="13" name="Shape 10"/>
          <p:cNvSpPr/>
          <p:nvPr/>
        </p:nvSpPr>
        <p:spPr>
          <a:xfrm>
            <a:off x="7426762" y="6315075"/>
            <a:ext cx="6422946" cy="1300520"/>
          </a:xfrm>
          <a:prstGeom prst="roundRect">
            <a:avLst>
              <a:gd name="adj" fmla="val 7205"/>
            </a:avLst>
          </a:prstGeom>
          <a:solidFill>
            <a:srgbClr val="D6F5EE"/>
          </a:solidFill>
          <a:ln w="7620">
            <a:solidFill>
              <a:srgbClr val="BCDBD4"/>
            </a:solidFill>
            <a:prstDash val="solid"/>
          </a:ln>
        </p:spPr>
      </p:sp>
      <p:sp>
        <p:nvSpPr>
          <p:cNvPr id="14" name="Text 11"/>
          <p:cNvSpPr/>
          <p:nvPr/>
        </p:nvSpPr>
        <p:spPr>
          <a:xfrm>
            <a:off x="7657386" y="6545699"/>
            <a:ext cx="2788801" cy="348496"/>
          </a:xfrm>
          <a:prstGeom prst="rect">
            <a:avLst/>
          </a:prstGeom>
          <a:noFill/>
          <a:ln/>
        </p:spPr>
        <p:txBody>
          <a:bodyPr wrap="none" lIns="0" tIns="0" rIns="0" bIns="0" rtlCol="0" anchor="t"/>
          <a:lstStyle/>
          <a:p>
            <a:pPr algn="l" indent="0" marL="0">
              <a:lnSpc>
                <a:spcPts val="2700"/>
              </a:lnSpc>
              <a:buNone/>
            </a:pPr>
            <a:r>
              <a:rPr lang="en-US" sz="2150" b="1" dirty="0">
                <a:solidFill>
                  <a:srgbClr val="333F70"/>
                </a:solidFill>
                <a:latin typeface="Unbounded Bold" pitchFamily="34" charset="0"/>
                <a:ea typeface="Unbounded Bold" pitchFamily="34" charset="-122"/>
                <a:cs typeface="Unbounded Bold" pitchFamily="34" charset="-120"/>
              </a:rPr>
              <a:t>Inclusivity</a:t>
            </a:r>
            <a:endParaRPr lang="en-US" sz="2150" dirty="0"/>
          </a:p>
        </p:txBody>
      </p:sp>
      <p:sp>
        <p:nvSpPr>
          <p:cNvPr id="15" name="Text 12"/>
          <p:cNvSpPr/>
          <p:nvPr/>
        </p:nvSpPr>
        <p:spPr>
          <a:xfrm>
            <a:off x="7657386" y="7028021"/>
            <a:ext cx="5961698" cy="356949"/>
          </a:xfrm>
          <a:prstGeom prst="rect">
            <a:avLst/>
          </a:prstGeom>
          <a:noFill/>
          <a:ln/>
        </p:spPr>
        <p:txBody>
          <a:bodyPr wrap="none" lIns="0" tIns="0" rIns="0" bIns="0" rtlCol="0" anchor="t"/>
          <a:lstStyle/>
          <a:p>
            <a:pPr algn="l" indent="0" marL="0">
              <a:lnSpc>
                <a:spcPts val="2800"/>
              </a:lnSpc>
              <a:buNone/>
            </a:pPr>
            <a:r>
              <a:rPr lang="en-US" sz="1750" dirty="0">
                <a:solidFill>
                  <a:srgbClr val="333F70"/>
                </a:solidFill>
                <a:latin typeface="Open Sans" pitchFamily="34" charset="0"/>
                <a:ea typeface="Open Sans" pitchFamily="34" charset="-122"/>
                <a:cs typeface="Open Sans" pitchFamily="34" charset="-120"/>
              </a:rPr>
              <a:t>Consider diverse stakeholder needs and perspectives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324945" y="675323"/>
            <a:ext cx="9638109" cy="1191816"/>
          </a:xfrm>
          <a:prstGeom prst="rect">
            <a:avLst/>
          </a:prstGeom>
          <a:noFill/>
          <a:ln/>
        </p:spPr>
        <p:txBody>
          <a:bodyPr wrap="square" lIns="0" tIns="0" rIns="0" bIns="0" rtlCol="0" anchor="t"/>
          <a:lstStyle/>
          <a:p>
            <a:pPr algn="l" indent="0" marL="0">
              <a:lnSpc>
                <a:spcPts val="4650"/>
              </a:lnSpc>
              <a:buNone/>
            </a:pPr>
            <a:r>
              <a:rPr lang="en-US" sz="3750" b="1" dirty="0">
                <a:solidFill>
                  <a:srgbClr val="333F70"/>
                </a:solidFill>
                <a:latin typeface="Unbounded Bold" pitchFamily="34" charset="0"/>
                <a:ea typeface="Unbounded Bold" pitchFamily="34" charset="-122"/>
                <a:cs typeface="Unbounded Bold" pitchFamily="34" charset="-120"/>
              </a:rPr>
              <a:t>Measuring and Evaluating Performance</a:t>
            </a:r>
            <a:endParaRPr lang="en-US" sz="3750" dirty="0"/>
          </a:p>
        </p:txBody>
      </p:sp>
      <p:pic>
        <p:nvPicPr>
          <p:cNvPr id="4" name="Image 1" descr="preencoded.png">    </p:cNvPr>
          <p:cNvPicPr>
            <a:picLocks noChangeAspect="1"/>
          </p:cNvPicPr>
          <p:nvPr/>
        </p:nvPicPr>
        <p:blipFill>
          <a:blip r:embed="rId2"/>
          <a:stretch>
            <a:fillRect/>
          </a:stretch>
        </p:blipFill>
        <p:spPr>
          <a:xfrm>
            <a:off x="4324945" y="2153126"/>
            <a:ext cx="953453" cy="1144072"/>
          </a:xfrm>
          <a:prstGeom prst="rect">
            <a:avLst/>
          </a:prstGeom>
        </p:spPr>
      </p:pic>
      <p:sp>
        <p:nvSpPr>
          <p:cNvPr id="5" name="Text 1"/>
          <p:cNvSpPr/>
          <p:nvPr/>
        </p:nvSpPr>
        <p:spPr>
          <a:xfrm>
            <a:off x="5564386" y="2343745"/>
            <a:ext cx="2383631" cy="297894"/>
          </a:xfrm>
          <a:prstGeom prst="rect">
            <a:avLst/>
          </a:prstGeom>
          <a:noFill/>
          <a:ln/>
        </p:spPr>
        <p:txBody>
          <a:bodyPr wrap="none" lIns="0" tIns="0" rIns="0" bIns="0" rtlCol="0" anchor="t"/>
          <a:lstStyle/>
          <a:p>
            <a:pPr algn="l" indent="0" marL="0">
              <a:lnSpc>
                <a:spcPts val="2300"/>
              </a:lnSpc>
              <a:buNone/>
            </a:pPr>
            <a:r>
              <a:rPr lang="en-US" sz="1850" b="1" dirty="0">
                <a:solidFill>
                  <a:srgbClr val="333F70"/>
                </a:solidFill>
                <a:latin typeface="Unbounded Bold" pitchFamily="34" charset="0"/>
                <a:ea typeface="Unbounded Bold" pitchFamily="34" charset="-122"/>
                <a:cs typeface="Unbounded Bold" pitchFamily="34" charset="-120"/>
              </a:rPr>
              <a:t>Set Objectives</a:t>
            </a:r>
            <a:endParaRPr lang="en-US" sz="1850" dirty="0"/>
          </a:p>
        </p:txBody>
      </p:sp>
      <p:sp>
        <p:nvSpPr>
          <p:cNvPr id="6" name="Text 2"/>
          <p:cNvSpPr/>
          <p:nvPr/>
        </p:nvSpPr>
        <p:spPr>
          <a:xfrm>
            <a:off x="5564386" y="2755940"/>
            <a:ext cx="8398669" cy="305157"/>
          </a:xfrm>
          <a:prstGeom prst="rect">
            <a:avLst/>
          </a:prstGeom>
          <a:noFill/>
          <a:ln/>
        </p:spPr>
        <p:txBody>
          <a:bodyPr wrap="none" lIns="0" tIns="0" rIns="0" bIns="0" rtlCol="0" anchor="t"/>
          <a:lstStyle/>
          <a:p>
            <a:pPr algn="l" indent="0" marL="0">
              <a:lnSpc>
                <a:spcPts val="2400"/>
              </a:lnSpc>
              <a:buNone/>
            </a:pPr>
            <a:r>
              <a:rPr lang="en-US" sz="1500" dirty="0">
                <a:solidFill>
                  <a:srgbClr val="333F70"/>
                </a:solidFill>
                <a:latin typeface="Open Sans" pitchFamily="34" charset="0"/>
                <a:ea typeface="Open Sans" pitchFamily="34" charset="-122"/>
                <a:cs typeface="Open Sans" pitchFamily="34" charset="-120"/>
              </a:rPr>
              <a:t>Define clear, measurable goals</a:t>
            </a:r>
            <a:endParaRPr lang="en-US" sz="1500" dirty="0"/>
          </a:p>
        </p:txBody>
      </p:sp>
      <p:pic>
        <p:nvPicPr>
          <p:cNvPr id="7" name="Image 2" descr="preencoded.png">    </p:cNvPr>
          <p:cNvPicPr>
            <a:picLocks noChangeAspect="1"/>
          </p:cNvPicPr>
          <p:nvPr/>
        </p:nvPicPr>
        <p:blipFill>
          <a:blip r:embed="rId3"/>
          <a:stretch>
            <a:fillRect/>
          </a:stretch>
        </p:blipFill>
        <p:spPr>
          <a:xfrm>
            <a:off x="4324945" y="3297198"/>
            <a:ext cx="953453" cy="1144072"/>
          </a:xfrm>
          <a:prstGeom prst="rect">
            <a:avLst/>
          </a:prstGeom>
        </p:spPr>
      </p:pic>
      <p:sp>
        <p:nvSpPr>
          <p:cNvPr id="8" name="Text 3"/>
          <p:cNvSpPr/>
          <p:nvPr/>
        </p:nvSpPr>
        <p:spPr>
          <a:xfrm>
            <a:off x="5564386" y="3487817"/>
            <a:ext cx="2642949" cy="297894"/>
          </a:xfrm>
          <a:prstGeom prst="rect">
            <a:avLst/>
          </a:prstGeom>
          <a:noFill/>
          <a:ln/>
        </p:spPr>
        <p:txBody>
          <a:bodyPr wrap="none" lIns="0" tIns="0" rIns="0" bIns="0" rtlCol="0" anchor="t"/>
          <a:lstStyle/>
          <a:p>
            <a:pPr algn="l" indent="0" marL="0">
              <a:lnSpc>
                <a:spcPts val="2300"/>
              </a:lnSpc>
              <a:buNone/>
            </a:pPr>
            <a:r>
              <a:rPr lang="en-US" sz="1850" b="1" dirty="0">
                <a:solidFill>
                  <a:srgbClr val="333F70"/>
                </a:solidFill>
                <a:latin typeface="Unbounded Bold" pitchFamily="34" charset="0"/>
                <a:ea typeface="Unbounded Bold" pitchFamily="34" charset="-122"/>
                <a:cs typeface="Unbounded Bold" pitchFamily="34" charset="-120"/>
              </a:rPr>
              <a:t>Establish Metrics</a:t>
            </a:r>
            <a:endParaRPr lang="en-US" sz="1850" dirty="0"/>
          </a:p>
        </p:txBody>
      </p:sp>
      <p:sp>
        <p:nvSpPr>
          <p:cNvPr id="9" name="Text 4"/>
          <p:cNvSpPr/>
          <p:nvPr/>
        </p:nvSpPr>
        <p:spPr>
          <a:xfrm>
            <a:off x="5564386" y="3900011"/>
            <a:ext cx="8398669" cy="305157"/>
          </a:xfrm>
          <a:prstGeom prst="rect">
            <a:avLst/>
          </a:prstGeom>
          <a:noFill/>
          <a:ln/>
        </p:spPr>
        <p:txBody>
          <a:bodyPr wrap="none" lIns="0" tIns="0" rIns="0" bIns="0" rtlCol="0" anchor="t"/>
          <a:lstStyle/>
          <a:p>
            <a:pPr algn="l" indent="0" marL="0">
              <a:lnSpc>
                <a:spcPts val="2400"/>
              </a:lnSpc>
              <a:buNone/>
            </a:pPr>
            <a:r>
              <a:rPr lang="en-US" sz="1500" dirty="0">
                <a:solidFill>
                  <a:srgbClr val="333F70"/>
                </a:solidFill>
                <a:latin typeface="Open Sans" pitchFamily="34" charset="0"/>
                <a:ea typeface="Open Sans" pitchFamily="34" charset="-122"/>
                <a:cs typeface="Open Sans" pitchFamily="34" charset="-120"/>
              </a:rPr>
              <a:t>Identify key performance indicators</a:t>
            </a:r>
            <a:endParaRPr lang="en-US" sz="1500" dirty="0"/>
          </a:p>
        </p:txBody>
      </p:sp>
      <p:pic>
        <p:nvPicPr>
          <p:cNvPr id="10" name="Image 3" descr="preencoded.png">    </p:cNvPr>
          <p:cNvPicPr>
            <a:picLocks noChangeAspect="1"/>
          </p:cNvPicPr>
          <p:nvPr/>
        </p:nvPicPr>
        <p:blipFill>
          <a:blip r:embed="rId4"/>
          <a:stretch>
            <a:fillRect/>
          </a:stretch>
        </p:blipFill>
        <p:spPr>
          <a:xfrm>
            <a:off x="4324945" y="4441269"/>
            <a:ext cx="953453" cy="1144072"/>
          </a:xfrm>
          <a:prstGeom prst="rect">
            <a:avLst/>
          </a:prstGeom>
        </p:spPr>
      </p:pic>
      <p:sp>
        <p:nvSpPr>
          <p:cNvPr id="11" name="Text 5"/>
          <p:cNvSpPr/>
          <p:nvPr/>
        </p:nvSpPr>
        <p:spPr>
          <a:xfrm>
            <a:off x="5564386" y="4631888"/>
            <a:ext cx="2383631" cy="297894"/>
          </a:xfrm>
          <a:prstGeom prst="rect">
            <a:avLst/>
          </a:prstGeom>
          <a:noFill/>
          <a:ln/>
        </p:spPr>
        <p:txBody>
          <a:bodyPr wrap="none" lIns="0" tIns="0" rIns="0" bIns="0" rtlCol="0" anchor="t"/>
          <a:lstStyle/>
          <a:p>
            <a:pPr algn="l" indent="0" marL="0">
              <a:lnSpc>
                <a:spcPts val="2300"/>
              </a:lnSpc>
              <a:buNone/>
            </a:pPr>
            <a:r>
              <a:rPr lang="en-US" sz="1850" b="1" dirty="0">
                <a:solidFill>
                  <a:srgbClr val="333F70"/>
                </a:solidFill>
                <a:latin typeface="Unbounded Bold" pitchFamily="34" charset="0"/>
                <a:ea typeface="Unbounded Bold" pitchFamily="34" charset="-122"/>
                <a:cs typeface="Unbounded Bold" pitchFamily="34" charset="-120"/>
              </a:rPr>
              <a:t>Collect Data</a:t>
            </a:r>
            <a:endParaRPr lang="en-US" sz="1850" dirty="0"/>
          </a:p>
        </p:txBody>
      </p:sp>
      <p:sp>
        <p:nvSpPr>
          <p:cNvPr id="12" name="Text 6"/>
          <p:cNvSpPr/>
          <p:nvPr/>
        </p:nvSpPr>
        <p:spPr>
          <a:xfrm>
            <a:off x="5564386" y="5044083"/>
            <a:ext cx="8398669" cy="305157"/>
          </a:xfrm>
          <a:prstGeom prst="rect">
            <a:avLst/>
          </a:prstGeom>
          <a:noFill/>
          <a:ln/>
        </p:spPr>
        <p:txBody>
          <a:bodyPr wrap="none" lIns="0" tIns="0" rIns="0" bIns="0" rtlCol="0" anchor="t"/>
          <a:lstStyle/>
          <a:p>
            <a:pPr algn="l" indent="0" marL="0">
              <a:lnSpc>
                <a:spcPts val="2400"/>
              </a:lnSpc>
              <a:buNone/>
            </a:pPr>
            <a:r>
              <a:rPr lang="en-US" sz="1500" dirty="0">
                <a:solidFill>
                  <a:srgbClr val="333F70"/>
                </a:solidFill>
                <a:latin typeface="Open Sans" pitchFamily="34" charset="0"/>
                <a:ea typeface="Open Sans" pitchFamily="34" charset="-122"/>
                <a:cs typeface="Open Sans" pitchFamily="34" charset="-120"/>
              </a:rPr>
              <a:t>Gather relevant information</a:t>
            </a:r>
            <a:endParaRPr lang="en-US" sz="1500" dirty="0"/>
          </a:p>
        </p:txBody>
      </p:sp>
      <p:pic>
        <p:nvPicPr>
          <p:cNvPr id="13" name="Image 4" descr="preencoded.png">    </p:cNvPr>
          <p:cNvPicPr>
            <a:picLocks noChangeAspect="1"/>
          </p:cNvPicPr>
          <p:nvPr/>
        </p:nvPicPr>
        <p:blipFill>
          <a:blip r:embed="rId5"/>
          <a:stretch>
            <a:fillRect/>
          </a:stretch>
        </p:blipFill>
        <p:spPr>
          <a:xfrm>
            <a:off x="4324945" y="5585341"/>
            <a:ext cx="953453" cy="1144072"/>
          </a:xfrm>
          <a:prstGeom prst="rect">
            <a:avLst/>
          </a:prstGeom>
        </p:spPr>
      </p:pic>
      <p:sp>
        <p:nvSpPr>
          <p:cNvPr id="14" name="Text 7"/>
          <p:cNvSpPr/>
          <p:nvPr/>
        </p:nvSpPr>
        <p:spPr>
          <a:xfrm>
            <a:off x="5564386" y="5775960"/>
            <a:ext cx="2396847" cy="297894"/>
          </a:xfrm>
          <a:prstGeom prst="rect">
            <a:avLst/>
          </a:prstGeom>
          <a:noFill/>
          <a:ln/>
        </p:spPr>
        <p:txBody>
          <a:bodyPr wrap="none" lIns="0" tIns="0" rIns="0" bIns="0" rtlCol="0" anchor="t"/>
          <a:lstStyle/>
          <a:p>
            <a:pPr algn="l" indent="0" marL="0">
              <a:lnSpc>
                <a:spcPts val="2300"/>
              </a:lnSpc>
              <a:buNone/>
            </a:pPr>
            <a:r>
              <a:rPr lang="en-US" sz="1850" b="1" dirty="0">
                <a:solidFill>
                  <a:srgbClr val="333F70"/>
                </a:solidFill>
                <a:latin typeface="Unbounded Bold" pitchFamily="34" charset="0"/>
                <a:ea typeface="Unbounded Bold" pitchFamily="34" charset="-122"/>
                <a:cs typeface="Unbounded Bold" pitchFamily="34" charset="-120"/>
              </a:rPr>
              <a:t>Analyze Results</a:t>
            </a:r>
            <a:endParaRPr lang="en-US" sz="1850" dirty="0"/>
          </a:p>
        </p:txBody>
      </p:sp>
      <p:sp>
        <p:nvSpPr>
          <p:cNvPr id="15" name="Text 8"/>
          <p:cNvSpPr/>
          <p:nvPr/>
        </p:nvSpPr>
        <p:spPr>
          <a:xfrm>
            <a:off x="5564386" y="6188154"/>
            <a:ext cx="8398669" cy="305157"/>
          </a:xfrm>
          <a:prstGeom prst="rect">
            <a:avLst/>
          </a:prstGeom>
          <a:noFill/>
          <a:ln/>
        </p:spPr>
        <p:txBody>
          <a:bodyPr wrap="none" lIns="0" tIns="0" rIns="0" bIns="0" rtlCol="0" anchor="t"/>
          <a:lstStyle/>
          <a:p>
            <a:pPr algn="l" indent="0" marL="0">
              <a:lnSpc>
                <a:spcPts val="2400"/>
              </a:lnSpc>
              <a:buNone/>
            </a:pPr>
            <a:r>
              <a:rPr lang="en-US" sz="1500" dirty="0">
                <a:solidFill>
                  <a:srgbClr val="333F70"/>
                </a:solidFill>
                <a:latin typeface="Open Sans" pitchFamily="34" charset="0"/>
                <a:ea typeface="Open Sans" pitchFamily="34" charset="-122"/>
                <a:cs typeface="Open Sans" pitchFamily="34" charset="-120"/>
              </a:rPr>
              <a:t>Compare performance to benchmarks</a:t>
            </a:r>
            <a:endParaRPr lang="en-US" sz="1500" dirty="0"/>
          </a:p>
        </p:txBody>
      </p:sp>
      <p:sp>
        <p:nvSpPr>
          <p:cNvPr id="16" name="Text 9"/>
          <p:cNvSpPr/>
          <p:nvPr/>
        </p:nvSpPr>
        <p:spPr>
          <a:xfrm>
            <a:off x="4324945" y="6943844"/>
            <a:ext cx="9638109" cy="610314"/>
          </a:xfrm>
          <a:prstGeom prst="rect">
            <a:avLst/>
          </a:prstGeom>
          <a:noFill/>
          <a:ln/>
        </p:spPr>
        <p:txBody>
          <a:bodyPr wrap="square" lIns="0" tIns="0" rIns="0" bIns="0" rtlCol="0" anchor="t"/>
          <a:lstStyle/>
          <a:p>
            <a:pPr algn="l" indent="0" marL="0">
              <a:lnSpc>
                <a:spcPts val="2400"/>
              </a:lnSpc>
              <a:buNone/>
            </a:pPr>
            <a:r>
              <a:rPr lang="en-US" sz="1500" dirty="0">
                <a:solidFill>
                  <a:srgbClr val="333F70"/>
                </a:solidFill>
                <a:latin typeface="Open Sans" pitchFamily="34" charset="0"/>
                <a:ea typeface="Open Sans" pitchFamily="34" charset="-122"/>
                <a:cs typeface="Open Sans" pitchFamily="34" charset="-120"/>
              </a:rPr>
              <a:t>Measuring and evaluating marketing performance in the public sector is crucial for maximizing effectiveness and ensuring accountability. This process helps identify successful strategies and areas for improvement.</a:t>
            </a:r>
            <a:endParaRPr lang="en-US" sz="1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639604"/>
            <a:ext cx="9971961" cy="708779"/>
          </a:xfrm>
          <a:prstGeom prst="rect">
            <a:avLst/>
          </a:prstGeom>
          <a:noFill/>
          <a:ln/>
        </p:spPr>
        <p:txBody>
          <a:bodyPr wrap="non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Case Studies: Health Sector</a:t>
            </a:r>
            <a:endParaRPr lang="en-US" sz="4450" dirty="0"/>
          </a:p>
        </p:txBody>
      </p:sp>
      <p:pic>
        <p:nvPicPr>
          <p:cNvPr id="3" name="Image 0" descr="preencoded.png">    </p:cNvPr>
          <p:cNvPicPr>
            <a:picLocks noChangeAspect="1"/>
          </p:cNvPicPr>
          <p:nvPr/>
        </p:nvPicPr>
        <p:blipFill>
          <a:blip r:embed="rId1"/>
          <a:stretch>
            <a:fillRect/>
          </a:stretch>
        </p:blipFill>
        <p:spPr>
          <a:xfrm>
            <a:off x="793790" y="1802011"/>
            <a:ext cx="6351270" cy="3925372"/>
          </a:xfrm>
          <a:prstGeom prst="rect">
            <a:avLst/>
          </a:prstGeom>
        </p:spPr>
      </p:pic>
      <p:sp>
        <p:nvSpPr>
          <p:cNvPr id="4" name="Text 1"/>
          <p:cNvSpPr/>
          <p:nvPr/>
        </p:nvSpPr>
        <p:spPr>
          <a:xfrm>
            <a:off x="793790" y="6010870"/>
            <a:ext cx="321885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Hospital Branding</a:t>
            </a:r>
            <a:endParaRPr lang="en-US" sz="2200" dirty="0"/>
          </a:p>
        </p:txBody>
      </p:sp>
      <p:sp>
        <p:nvSpPr>
          <p:cNvPr id="5" name="Text 2"/>
          <p:cNvSpPr/>
          <p:nvPr/>
        </p:nvSpPr>
        <p:spPr>
          <a:xfrm>
            <a:off x="793790" y="6501289"/>
            <a:ext cx="6351270"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A case study on how a public hospital improved its image and patient engagement through targeted marketing efforts.</a:t>
            </a:r>
            <a:endParaRPr lang="en-US" sz="1750" dirty="0"/>
          </a:p>
        </p:txBody>
      </p:sp>
      <p:pic>
        <p:nvPicPr>
          <p:cNvPr id="6" name="Image 1" descr="preencoded.png">    </p:cNvPr>
          <p:cNvPicPr>
            <a:picLocks noChangeAspect="1"/>
          </p:cNvPicPr>
          <p:nvPr/>
        </p:nvPicPr>
        <p:blipFill>
          <a:blip r:embed="rId2"/>
          <a:stretch>
            <a:fillRect/>
          </a:stretch>
        </p:blipFill>
        <p:spPr>
          <a:xfrm>
            <a:off x="7485221" y="1802011"/>
            <a:ext cx="6351389" cy="3925372"/>
          </a:xfrm>
          <a:prstGeom prst="rect">
            <a:avLst/>
          </a:prstGeom>
        </p:spPr>
      </p:pic>
      <p:sp>
        <p:nvSpPr>
          <p:cNvPr id="7" name="Text 3"/>
          <p:cNvSpPr/>
          <p:nvPr/>
        </p:nvSpPr>
        <p:spPr>
          <a:xfrm>
            <a:off x="7485221" y="6010870"/>
            <a:ext cx="3268980"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Health Awareness</a:t>
            </a:r>
            <a:endParaRPr lang="en-US" sz="2200" dirty="0"/>
          </a:p>
        </p:txBody>
      </p:sp>
      <p:sp>
        <p:nvSpPr>
          <p:cNvPr id="8" name="Text 4"/>
          <p:cNvSpPr/>
          <p:nvPr/>
        </p:nvSpPr>
        <p:spPr>
          <a:xfrm>
            <a:off x="7485221" y="6501289"/>
            <a:ext cx="6351389"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An example of a successful public health campaign that increased community participation and improved health outcomes.</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639604"/>
            <a:ext cx="10458450" cy="708779"/>
          </a:xfrm>
          <a:prstGeom prst="rect">
            <a:avLst/>
          </a:prstGeom>
          <a:noFill/>
          <a:ln/>
        </p:spPr>
        <p:txBody>
          <a:bodyPr wrap="non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Case Studies: Tourism Sector</a:t>
            </a:r>
            <a:endParaRPr lang="en-US" sz="4450" dirty="0"/>
          </a:p>
        </p:txBody>
      </p:sp>
      <p:pic>
        <p:nvPicPr>
          <p:cNvPr id="3" name="Image 0" descr="preencoded.png">    </p:cNvPr>
          <p:cNvPicPr>
            <a:picLocks noChangeAspect="1"/>
          </p:cNvPicPr>
          <p:nvPr/>
        </p:nvPicPr>
        <p:blipFill>
          <a:blip r:embed="rId1"/>
          <a:stretch>
            <a:fillRect/>
          </a:stretch>
        </p:blipFill>
        <p:spPr>
          <a:xfrm>
            <a:off x="793790" y="1802011"/>
            <a:ext cx="6351270" cy="3925372"/>
          </a:xfrm>
          <a:prstGeom prst="rect">
            <a:avLst/>
          </a:prstGeom>
        </p:spPr>
      </p:pic>
      <p:sp>
        <p:nvSpPr>
          <p:cNvPr id="4" name="Text 1"/>
          <p:cNvSpPr/>
          <p:nvPr/>
        </p:nvSpPr>
        <p:spPr>
          <a:xfrm>
            <a:off x="793790" y="6010870"/>
            <a:ext cx="3812500"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Destination Branding</a:t>
            </a:r>
            <a:endParaRPr lang="en-US" sz="2200" dirty="0"/>
          </a:p>
        </p:txBody>
      </p:sp>
      <p:sp>
        <p:nvSpPr>
          <p:cNvPr id="5" name="Text 2"/>
          <p:cNvSpPr/>
          <p:nvPr/>
        </p:nvSpPr>
        <p:spPr>
          <a:xfrm>
            <a:off x="793790" y="6501289"/>
            <a:ext cx="6351270"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A case study on how a regional tourism board used marketing to increase visitor numbers and boost the local economy.</a:t>
            </a:r>
            <a:endParaRPr lang="en-US" sz="1750" dirty="0"/>
          </a:p>
        </p:txBody>
      </p:sp>
      <p:pic>
        <p:nvPicPr>
          <p:cNvPr id="6" name="Image 1" descr="preencoded.png">    </p:cNvPr>
          <p:cNvPicPr>
            <a:picLocks noChangeAspect="1"/>
          </p:cNvPicPr>
          <p:nvPr/>
        </p:nvPicPr>
        <p:blipFill>
          <a:blip r:embed="rId2"/>
          <a:stretch>
            <a:fillRect/>
          </a:stretch>
        </p:blipFill>
        <p:spPr>
          <a:xfrm>
            <a:off x="7485221" y="1802011"/>
            <a:ext cx="6351389" cy="3925372"/>
          </a:xfrm>
          <a:prstGeom prst="rect">
            <a:avLst/>
          </a:prstGeom>
        </p:spPr>
      </p:pic>
      <p:sp>
        <p:nvSpPr>
          <p:cNvPr id="7" name="Text 3"/>
          <p:cNvSpPr/>
          <p:nvPr/>
        </p:nvSpPr>
        <p:spPr>
          <a:xfrm>
            <a:off x="7485221" y="6010870"/>
            <a:ext cx="3644503"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Sustainable Tourism</a:t>
            </a:r>
            <a:endParaRPr lang="en-US" sz="2200" dirty="0"/>
          </a:p>
        </p:txBody>
      </p:sp>
      <p:sp>
        <p:nvSpPr>
          <p:cNvPr id="8" name="Text 4"/>
          <p:cNvSpPr/>
          <p:nvPr/>
        </p:nvSpPr>
        <p:spPr>
          <a:xfrm>
            <a:off x="7485221" y="6501289"/>
            <a:ext cx="6351389"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An example of how marketing was used to promote sustainable tourism practices and attract environmentally conscious visitors.</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2185511"/>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Case Studies: Community Development</a:t>
            </a:r>
            <a:endParaRPr lang="en-US" sz="4450" dirty="0"/>
          </a:p>
        </p:txBody>
      </p:sp>
      <p:sp>
        <p:nvSpPr>
          <p:cNvPr id="3" name="Text 1"/>
          <p:cNvSpPr/>
          <p:nvPr/>
        </p:nvSpPr>
        <p:spPr>
          <a:xfrm>
            <a:off x="793790" y="417004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Urban Renewal</a:t>
            </a:r>
            <a:endParaRPr lang="en-US" sz="2200" dirty="0"/>
          </a:p>
        </p:txBody>
      </p:sp>
      <p:sp>
        <p:nvSpPr>
          <p:cNvPr id="4" name="Text 2"/>
          <p:cNvSpPr/>
          <p:nvPr/>
        </p:nvSpPr>
        <p:spPr>
          <a:xfrm>
            <a:off x="793790" y="4751189"/>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A case study on how marketing strategies were used to revitalize a struggling urban neighborhood, attracting new residents and businesses.</a:t>
            </a:r>
            <a:endParaRPr lang="en-US" sz="1750" dirty="0"/>
          </a:p>
        </p:txBody>
      </p:sp>
      <p:sp>
        <p:nvSpPr>
          <p:cNvPr id="5" name="Text 3"/>
          <p:cNvSpPr/>
          <p:nvPr/>
        </p:nvSpPr>
        <p:spPr>
          <a:xfrm>
            <a:off x="7599521" y="4170045"/>
            <a:ext cx="3236714"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Civic Engagement</a:t>
            </a:r>
            <a:endParaRPr lang="en-US" sz="2200" dirty="0"/>
          </a:p>
        </p:txBody>
      </p:sp>
      <p:sp>
        <p:nvSpPr>
          <p:cNvPr id="6" name="Text 4"/>
          <p:cNvSpPr/>
          <p:nvPr/>
        </p:nvSpPr>
        <p:spPr>
          <a:xfrm>
            <a:off x="7599521" y="4751189"/>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An example of how a city government used innovative marketing techniques to increase citizen participation in local decision-making processes.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278255"/>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Introduction to Marketing in the Public Sector</a:t>
            </a:r>
            <a:endParaRPr lang="en-US" sz="4450" dirty="0"/>
          </a:p>
        </p:txBody>
      </p:sp>
      <p:sp>
        <p:nvSpPr>
          <p:cNvPr id="3" name="Text 1"/>
          <p:cNvSpPr/>
          <p:nvPr/>
        </p:nvSpPr>
        <p:spPr>
          <a:xfrm>
            <a:off x="793790" y="326278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Importance</a:t>
            </a:r>
            <a:endParaRPr lang="en-US" sz="2200" dirty="0"/>
          </a:p>
        </p:txBody>
      </p:sp>
      <p:sp>
        <p:nvSpPr>
          <p:cNvPr id="4" name="Text 2"/>
          <p:cNvSpPr/>
          <p:nvPr/>
        </p:nvSpPr>
        <p:spPr>
          <a:xfrm>
            <a:off x="793790" y="3843933"/>
            <a:ext cx="3978116" cy="290322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Marketing in the public sector is crucial for publicizing services, engaging stakeholders, and adapting to an enabling government approach. It helps address deficiencies in marketing capability that can constrain initiatives like best value.</a:t>
            </a:r>
            <a:endParaRPr lang="en-US" sz="1750" dirty="0"/>
          </a:p>
        </p:txBody>
      </p:sp>
      <p:sp>
        <p:nvSpPr>
          <p:cNvPr id="5" name="Text 3"/>
          <p:cNvSpPr/>
          <p:nvPr/>
        </p:nvSpPr>
        <p:spPr>
          <a:xfrm>
            <a:off x="5332928" y="3262789"/>
            <a:ext cx="3057049"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Unique Approach</a:t>
            </a:r>
            <a:endParaRPr lang="en-US" sz="2200" dirty="0"/>
          </a:p>
        </p:txBody>
      </p:sp>
      <p:sp>
        <p:nvSpPr>
          <p:cNvPr id="6" name="Text 4"/>
          <p:cNvSpPr/>
          <p:nvPr/>
        </p:nvSpPr>
        <p:spPr>
          <a:xfrm>
            <a:off x="5332928" y="3843933"/>
            <a:ext cx="3978116" cy="217741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Public sector marketing requires nuanced strategies compared to the private sector, as it focuses on public purposes rather than profits. Success relies on involving all stakeholders in redesigned processes.</a:t>
            </a:r>
            <a:endParaRPr lang="en-US" sz="1750" dirty="0"/>
          </a:p>
        </p:txBody>
      </p:sp>
      <p:sp>
        <p:nvSpPr>
          <p:cNvPr id="7" name="Text 5"/>
          <p:cNvSpPr/>
          <p:nvPr/>
        </p:nvSpPr>
        <p:spPr>
          <a:xfrm>
            <a:off x="9872067" y="326278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Skills Needed</a:t>
            </a:r>
            <a:endParaRPr lang="en-US" sz="2200" dirty="0"/>
          </a:p>
        </p:txBody>
      </p:sp>
      <p:sp>
        <p:nvSpPr>
          <p:cNvPr id="8" name="Text 6"/>
          <p:cNvSpPr/>
          <p:nvPr/>
        </p:nvSpPr>
        <p:spPr>
          <a:xfrm>
            <a:off x="9872067" y="3843933"/>
            <a:ext cx="3978116" cy="217741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Marketing training should cover knowledge and skills for identifying stakeholder needs, developing targeted strategies, and measuring impact. This helps ensure services align with community needs.</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82585" y="848439"/>
            <a:ext cx="7778829" cy="1219200"/>
          </a:xfrm>
          <a:prstGeom prst="rect">
            <a:avLst/>
          </a:prstGeom>
          <a:noFill/>
          <a:ln/>
        </p:spPr>
        <p:txBody>
          <a:bodyPr wrap="square" lIns="0" tIns="0" rIns="0" bIns="0" rtlCol="0" anchor="t"/>
          <a:lstStyle/>
          <a:p>
            <a:pPr algn="l" indent="0" marL="0">
              <a:lnSpc>
                <a:spcPts val="4750"/>
              </a:lnSpc>
              <a:buNone/>
            </a:pPr>
            <a:r>
              <a:rPr lang="en-US" sz="3800" b="1" dirty="0">
                <a:solidFill>
                  <a:srgbClr val="333F70"/>
                </a:solidFill>
                <a:latin typeface="Unbounded Bold" pitchFamily="34" charset="0"/>
                <a:ea typeface="Unbounded Bold" pitchFamily="34" charset="-122"/>
                <a:cs typeface="Unbounded Bold" pitchFamily="34" charset="-120"/>
              </a:rPr>
              <a:t>Best Practices in Public Sector Marketing</a:t>
            </a:r>
            <a:endParaRPr lang="en-US" sz="3800" dirty="0"/>
          </a:p>
        </p:txBody>
      </p:sp>
      <p:sp>
        <p:nvSpPr>
          <p:cNvPr id="4" name="Shape 1"/>
          <p:cNvSpPr/>
          <p:nvPr/>
        </p:nvSpPr>
        <p:spPr>
          <a:xfrm>
            <a:off x="682585" y="2579489"/>
            <a:ext cx="438745" cy="438745"/>
          </a:xfrm>
          <a:prstGeom prst="roundRect">
            <a:avLst>
              <a:gd name="adj" fmla="val 18672"/>
            </a:avLst>
          </a:prstGeom>
          <a:solidFill>
            <a:srgbClr val="D6F5EE"/>
          </a:solidFill>
          <a:ln w="7620">
            <a:solidFill>
              <a:srgbClr val="BCDBD4"/>
            </a:solidFill>
            <a:prstDash val="solid"/>
          </a:ln>
        </p:spPr>
      </p:sp>
      <p:sp>
        <p:nvSpPr>
          <p:cNvPr id="5" name="Text 2"/>
          <p:cNvSpPr/>
          <p:nvPr/>
        </p:nvSpPr>
        <p:spPr>
          <a:xfrm>
            <a:off x="755630" y="2615982"/>
            <a:ext cx="292537" cy="365641"/>
          </a:xfrm>
          <a:prstGeom prst="rect">
            <a:avLst/>
          </a:prstGeom>
          <a:noFill/>
          <a:ln/>
        </p:spPr>
        <p:txBody>
          <a:bodyPr wrap="none" lIns="0" tIns="0" rIns="0" bIns="0" rtlCol="0" anchor="t"/>
          <a:lstStyle/>
          <a:p>
            <a:pPr algn="ctr" indent="0" marL="0">
              <a:lnSpc>
                <a:spcPts val="2300"/>
              </a:lnSpc>
              <a:buNone/>
            </a:pPr>
            <a:r>
              <a:rPr lang="en-US" sz="2300" b="1" dirty="0">
                <a:solidFill>
                  <a:srgbClr val="333F70"/>
                </a:solidFill>
                <a:latin typeface="Unbounded Bold" pitchFamily="34" charset="0"/>
                <a:ea typeface="Unbounded Bold" pitchFamily="34" charset="-122"/>
                <a:cs typeface="Unbounded Bold" pitchFamily="34" charset="-120"/>
              </a:rPr>
              <a:t>1</a:t>
            </a:r>
            <a:endParaRPr lang="en-US" sz="2300" dirty="0"/>
          </a:p>
        </p:txBody>
      </p:sp>
      <p:sp>
        <p:nvSpPr>
          <p:cNvPr id="6" name="Text 3"/>
          <p:cNvSpPr/>
          <p:nvPr/>
        </p:nvSpPr>
        <p:spPr>
          <a:xfrm>
            <a:off x="1316355" y="2579489"/>
            <a:ext cx="4680704" cy="304800"/>
          </a:xfrm>
          <a:prstGeom prst="rect">
            <a:avLst/>
          </a:prstGeom>
          <a:noFill/>
          <a:ln/>
        </p:spPr>
        <p:txBody>
          <a:bodyPr wrap="none" lIns="0" tIns="0" rIns="0" bIns="0" rtlCol="0" anchor="t"/>
          <a:lstStyle/>
          <a:p>
            <a:pPr algn="l" indent="0" marL="0">
              <a:lnSpc>
                <a:spcPts val="2350"/>
              </a:lnSpc>
              <a:buNone/>
            </a:pPr>
            <a:r>
              <a:rPr lang="en-US" sz="1900" b="1" dirty="0">
                <a:solidFill>
                  <a:srgbClr val="333F70"/>
                </a:solidFill>
                <a:latin typeface="Unbounded Bold" pitchFamily="34" charset="0"/>
                <a:ea typeface="Unbounded Bold" pitchFamily="34" charset="-122"/>
                <a:cs typeface="Unbounded Bold" pitchFamily="34" charset="-120"/>
              </a:rPr>
              <a:t>Stakeholder-Centric Approach</a:t>
            </a:r>
            <a:endParaRPr lang="en-US" sz="1900" dirty="0"/>
          </a:p>
        </p:txBody>
      </p:sp>
      <p:sp>
        <p:nvSpPr>
          <p:cNvPr id="7" name="Text 4"/>
          <p:cNvSpPr/>
          <p:nvPr/>
        </p:nvSpPr>
        <p:spPr>
          <a:xfrm>
            <a:off x="1316355" y="3001208"/>
            <a:ext cx="7145060" cy="311944"/>
          </a:xfrm>
          <a:prstGeom prst="rect">
            <a:avLst/>
          </a:prstGeom>
          <a:noFill/>
          <a:ln/>
        </p:spPr>
        <p:txBody>
          <a:bodyPr wrap="none" lIns="0" tIns="0" rIns="0" bIns="0" rtlCol="0" anchor="t"/>
          <a:lstStyle/>
          <a:p>
            <a:pPr algn="l" indent="0" marL="0">
              <a:lnSpc>
                <a:spcPts val="2450"/>
              </a:lnSpc>
              <a:buNone/>
            </a:pPr>
            <a:r>
              <a:rPr lang="en-US" sz="1500" dirty="0">
                <a:solidFill>
                  <a:srgbClr val="333F70"/>
                </a:solidFill>
                <a:latin typeface="Open Sans" pitchFamily="34" charset="0"/>
                <a:ea typeface="Open Sans" pitchFamily="34" charset="-122"/>
                <a:cs typeface="Open Sans" pitchFamily="34" charset="-120"/>
              </a:rPr>
              <a:t>Focus on understanding and meeting the needs of diverse stakeholder groups</a:t>
            </a:r>
            <a:endParaRPr lang="en-US" sz="1500" dirty="0"/>
          </a:p>
        </p:txBody>
      </p:sp>
      <p:sp>
        <p:nvSpPr>
          <p:cNvPr id="8" name="Shape 5"/>
          <p:cNvSpPr/>
          <p:nvPr/>
        </p:nvSpPr>
        <p:spPr>
          <a:xfrm>
            <a:off x="682585" y="3727490"/>
            <a:ext cx="438745" cy="438745"/>
          </a:xfrm>
          <a:prstGeom prst="roundRect">
            <a:avLst>
              <a:gd name="adj" fmla="val 18672"/>
            </a:avLst>
          </a:prstGeom>
          <a:solidFill>
            <a:srgbClr val="D6F5EE"/>
          </a:solidFill>
          <a:ln w="7620">
            <a:solidFill>
              <a:srgbClr val="BCDBD4"/>
            </a:solidFill>
            <a:prstDash val="solid"/>
          </a:ln>
        </p:spPr>
      </p:sp>
      <p:sp>
        <p:nvSpPr>
          <p:cNvPr id="9" name="Text 6"/>
          <p:cNvSpPr/>
          <p:nvPr/>
        </p:nvSpPr>
        <p:spPr>
          <a:xfrm>
            <a:off x="755630" y="3763982"/>
            <a:ext cx="292537" cy="365641"/>
          </a:xfrm>
          <a:prstGeom prst="rect">
            <a:avLst/>
          </a:prstGeom>
          <a:noFill/>
          <a:ln/>
        </p:spPr>
        <p:txBody>
          <a:bodyPr wrap="none" lIns="0" tIns="0" rIns="0" bIns="0" rtlCol="0" anchor="t"/>
          <a:lstStyle/>
          <a:p>
            <a:pPr algn="ctr" indent="0" marL="0">
              <a:lnSpc>
                <a:spcPts val="2300"/>
              </a:lnSpc>
              <a:buNone/>
            </a:pPr>
            <a:r>
              <a:rPr lang="en-US" sz="2300" b="1" dirty="0">
                <a:solidFill>
                  <a:srgbClr val="333F70"/>
                </a:solidFill>
                <a:latin typeface="Unbounded Bold" pitchFamily="34" charset="0"/>
                <a:ea typeface="Unbounded Bold" pitchFamily="34" charset="-122"/>
                <a:cs typeface="Unbounded Bold" pitchFamily="34" charset="-120"/>
              </a:rPr>
              <a:t>2</a:t>
            </a:r>
            <a:endParaRPr lang="en-US" sz="2300" dirty="0"/>
          </a:p>
        </p:txBody>
      </p:sp>
      <p:sp>
        <p:nvSpPr>
          <p:cNvPr id="10" name="Text 7"/>
          <p:cNvSpPr/>
          <p:nvPr/>
        </p:nvSpPr>
        <p:spPr>
          <a:xfrm>
            <a:off x="1316355" y="3727490"/>
            <a:ext cx="4204454" cy="304800"/>
          </a:xfrm>
          <a:prstGeom prst="rect">
            <a:avLst/>
          </a:prstGeom>
          <a:noFill/>
          <a:ln/>
        </p:spPr>
        <p:txBody>
          <a:bodyPr wrap="none" lIns="0" tIns="0" rIns="0" bIns="0" rtlCol="0" anchor="t"/>
          <a:lstStyle/>
          <a:p>
            <a:pPr algn="l" indent="0" marL="0">
              <a:lnSpc>
                <a:spcPts val="2350"/>
              </a:lnSpc>
              <a:buNone/>
            </a:pPr>
            <a:r>
              <a:rPr lang="en-US" sz="1900" b="1" dirty="0">
                <a:solidFill>
                  <a:srgbClr val="333F70"/>
                </a:solidFill>
                <a:latin typeface="Unbounded Bold" pitchFamily="34" charset="0"/>
                <a:ea typeface="Unbounded Bold" pitchFamily="34" charset="-122"/>
                <a:cs typeface="Unbounded Bold" pitchFamily="34" charset="-120"/>
              </a:rPr>
              <a:t>Cross-Sector Collaboration</a:t>
            </a:r>
            <a:endParaRPr lang="en-US" sz="1900" dirty="0"/>
          </a:p>
        </p:txBody>
      </p:sp>
      <p:sp>
        <p:nvSpPr>
          <p:cNvPr id="11" name="Text 8"/>
          <p:cNvSpPr/>
          <p:nvPr/>
        </p:nvSpPr>
        <p:spPr>
          <a:xfrm>
            <a:off x="1316355" y="4149209"/>
            <a:ext cx="7145060" cy="311944"/>
          </a:xfrm>
          <a:prstGeom prst="rect">
            <a:avLst/>
          </a:prstGeom>
          <a:noFill/>
          <a:ln/>
        </p:spPr>
        <p:txBody>
          <a:bodyPr wrap="none" lIns="0" tIns="0" rIns="0" bIns="0" rtlCol="0" anchor="t"/>
          <a:lstStyle/>
          <a:p>
            <a:pPr algn="l" indent="0" marL="0">
              <a:lnSpc>
                <a:spcPts val="2450"/>
              </a:lnSpc>
              <a:buNone/>
            </a:pPr>
            <a:r>
              <a:rPr lang="en-US" sz="1500" dirty="0">
                <a:solidFill>
                  <a:srgbClr val="333F70"/>
                </a:solidFill>
                <a:latin typeface="Open Sans" pitchFamily="34" charset="0"/>
                <a:ea typeface="Open Sans" pitchFamily="34" charset="-122"/>
                <a:cs typeface="Open Sans" pitchFamily="34" charset="-120"/>
              </a:rPr>
              <a:t>Build partnerships across different sectors to leverage resources and expertise</a:t>
            </a:r>
            <a:endParaRPr lang="en-US" sz="1500" dirty="0"/>
          </a:p>
        </p:txBody>
      </p:sp>
      <p:sp>
        <p:nvSpPr>
          <p:cNvPr id="12" name="Shape 9"/>
          <p:cNvSpPr/>
          <p:nvPr/>
        </p:nvSpPr>
        <p:spPr>
          <a:xfrm>
            <a:off x="682585" y="4875490"/>
            <a:ext cx="438745" cy="438745"/>
          </a:xfrm>
          <a:prstGeom prst="roundRect">
            <a:avLst>
              <a:gd name="adj" fmla="val 18672"/>
            </a:avLst>
          </a:prstGeom>
          <a:solidFill>
            <a:srgbClr val="D6F5EE"/>
          </a:solidFill>
          <a:ln w="7620">
            <a:solidFill>
              <a:srgbClr val="BCDBD4"/>
            </a:solidFill>
            <a:prstDash val="solid"/>
          </a:ln>
        </p:spPr>
      </p:sp>
      <p:sp>
        <p:nvSpPr>
          <p:cNvPr id="13" name="Text 10"/>
          <p:cNvSpPr/>
          <p:nvPr/>
        </p:nvSpPr>
        <p:spPr>
          <a:xfrm>
            <a:off x="755630" y="4911983"/>
            <a:ext cx="292537" cy="365641"/>
          </a:xfrm>
          <a:prstGeom prst="rect">
            <a:avLst/>
          </a:prstGeom>
          <a:noFill/>
          <a:ln/>
        </p:spPr>
        <p:txBody>
          <a:bodyPr wrap="none" lIns="0" tIns="0" rIns="0" bIns="0" rtlCol="0" anchor="t"/>
          <a:lstStyle/>
          <a:p>
            <a:pPr algn="ctr" indent="0" marL="0">
              <a:lnSpc>
                <a:spcPts val="2300"/>
              </a:lnSpc>
              <a:buNone/>
            </a:pPr>
            <a:r>
              <a:rPr lang="en-US" sz="2300" b="1" dirty="0">
                <a:solidFill>
                  <a:srgbClr val="333F70"/>
                </a:solidFill>
                <a:latin typeface="Unbounded Bold" pitchFamily="34" charset="0"/>
                <a:ea typeface="Unbounded Bold" pitchFamily="34" charset="-122"/>
                <a:cs typeface="Unbounded Bold" pitchFamily="34" charset="-120"/>
              </a:rPr>
              <a:t>3</a:t>
            </a:r>
            <a:endParaRPr lang="en-US" sz="2300" dirty="0"/>
          </a:p>
        </p:txBody>
      </p:sp>
      <p:sp>
        <p:nvSpPr>
          <p:cNvPr id="14" name="Text 11"/>
          <p:cNvSpPr/>
          <p:nvPr/>
        </p:nvSpPr>
        <p:spPr>
          <a:xfrm>
            <a:off x="1316355" y="4875490"/>
            <a:ext cx="4427934" cy="304800"/>
          </a:xfrm>
          <a:prstGeom prst="rect">
            <a:avLst/>
          </a:prstGeom>
          <a:noFill/>
          <a:ln/>
        </p:spPr>
        <p:txBody>
          <a:bodyPr wrap="none" lIns="0" tIns="0" rIns="0" bIns="0" rtlCol="0" anchor="t"/>
          <a:lstStyle/>
          <a:p>
            <a:pPr algn="l" indent="0" marL="0">
              <a:lnSpc>
                <a:spcPts val="2350"/>
              </a:lnSpc>
              <a:buNone/>
            </a:pPr>
            <a:r>
              <a:rPr lang="en-US" sz="1900" b="1" dirty="0">
                <a:solidFill>
                  <a:srgbClr val="333F70"/>
                </a:solidFill>
                <a:latin typeface="Unbounded Bold" pitchFamily="34" charset="0"/>
                <a:ea typeface="Unbounded Bold" pitchFamily="34" charset="-122"/>
                <a:cs typeface="Unbounded Bold" pitchFamily="34" charset="-120"/>
              </a:rPr>
              <a:t>Data-Driven Decision Making</a:t>
            </a:r>
            <a:endParaRPr lang="en-US" sz="1900" dirty="0"/>
          </a:p>
        </p:txBody>
      </p:sp>
      <p:sp>
        <p:nvSpPr>
          <p:cNvPr id="15" name="Text 12"/>
          <p:cNvSpPr/>
          <p:nvPr/>
        </p:nvSpPr>
        <p:spPr>
          <a:xfrm>
            <a:off x="1316355" y="5297210"/>
            <a:ext cx="7145060" cy="623887"/>
          </a:xfrm>
          <a:prstGeom prst="rect">
            <a:avLst/>
          </a:prstGeom>
          <a:noFill/>
          <a:ln/>
        </p:spPr>
        <p:txBody>
          <a:bodyPr wrap="square" lIns="0" tIns="0" rIns="0" bIns="0" rtlCol="0" anchor="t"/>
          <a:lstStyle/>
          <a:p>
            <a:pPr algn="l" indent="0" marL="0">
              <a:lnSpc>
                <a:spcPts val="2450"/>
              </a:lnSpc>
              <a:buNone/>
            </a:pPr>
            <a:r>
              <a:rPr lang="en-US" sz="1500" dirty="0">
                <a:solidFill>
                  <a:srgbClr val="333F70"/>
                </a:solidFill>
                <a:latin typeface="Open Sans" pitchFamily="34" charset="0"/>
                <a:ea typeface="Open Sans" pitchFamily="34" charset="-122"/>
                <a:cs typeface="Open Sans" pitchFamily="34" charset="-120"/>
              </a:rPr>
              <a:t>Use analytics and research to inform marketing strategies and measure outcomes</a:t>
            </a:r>
            <a:endParaRPr lang="en-US" sz="1500" dirty="0"/>
          </a:p>
        </p:txBody>
      </p:sp>
      <p:sp>
        <p:nvSpPr>
          <p:cNvPr id="16" name="Shape 13"/>
          <p:cNvSpPr/>
          <p:nvPr/>
        </p:nvSpPr>
        <p:spPr>
          <a:xfrm>
            <a:off x="682585" y="6335435"/>
            <a:ext cx="438745" cy="438745"/>
          </a:xfrm>
          <a:prstGeom prst="roundRect">
            <a:avLst>
              <a:gd name="adj" fmla="val 18672"/>
            </a:avLst>
          </a:prstGeom>
          <a:solidFill>
            <a:srgbClr val="D6F5EE"/>
          </a:solidFill>
          <a:ln w="7620">
            <a:solidFill>
              <a:srgbClr val="BCDBD4"/>
            </a:solidFill>
            <a:prstDash val="solid"/>
          </a:ln>
        </p:spPr>
      </p:sp>
      <p:sp>
        <p:nvSpPr>
          <p:cNvPr id="17" name="Text 14"/>
          <p:cNvSpPr/>
          <p:nvPr/>
        </p:nvSpPr>
        <p:spPr>
          <a:xfrm>
            <a:off x="755630" y="6371927"/>
            <a:ext cx="292537" cy="365641"/>
          </a:xfrm>
          <a:prstGeom prst="rect">
            <a:avLst/>
          </a:prstGeom>
          <a:noFill/>
          <a:ln/>
        </p:spPr>
        <p:txBody>
          <a:bodyPr wrap="none" lIns="0" tIns="0" rIns="0" bIns="0" rtlCol="0" anchor="t"/>
          <a:lstStyle/>
          <a:p>
            <a:pPr algn="ctr" indent="0" marL="0">
              <a:lnSpc>
                <a:spcPts val="2300"/>
              </a:lnSpc>
              <a:buNone/>
            </a:pPr>
            <a:r>
              <a:rPr lang="en-US" sz="2300" b="1" dirty="0">
                <a:solidFill>
                  <a:srgbClr val="333F70"/>
                </a:solidFill>
                <a:latin typeface="Unbounded Bold" pitchFamily="34" charset="0"/>
                <a:ea typeface="Unbounded Bold" pitchFamily="34" charset="-122"/>
                <a:cs typeface="Unbounded Bold" pitchFamily="34" charset="-120"/>
              </a:rPr>
              <a:t>4</a:t>
            </a:r>
            <a:endParaRPr lang="en-US" sz="2300" dirty="0"/>
          </a:p>
        </p:txBody>
      </p:sp>
      <p:sp>
        <p:nvSpPr>
          <p:cNvPr id="18" name="Text 15"/>
          <p:cNvSpPr/>
          <p:nvPr/>
        </p:nvSpPr>
        <p:spPr>
          <a:xfrm>
            <a:off x="1316355" y="6335435"/>
            <a:ext cx="3897392" cy="304800"/>
          </a:xfrm>
          <a:prstGeom prst="rect">
            <a:avLst/>
          </a:prstGeom>
          <a:noFill/>
          <a:ln/>
        </p:spPr>
        <p:txBody>
          <a:bodyPr wrap="none" lIns="0" tIns="0" rIns="0" bIns="0" rtlCol="0" anchor="t"/>
          <a:lstStyle/>
          <a:p>
            <a:pPr algn="l" indent="0" marL="0">
              <a:lnSpc>
                <a:spcPts val="2350"/>
              </a:lnSpc>
              <a:buNone/>
            </a:pPr>
            <a:r>
              <a:rPr lang="en-US" sz="1900" b="1" dirty="0">
                <a:solidFill>
                  <a:srgbClr val="333F70"/>
                </a:solidFill>
                <a:latin typeface="Unbounded Bold" pitchFamily="34" charset="0"/>
                <a:ea typeface="Unbounded Bold" pitchFamily="34" charset="-122"/>
                <a:cs typeface="Unbounded Bold" pitchFamily="34" charset="-120"/>
              </a:rPr>
              <a:t>Continuous Improvement</a:t>
            </a:r>
            <a:endParaRPr lang="en-US" sz="1900" dirty="0"/>
          </a:p>
        </p:txBody>
      </p:sp>
      <p:sp>
        <p:nvSpPr>
          <p:cNvPr id="19" name="Text 16"/>
          <p:cNvSpPr/>
          <p:nvPr/>
        </p:nvSpPr>
        <p:spPr>
          <a:xfrm>
            <a:off x="1316355" y="6757154"/>
            <a:ext cx="7145060" cy="623887"/>
          </a:xfrm>
          <a:prstGeom prst="rect">
            <a:avLst/>
          </a:prstGeom>
          <a:noFill/>
          <a:ln/>
        </p:spPr>
        <p:txBody>
          <a:bodyPr wrap="square" lIns="0" tIns="0" rIns="0" bIns="0" rtlCol="0" anchor="t"/>
          <a:lstStyle/>
          <a:p>
            <a:pPr algn="l" indent="0" marL="0">
              <a:lnSpc>
                <a:spcPts val="2450"/>
              </a:lnSpc>
              <a:buNone/>
            </a:pPr>
            <a:r>
              <a:rPr lang="en-US" sz="1500" dirty="0">
                <a:solidFill>
                  <a:srgbClr val="333F70"/>
                </a:solidFill>
                <a:latin typeface="Open Sans" pitchFamily="34" charset="0"/>
                <a:ea typeface="Open Sans" pitchFamily="34" charset="-122"/>
                <a:cs typeface="Open Sans" pitchFamily="34" charset="-120"/>
              </a:rPr>
              <a:t>Regularly evaluate and refine marketing efforts based on performance metrics and feedback</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21718" y="500182"/>
            <a:ext cx="7873365" cy="1701998"/>
          </a:xfrm>
          <a:prstGeom prst="rect">
            <a:avLst/>
          </a:prstGeom>
          <a:noFill/>
          <a:ln/>
        </p:spPr>
        <p:txBody>
          <a:bodyPr wrap="square" lIns="0" tIns="0" rIns="0" bIns="0" rtlCol="0" anchor="t"/>
          <a:lstStyle/>
          <a:p>
            <a:pPr algn="l" indent="0" marL="0">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Fundamentals of Marketing in Public Organizations</a:t>
            </a:r>
            <a:endParaRPr lang="en-US" sz="3550" dirty="0"/>
          </a:p>
        </p:txBody>
      </p:sp>
      <p:sp>
        <p:nvSpPr>
          <p:cNvPr id="4" name="Shape 1"/>
          <p:cNvSpPr/>
          <p:nvPr/>
        </p:nvSpPr>
        <p:spPr>
          <a:xfrm>
            <a:off x="6121718" y="2678668"/>
            <a:ext cx="408384" cy="408384"/>
          </a:xfrm>
          <a:prstGeom prst="roundRect">
            <a:avLst>
              <a:gd name="adj" fmla="val 18671"/>
            </a:avLst>
          </a:prstGeom>
          <a:solidFill>
            <a:srgbClr val="D6F5EE"/>
          </a:solidFill>
          <a:ln w="7620">
            <a:solidFill>
              <a:srgbClr val="BCDBD4"/>
            </a:solidFill>
            <a:prstDash val="solid"/>
          </a:ln>
        </p:spPr>
      </p:sp>
      <p:sp>
        <p:nvSpPr>
          <p:cNvPr id="5" name="Text 2"/>
          <p:cNvSpPr/>
          <p:nvPr/>
        </p:nvSpPr>
        <p:spPr>
          <a:xfrm>
            <a:off x="6189762" y="2712720"/>
            <a:ext cx="272296" cy="340281"/>
          </a:xfrm>
          <a:prstGeom prst="rect">
            <a:avLst/>
          </a:prstGeom>
          <a:noFill/>
          <a:ln/>
        </p:spPr>
        <p:txBody>
          <a:bodyPr wrap="none" lIns="0" tIns="0" rIns="0" bIns="0" rtlCol="0" anchor="t"/>
          <a:lstStyle/>
          <a:p>
            <a:pPr algn="ctr" indent="0" marL="0">
              <a:lnSpc>
                <a:spcPts val="2100"/>
              </a:lnSpc>
              <a:buNone/>
            </a:pPr>
            <a:r>
              <a:rPr lang="en-US" sz="2100" b="1" dirty="0">
                <a:solidFill>
                  <a:srgbClr val="333F70"/>
                </a:solidFill>
                <a:latin typeface="Unbounded Bold" pitchFamily="34" charset="0"/>
                <a:ea typeface="Unbounded Bold" pitchFamily="34" charset="-122"/>
                <a:cs typeface="Unbounded Bold" pitchFamily="34" charset="-120"/>
              </a:rPr>
              <a:t>1</a:t>
            </a:r>
            <a:endParaRPr lang="en-US" sz="2100" dirty="0"/>
          </a:p>
        </p:txBody>
      </p:sp>
      <p:sp>
        <p:nvSpPr>
          <p:cNvPr id="6" name="Text 3"/>
          <p:cNvSpPr/>
          <p:nvPr/>
        </p:nvSpPr>
        <p:spPr>
          <a:xfrm>
            <a:off x="6711553" y="2678668"/>
            <a:ext cx="2452807" cy="283607"/>
          </a:xfrm>
          <a:prstGeom prst="rect">
            <a:avLst/>
          </a:prstGeom>
          <a:noFill/>
          <a:ln/>
        </p:spPr>
        <p:txBody>
          <a:bodyPr wrap="none" lIns="0" tIns="0" rIns="0" bIns="0" rtlCol="0" anchor="t"/>
          <a:lstStyle/>
          <a:p>
            <a:pPr algn="l" indent="0" marL="0">
              <a:lnSpc>
                <a:spcPts val="2200"/>
              </a:lnSpc>
              <a:buNone/>
            </a:pPr>
            <a:r>
              <a:rPr lang="en-US" sz="1750" b="1" dirty="0">
                <a:solidFill>
                  <a:srgbClr val="333F70"/>
                </a:solidFill>
                <a:latin typeface="Unbounded Bold" pitchFamily="34" charset="0"/>
                <a:ea typeface="Unbounded Bold" pitchFamily="34" charset="-122"/>
                <a:cs typeface="Unbounded Bold" pitchFamily="34" charset="-120"/>
              </a:rPr>
              <a:t>Aligning Services</a:t>
            </a:r>
            <a:endParaRPr lang="en-US" sz="1750" dirty="0"/>
          </a:p>
        </p:txBody>
      </p:sp>
      <p:sp>
        <p:nvSpPr>
          <p:cNvPr id="7" name="Text 4"/>
          <p:cNvSpPr/>
          <p:nvPr/>
        </p:nvSpPr>
        <p:spPr>
          <a:xfrm>
            <a:off x="6711553" y="3071098"/>
            <a:ext cx="7283529" cy="581025"/>
          </a:xfrm>
          <a:prstGeom prst="rect">
            <a:avLst/>
          </a:prstGeom>
          <a:noFill/>
          <a:ln/>
        </p:spPr>
        <p:txBody>
          <a:bodyPr wrap="square" lIns="0" tIns="0" rIns="0" bIns="0" rtlCol="0" anchor="t"/>
          <a:lstStyle/>
          <a:p>
            <a:pPr algn="l" indent="0" marL="0">
              <a:lnSpc>
                <a:spcPts val="2250"/>
              </a:lnSpc>
              <a:buNone/>
            </a:pPr>
            <a:r>
              <a:rPr lang="en-US" sz="1400" dirty="0">
                <a:solidFill>
                  <a:srgbClr val="333F70"/>
                </a:solidFill>
                <a:latin typeface="Open Sans" pitchFamily="34" charset="0"/>
                <a:ea typeface="Open Sans" pitchFamily="34" charset="-122"/>
                <a:cs typeface="Open Sans" pitchFamily="34" charset="-120"/>
              </a:rPr>
              <a:t>Marketing ensures government services and outputs align with the real and perceived needs of citizens in the community.</a:t>
            </a:r>
            <a:endParaRPr lang="en-US" sz="1400" dirty="0"/>
          </a:p>
        </p:txBody>
      </p:sp>
      <p:sp>
        <p:nvSpPr>
          <p:cNvPr id="8" name="Shape 5"/>
          <p:cNvSpPr/>
          <p:nvPr/>
        </p:nvSpPr>
        <p:spPr>
          <a:xfrm>
            <a:off x="6121718" y="4037767"/>
            <a:ext cx="408384" cy="408384"/>
          </a:xfrm>
          <a:prstGeom prst="roundRect">
            <a:avLst>
              <a:gd name="adj" fmla="val 18671"/>
            </a:avLst>
          </a:prstGeom>
          <a:solidFill>
            <a:srgbClr val="D6F5EE"/>
          </a:solidFill>
          <a:ln w="7620">
            <a:solidFill>
              <a:srgbClr val="BCDBD4"/>
            </a:solidFill>
            <a:prstDash val="solid"/>
          </a:ln>
        </p:spPr>
      </p:sp>
      <p:sp>
        <p:nvSpPr>
          <p:cNvPr id="9" name="Text 6"/>
          <p:cNvSpPr/>
          <p:nvPr/>
        </p:nvSpPr>
        <p:spPr>
          <a:xfrm>
            <a:off x="6189762" y="4071818"/>
            <a:ext cx="272296" cy="340281"/>
          </a:xfrm>
          <a:prstGeom prst="rect">
            <a:avLst/>
          </a:prstGeom>
          <a:noFill/>
          <a:ln/>
        </p:spPr>
        <p:txBody>
          <a:bodyPr wrap="none" lIns="0" tIns="0" rIns="0" bIns="0" rtlCol="0" anchor="t"/>
          <a:lstStyle/>
          <a:p>
            <a:pPr algn="ctr" indent="0" marL="0">
              <a:lnSpc>
                <a:spcPts val="2100"/>
              </a:lnSpc>
              <a:buNone/>
            </a:pPr>
            <a:r>
              <a:rPr lang="en-US" sz="2100" b="1" dirty="0">
                <a:solidFill>
                  <a:srgbClr val="333F70"/>
                </a:solidFill>
                <a:latin typeface="Unbounded Bold" pitchFamily="34" charset="0"/>
                <a:ea typeface="Unbounded Bold" pitchFamily="34" charset="-122"/>
                <a:cs typeface="Unbounded Bold" pitchFamily="34" charset="-120"/>
              </a:rPr>
              <a:t>2</a:t>
            </a:r>
            <a:endParaRPr lang="en-US" sz="2100" dirty="0"/>
          </a:p>
        </p:txBody>
      </p:sp>
      <p:sp>
        <p:nvSpPr>
          <p:cNvPr id="10" name="Text 7"/>
          <p:cNvSpPr/>
          <p:nvPr/>
        </p:nvSpPr>
        <p:spPr>
          <a:xfrm>
            <a:off x="6711553" y="4037767"/>
            <a:ext cx="3479840" cy="283607"/>
          </a:xfrm>
          <a:prstGeom prst="rect">
            <a:avLst/>
          </a:prstGeom>
          <a:noFill/>
          <a:ln/>
        </p:spPr>
        <p:txBody>
          <a:bodyPr wrap="none" lIns="0" tIns="0" rIns="0" bIns="0" rtlCol="0" anchor="t"/>
          <a:lstStyle/>
          <a:p>
            <a:pPr algn="l" indent="0" marL="0">
              <a:lnSpc>
                <a:spcPts val="2200"/>
              </a:lnSpc>
              <a:buNone/>
            </a:pPr>
            <a:r>
              <a:rPr lang="en-US" sz="1750" b="1" dirty="0">
                <a:solidFill>
                  <a:srgbClr val="333F70"/>
                </a:solidFill>
                <a:latin typeface="Unbounded Bold" pitchFamily="34" charset="0"/>
                <a:ea typeface="Unbounded Bold" pitchFamily="34" charset="-122"/>
                <a:cs typeface="Unbounded Bold" pitchFamily="34" charset="-120"/>
              </a:rPr>
              <a:t>Understanding Behavior</a:t>
            </a:r>
            <a:endParaRPr lang="en-US" sz="1750" dirty="0"/>
          </a:p>
        </p:txBody>
      </p:sp>
      <p:sp>
        <p:nvSpPr>
          <p:cNvPr id="11" name="Text 8"/>
          <p:cNvSpPr/>
          <p:nvPr/>
        </p:nvSpPr>
        <p:spPr>
          <a:xfrm>
            <a:off x="6711553" y="4430197"/>
            <a:ext cx="7283529" cy="581025"/>
          </a:xfrm>
          <a:prstGeom prst="rect">
            <a:avLst/>
          </a:prstGeom>
          <a:noFill/>
          <a:ln/>
        </p:spPr>
        <p:txBody>
          <a:bodyPr wrap="square" lIns="0" tIns="0" rIns="0" bIns="0" rtlCol="0" anchor="t"/>
          <a:lstStyle/>
          <a:p>
            <a:pPr algn="l" indent="0" marL="0">
              <a:lnSpc>
                <a:spcPts val="2250"/>
              </a:lnSpc>
              <a:buNone/>
            </a:pPr>
            <a:r>
              <a:rPr lang="en-US" sz="1400" dirty="0">
                <a:solidFill>
                  <a:srgbClr val="333F70"/>
                </a:solidFill>
                <a:latin typeface="Open Sans" pitchFamily="34" charset="0"/>
                <a:ea typeface="Open Sans" pitchFamily="34" charset="-122"/>
                <a:cs typeface="Open Sans" pitchFamily="34" charset="-120"/>
              </a:rPr>
              <a:t>It helps public organizations understand customer behavior to enhance satisfaction and trust.</a:t>
            </a:r>
            <a:endParaRPr lang="en-US" sz="1400" dirty="0"/>
          </a:p>
        </p:txBody>
      </p:sp>
      <p:sp>
        <p:nvSpPr>
          <p:cNvPr id="12" name="Shape 9"/>
          <p:cNvSpPr/>
          <p:nvPr/>
        </p:nvSpPr>
        <p:spPr>
          <a:xfrm>
            <a:off x="6121718" y="5396865"/>
            <a:ext cx="408384" cy="408384"/>
          </a:xfrm>
          <a:prstGeom prst="roundRect">
            <a:avLst>
              <a:gd name="adj" fmla="val 18671"/>
            </a:avLst>
          </a:prstGeom>
          <a:solidFill>
            <a:srgbClr val="D6F5EE"/>
          </a:solidFill>
          <a:ln w="7620">
            <a:solidFill>
              <a:srgbClr val="BCDBD4"/>
            </a:solidFill>
            <a:prstDash val="solid"/>
          </a:ln>
        </p:spPr>
      </p:sp>
      <p:sp>
        <p:nvSpPr>
          <p:cNvPr id="13" name="Text 10"/>
          <p:cNvSpPr/>
          <p:nvPr/>
        </p:nvSpPr>
        <p:spPr>
          <a:xfrm>
            <a:off x="6189762" y="5430917"/>
            <a:ext cx="272296" cy="340281"/>
          </a:xfrm>
          <a:prstGeom prst="rect">
            <a:avLst/>
          </a:prstGeom>
          <a:noFill/>
          <a:ln/>
        </p:spPr>
        <p:txBody>
          <a:bodyPr wrap="none" lIns="0" tIns="0" rIns="0" bIns="0" rtlCol="0" anchor="t"/>
          <a:lstStyle/>
          <a:p>
            <a:pPr algn="ctr" indent="0" marL="0">
              <a:lnSpc>
                <a:spcPts val="2100"/>
              </a:lnSpc>
              <a:buNone/>
            </a:pPr>
            <a:r>
              <a:rPr lang="en-US" sz="2100" b="1" dirty="0">
                <a:solidFill>
                  <a:srgbClr val="333F70"/>
                </a:solidFill>
                <a:latin typeface="Unbounded Bold" pitchFamily="34" charset="0"/>
                <a:ea typeface="Unbounded Bold" pitchFamily="34" charset="-122"/>
                <a:cs typeface="Unbounded Bold" pitchFamily="34" charset="-120"/>
              </a:rPr>
              <a:t>3</a:t>
            </a:r>
            <a:endParaRPr lang="en-US" sz="2100" dirty="0"/>
          </a:p>
        </p:txBody>
      </p:sp>
      <p:sp>
        <p:nvSpPr>
          <p:cNvPr id="14" name="Text 11"/>
          <p:cNvSpPr/>
          <p:nvPr/>
        </p:nvSpPr>
        <p:spPr>
          <a:xfrm>
            <a:off x="6711553" y="5396865"/>
            <a:ext cx="3680103" cy="283607"/>
          </a:xfrm>
          <a:prstGeom prst="rect">
            <a:avLst/>
          </a:prstGeom>
          <a:noFill/>
          <a:ln/>
        </p:spPr>
        <p:txBody>
          <a:bodyPr wrap="none" lIns="0" tIns="0" rIns="0" bIns="0" rtlCol="0" anchor="t"/>
          <a:lstStyle/>
          <a:p>
            <a:pPr algn="l" indent="0" marL="0">
              <a:lnSpc>
                <a:spcPts val="2200"/>
              </a:lnSpc>
              <a:buNone/>
            </a:pPr>
            <a:r>
              <a:rPr lang="en-US" sz="1750" b="1" dirty="0">
                <a:solidFill>
                  <a:srgbClr val="333F70"/>
                </a:solidFill>
                <a:latin typeface="Unbounded Bold" pitchFamily="34" charset="0"/>
                <a:ea typeface="Unbounded Bold" pitchFamily="34" charset="-122"/>
                <a:cs typeface="Unbounded Bold" pitchFamily="34" charset="-120"/>
              </a:rPr>
              <a:t>Two-Way Communication</a:t>
            </a:r>
            <a:endParaRPr lang="en-US" sz="1750" dirty="0"/>
          </a:p>
        </p:txBody>
      </p:sp>
      <p:sp>
        <p:nvSpPr>
          <p:cNvPr id="15" name="Text 12"/>
          <p:cNvSpPr/>
          <p:nvPr/>
        </p:nvSpPr>
        <p:spPr>
          <a:xfrm>
            <a:off x="6711553" y="5789295"/>
            <a:ext cx="7283529" cy="581025"/>
          </a:xfrm>
          <a:prstGeom prst="rect">
            <a:avLst/>
          </a:prstGeom>
          <a:noFill/>
          <a:ln/>
        </p:spPr>
        <p:txBody>
          <a:bodyPr wrap="square" lIns="0" tIns="0" rIns="0" bIns="0" rtlCol="0" anchor="t"/>
          <a:lstStyle/>
          <a:p>
            <a:pPr algn="l" indent="0" marL="0">
              <a:lnSpc>
                <a:spcPts val="2250"/>
              </a:lnSpc>
              <a:buNone/>
            </a:pPr>
            <a:r>
              <a:rPr lang="en-US" sz="1400" dirty="0">
                <a:solidFill>
                  <a:srgbClr val="333F70"/>
                </a:solidFill>
                <a:latin typeface="Open Sans" pitchFamily="34" charset="0"/>
                <a:ea typeface="Open Sans" pitchFamily="34" charset="-122"/>
                <a:cs typeface="Open Sans" pitchFamily="34" charset="-120"/>
              </a:rPr>
              <a:t>The marketing concept emphasizes two-way communication between public organizations and citizens.</a:t>
            </a:r>
            <a:endParaRPr lang="en-US" sz="1400" dirty="0"/>
          </a:p>
        </p:txBody>
      </p:sp>
      <p:sp>
        <p:nvSpPr>
          <p:cNvPr id="16" name="Shape 13"/>
          <p:cNvSpPr/>
          <p:nvPr/>
        </p:nvSpPr>
        <p:spPr>
          <a:xfrm>
            <a:off x="6121718" y="6755963"/>
            <a:ext cx="408384" cy="408384"/>
          </a:xfrm>
          <a:prstGeom prst="roundRect">
            <a:avLst>
              <a:gd name="adj" fmla="val 18671"/>
            </a:avLst>
          </a:prstGeom>
          <a:solidFill>
            <a:srgbClr val="D6F5EE"/>
          </a:solidFill>
          <a:ln w="7620">
            <a:solidFill>
              <a:srgbClr val="BCDBD4"/>
            </a:solidFill>
            <a:prstDash val="solid"/>
          </a:ln>
        </p:spPr>
      </p:sp>
      <p:sp>
        <p:nvSpPr>
          <p:cNvPr id="17" name="Text 14"/>
          <p:cNvSpPr/>
          <p:nvPr/>
        </p:nvSpPr>
        <p:spPr>
          <a:xfrm>
            <a:off x="6189762" y="6790015"/>
            <a:ext cx="272296" cy="340281"/>
          </a:xfrm>
          <a:prstGeom prst="rect">
            <a:avLst/>
          </a:prstGeom>
          <a:noFill/>
          <a:ln/>
        </p:spPr>
        <p:txBody>
          <a:bodyPr wrap="none" lIns="0" tIns="0" rIns="0" bIns="0" rtlCol="0" anchor="t"/>
          <a:lstStyle/>
          <a:p>
            <a:pPr algn="ctr" indent="0" marL="0">
              <a:lnSpc>
                <a:spcPts val="2100"/>
              </a:lnSpc>
              <a:buNone/>
            </a:pPr>
            <a:r>
              <a:rPr lang="en-US" sz="2100" b="1" dirty="0">
                <a:solidFill>
                  <a:srgbClr val="333F70"/>
                </a:solidFill>
                <a:latin typeface="Unbounded Bold" pitchFamily="34" charset="0"/>
                <a:ea typeface="Unbounded Bold" pitchFamily="34" charset="-122"/>
                <a:cs typeface="Unbounded Bold" pitchFamily="34" charset="-120"/>
              </a:rPr>
              <a:t>4</a:t>
            </a:r>
            <a:endParaRPr lang="en-US" sz="2100" dirty="0"/>
          </a:p>
        </p:txBody>
      </p:sp>
      <p:sp>
        <p:nvSpPr>
          <p:cNvPr id="18" name="Text 15"/>
          <p:cNvSpPr/>
          <p:nvPr/>
        </p:nvSpPr>
        <p:spPr>
          <a:xfrm>
            <a:off x="6711553" y="6755963"/>
            <a:ext cx="2708196" cy="283607"/>
          </a:xfrm>
          <a:prstGeom prst="rect">
            <a:avLst/>
          </a:prstGeom>
          <a:noFill/>
          <a:ln/>
        </p:spPr>
        <p:txBody>
          <a:bodyPr wrap="none" lIns="0" tIns="0" rIns="0" bIns="0" rtlCol="0" anchor="t"/>
          <a:lstStyle/>
          <a:p>
            <a:pPr algn="l" indent="0" marL="0">
              <a:lnSpc>
                <a:spcPts val="2200"/>
              </a:lnSpc>
              <a:buNone/>
            </a:pPr>
            <a:r>
              <a:rPr lang="en-US" sz="1750" b="1" dirty="0">
                <a:solidFill>
                  <a:srgbClr val="333F70"/>
                </a:solidFill>
                <a:latin typeface="Unbounded Bold" pitchFamily="34" charset="0"/>
                <a:ea typeface="Unbounded Bold" pitchFamily="34" charset="-122"/>
                <a:cs typeface="Unbounded Bold" pitchFamily="34" charset="-120"/>
              </a:rPr>
              <a:t>Relationship Focus</a:t>
            </a:r>
            <a:endParaRPr lang="en-US" sz="1750" dirty="0"/>
          </a:p>
        </p:txBody>
      </p:sp>
      <p:sp>
        <p:nvSpPr>
          <p:cNvPr id="19" name="Text 16"/>
          <p:cNvSpPr/>
          <p:nvPr/>
        </p:nvSpPr>
        <p:spPr>
          <a:xfrm>
            <a:off x="6711553" y="7148393"/>
            <a:ext cx="7283529" cy="581025"/>
          </a:xfrm>
          <a:prstGeom prst="rect">
            <a:avLst/>
          </a:prstGeom>
          <a:noFill/>
          <a:ln/>
        </p:spPr>
        <p:txBody>
          <a:bodyPr wrap="square" lIns="0" tIns="0" rIns="0" bIns="0" rtlCol="0" anchor="t"/>
          <a:lstStyle/>
          <a:p>
            <a:pPr algn="l" indent="0" marL="0">
              <a:lnSpc>
                <a:spcPts val="2250"/>
              </a:lnSpc>
              <a:buNone/>
            </a:pPr>
            <a:r>
              <a:rPr lang="en-US" sz="1400" dirty="0">
                <a:solidFill>
                  <a:srgbClr val="333F70"/>
                </a:solidFill>
                <a:latin typeface="Open Sans" pitchFamily="34" charset="0"/>
                <a:ea typeface="Open Sans" pitchFamily="34" charset="-122"/>
                <a:cs typeface="Open Sans" pitchFamily="34" charset="-120"/>
              </a:rPr>
              <a:t>Relationship marketing involves ongoing activities beyond single transactions, fitting well with public engagement goals.</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43652" y="505778"/>
            <a:ext cx="12951619" cy="574715"/>
          </a:xfrm>
          <a:prstGeom prst="rect">
            <a:avLst/>
          </a:prstGeom>
          <a:noFill/>
          <a:ln/>
        </p:spPr>
        <p:txBody>
          <a:bodyPr wrap="none" lIns="0" tIns="0" rIns="0" bIns="0" rtlCol="0" anchor="t"/>
          <a:lstStyle/>
          <a:p>
            <a:pPr algn="l" indent="0" marL="0">
              <a:lnSpc>
                <a:spcPts val="4500"/>
              </a:lnSpc>
              <a:buNone/>
            </a:pPr>
            <a:r>
              <a:rPr lang="en-US" sz="3600" b="1" dirty="0">
                <a:solidFill>
                  <a:srgbClr val="333F70"/>
                </a:solidFill>
                <a:latin typeface="Unbounded Bold" pitchFamily="34" charset="0"/>
                <a:ea typeface="Unbounded Bold" pitchFamily="34" charset="-122"/>
                <a:cs typeface="Unbounded Bold" pitchFamily="34" charset="-120"/>
              </a:rPr>
              <a:t>Strategic Planning and Marketing Objectives</a:t>
            </a:r>
            <a:endParaRPr lang="en-US" sz="3600" dirty="0"/>
          </a:p>
        </p:txBody>
      </p:sp>
      <p:pic>
        <p:nvPicPr>
          <p:cNvPr id="3" name="Image 0" descr="preencoded.png">    </p:cNvPr>
          <p:cNvPicPr>
            <a:picLocks noChangeAspect="1"/>
          </p:cNvPicPr>
          <p:nvPr/>
        </p:nvPicPr>
        <p:blipFill>
          <a:blip r:embed="rId1"/>
          <a:stretch>
            <a:fillRect/>
          </a:stretch>
        </p:blipFill>
        <p:spPr>
          <a:xfrm>
            <a:off x="3318867" y="1448276"/>
            <a:ext cx="1320879" cy="1059537"/>
          </a:xfrm>
          <a:prstGeom prst="rect">
            <a:avLst/>
          </a:prstGeom>
        </p:spPr>
      </p:pic>
      <p:sp>
        <p:nvSpPr>
          <p:cNvPr id="4" name="Text 1"/>
          <p:cNvSpPr/>
          <p:nvPr/>
        </p:nvSpPr>
        <p:spPr>
          <a:xfrm>
            <a:off x="3849886" y="1947743"/>
            <a:ext cx="258604" cy="323255"/>
          </a:xfrm>
          <a:prstGeom prst="rect">
            <a:avLst/>
          </a:prstGeom>
          <a:noFill/>
          <a:ln/>
        </p:spPr>
        <p:txBody>
          <a:bodyPr wrap="none" lIns="0" tIns="0" rIns="0" bIns="0" rtlCol="0" anchor="t"/>
          <a:lstStyle/>
          <a:p>
            <a:pPr algn="ctr" indent="0" marL="0">
              <a:lnSpc>
                <a:spcPts val="3250"/>
              </a:lnSpc>
              <a:buNone/>
            </a:pPr>
            <a:r>
              <a:rPr lang="en-US" sz="2000" b="1" dirty="0">
                <a:solidFill>
                  <a:srgbClr val="333F70"/>
                </a:solidFill>
                <a:latin typeface="Unbounded Bold" pitchFamily="34" charset="0"/>
                <a:ea typeface="Unbounded Bold" pitchFamily="34" charset="-122"/>
                <a:cs typeface="Unbounded Bold" pitchFamily="34" charset="-120"/>
              </a:rPr>
              <a:t>1</a:t>
            </a:r>
            <a:endParaRPr lang="en-US" sz="2000" dirty="0"/>
          </a:p>
        </p:txBody>
      </p:sp>
      <p:sp>
        <p:nvSpPr>
          <p:cNvPr id="5" name="Text 2"/>
          <p:cNvSpPr/>
          <p:nvPr/>
        </p:nvSpPr>
        <p:spPr>
          <a:xfrm>
            <a:off x="4823579" y="1632109"/>
            <a:ext cx="2343269" cy="287298"/>
          </a:xfrm>
          <a:prstGeom prst="rect">
            <a:avLst/>
          </a:prstGeom>
          <a:noFill/>
          <a:ln/>
        </p:spPr>
        <p:txBody>
          <a:bodyPr wrap="none" lIns="0" tIns="0" rIns="0" bIns="0" rtlCol="0" anchor="t"/>
          <a:lstStyle/>
          <a:p>
            <a:pPr algn="l" indent="0" marL="0">
              <a:lnSpc>
                <a:spcPts val="2250"/>
              </a:lnSpc>
              <a:buNone/>
            </a:pPr>
            <a:r>
              <a:rPr lang="en-US" sz="1800" b="1" dirty="0">
                <a:solidFill>
                  <a:srgbClr val="333F70"/>
                </a:solidFill>
                <a:latin typeface="Unbounded Bold" pitchFamily="34" charset="0"/>
                <a:ea typeface="Unbounded Bold" pitchFamily="34" charset="-122"/>
                <a:cs typeface="Unbounded Bold" pitchFamily="34" charset="-120"/>
              </a:rPr>
              <a:t>Mission &amp; Vision</a:t>
            </a:r>
            <a:endParaRPr lang="en-US" sz="1800" dirty="0"/>
          </a:p>
        </p:txBody>
      </p:sp>
      <p:sp>
        <p:nvSpPr>
          <p:cNvPr id="6" name="Text 3"/>
          <p:cNvSpPr/>
          <p:nvPr/>
        </p:nvSpPr>
        <p:spPr>
          <a:xfrm>
            <a:off x="4823579" y="2029658"/>
            <a:ext cx="2844641" cy="294323"/>
          </a:xfrm>
          <a:prstGeom prst="rect">
            <a:avLst/>
          </a:prstGeom>
          <a:noFill/>
          <a:ln/>
        </p:spPr>
        <p:txBody>
          <a:bodyPr wrap="none" lIns="0" tIns="0" rIns="0" bIns="0" rtlCol="0" anchor="t"/>
          <a:lstStyle/>
          <a:p>
            <a:pPr algn="l" indent="0" marL="0">
              <a:lnSpc>
                <a:spcPts val="2300"/>
              </a:lnSpc>
              <a:buNone/>
            </a:pPr>
            <a:r>
              <a:rPr lang="en-US" sz="1400" dirty="0">
                <a:solidFill>
                  <a:srgbClr val="333F70"/>
                </a:solidFill>
                <a:latin typeface="Open Sans" pitchFamily="34" charset="0"/>
                <a:ea typeface="Open Sans" pitchFamily="34" charset="-122"/>
                <a:cs typeface="Open Sans" pitchFamily="34" charset="-120"/>
              </a:rPr>
              <a:t>Align with organization's purpose</a:t>
            </a:r>
            <a:endParaRPr lang="en-US" sz="1400" dirty="0"/>
          </a:p>
        </p:txBody>
      </p:sp>
      <p:sp>
        <p:nvSpPr>
          <p:cNvPr id="7" name="Shape 4"/>
          <p:cNvSpPr/>
          <p:nvPr/>
        </p:nvSpPr>
        <p:spPr>
          <a:xfrm>
            <a:off x="4685705" y="2521268"/>
            <a:ext cx="9255085" cy="11430"/>
          </a:xfrm>
          <a:prstGeom prst="roundRect">
            <a:avLst>
              <a:gd name="adj" fmla="val 675850"/>
            </a:avLst>
          </a:prstGeom>
          <a:solidFill>
            <a:srgbClr val="BCDBD4"/>
          </a:solidFill>
          <a:ln/>
        </p:spPr>
      </p:sp>
      <p:pic>
        <p:nvPicPr>
          <p:cNvPr id="8" name="Image 1" descr="preencoded.png">    </p:cNvPr>
          <p:cNvPicPr>
            <a:picLocks noChangeAspect="1"/>
          </p:cNvPicPr>
          <p:nvPr/>
        </p:nvPicPr>
        <p:blipFill>
          <a:blip r:embed="rId2"/>
          <a:stretch>
            <a:fillRect/>
          </a:stretch>
        </p:blipFill>
        <p:spPr>
          <a:xfrm>
            <a:off x="2658428" y="2553772"/>
            <a:ext cx="2641878" cy="1059537"/>
          </a:xfrm>
          <a:prstGeom prst="rect">
            <a:avLst/>
          </a:prstGeom>
        </p:spPr>
      </p:pic>
      <p:sp>
        <p:nvSpPr>
          <p:cNvPr id="9" name="Text 5"/>
          <p:cNvSpPr/>
          <p:nvPr/>
        </p:nvSpPr>
        <p:spPr>
          <a:xfrm>
            <a:off x="3850005" y="2921913"/>
            <a:ext cx="258604" cy="323255"/>
          </a:xfrm>
          <a:prstGeom prst="rect">
            <a:avLst/>
          </a:prstGeom>
          <a:noFill/>
          <a:ln/>
        </p:spPr>
        <p:txBody>
          <a:bodyPr wrap="none" lIns="0" tIns="0" rIns="0" bIns="0" rtlCol="0" anchor="t"/>
          <a:lstStyle/>
          <a:p>
            <a:pPr algn="ctr" indent="0" marL="0">
              <a:lnSpc>
                <a:spcPts val="3250"/>
              </a:lnSpc>
              <a:buNone/>
            </a:pPr>
            <a:r>
              <a:rPr lang="en-US" sz="2000" b="1" dirty="0">
                <a:solidFill>
                  <a:srgbClr val="333F70"/>
                </a:solidFill>
                <a:latin typeface="Unbounded Bold" pitchFamily="34" charset="0"/>
                <a:ea typeface="Unbounded Bold" pitchFamily="34" charset="-122"/>
                <a:cs typeface="Unbounded Bold" pitchFamily="34" charset="-120"/>
              </a:rPr>
              <a:t>2</a:t>
            </a:r>
            <a:endParaRPr lang="en-US" sz="2000" dirty="0"/>
          </a:p>
        </p:txBody>
      </p:sp>
      <p:sp>
        <p:nvSpPr>
          <p:cNvPr id="10" name="Text 6"/>
          <p:cNvSpPr/>
          <p:nvPr/>
        </p:nvSpPr>
        <p:spPr>
          <a:xfrm>
            <a:off x="5484138" y="2737604"/>
            <a:ext cx="2646045" cy="287298"/>
          </a:xfrm>
          <a:prstGeom prst="rect">
            <a:avLst/>
          </a:prstGeom>
          <a:noFill/>
          <a:ln/>
        </p:spPr>
        <p:txBody>
          <a:bodyPr wrap="none" lIns="0" tIns="0" rIns="0" bIns="0" rtlCol="0" anchor="t"/>
          <a:lstStyle/>
          <a:p>
            <a:pPr algn="l" indent="0" marL="0">
              <a:lnSpc>
                <a:spcPts val="2250"/>
              </a:lnSpc>
              <a:buNone/>
            </a:pPr>
            <a:r>
              <a:rPr lang="en-US" sz="1800" b="1" dirty="0">
                <a:solidFill>
                  <a:srgbClr val="333F70"/>
                </a:solidFill>
                <a:latin typeface="Unbounded Bold" pitchFamily="34" charset="0"/>
                <a:ea typeface="Unbounded Bold" pitchFamily="34" charset="-122"/>
                <a:cs typeface="Unbounded Bold" pitchFamily="34" charset="-120"/>
              </a:rPr>
              <a:t>Situation Analysis</a:t>
            </a:r>
            <a:endParaRPr lang="en-US" sz="1800" dirty="0"/>
          </a:p>
        </p:txBody>
      </p:sp>
      <p:sp>
        <p:nvSpPr>
          <p:cNvPr id="11" name="Text 7"/>
          <p:cNvSpPr/>
          <p:nvPr/>
        </p:nvSpPr>
        <p:spPr>
          <a:xfrm>
            <a:off x="5484138" y="3135154"/>
            <a:ext cx="2692718" cy="294323"/>
          </a:xfrm>
          <a:prstGeom prst="rect">
            <a:avLst/>
          </a:prstGeom>
          <a:noFill/>
          <a:ln/>
        </p:spPr>
        <p:txBody>
          <a:bodyPr wrap="none" lIns="0" tIns="0" rIns="0" bIns="0" rtlCol="0" anchor="t"/>
          <a:lstStyle/>
          <a:p>
            <a:pPr algn="l" indent="0" marL="0">
              <a:lnSpc>
                <a:spcPts val="2300"/>
              </a:lnSpc>
              <a:buNone/>
            </a:pPr>
            <a:r>
              <a:rPr lang="en-US" sz="1400" dirty="0">
                <a:solidFill>
                  <a:srgbClr val="333F70"/>
                </a:solidFill>
                <a:latin typeface="Open Sans" pitchFamily="34" charset="0"/>
                <a:ea typeface="Open Sans" pitchFamily="34" charset="-122"/>
                <a:cs typeface="Open Sans" pitchFamily="34" charset="-120"/>
              </a:rPr>
              <a:t>Assess internal/external factors</a:t>
            </a:r>
            <a:endParaRPr lang="en-US" sz="1400" dirty="0"/>
          </a:p>
        </p:txBody>
      </p:sp>
      <p:sp>
        <p:nvSpPr>
          <p:cNvPr id="12" name="Shape 8"/>
          <p:cNvSpPr/>
          <p:nvPr/>
        </p:nvSpPr>
        <p:spPr>
          <a:xfrm>
            <a:off x="5346263" y="3626763"/>
            <a:ext cx="8594527" cy="11430"/>
          </a:xfrm>
          <a:prstGeom prst="roundRect">
            <a:avLst>
              <a:gd name="adj" fmla="val 675850"/>
            </a:avLst>
          </a:prstGeom>
          <a:solidFill>
            <a:srgbClr val="BCDBD4"/>
          </a:solidFill>
          <a:ln/>
        </p:spPr>
      </p:sp>
      <p:pic>
        <p:nvPicPr>
          <p:cNvPr id="13" name="Image 2" descr="preencoded.png">    </p:cNvPr>
          <p:cNvPicPr>
            <a:picLocks noChangeAspect="1"/>
          </p:cNvPicPr>
          <p:nvPr/>
        </p:nvPicPr>
        <p:blipFill>
          <a:blip r:embed="rId3"/>
          <a:stretch>
            <a:fillRect/>
          </a:stretch>
        </p:blipFill>
        <p:spPr>
          <a:xfrm>
            <a:off x="1997869" y="3659267"/>
            <a:ext cx="3962876" cy="1059537"/>
          </a:xfrm>
          <a:prstGeom prst="rect">
            <a:avLst/>
          </a:prstGeom>
        </p:spPr>
      </p:pic>
      <p:sp>
        <p:nvSpPr>
          <p:cNvPr id="14" name="Text 9"/>
          <p:cNvSpPr/>
          <p:nvPr/>
        </p:nvSpPr>
        <p:spPr>
          <a:xfrm>
            <a:off x="3850005" y="4027408"/>
            <a:ext cx="258604" cy="323255"/>
          </a:xfrm>
          <a:prstGeom prst="rect">
            <a:avLst/>
          </a:prstGeom>
          <a:noFill/>
          <a:ln/>
        </p:spPr>
        <p:txBody>
          <a:bodyPr wrap="none" lIns="0" tIns="0" rIns="0" bIns="0" rtlCol="0" anchor="t"/>
          <a:lstStyle/>
          <a:p>
            <a:pPr algn="ctr" indent="0" marL="0">
              <a:lnSpc>
                <a:spcPts val="3250"/>
              </a:lnSpc>
              <a:buNone/>
            </a:pPr>
            <a:r>
              <a:rPr lang="en-US" sz="2000" b="1" dirty="0">
                <a:solidFill>
                  <a:srgbClr val="333F70"/>
                </a:solidFill>
                <a:latin typeface="Unbounded Bold" pitchFamily="34" charset="0"/>
                <a:ea typeface="Unbounded Bold" pitchFamily="34" charset="-122"/>
                <a:cs typeface="Unbounded Bold" pitchFamily="34" charset="-120"/>
              </a:rPr>
              <a:t>3</a:t>
            </a:r>
            <a:endParaRPr lang="en-US" sz="2000" dirty="0"/>
          </a:p>
        </p:txBody>
      </p:sp>
      <p:sp>
        <p:nvSpPr>
          <p:cNvPr id="15" name="Text 10"/>
          <p:cNvSpPr/>
          <p:nvPr/>
        </p:nvSpPr>
        <p:spPr>
          <a:xfrm>
            <a:off x="6144578" y="3843099"/>
            <a:ext cx="1827014" cy="287298"/>
          </a:xfrm>
          <a:prstGeom prst="rect">
            <a:avLst/>
          </a:prstGeom>
          <a:noFill/>
          <a:ln/>
        </p:spPr>
        <p:txBody>
          <a:bodyPr wrap="none" lIns="0" tIns="0" rIns="0" bIns="0" rtlCol="0" anchor="t"/>
          <a:lstStyle/>
          <a:p>
            <a:pPr algn="l" indent="0" marL="0">
              <a:lnSpc>
                <a:spcPts val="2250"/>
              </a:lnSpc>
              <a:buNone/>
            </a:pPr>
            <a:r>
              <a:rPr lang="en-US" sz="1800" b="1" dirty="0">
                <a:solidFill>
                  <a:srgbClr val="333F70"/>
                </a:solidFill>
                <a:latin typeface="Unbounded Bold" pitchFamily="34" charset="0"/>
                <a:ea typeface="Unbounded Bold" pitchFamily="34" charset="-122"/>
                <a:cs typeface="Unbounded Bold" pitchFamily="34" charset="-120"/>
              </a:rPr>
              <a:t>Objectives</a:t>
            </a:r>
            <a:endParaRPr lang="en-US" sz="1800" dirty="0"/>
          </a:p>
        </p:txBody>
      </p:sp>
      <p:sp>
        <p:nvSpPr>
          <p:cNvPr id="16" name="Text 11"/>
          <p:cNvSpPr/>
          <p:nvPr/>
        </p:nvSpPr>
        <p:spPr>
          <a:xfrm>
            <a:off x="6144578" y="4240649"/>
            <a:ext cx="1827014" cy="294323"/>
          </a:xfrm>
          <a:prstGeom prst="rect">
            <a:avLst/>
          </a:prstGeom>
          <a:noFill/>
          <a:ln/>
        </p:spPr>
        <p:txBody>
          <a:bodyPr wrap="none" lIns="0" tIns="0" rIns="0" bIns="0" rtlCol="0" anchor="t"/>
          <a:lstStyle/>
          <a:p>
            <a:pPr algn="l" indent="0" marL="0">
              <a:lnSpc>
                <a:spcPts val="2300"/>
              </a:lnSpc>
              <a:buNone/>
            </a:pPr>
            <a:r>
              <a:rPr lang="en-US" sz="1400" dirty="0">
                <a:solidFill>
                  <a:srgbClr val="333F70"/>
                </a:solidFill>
                <a:latin typeface="Open Sans" pitchFamily="34" charset="0"/>
                <a:ea typeface="Open Sans" pitchFamily="34" charset="-122"/>
                <a:cs typeface="Open Sans" pitchFamily="34" charset="-120"/>
              </a:rPr>
              <a:t>Set measurable goals</a:t>
            </a:r>
            <a:endParaRPr lang="en-US" sz="1400" dirty="0"/>
          </a:p>
        </p:txBody>
      </p:sp>
      <p:sp>
        <p:nvSpPr>
          <p:cNvPr id="17" name="Shape 12"/>
          <p:cNvSpPr/>
          <p:nvPr/>
        </p:nvSpPr>
        <p:spPr>
          <a:xfrm>
            <a:off x="6006703" y="4732258"/>
            <a:ext cx="7934087" cy="11430"/>
          </a:xfrm>
          <a:prstGeom prst="roundRect">
            <a:avLst>
              <a:gd name="adj" fmla="val 675850"/>
            </a:avLst>
          </a:prstGeom>
          <a:solidFill>
            <a:srgbClr val="BCDBD4"/>
          </a:solidFill>
          <a:ln/>
        </p:spPr>
      </p:sp>
      <p:pic>
        <p:nvPicPr>
          <p:cNvPr id="18" name="Image 3" descr="preencoded.png">    </p:cNvPr>
          <p:cNvPicPr>
            <a:picLocks noChangeAspect="1"/>
          </p:cNvPicPr>
          <p:nvPr/>
        </p:nvPicPr>
        <p:blipFill>
          <a:blip r:embed="rId4"/>
          <a:stretch>
            <a:fillRect/>
          </a:stretch>
        </p:blipFill>
        <p:spPr>
          <a:xfrm>
            <a:off x="1337429" y="4764762"/>
            <a:ext cx="5283756" cy="1059537"/>
          </a:xfrm>
          <a:prstGeom prst="rect">
            <a:avLst/>
          </a:prstGeom>
        </p:spPr>
      </p:pic>
      <p:sp>
        <p:nvSpPr>
          <p:cNvPr id="19" name="Text 13"/>
          <p:cNvSpPr/>
          <p:nvPr/>
        </p:nvSpPr>
        <p:spPr>
          <a:xfrm>
            <a:off x="3850005" y="5132903"/>
            <a:ext cx="258604" cy="323255"/>
          </a:xfrm>
          <a:prstGeom prst="rect">
            <a:avLst/>
          </a:prstGeom>
          <a:noFill/>
          <a:ln/>
        </p:spPr>
        <p:txBody>
          <a:bodyPr wrap="none" lIns="0" tIns="0" rIns="0" bIns="0" rtlCol="0" anchor="t"/>
          <a:lstStyle/>
          <a:p>
            <a:pPr algn="ctr" indent="0" marL="0">
              <a:lnSpc>
                <a:spcPts val="3250"/>
              </a:lnSpc>
              <a:buNone/>
            </a:pPr>
            <a:r>
              <a:rPr lang="en-US" sz="2000" b="1" dirty="0">
                <a:solidFill>
                  <a:srgbClr val="333F70"/>
                </a:solidFill>
                <a:latin typeface="Unbounded Bold" pitchFamily="34" charset="0"/>
                <a:ea typeface="Unbounded Bold" pitchFamily="34" charset="-122"/>
                <a:cs typeface="Unbounded Bold" pitchFamily="34" charset="-120"/>
              </a:rPr>
              <a:t>4</a:t>
            </a:r>
            <a:endParaRPr lang="en-US" sz="2000" dirty="0"/>
          </a:p>
        </p:txBody>
      </p:sp>
      <p:sp>
        <p:nvSpPr>
          <p:cNvPr id="20" name="Text 14"/>
          <p:cNvSpPr/>
          <p:nvPr/>
        </p:nvSpPr>
        <p:spPr>
          <a:xfrm>
            <a:off x="6805017" y="4948595"/>
            <a:ext cx="1783556" cy="287298"/>
          </a:xfrm>
          <a:prstGeom prst="rect">
            <a:avLst/>
          </a:prstGeom>
          <a:noFill/>
          <a:ln/>
        </p:spPr>
        <p:txBody>
          <a:bodyPr wrap="none" lIns="0" tIns="0" rIns="0" bIns="0" rtlCol="0" anchor="t"/>
          <a:lstStyle/>
          <a:p>
            <a:pPr algn="l" indent="0" marL="0">
              <a:lnSpc>
                <a:spcPts val="2250"/>
              </a:lnSpc>
              <a:buNone/>
            </a:pPr>
            <a:r>
              <a:rPr lang="en-US" sz="1800" b="1" dirty="0">
                <a:solidFill>
                  <a:srgbClr val="333F70"/>
                </a:solidFill>
                <a:latin typeface="Unbounded Bold" pitchFamily="34" charset="0"/>
                <a:ea typeface="Unbounded Bold" pitchFamily="34" charset="-122"/>
                <a:cs typeface="Unbounded Bold" pitchFamily="34" charset="-120"/>
              </a:rPr>
              <a:t>Strategies</a:t>
            </a:r>
            <a:endParaRPr lang="en-US" sz="1800" dirty="0"/>
          </a:p>
        </p:txBody>
      </p:sp>
      <p:sp>
        <p:nvSpPr>
          <p:cNvPr id="21" name="Text 15"/>
          <p:cNvSpPr/>
          <p:nvPr/>
        </p:nvSpPr>
        <p:spPr>
          <a:xfrm>
            <a:off x="6805017" y="5346144"/>
            <a:ext cx="1783556" cy="294323"/>
          </a:xfrm>
          <a:prstGeom prst="rect">
            <a:avLst/>
          </a:prstGeom>
          <a:noFill/>
          <a:ln/>
        </p:spPr>
        <p:txBody>
          <a:bodyPr wrap="none" lIns="0" tIns="0" rIns="0" bIns="0" rtlCol="0" anchor="t"/>
          <a:lstStyle/>
          <a:p>
            <a:pPr algn="l" indent="0" marL="0">
              <a:lnSpc>
                <a:spcPts val="2300"/>
              </a:lnSpc>
              <a:buNone/>
            </a:pPr>
            <a:r>
              <a:rPr lang="en-US" sz="1400" dirty="0">
                <a:solidFill>
                  <a:srgbClr val="333F70"/>
                </a:solidFill>
                <a:latin typeface="Open Sans" pitchFamily="34" charset="0"/>
                <a:ea typeface="Open Sans" pitchFamily="34" charset="-122"/>
                <a:cs typeface="Open Sans" pitchFamily="34" charset="-120"/>
              </a:rPr>
              <a:t>Develop action plans</a:t>
            </a:r>
            <a:endParaRPr lang="en-US" sz="1400" dirty="0"/>
          </a:p>
        </p:txBody>
      </p:sp>
      <p:sp>
        <p:nvSpPr>
          <p:cNvPr id="22" name="Shape 16"/>
          <p:cNvSpPr/>
          <p:nvPr/>
        </p:nvSpPr>
        <p:spPr>
          <a:xfrm>
            <a:off x="6667143" y="5837753"/>
            <a:ext cx="7273647" cy="11430"/>
          </a:xfrm>
          <a:prstGeom prst="roundRect">
            <a:avLst>
              <a:gd name="adj" fmla="val 675850"/>
            </a:avLst>
          </a:prstGeom>
          <a:solidFill>
            <a:srgbClr val="BCDBD4"/>
          </a:solidFill>
          <a:ln/>
        </p:spPr>
      </p:sp>
      <p:pic>
        <p:nvPicPr>
          <p:cNvPr id="23" name="Image 4" descr="preencoded.png">    </p:cNvPr>
          <p:cNvPicPr>
            <a:picLocks noChangeAspect="1"/>
          </p:cNvPicPr>
          <p:nvPr/>
        </p:nvPicPr>
        <p:blipFill>
          <a:blip r:embed="rId5"/>
          <a:stretch>
            <a:fillRect/>
          </a:stretch>
        </p:blipFill>
        <p:spPr>
          <a:xfrm>
            <a:off x="676989" y="5870258"/>
            <a:ext cx="6604754" cy="1059537"/>
          </a:xfrm>
          <a:prstGeom prst="rect">
            <a:avLst/>
          </a:prstGeom>
        </p:spPr>
      </p:pic>
      <p:sp>
        <p:nvSpPr>
          <p:cNvPr id="24" name="Text 17"/>
          <p:cNvSpPr/>
          <p:nvPr/>
        </p:nvSpPr>
        <p:spPr>
          <a:xfrm>
            <a:off x="3850005" y="6238399"/>
            <a:ext cx="258604" cy="323255"/>
          </a:xfrm>
          <a:prstGeom prst="rect">
            <a:avLst/>
          </a:prstGeom>
          <a:noFill/>
          <a:ln/>
        </p:spPr>
        <p:txBody>
          <a:bodyPr wrap="none" lIns="0" tIns="0" rIns="0" bIns="0" rtlCol="0" anchor="t"/>
          <a:lstStyle/>
          <a:p>
            <a:pPr algn="ctr" indent="0" marL="0">
              <a:lnSpc>
                <a:spcPts val="3250"/>
              </a:lnSpc>
              <a:buNone/>
            </a:pPr>
            <a:r>
              <a:rPr lang="en-US" sz="2000" b="1" dirty="0">
                <a:solidFill>
                  <a:srgbClr val="333F70"/>
                </a:solidFill>
                <a:latin typeface="Unbounded Bold" pitchFamily="34" charset="0"/>
                <a:ea typeface="Unbounded Bold" pitchFamily="34" charset="-122"/>
                <a:cs typeface="Unbounded Bold" pitchFamily="34" charset="-120"/>
              </a:rPr>
              <a:t>5</a:t>
            </a:r>
            <a:endParaRPr lang="en-US" sz="2000" dirty="0"/>
          </a:p>
        </p:txBody>
      </p:sp>
      <p:sp>
        <p:nvSpPr>
          <p:cNvPr id="25" name="Text 18"/>
          <p:cNvSpPr/>
          <p:nvPr/>
        </p:nvSpPr>
        <p:spPr>
          <a:xfrm>
            <a:off x="7465576" y="6054090"/>
            <a:ext cx="2307788" cy="287298"/>
          </a:xfrm>
          <a:prstGeom prst="rect">
            <a:avLst/>
          </a:prstGeom>
          <a:noFill/>
          <a:ln/>
        </p:spPr>
        <p:txBody>
          <a:bodyPr wrap="none" lIns="0" tIns="0" rIns="0" bIns="0" rtlCol="0" anchor="t"/>
          <a:lstStyle/>
          <a:p>
            <a:pPr algn="l" indent="0" marL="0">
              <a:lnSpc>
                <a:spcPts val="2250"/>
              </a:lnSpc>
              <a:buNone/>
            </a:pPr>
            <a:r>
              <a:rPr lang="en-US" sz="1800" b="1" dirty="0">
                <a:solidFill>
                  <a:srgbClr val="333F70"/>
                </a:solidFill>
                <a:latin typeface="Unbounded Bold" pitchFamily="34" charset="0"/>
                <a:ea typeface="Unbounded Bold" pitchFamily="34" charset="-122"/>
                <a:cs typeface="Unbounded Bold" pitchFamily="34" charset="-120"/>
              </a:rPr>
              <a:t>Implementation</a:t>
            </a:r>
            <a:endParaRPr lang="en-US" sz="1800" dirty="0"/>
          </a:p>
        </p:txBody>
      </p:sp>
      <p:sp>
        <p:nvSpPr>
          <p:cNvPr id="26" name="Text 19"/>
          <p:cNvSpPr/>
          <p:nvPr/>
        </p:nvSpPr>
        <p:spPr>
          <a:xfrm>
            <a:off x="7465576" y="6451640"/>
            <a:ext cx="2307788" cy="294323"/>
          </a:xfrm>
          <a:prstGeom prst="rect">
            <a:avLst/>
          </a:prstGeom>
          <a:noFill/>
          <a:ln/>
        </p:spPr>
        <p:txBody>
          <a:bodyPr wrap="none" lIns="0" tIns="0" rIns="0" bIns="0" rtlCol="0" anchor="t"/>
          <a:lstStyle/>
          <a:p>
            <a:pPr algn="l" indent="0" marL="0">
              <a:lnSpc>
                <a:spcPts val="2300"/>
              </a:lnSpc>
              <a:buNone/>
            </a:pPr>
            <a:r>
              <a:rPr lang="en-US" sz="1400" dirty="0">
                <a:solidFill>
                  <a:srgbClr val="333F70"/>
                </a:solidFill>
                <a:latin typeface="Open Sans" pitchFamily="34" charset="0"/>
                <a:ea typeface="Open Sans" pitchFamily="34" charset="-122"/>
                <a:cs typeface="Open Sans" pitchFamily="34" charset="-120"/>
              </a:rPr>
              <a:t>Execute and monitor</a:t>
            </a:r>
            <a:endParaRPr lang="en-US" sz="1400" dirty="0"/>
          </a:p>
        </p:txBody>
      </p:sp>
      <p:sp>
        <p:nvSpPr>
          <p:cNvPr id="27" name="Text 20"/>
          <p:cNvSpPr/>
          <p:nvPr/>
        </p:nvSpPr>
        <p:spPr>
          <a:xfrm>
            <a:off x="643652" y="7136606"/>
            <a:ext cx="13343096" cy="588645"/>
          </a:xfrm>
          <a:prstGeom prst="rect">
            <a:avLst/>
          </a:prstGeom>
          <a:noFill/>
          <a:ln/>
        </p:spPr>
        <p:txBody>
          <a:bodyPr wrap="square" lIns="0" tIns="0" rIns="0" bIns="0" rtlCol="0" anchor="t"/>
          <a:lstStyle/>
          <a:p>
            <a:pPr algn="l" indent="0" marL="0">
              <a:lnSpc>
                <a:spcPts val="2300"/>
              </a:lnSpc>
              <a:buNone/>
            </a:pPr>
            <a:r>
              <a:rPr lang="en-US" sz="1400" dirty="0">
                <a:solidFill>
                  <a:srgbClr val="333F70"/>
                </a:solidFill>
                <a:latin typeface="Open Sans" pitchFamily="34" charset="0"/>
                <a:ea typeface="Open Sans" pitchFamily="34" charset="-122"/>
                <a:cs typeface="Open Sans" pitchFamily="34" charset="-120"/>
              </a:rPr>
              <a:t>Strategic planning provides a framework for public sector marketing. It involves aligning objectives with the organization's mission, conducting situational analysis, setting measurable goals, developing strategies, and implementing plans with stakeholder input.</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2358509"/>
            <a:ext cx="10469761" cy="708779"/>
          </a:xfrm>
          <a:prstGeom prst="rect">
            <a:avLst/>
          </a:prstGeom>
          <a:noFill/>
          <a:ln/>
        </p:spPr>
        <p:txBody>
          <a:bodyPr wrap="non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Mission and Vision Alignment</a:t>
            </a:r>
            <a:endParaRPr lang="en-US" sz="4450" dirty="0"/>
          </a:p>
        </p:txBody>
      </p:sp>
      <p:sp>
        <p:nvSpPr>
          <p:cNvPr id="3" name="Text 1"/>
          <p:cNvSpPr/>
          <p:nvPr/>
        </p:nvSpPr>
        <p:spPr>
          <a:xfrm>
            <a:off x="793790" y="3634264"/>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Purpose</a:t>
            </a:r>
            <a:endParaRPr lang="en-US" sz="2200" dirty="0"/>
          </a:p>
        </p:txBody>
      </p:sp>
      <p:sp>
        <p:nvSpPr>
          <p:cNvPr id="4" name="Text 2"/>
          <p:cNvSpPr/>
          <p:nvPr/>
        </p:nvSpPr>
        <p:spPr>
          <a:xfrm>
            <a:off x="793790" y="4215408"/>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Examine how marketing supports the public organization's role and responsibilities in delivering on its mission.</a:t>
            </a:r>
            <a:endParaRPr lang="en-US" sz="1750" dirty="0"/>
          </a:p>
        </p:txBody>
      </p:sp>
      <p:sp>
        <p:nvSpPr>
          <p:cNvPr id="5" name="Text 3"/>
          <p:cNvSpPr/>
          <p:nvPr/>
        </p:nvSpPr>
        <p:spPr>
          <a:xfrm>
            <a:off x="5332928" y="3634264"/>
            <a:ext cx="3629978"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Strategy Statement</a:t>
            </a:r>
            <a:endParaRPr lang="en-US" sz="2200" dirty="0"/>
          </a:p>
        </p:txBody>
      </p:sp>
      <p:sp>
        <p:nvSpPr>
          <p:cNvPr id="6" name="Text 4"/>
          <p:cNvSpPr/>
          <p:nvPr/>
        </p:nvSpPr>
        <p:spPr>
          <a:xfrm>
            <a:off x="5332928" y="4215408"/>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Marketing shapes perceptions to increase the organization's value while addressing its traditional mission.</a:t>
            </a:r>
            <a:endParaRPr lang="en-US" sz="1750" dirty="0"/>
          </a:p>
        </p:txBody>
      </p:sp>
      <p:sp>
        <p:nvSpPr>
          <p:cNvPr id="7" name="Text 5"/>
          <p:cNvSpPr/>
          <p:nvPr/>
        </p:nvSpPr>
        <p:spPr>
          <a:xfrm>
            <a:off x="9872067" y="3634264"/>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Best Practices</a:t>
            </a:r>
            <a:endParaRPr lang="en-US" sz="2200" dirty="0"/>
          </a:p>
        </p:txBody>
      </p:sp>
      <p:sp>
        <p:nvSpPr>
          <p:cNvPr id="8" name="Text 6"/>
          <p:cNvSpPr/>
          <p:nvPr/>
        </p:nvSpPr>
        <p:spPr>
          <a:xfrm>
            <a:off x="9872067" y="4215408"/>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Ensure marketing values and objectives are congruent with the overall mission to build trust and guide activities.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4023" y="592455"/>
            <a:ext cx="13122354" cy="1346597"/>
          </a:xfrm>
          <a:prstGeom prst="rect">
            <a:avLst/>
          </a:prstGeom>
          <a:noFill/>
          <a:ln/>
        </p:spPr>
        <p:txBody>
          <a:bodyPr wrap="square" lIns="0" tIns="0" rIns="0" bIns="0" rtlCol="0" anchor="t"/>
          <a:lstStyle/>
          <a:p>
            <a:pPr algn="l" indent="0" marL="0">
              <a:lnSpc>
                <a:spcPts val="5300"/>
              </a:lnSpc>
              <a:buNone/>
            </a:pPr>
            <a:r>
              <a:rPr lang="en-US" sz="4200" b="1" dirty="0">
                <a:solidFill>
                  <a:srgbClr val="333F70"/>
                </a:solidFill>
                <a:latin typeface="Unbounded Bold" pitchFamily="34" charset="0"/>
                <a:ea typeface="Unbounded Bold" pitchFamily="34" charset="-122"/>
                <a:cs typeface="Unbounded Bold" pitchFamily="34" charset="-120"/>
              </a:rPr>
              <a:t>SWOT Analysis in Public Sector Marketing</a:t>
            </a:r>
            <a:endParaRPr lang="en-US" sz="4200" dirty="0"/>
          </a:p>
        </p:txBody>
      </p:sp>
      <p:sp>
        <p:nvSpPr>
          <p:cNvPr id="3" name="Text 1"/>
          <p:cNvSpPr/>
          <p:nvPr/>
        </p:nvSpPr>
        <p:spPr>
          <a:xfrm>
            <a:off x="2002512" y="3032046"/>
            <a:ext cx="2693194" cy="336590"/>
          </a:xfrm>
          <a:prstGeom prst="rect">
            <a:avLst/>
          </a:prstGeom>
          <a:noFill/>
          <a:ln/>
        </p:spPr>
        <p:txBody>
          <a:bodyPr wrap="none" lIns="0" tIns="0" rIns="0" bIns="0" rtlCol="0" anchor="t"/>
          <a:lstStyle/>
          <a:p>
            <a:pPr algn="r" indent="0" marL="0">
              <a:lnSpc>
                <a:spcPts val="2650"/>
              </a:lnSpc>
              <a:buNone/>
            </a:pPr>
            <a:r>
              <a:rPr lang="en-US" sz="2100" b="1" dirty="0">
                <a:solidFill>
                  <a:srgbClr val="333F70"/>
                </a:solidFill>
                <a:latin typeface="Unbounded Bold" pitchFamily="34" charset="0"/>
                <a:ea typeface="Unbounded Bold" pitchFamily="34" charset="-122"/>
                <a:cs typeface="Unbounded Bold" pitchFamily="34" charset="-120"/>
              </a:rPr>
              <a:t>Strengths</a:t>
            </a:r>
            <a:endParaRPr lang="en-US" sz="2100" dirty="0"/>
          </a:p>
        </p:txBody>
      </p:sp>
      <p:sp>
        <p:nvSpPr>
          <p:cNvPr id="4" name="Text 2"/>
          <p:cNvSpPr/>
          <p:nvPr/>
        </p:nvSpPr>
        <p:spPr>
          <a:xfrm>
            <a:off x="754023" y="3497818"/>
            <a:ext cx="3941683" cy="344805"/>
          </a:xfrm>
          <a:prstGeom prst="rect">
            <a:avLst/>
          </a:prstGeom>
          <a:noFill/>
          <a:ln/>
        </p:spPr>
        <p:txBody>
          <a:bodyPr wrap="none" lIns="0" tIns="0" rIns="0" bIns="0" rtlCol="0" anchor="t"/>
          <a:lstStyle/>
          <a:p>
            <a:pPr algn="r" indent="0" marL="0">
              <a:lnSpc>
                <a:spcPts val="2700"/>
              </a:lnSpc>
              <a:buNone/>
            </a:pPr>
            <a:r>
              <a:rPr lang="en-US" sz="1650" dirty="0">
                <a:solidFill>
                  <a:srgbClr val="333F70"/>
                </a:solidFill>
                <a:latin typeface="Open Sans" pitchFamily="34" charset="0"/>
                <a:ea typeface="Open Sans" pitchFamily="34" charset="-122"/>
                <a:cs typeface="Open Sans" pitchFamily="34" charset="-120"/>
              </a:rPr>
              <a:t>Internal capabilities</a:t>
            </a:r>
            <a:endParaRPr lang="en-US" sz="1650" dirty="0"/>
          </a:p>
        </p:txBody>
      </p:sp>
      <p:pic>
        <p:nvPicPr>
          <p:cNvPr id="5" name="Image 0" descr="preencoded.png">    </p:cNvPr>
          <p:cNvPicPr>
            <a:picLocks noChangeAspect="1"/>
          </p:cNvPicPr>
          <p:nvPr/>
        </p:nvPicPr>
        <p:blipFill>
          <a:blip r:embed="rId1"/>
          <a:stretch>
            <a:fillRect/>
          </a:stretch>
        </p:blipFill>
        <p:spPr>
          <a:xfrm>
            <a:off x="5018842" y="2369939"/>
            <a:ext cx="4592717" cy="4592717"/>
          </a:xfrm>
          <a:prstGeom prst="rect">
            <a:avLst/>
          </a:prstGeom>
        </p:spPr>
      </p:pic>
      <p:sp>
        <p:nvSpPr>
          <p:cNvPr id="6" name="Text 3"/>
          <p:cNvSpPr/>
          <p:nvPr/>
        </p:nvSpPr>
        <p:spPr>
          <a:xfrm>
            <a:off x="6229588" y="3149679"/>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333F70"/>
                </a:solidFill>
                <a:latin typeface="Unbounded Bold" pitchFamily="34" charset="0"/>
                <a:ea typeface="Unbounded Bold" pitchFamily="34" charset="-122"/>
                <a:cs typeface="Unbounded Bold" pitchFamily="34" charset="-120"/>
              </a:rPr>
              <a:t>1</a:t>
            </a:r>
            <a:endParaRPr lang="en-US" sz="2500" dirty="0"/>
          </a:p>
        </p:txBody>
      </p:sp>
      <p:sp>
        <p:nvSpPr>
          <p:cNvPr id="7" name="Text 4"/>
          <p:cNvSpPr/>
          <p:nvPr/>
        </p:nvSpPr>
        <p:spPr>
          <a:xfrm>
            <a:off x="9934694" y="3032046"/>
            <a:ext cx="2693194" cy="336590"/>
          </a:xfrm>
          <a:prstGeom prst="rect">
            <a:avLst/>
          </a:prstGeom>
          <a:noFill/>
          <a:ln/>
        </p:spPr>
        <p:txBody>
          <a:bodyPr wrap="none" lIns="0" tIns="0" rIns="0" bIns="0" rtlCol="0" anchor="t"/>
          <a:lstStyle/>
          <a:p>
            <a:pPr algn="l" indent="0" marL="0">
              <a:lnSpc>
                <a:spcPts val="2650"/>
              </a:lnSpc>
              <a:buNone/>
            </a:pPr>
            <a:r>
              <a:rPr lang="en-US" sz="2100" b="1" dirty="0">
                <a:solidFill>
                  <a:srgbClr val="333F70"/>
                </a:solidFill>
                <a:latin typeface="Unbounded Bold" pitchFamily="34" charset="0"/>
                <a:ea typeface="Unbounded Bold" pitchFamily="34" charset="-122"/>
                <a:cs typeface="Unbounded Bold" pitchFamily="34" charset="-120"/>
              </a:rPr>
              <a:t>Weaknesses</a:t>
            </a:r>
            <a:endParaRPr lang="en-US" sz="2100" dirty="0"/>
          </a:p>
        </p:txBody>
      </p:sp>
      <p:sp>
        <p:nvSpPr>
          <p:cNvPr id="8" name="Text 5"/>
          <p:cNvSpPr/>
          <p:nvPr/>
        </p:nvSpPr>
        <p:spPr>
          <a:xfrm>
            <a:off x="9934694" y="3497818"/>
            <a:ext cx="3941683" cy="344805"/>
          </a:xfrm>
          <a:prstGeom prst="rect">
            <a:avLst/>
          </a:prstGeom>
          <a:noFill/>
          <a:ln/>
        </p:spPr>
        <p:txBody>
          <a:bodyPr wrap="none" lIns="0" tIns="0" rIns="0" bIns="0" rtlCol="0" anchor="t"/>
          <a:lstStyle/>
          <a:p>
            <a:pPr algn="l" indent="0" marL="0">
              <a:lnSpc>
                <a:spcPts val="2700"/>
              </a:lnSpc>
              <a:buNone/>
            </a:pPr>
            <a:r>
              <a:rPr lang="en-US" sz="1650" dirty="0">
                <a:solidFill>
                  <a:srgbClr val="333F70"/>
                </a:solidFill>
                <a:latin typeface="Open Sans" pitchFamily="34" charset="0"/>
                <a:ea typeface="Open Sans" pitchFamily="34" charset="-122"/>
                <a:cs typeface="Open Sans" pitchFamily="34" charset="-120"/>
              </a:rPr>
              <a:t>Internal limitations</a:t>
            </a:r>
            <a:endParaRPr lang="en-US" sz="1650" dirty="0"/>
          </a:p>
        </p:txBody>
      </p:sp>
      <p:pic>
        <p:nvPicPr>
          <p:cNvPr id="9" name="Image 1" descr="preencoded.png">    </p:cNvPr>
          <p:cNvPicPr>
            <a:picLocks noChangeAspect="1"/>
          </p:cNvPicPr>
          <p:nvPr/>
        </p:nvPicPr>
        <p:blipFill>
          <a:blip r:embed="rId2"/>
          <a:stretch>
            <a:fillRect/>
          </a:stretch>
        </p:blipFill>
        <p:spPr>
          <a:xfrm>
            <a:off x="5018842" y="2369939"/>
            <a:ext cx="4592717" cy="4592717"/>
          </a:xfrm>
          <a:prstGeom prst="rect">
            <a:avLst/>
          </a:prstGeom>
        </p:spPr>
      </p:pic>
      <p:sp>
        <p:nvSpPr>
          <p:cNvPr id="10" name="Text 6"/>
          <p:cNvSpPr/>
          <p:nvPr/>
        </p:nvSpPr>
        <p:spPr>
          <a:xfrm>
            <a:off x="8469035" y="3540443"/>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333F70"/>
                </a:solidFill>
                <a:latin typeface="Unbounded Bold" pitchFamily="34" charset="0"/>
                <a:ea typeface="Unbounded Bold" pitchFamily="34" charset="-122"/>
                <a:cs typeface="Unbounded Bold" pitchFamily="34" charset="-120"/>
              </a:rPr>
              <a:t>2</a:t>
            </a:r>
            <a:endParaRPr lang="en-US" sz="2500" dirty="0"/>
          </a:p>
        </p:txBody>
      </p:sp>
      <p:sp>
        <p:nvSpPr>
          <p:cNvPr id="11" name="Text 7"/>
          <p:cNvSpPr/>
          <p:nvPr/>
        </p:nvSpPr>
        <p:spPr>
          <a:xfrm>
            <a:off x="9934694" y="5489972"/>
            <a:ext cx="2693194" cy="336590"/>
          </a:xfrm>
          <a:prstGeom prst="rect">
            <a:avLst/>
          </a:prstGeom>
          <a:noFill/>
          <a:ln/>
        </p:spPr>
        <p:txBody>
          <a:bodyPr wrap="none" lIns="0" tIns="0" rIns="0" bIns="0" rtlCol="0" anchor="t"/>
          <a:lstStyle/>
          <a:p>
            <a:pPr algn="l" indent="0" marL="0">
              <a:lnSpc>
                <a:spcPts val="2650"/>
              </a:lnSpc>
              <a:buNone/>
            </a:pPr>
            <a:r>
              <a:rPr lang="en-US" sz="2100" b="1" dirty="0">
                <a:solidFill>
                  <a:srgbClr val="333F70"/>
                </a:solidFill>
                <a:latin typeface="Unbounded Bold" pitchFamily="34" charset="0"/>
                <a:ea typeface="Unbounded Bold" pitchFamily="34" charset="-122"/>
                <a:cs typeface="Unbounded Bold" pitchFamily="34" charset="-120"/>
              </a:rPr>
              <a:t>Opportunities</a:t>
            </a:r>
            <a:endParaRPr lang="en-US" sz="2100" dirty="0"/>
          </a:p>
        </p:txBody>
      </p:sp>
      <p:sp>
        <p:nvSpPr>
          <p:cNvPr id="12" name="Text 8"/>
          <p:cNvSpPr/>
          <p:nvPr/>
        </p:nvSpPr>
        <p:spPr>
          <a:xfrm>
            <a:off x="9934694" y="5955744"/>
            <a:ext cx="3941683" cy="344805"/>
          </a:xfrm>
          <a:prstGeom prst="rect">
            <a:avLst/>
          </a:prstGeom>
          <a:noFill/>
          <a:ln/>
        </p:spPr>
        <p:txBody>
          <a:bodyPr wrap="none" lIns="0" tIns="0" rIns="0" bIns="0" rtlCol="0" anchor="t"/>
          <a:lstStyle/>
          <a:p>
            <a:pPr algn="l" indent="0" marL="0">
              <a:lnSpc>
                <a:spcPts val="2700"/>
              </a:lnSpc>
              <a:buNone/>
            </a:pPr>
            <a:r>
              <a:rPr lang="en-US" sz="1650" dirty="0">
                <a:solidFill>
                  <a:srgbClr val="333F70"/>
                </a:solidFill>
                <a:latin typeface="Open Sans" pitchFamily="34" charset="0"/>
                <a:ea typeface="Open Sans" pitchFamily="34" charset="-122"/>
                <a:cs typeface="Open Sans" pitchFamily="34" charset="-120"/>
              </a:rPr>
              <a:t>External possibilities</a:t>
            </a:r>
            <a:endParaRPr lang="en-US" sz="1650" dirty="0"/>
          </a:p>
        </p:txBody>
      </p:sp>
      <p:pic>
        <p:nvPicPr>
          <p:cNvPr id="13" name="Image 2" descr="preencoded.png">    </p:cNvPr>
          <p:cNvPicPr>
            <a:picLocks noChangeAspect="1"/>
          </p:cNvPicPr>
          <p:nvPr/>
        </p:nvPicPr>
        <p:blipFill>
          <a:blip r:embed="rId3"/>
          <a:stretch>
            <a:fillRect/>
          </a:stretch>
        </p:blipFill>
        <p:spPr>
          <a:xfrm>
            <a:off x="5018842" y="2369939"/>
            <a:ext cx="4592717" cy="4592717"/>
          </a:xfrm>
          <a:prstGeom prst="rect">
            <a:avLst/>
          </a:prstGeom>
        </p:spPr>
      </p:pic>
      <p:sp>
        <p:nvSpPr>
          <p:cNvPr id="14" name="Text 9"/>
          <p:cNvSpPr/>
          <p:nvPr/>
        </p:nvSpPr>
        <p:spPr>
          <a:xfrm>
            <a:off x="8078272" y="5779889"/>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333F70"/>
                </a:solidFill>
                <a:latin typeface="Unbounded Bold" pitchFamily="34" charset="0"/>
                <a:ea typeface="Unbounded Bold" pitchFamily="34" charset="-122"/>
                <a:cs typeface="Unbounded Bold" pitchFamily="34" charset="-120"/>
              </a:rPr>
              <a:t>3</a:t>
            </a:r>
            <a:endParaRPr lang="en-US" sz="2500" dirty="0"/>
          </a:p>
        </p:txBody>
      </p:sp>
      <p:sp>
        <p:nvSpPr>
          <p:cNvPr id="15" name="Text 10"/>
          <p:cNvSpPr/>
          <p:nvPr/>
        </p:nvSpPr>
        <p:spPr>
          <a:xfrm>
            <a:off x="2002512" y="5489972"/>
            <a:ext cx="2693194" cy="336590"/>
          </a:xfrm>
          <a:prstGeom prst="rect">
            <a:avLst/>
          </a:prstGeom>
          <a:noFill/>
          <a:ln/>
        </p:spPr>
        <p:txBody>
          <a:bodyPr wrap="none" lIns="0" tIns="0" rIns="0" bIns="0" rtlCol="0" anchor="t"/>
          <a:lstStyle/>
          <a:p>
            <a:pPr algn="r" indent="0" marL="0">
              <a:lnSpc>
                <a:spcPts val="2650"/>
              </a:lnSpc>
              <a:buNone/>
            </a:pPr>
            <a:r>
              <a:rPr lang="en-US" sz="2100" b="1" dirty="0">
                <a:solidFill>
                  <a:srgbClr val="333F70"/>
                </a:solidFill>
                <a:latin typeface="Unbounded Bold" pitchFamily="34" charset="0"/>
                <a:ea typeface="Unbounded Bold" pitchFamily="34" charset="-122"/>
                <a:cs typeface="Unbounded Bold" pitchFamily="34" charset="-120"/>
              </a:rPr>
              <a:t>Threats</a:t>
            </a:r>
            <a:endParaRPr lang="en-US" sz="2100" dirty="0"/>
          </a:p>
        </p:txBody>
      </p:sp>
      <p:sp>
        <p:nvSpPr>
          <p:cNvPr id="16" name="Text 11"/>
          <p:cNvSpPr/>
          <p:nvPr/>
        </p:nvSpPr>
        <p:spPr>
          <a:xfrm>
            <a:off x="754023" y="5955744"/>
            <a:ext cx="3941683" cy="344805"/>
          </a:xfrm>
          <a:prstGeom prst="rect">
            <a:avLst/>
          </a:prstGeom>
          <a:noFill/>
          <a:ln/>
        </p:spPr>
        <p:txBody>
          <a:bodyPr wrap="none" lIns="0" tIns="0" rIns="0" bIns="0" rtlCol="0" anchor="t"/>
          <a:lstStyle/>
          <a:p>
            <a:pPr algn="r" indent="0" marL="0">
              <a:lnSpc>
                <a:spcPts val="2700"/>
              </a:lnSpc>
              <a:buNone/>
            </a:pPr>
            <a:r>
              <a:rPr lang="en-US" sz="1650" dirty="0">
                <a:solidFill>
                  <a:srgbClr val="333F70"/>
                </a:solidFill>
                <a:latin typeface="Open Sans" pitchFamily="34" charset="0"/>
                <a:ea typeface="Open Sans" pitchFamily="34" charset="-122"/>
                <a:cs typeface="Open Sans" pitchFamily="34" charset="-120"/>
              </a:rPr>
              <a:t>External challenges</a:t>
            </a:r>
            <a:endParaRPr lang="en-US" sz="1650" dirty="0"/>
          </a:p>
        </p:txBody>
      </p:sp>
      <p:pic>
        <p:nvPicPr>
          <p:cNvPr id="17" name="Image 3" descr="preencoded.png">    </p:cNvPr>
          <p:cNvPicPr>
            <a:picLocks noChangeAspect="1"/>
          </p:cNvPicPr>
          <p:nvPr/>
        </p:nvPicPr>
        <p:blipFill>
          <a:blip r:embed="rId4"/>
          <a:stretch>
            <a:fillRect/>
          </a:stretch>
        </p:blipFill>
        <p:spPr>
          <a:xfrm>
            <a:off x="5018842" y="2369939"/>
            <a:ext cx="4592717" cy="4592717"/>
          </a:xfrm>
          <a:prstGeom prst="rect">
            <a:avLst/>
          </a:prstGeom>
        </p:spPr>
      </p:pic>
      <p:sp>
        <p:nvSpPr>
          <p:cNvPr id="18" name="Text 12"/>
          <p:cNvSpPr/>
          <p:nvPr/>
        </p:nvSpPr>
        <p:spPr>
          <a:xfrm>
            <a:off x="5838825" y="5389126"/>
            <a:ext cx="322302" cy="402908"/>
          </a:xfrm>
          <a:prstGeom prst="rect">
            <a:avLst/>
          </a:prstGeom>
          <a:noFill/>
          <a:ln/>
        </p:spPr>
        <p:txBody>
          <a:bodyPr wrap="none" lIns="0" tIns="0" rIns="0" bIns="0" rtlCol="0" anchor="t"/>
          <a:lstStyle/>
          <a:p>
            <a:pPr algn="l" indent="0" marL="0">
              <a:lnSpc>
                <a:spcPts val="4050"/>
              </a:lnSpc>
              <a:buNone/>
            </a:pPr>
            <a:r>
              <a:rPr lang="en-US" sz="2500" b="1" dirty="0">
                <a:solidFill>
                  <a:srgbClr val="333F70"/>
                </a:solidFill>
                <a:latin typeface="Unbounded Bold" pitchFamily="34" charset="0"/>
                <a:ea typeface="Unbounded Bold" pitchFamily="34" charset="-122"/>
                <a:cs typeface="Unbounded Bold" pitchFamily="34" charset="-120"/>
              </a:rPr>
              <a:t>4</a:t>
            </a:r>
            <a:endParaRPr lang="en-US" sz="2500" dirty="0"/>
          </a:p>
        </p:txBody>
      </p:sp>
      <p:sp>
        <p:nvSpPr>
          <p:cNvPr id="19" name="Text 13"/>
          <p:cNvSpPr/>
          <p:nvPr/>
        </p:nvSpPr>
        <p:spPr>
          <a:xfrm>
            <a:off x="754023" y="7204948"/>
            <a:ext cx="13122354" cy="689610"/>
          </a:xfrm>
          <a:prstGeom prst="rect">
            <a:avLst/>
          </a:prstGeom>
          <a:noFill/>
          <a:ln/>
        </p:spPr>
        <p:txBody>
          <a:bodyPr wrap="square" lIns="0" tIns="0" rIns="0" bIns="0" rtlCol="0" anchor="t"/>
          <a:lstStyle/>
          <a:p>
            <a:pPr algn="l" indent="0" marL="0">
              <a:lnSpc>
                <a:spcPts val="2700"/>
              </a:lnSpc>
              <a:buNone/>
            </a:pPr>
            <a:r>
              <a:rPr lang="en-US" sz="1650" dirty="0">
                <a:solidFill>
                  <a:srgbClr val="333F70"/>
                </a:solidFill>
                <a:latin typeface="Open Sans" pitchFamily="34" charset="0"/>
                <a:ea typeface="Open Sans" pitchFamily="34" charset="-122"/>
                <a:cs typeface="Open Sans" pitchFamily="34" charset="-120"/>
              </a:rPr>
              <a:t>SWOT analysis is a strategic tool used in public sector marketing to assess internal strengths and weaknesses alongside external opportunities and threats. This comprehensive analysis helps formulate targeted marketing plans and promotions.</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62330" y="788075"/>
            <a:ext cx="7592139" cy="1385411"/>
          </a:xfrm>
          <a:prstGeom prst="rect">
            <a:avLst/>
          </a:prstGeom>
          <a:noFill/>
          <a:ln/>
        </p:spPr>
        <p:txBody>
          <a:bodyPr wrap="square" lIns="0" tIns="0" rIns="0" bIns="0" rtlCol="0" anchor="t"/>
          <a:lstStyle/>
          <a:p>
            <a:pPr algn="l" indent="0" marL="0">
              <a:lnSpc>
                <a:spcPts val="5450"/>
              </a:lnSpc>
              <a:buNone/>
            </a:pPr>
            <a:r>
              <a:rPr lang="en-US" sz="4350" b="1" dirty="0">
                <a:solidFill>
                  <a:srgbClr val="333F70"/>
                </a:solidFill>
                <a:latin typeface="Unbounded Bold" pitchFamily="34" charset="0"/>
                <a:ea typeface="Unbounded Bold" pitchFamily="34" charset="-122"/>
                <a:cs typeface="Unbounded Bold" pitchFamily="34" charset="-120"/>
              </a:rPr>
              <a:t>Market Research and Analysis</a:t>
            </a:r>
            <a:endParaRPr lang="en-US" sz="4350" dirty="0"/>
          </a:p>
        </p:txBody>
      </p:sp>
      <p:sp>
        <p:nvSpPr>
          <p:cNvPr id="4" name="Shape 1"/>
          <p:cNvSpPr/>
          <p:nvPr/>
        </p:nvSpPr>
        <p:spPr>
          <a:xfrm>
            <a:off x="6262330" y="2506028"/>
            <a:ext cx="3685223" cy="3066217"/>
          </a:xfrm>
          <a:prstGeom prst="roundRect">
            <a:avLst>
              <a:gd name="adj" fmla="val 3037"/>
            </a:avLst>
          </a:prstGeom>
          <a:solidFill>
            <a:srgbClr val="D6F5EE"/>
          </a:solidFill>
          <a:ln w="7620">
            <a:solidFill>
              <a:srgbClr val="BCDBD4"/>
            </a:solidFill>
            <a:prstDash val="solid"/>
          </a:ln>
        </p:spPr>
      </p:sp>
      <p:sp>
        <p:nvSpPr>
          <p:cNvPr id="5" name="Text 2"/>
          <p:cNvSpPr/>
          <p:nvPr/>
        </p:nvSpPr>
        <p:spPr>
          <a:xfrm>
            <a:off x="6491645" y="2735342"/>
            <a:ext cx="2771180" cy="346472"/>
          </a:xfrm>
          <a:prstGeom prst="rect">
            <a:avLst/>
          </a:prstGeom>
          <a:noFill/>
          <a:ln/>
        </p:spPr>
        <p:txBody>
          <a:bodyPr wrap="none" lIns="0" tIns="0" rIns="0" bIns="0" rtlCol="0" anchor="t"/>
          <a:lstStyle/>
          <a:p>
            <a:pPr algn="l" indent="0" marL="0">
              <a:lnSpc>
                <a:spcPts val="2700"/>
              </a:lnSpc>
              <a:buNone/>
            </a:pPr>
            <a:r>
              <a:rPr lang="en-US" sz="2150" b="1" dirty="0">
                <a:solidFill>
                  <a:srgbClr val="333F70"/>
                </a:solidFill>
                <a:latin typeface="Unbounded Bold" pitchFamily="34" charset="0"/>
                <a:ea typeface="Unbounded Bold" pitchFamily="34" charset="-122"/>
                <a:cs typeface="Unbounded Bold" pitchFamily="34" charset="-120"/>
              </a:rPr>
              <a:t>Importance</a:t>
            </a:r>
            <a:endParaRPr lang="en-US" sz="2150" dirty="0"/>
          </a:p>
        </p:txBody>
      </p:sp>
      <p:sp>
        <p:nvSpPr>
          <p:cNvPr id="6" name="Text 3"/>
          <p:cNvSpPr/>
          <p:nvPr/>
        </p:nvSpPr>
        <p:spPr>
          <a:xfrm>
            <a:off x="6491645" y="3214807"/>
            <a:ext cx="3226594" cy="2128123"/>
          </a:xfrm>
          <a:prstGeom prst="rect">
            <a:avLst/>
          </a:prstGeom>
          <a:noFill/>
          <a:ln/>
        </p:spPr>
        <p:txBody>
          <a:bodyPr wrap="square" lIns="0" tIns="0" rIns="0" bIns="0" rtlCol="0" anchor="t"/>
          <a:lstStyle/>
          <a:p>
            <a:pPr algn="l" indent="0" marL="0">
              <a:lnSpc>
                <a:spcPts val="2750"/>
              </a:lnSpc>
              <a:buNone/>
            </a:pPr>
            <a:r>
              <a:rPr lang="en-US" sz="1700" dirty="0">
                <a:solidFill>
                  <a:srgbClr val="333F70"/>
                </a:solidFill>
                <a:latin typeface="Open Sans" pitchFamily="34" charset="0"/>
                <a:ea typeface="Open Sans" pitchFamily="34" charset="-122"/>
                <a:cs typeface="Open Sans" pitchFamily="34" charset="-120"/>
              </a:rPr>
              <a:t>Market research is crucial for developing effective marketing strategies in the public sector. It helps understand target audience needs, preferences, behaviors, and influences.</a:t>
            </a:r>
            <a:endParaRPr lang="en-US" sz="1700" dirty="0"/>
          </a:p>
        </p:txBody>
      </p:sp>
      <p:sp>
        <p:nvSpPr>
          <p:cNvPr id="7" name="Shape 4"/>
          <p:cNvSpPr/>
          <p:nvPr/>
        </p:nvSpPr>
        <p:spPr>
          <a:xfrm>
            <a:off x="10169247" y="2506028"/>
            <a:ext cx="3685223" cy="3066217"/>
          </a:xfrm>
          <a:prstGeom prst="roundRect">
            <a:avLst>
              <a:gd name="adj" fmla="val 3037"/>
            </a:avLst>
          </a:prstGeom>
          <a:solidFill>
            <a:srgbClr val="D6F5EE"/>
          </a:solidFill>
          <a:ln w="7620">
            <a:solidFill>
              <a:srgbClr val="BCDBD4"/>
            </a:solidFill>
            <a:prstDash val="solid"/>
          </a:ln>
        </p:spPr>
      </p:sp>
      <p:sp>
        <p:nvSpPr>
          <p:cNvPr id="8" name="Text 5"/>
          <p:cNvSpPr/>
          <p:nvPr/>
        </p:nvSpPr>
        <p:spPr>
          <a:xfrm>
            <a:off x="10398562" y="2735342"/>
            <a:ext cx="2771180" cy="346472"/>
          </a:xfrm>
          <a:prstGeom prst="rect">
            <a:avLst/>
          </a:prstGeom>
          <a:noFill/>
          <a:ln/>
        </p:spPr>
        <p:txBody>
          <a:bodyPr wrap="none" lIns="0" tIns="0" rIns="0" bIns="0" rtlCol="0" anchor="t"/>
          <a:lstStyle/>
          <a:p>
            <a:pPr algn="l" indent="0" marL="0">
              <a:lnSpc>
                <a:spcPts val="2700"/>
              </a:lnSpc>
              <a:buNone/>
            </a:pPr>
            <a:r>
              <a:rPr lang="en-US" sz="2150" b="1" dirty="0">
                <a:solidFill>
                  <a:srgbClr val="333F70"/>
                </a:solidFill>
                <a:latin typeface="Unbounded Bold" pitchFamily="34" charset="0"/>
                <a:ea typeface="Unbounded Bold" pitchFamily="34" charset="-122"/>
                <a:cs typeface="Unbounded Bold" pitchFamily="34" charset="-120"/>
              </a:rPr>
              <a:t>Methods</a:t>
            </a:r>
            <a:endParaRPr lang="en-US" sz="2150" dirty="0"/>
          </a:p>
        </p:txBody>
      </p:sp>
      <p:sp>
        <p:nvSpPr>
          <p:cNvPr id="9" name="Text 6"/>
          <p:cNvSpPr/>
          <p:nvPr/>
        </p:nvSpPr>
        <p:spPr>
          <a:xfrm>
            <a:off x="10398562" y="3214807"/>
            <a:ext cx="3226594" cy="1773436"/>
          </a:xfrm>
          <a:prstGeom prst="rect">
            <a:avLst/>
          </a:prstGeom>
          <a:noFill/>
          <a:ln/>
        </p:spPr>
        <p:txBody>
          <a:bodyPr wrap="square" lIns="0" tIns="0" rIns="0" bIns="0" rtlCol="0" anchor="t"/>
          <a:lstStyle/>
          <a:p>
            <a:pPr algn="l" indent="0" marL="0">
              <a:lnSpc>
                <a:spcPts val="2750"/>
              </a:lnSpc>
              <a:buNone/>
            </a:pPr>
            <a:r>
              <a:rPr lang="en-US" sz="1700" dirty="0">
                <a:solidFill>
                  <a:srgbClr val="333F70"/>
                </a:solidFill>
                <a:latin typeface="Open Sans" pitchFamily="34" charset="0"/>
                <a:ea typeface="Open Sans" pitchFamily="34" charset="-122"/>
                <a:cs typeface="Open Sans" pitchFamily="34" charset="-120"/>
              </a:rPr>
              <a:t>Both quantitative and qualitative techniques are used, including surveys, interviews, focus groups, and analysis of existing data.</a:t>
            </a:r>
            <a:endParaRPr lang="en-US" sz="1700" dirty="0"/>
          </a:p>
        </p:txBody>
      </p:sp>
      <p:sp>
        <p:nvSpPr>
          <p:cNvPr id="10" name="Shape 7"/>
          <p:cNvSpPr/>
          <p:nvPr/>
        </p:nvSpPr>
        <p:spPr>
          <a:xfrm>
            <a:off x="6262330" y="5793938"/>
            <a:ext cx="7592139" cy="1647468"/>
          </a:xfrm>
          <a:prstGeom prst="roundRect">
            <a:avLst>
              <a:gd name="adj" fmla="val 5652"/>
            </a:avLst>
          </a:prstGeom>
          <a:solidFill>
            <a:srgbClr val="D6F5EE"/>
          </a:solidFill>
          <a:ln w="7620">
            <a:solidFill>
              <a:srgbClr val="BCDBD4"/>
            </a:solidFill>
            <a:prstDash val="solid"/>
          </a:ln>
        </p:spPr>
      </p:sp>
      <p:sp>
        <p:nvSpPr>
          <p:cNvPr id="11" name="Text 8"/>
          <p:cNvSpPr/>
          <p:nvPr/>
        </p:nvSpPr>
        <p:spPr>
          <a:xfrm>
            <a:off x="6491645" y="6023253"/>
            <a:ext cx="2771180" cy="346472"/>
          </a:xfrm>
          <a:prstGeom prst="rect">
            <a:avLst/>
          </a:prstGeom>
          <a:noFill/>
          <a:ln/>
        </p:spPr>
        <p:txBody>
          <a:bodyPr wrap="none" lIns="0" tIns="0" rIns="0" bIns="0" rtlCol="0" anchor="t"/>
          <a:lstStyle/>
          <a:p>
            <a:pPr algn="l" indent="0" marL="0">
              <a:lnSpc>
                <a:spcPts val="2700"/>
              </a:lnSpc>
              <a:buNone/>
            </a:pPr>
            <a:r>
              <a:rPr lang="en-US" sz="2150" b="1" dirty="0">
                <a:solidFill>
                  <a:srgbClr val="333F70"/>
                </a:solidFill>
                <a:latin typeface="Unbounded Bold" pitchFamily="34" charset="0"/>
                <a:ea typeface="Unbounded Bold" pitchFamily="34" charset="-122"/>
                <a:cs typeface="Unbounded Bold" pitchFamily="34" charset="-120"/>
              </a:rPr>
              <a:t>Benefits</a:t>
            </a:r>
            <a:endParaRPr lang="en-US" sz="2150" dirty="0"/>
          </a:p>
        </p:txBody>
      </p:sp>
      <p:sp>
        <p:nvSpPr>
          <p:cNvPr id="12" name="Text 9"/>
          <p:cNvSpPr/>
          <p:nvPr/>
        </p:nvSpPr>
        <p:spPr>
          <a:xfrm>
            <a:off x="6491645" y="6502718"/>
            <a:ext cx="7133511" cy="709374"/>
          </a:xfrm>
          <a:prstGeom prst="rect">
            <a:avLst/>
          </a:prstGeom>
          <a:noFill/>
          <a:ln/>
        </p:spPr>
        <p:txBody>
          <a:bodyPr wrap="square" lIns="0" tIns="0" rIns="0" bIns="0" rtlCol="0" anchor="t"/>
          <a:lstStyle/>
          <a:p>
            <a:pPr algn="l" indent="0" marL="0">
              <a:lnSpc>
                <a:spcPts val="2750"/>
              </a:lnSpc>
              <a:buNone/>
            </a:pPr>
            <a:r>
              <a:rPr lang="en-US" sz="1700" dirty="0">
                <a:solidFill>
                  <a:srgbClr val="333F70"/>
                </a:solidFill>
                <a:latin typeface="Open Sans" pitchFamily="34" charset="0"/>
                <a:ea typeface="Open Sans" pitchFamily="34" charset="-122"/>
                <a:cs typeface="Open Sans" pitchFamily="34" charset="-120"/>
              </a:rPr>
              <a:t>Research has led to improvements in service delivery, project management, and increased public participation in various areas.</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288977"/>
          </a:xfrm>
          <a:prstGeom prst="rect">
            <a:avLst/>
          </a:prstGeom>
        </p:spPr>
      </p:pic>
      <p:sp>
        <p:nvSpPr>
          <p:cNvPr id="3" name="Text 0"/>
          <p:cNvSpPr/>
          <p:nvPr/>
        </p:nvSpPr>
        <p:spPr>
          <a:xfrm>
            <a:off x="640913" y="2792492"/>
            <a:ext cx="11876723" cy="572214"/>
          </a:xfrm>
          <a:prstGeom prst="rect">
            <a:avLst/>
          </a:prstGeom>
          <a:noFill/>
          <a:ln/>
        </p:spPr>
        <p:txBody>
          <a:bodyPr wrap="none" lIns="0" tIns="0" rIns="0" bIns="0" rtlCol="0" anchor="t"/>
          <a:lstStyle/>
          <a:p>
            <a:pPr algn="l" indent="0" marL="0">
              <a:lnSpc>
                <a:spcPts val="4500"/>
              </a:lnSpc>
              <a:buNone/>
            </a:pPr>
            <a:r>
              <a:rPr lang="en-US" sz="3600" b="1" dirty="0">
                <a:solidFill>
                  <a:srgbClr val="333F70"/>
                </a:solidFill>
                <a:latin typeface="Unbounded Bold" pitchFamily="34" charset="0"/>
                <a:ea typeface="Unbounded Bold" pitchFamily="34" charset="-122"/>
                <a:cs typeface="Unbounded Bold" pitchFamily="34" charset="-120"/>
              </a:rPr>
              <a:t>Segmentation, Targeting, and Positioning</a:t>
            </a:r>
            <a:endParaRPr lang="en-US" sz="3600" dirty="0"/>
          </a:p>
        </p:txBody>
      </p:sp>
      <p:pic>
        <p:nvPicPr>
          <p:cNvPr id="4" name="Image 1" descr="preencoded.png">    </p:cNvPr>
          <p:cNvPicPr>
            <a:picLocks noChangeAspect="1"/>
          </p:cNvPicPr>
          <p:nvPr/>
        </p:nvPicPr>
        <p:blipFill>
          <a:blip r:embed="rId2"/>
          <a:stretch>
            <a:fillRect/>
          </a:stretch>
        </p:blipFill>
        <p:spPr>
          <a:xfrm>
            <a:off x="640913" y="3639383"/>
            <a:ext cx="915591" cy="1098709"/>
          </a:xfrm>
          <a:prstGeom prst="rect">
            <a:avLst/>
          </a:prstGeom>
        </p:spPr>
      </p:pic>
      <p:sp>
        <p:nvSpPr>
          <p:cNvPr id="5" name="Text 1"/>
          <p:cNvSpPr/>
          <p:nvPr/>
        </p:nvSpPr>
        <p:spPr>
          <a:xfrm>
            <a:off x="1831181" y="3822502"/>
            <a:ext cx="2288977" cy="286107"/>
          </a:xfrm>
          <a:prstGeom prst="rect">
            <a:avLst/>
          </a:prstGeom>
          <a:noFill/>
          <a:ln/>
        </p:spPr>
        <p:txBody>
          <a:bodyPr wrap="none" lIns="0" tIns="0" rIns="0" bIns="0" rtlCol="0" anchor="t"/>
          <a:lstStyle/>
          <a:p>
            <a:pPr algn="l" indent="0" marL="0">
              <a:lnSpc>
                <a:spcPts val="2250"/>
              </a:lnSpc>
              <a:buNone/>
            </a:pPr>
            <a:r>
              <a:rPr lang="en-US" sz="1800" b="1" dirty="0">
                <a:solidFill>
                  <a:srgbClr val="333F70"/>
                </a:solidFill>
                <a:latin typeface="Unbounded Bold" pitchFamily="34" charset="0"/>
                <a:ea typeface="Unbounded Bold" pitchFamily="34" charset="-122"/>
                <a:cs typeface="Unbounded Bold" pitchFamily="34" charset="-120"/>
              </a:rPr>
              <a:t>Segmentation</a:t>
            </a:r>
            <a:endParaRPr lang="en-US" sz="1800" dirty="0"/>
          </a:p>
        </p:txBody>
      </p:sp>
      <p:sp>
        <p:nvSpPr>
          <p:cNvPr id="6" name="Text 2"/>
          <p:cNvSpPr/>
          <p:nvPr/>
        </p:nvSpPr>
        <p:spPr>
          <a:xfrm>
            <a:off x="1831181" y="4218384"/>
            <a:ext cx="12158305" cy="292894"/>
          </a:xfrm>
          <a:prstGeom prst="rect">
            <a:avLst/>
          </a:prstGeom>
          <a:noFill/>
          <a:ln/>
        </p:spPr>
        <p:txBody>
          <a:bodyPr wrap="none" lIns="0" tIns="0" rIns="0" bIns="0" rtlCol="0" anchor="t"/>
          <a:lstStyle/>
          <a:p>
            <a:pPr algn="l" indent="0" marL="0">
              <a:lnSpc>
                <a:spcPts val="2300"/>
              </a:lnSpc>
              <a:buNone/>
            </a:pPr>
            <a:r>
              <a:rPr lang="en-US" sz="1400" dirty="0">
                <a:solidFill>
                  <a:srgbClr val="333F70"/>
                </a:solidFill>
                <a:latin typeface="Open Sans" pitchFamily="34" charset="0"/>
                <a:ea typeface="Open Sans" pitchFamily="34" charset="-122"/>
                <a:cs typeface="Open Sans" pitchFamily="34" charset="-120"/>
              </a:rPr>
              <a:t>Divide the general public into distinct subsets based on similarities or differences</a:t>
            </a:r>
            <a:endParaRPr lang="en-US" sz="1400" dirty="0"/>
          </a:p>
        </p:txBody>
      </p:sp>
      <p:pic>
        <p:nvPicPr>
          <p:cNvPr id="7" name="Image 2" descr="preencoded.png">    </p:cNvPr>
          <p:cNvPicPr>
            <a:picLocks noChangeAspect="1"/>
          </p:cNvPicPr>
          <p:nvPr/>
        </p:nvPicPr>
        <p:blipFill>
          <a:blip r:embed="rId3"/>
          <a:stretch>
            <a:fillRect/>
          </a:stretch>
        </p:blipFill>
        <p:spPr>
          <a:xfrm>
            <a:off x="640913" y="4738092"/>
            <a:ext cx="915591" cy="1098709"/>
          </a:xfrm>
          <a:prstGeom prst="rect">
            <a:avLst/>
          </a:prstGeom>
        </p:spPr>
      </p:pic>
      <p:sp>
        <p:nvSpPr>
          <p:cNvPr id="8" name="Text 3"/>
          <p:cNvSpPr/>
          <p:nvPr/>
        </p:nvSpPr>
        <p:spPr>
          <a:xfrm>
            <a:off x="1831181" y="4921210"/>
            <a:ext cx="2288977" cy="286107"/>
          </a:xfrm>
          <a:prstGeom prst="rect">
            <a:avLst/>
          </a:prstGeom>
          <a:noFill/>
          <a:ln/>
        </p:spPr>
        <p:txBody>
          <a:bodyPr wrap="none" lIns="0" tIns="0" rIns="0" bIns="0" rtlCol="0" anchor="t"/>
          <a:lstStyle/>
          <a:p>
            <a:pPr algn="l" indent="0" marL="0">
              <a:lnSpc>
                <a:spcPts val="2250"/>
              </a:lnSpc>
              <a:buNone/>
            </a:pPr>
            <a:r>
              <a:rPr lang="en-US" sz="1800" b="1" dirty="0">
                <a:solidFill>
                  <a:srgbClr val="333F70"/>
                </a:solidFill>
                <a:latin typeface="Unbounded Bold" pitchFamily="34" charset="0"/>
                <a:ea typeface="Unbounded Bold" pitchFamily="34" charset="-122"/>
                <a:cs typeface="Unbounded Bold" pitchFamily="34" charset="-120"/>
              </a:rPr>
              <a:t>Targeting</a:t>
            </a:r>
            <a:endParaRPr lang="en-US" sz="1800" dirty="0"/>
          </a:p>
        </p:txBody>
      </p:sp>
      <p:sp>
        <p:nvSpPr>
          <p:cNvPr id="9" name="Text 4"/>
          <p:cNvSpPr/>
          <p:nvPr/>
        </p:nvSpPr>
        <p:spPr>
          <a:xfrm>
            <a:off x="1831181" y="5317093"/>
            <a:ext cx="12158305" cy="292894"/>
          </a:xfrm>
          <a:prstGeom prst="rect">
            <a:avLst/>
          </a:prstGeom>
          <a:noFill/>
          <a:ln/>
        </p:spPr>
        <p:txBody>
          <a:bodyPr wrap="none" lIns="0" tIns="0" rIns="0" bIns="0" rtlCol="0" anchor="t"/>
          <a:lstStyle/>
          <a:p>
            <a:pPr algn="l" indent="0" marL="0">
              <a:lnSpc>
                <a:spcPts val="2300"/>
              </a:lnSpc>
              <a:buNone/>
            </a:pPr>
            <a:r>
              <a:rPr lang="en-US" sz="1400" dirty="0">
                <a:solidFill>
                  <a:srgbClr val="333F70"/>
                </a:solidFill>
                <a:latin typeface="Open Sans" pitchFamily="34" charset="0"/>
                <a:ea typeface="Open Sans" pitchFamily="34" charset="-122"/>
                <a:cs typeface="Open Sans" pitchFamily="34" charset="-120"/>
              </a:rPr>
              <a:t>Direct efforts and resources toward chosen segments that will be most receptive</a:t>
            </a:r>
            <a:endParaRPr lang="en-US" sz="1400" dirty="0"/>
          </a:p>
        </p:txBody>
      </p:sp>
      <p:pic>
        <p:nvPicPr>
          <p:cNvPr id="10" name="Image 3" descr="preencoded.png">    </p:cNvPr>
          <p:cNvPicPr>
            <a:picLocks noChangeAspect="1"/>
          </p:cNvPicPr>
          <p:nvPr/>
        </p:nvPicPr>
        <p:blipFill>
          <a:blip r:embed="rId4"/>
          <a:stretch>
            <a:fillRect/>
          </a:stretch>
        </p:blipFill>
        <p:spPr>
          <a:xfrm>
            <a:off x="640913" y="5836801"/>
            <a:ext cx="915591" cy="1098709"/>
          </a:xfrm>
          <a:prstGeom prst="rect">
            <a:avLst/>
          </a:prstGeom>
        </p:spPr>
      </p:pic>
      <p:sp>
        <p:nvSpPr>
          <p:cNvPr id="11" name="Text 5"/>
          <p:cNvSpPr/>
          <p:nvPr/>
        </p:nvSpPr>
        <p:spPr>
          <a:xfrm>
            <a:off x="1831181" y="6019919"/>
            <a:ext cx="2288977" cy="286107"/>
          </a:xfrm>
          <a:prstGeom prst="rect">
            <a:avLst/>
          </a:prstGeom>
          <a:noFill/>
          <a:ln/>
        </p:spPr>
        <p:txBody>
          <a:bodyPr wrap="none" lIns="0" tIns="0" rIns="0" bIns="0" rtlCol="0" anchor="t"/>
          <a:lstStyle/>
          <a:p>
            <a:pPr algn="l" indent="0" marL="0">
              <a:lnSpc>
                <a:spcPts val="2250"/>
              </a:lnSpc>
              <a:buNone/>
            </a:pPr>
            <a:r>
              <a:rPr lang="en-US" sz="1800" b="1" dirty="0">
                <a:solidFill>
                  <a:srgbClr val="333F70"/>
                </a:solidFill>
                <a:latin typeface="Unbounded Bold" pitchFamily="34" charset="0"/>
                <a:ea typeface="Unbounded Bold" pitchFamily="34" charset="-122"/>
                <a:cs typeface="Unbounded Bold" pitchFamily="34" charset="-120"/>
              </a:rPr>
              <a:t>Positioning</a:t>
            </a:r>
            <a:endParaRPr lang="en-US" sz="1800" dirty="0"/>
          </a:p>
        </p:txBody>
      </p:sp>
      <p:sp>
        <p:nvSpPr>
          <p:cNvPr id="12" name="Text 6"/>
          <p:cNvSpPr/>
          <p:nvPr/>
        </p:nvSpPr>
        <p:spPr>
          <a:xfrm>
            <a:off x="1831181" y="6415802"/>
            <a:ext cx="12158305" cy="292894"/>
          </a:xfrm>
          <a:prstGeom prst="rect">
            <a:avLst/>
          </a:prstGeom>
          <a:noFill/>
          <a:ln/>
        </p:spPr>
        <p:txBody>
          <a:bodyPr wrap="none" lIns="0" tIns="0" rIns="0" bIns="0" rtlCol="0" anchor="t"/>
          <a:lstStyle/>
          <a:p>
            <a:pPr algn="l" indent="0" marL="0">
              <a:lnSpc>
                <a:spcPts val="2300"/>
              </a:lnSpc>
              <a:buNone/>
            </a:pPr>
            <a:r>
              <a:rPr lang="en-US" sz="1400" dirty="0">
                <a:solidFill>
                  <a:srgbClr val="333F70"/>
                </a:solidFill>
                <a:latin typeface="Open Sans" pitchFamily="34" charset="0"/>
                <a:ea typeface="Open Sans" pitchFamily="34" charset="-122"/>
                <a:cs typeface="Open Sans" pitchFamily="34" charset="-120"/>
              </a:rPr>
              <a:t>Create a distinct place in the minds of the target market for services or products</a:t>
            </a:r>
            <a:endParaRPr lang="en-US" sz="1400" dirty="0"/>
          </a:p>
        </p:txBody>
      </p:sp>
      <p:sp>
        <p:nvSpPr>
          <p:cNvPr id="13" name="Text 7"/>
          <p:cNvSpPr/>
          <p:nvPr/>
        </p:nvSpPr>
        <p:spPr>
          <a:xfrm>
            <a:off x="640913" y="7141488"/>
            <a:ext cx="13348573" cy="585788"/>
          </a:xfrm>
          <a:prstGeom prst="rect">
            <a:avLst/>
          </a:prstGeom>
          <a:noFill/>
          <a:ln/>
        </p:spPr>
        <p:txBody>
          <a:bodyPr wrap="square" lIns="0" tIns="0" rIns="0" bIns="0" rtlCol="0" anchor="t"/>
          <a:lstStyle/>
          <a:p>
            <a:pPr algn="l" indent="0" marL="0">
              <a:lnSpc>
                <a:spcPts val="2300"/>
              </a:lnSpc>
              <a:buNone/>
            </a:pPr>
            <a:r>
              <a:rPr lang="en-US" sz="1400" dirty="0">
                <a:solidFill>
                  <a:srgbClr val="333F70"/>
                </a:solidFill>
                <a:latin typeface="Open Sans" pitchFamily="34" charset="0"/>
                <a:ea typeface="Open Sans" pitchFamily="34" charset="-122"/>
                <a:cs typeface="Open Sans" pitchFamily="34" charset="-120"/>
              </a:rPr>
              <a:t>These tools help public organizations identify diverse stakeholder groups, optimize resource allocation, and differentiate their offerings from other similar organizations.</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93790" y="1196102"/>
            <a:ext cx="9385221" cy="1417558"/>
          </a:xfrm>
          <a:prstGeom prst="rect">
            <a:avLst/>
          </a:prstGeom>
          <a:noFill/>
          <a:ln/>
        </p:spPr>
        <p:txBody>
          <a:bodyPr wrap="square" lIns="0" tIns="0" rIns="0" bIns="0" rtlCol="0" anchor="t"/>
          <a:lstStyle/>
          <a:p>
            <a:pPr algn="l"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Branding and Image Building</a:t>
            </a:r>
            <a:endParaRPr lang="en-US" sz="4450" dirty="0"/>
          </a:p>
        </p:txBody>
      </p:sp>
      <p:pic>
        <p:nvPicPr>
          <p:cNvPr id="4" name="Image 1" descr="preencoded.png">    </p:cNvPr>
          <p:cNvPicPr>
            <a:picLocks noChangeAspect="1"/>
          </p:cNvPicPr>
          <p:nvPr/>
        </p:nvPicPr>
        <p:blipFill>
          <a:blip r:embed="rId2"/>
          <a:stretch>
            <a:fillRect/>
          </a:stretch>
        </p:blipFill>
        <p:spPr>
          <a:xfrm>
            <a:off x="793790" y="2953822"/>
            <a:ext cx="566976" cy="566976"/>
          </a:xfrm>
          <a:prstGeom prst="rect">
            <a:avLst/>
          </a:prstGeom>
        </p:spPr>
      </p:pic>
      <p:sp>
        <p:nvSpPr>
          <p:cNvPr id="5" name="Text 1"/>
          <p:cNvSpPr/>
          <p:nvPr/>
        </p:nvSpPr>
        <p:spPr>
          <a:xfrm>
            <a:off x="793790" y="374761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Brand Identity</a:t>
            </a:r>
            <a:endParaRPr lang="en-US" sz="2200" dirty="0"/>
          </a:p>
        </p:txBody>
      </p:sp>
      <p:sp>
        <p:nvSpPr>
          <p:cNvPr id="6" name="Text 2"/>
          <p:cNvSpPr/>
          <p:nvPr/>
        </p:nvSpPr>
        <p:spPr>
          <a:xfrm>
            <a:off x="793790" y="4238030"/>
            <a:ext cx="2901553"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Develop a unique visual and conceptual identity for the public organization</a:t>
            </a:r>
            <a:endParaRPr lang="en-US" sz="1750" dirty="0"/>
          </a:p>
        </p:txBody>
      </p:sp>
      <p:pic>
        <p:nvPicPr>
          <p:cNvPr id="7" name="Image 2" descr="preencoded.png">    </p:cNvPr>
          <p:cNvPicPr>
            <a:picLocks noChangeAspect="1"/>
          </p:cNvPicPr>
          <p:nvPr/>
        </p:nvPicPr>
        <p:blipFill>
          <a:blip r:embed="rId3"/>
          <a:stretch>
            <a:fillRect/>
          </a:stretch>
        </p:blipFill>
        <p:spPr>
          <a:xfrm>
            <a:off x="4035504" y="2953822"/>
            <a:ext cx="566976" cy="566976"/>
          </a:xfrm>
          <a:prstGeom prst="rect">
            <a:avLst/>
          </a:prstGeom>
        </p:spPr>
      </p:pic>
      <p:sp>
        <p:nvSpPr>
          <p:cNvPr id="8" name="Text 3"/>
          <p:cNvSpPr/>
          <p:nvPr/>
        </p:nvSpPr>
        <p:spPr>
          <a:xfrm>
            <a:off x="4035504" y="374761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Core Values</a:t>
            </a:r>
            <a:endParaRPr lang="en-US" sz="2200" dirty="0"/>
          </a:p>
        </p:txBody>
      </p:sp>
      <p:sp>
        <p:nvSpPr>
          <p:cNvPr id="9" name="Text 4"/>
          <p:cNvSpPr/>
          <p:nvPr/>
        </p:nvSpPr>
        <p:spPr>
          <a:xfrm>
            <a:off x="4035504" y="4238030"/>
            <a:ext cx="2901672" cy="145161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Emphasize service, connection, and commitment to the community</a:t>
            </a:r>
            <a:endParaRPr lang="en-US" sz="1750" dirty="0"/>
          </a:p>
        </p:txBody>
      </p:sp>
      <p:pic>
        <p:nvPicPr>
          <p:cNvPr id="10" name="Image 3" descr="preencoded.png">    </p:cNvPr>
          <p:cNvPicPr>
            <a:picLocks noChangeAspect="1"/>
          </p:cNvPicPr>
          <p:nvPr/>
        </p:nvPicPr>
        <p:blipFill>
          <a:blip r:embed="rId4"/>
          <a:stretch>
            <a:fillRect/>
          </a:stretch>
        </p:blipFill>
        <p:spPr>
          <a:xfrm>
            <a:off x="7277338" y="2953822"/>
            <a:ext cx="566976" cy="566976"/>
          </a:xfrm>
          <a:prstGeom prst="rect">
            <a:avLst/>
          </a:prstGeom>
        </p:spPr>
      </p:pic>
      <p:sp>
        <p:nvSpPr>
          <p:cNvPr id="11" name="Text 5"/>
          <p:cNvSpPr/>
          <p:nvPr/>
        </p:nvSpPr>
        <p:spPr>
          <a:xfrm>
            <a:off x="7277338" y="374761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Trust Building</a:t>
            </a:r>
            <a:endParaRPr lang="en-US" sz="2200" dirty="0"/>
          </a:p>
        </p:txBody>
      </p:sp>
      <p:sp>
        <p:nvSpPr>
          <p:cNvPr id="12" name="Text 6"/>
          <p:cNvSpPr/>
          <p:nvPr/>
        </p:nvSpPr>
        <p:spPr>
          <a:xfrm>
            <a:off x="7277338" y="4238030"/>
            <a:ext cx="2901672"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Create strong emotional ties with constituents through branding efforts</a:t>
            </a:r>
            <a:endParaRPr lang="en-US" sz="1750" dirty="0"/>
          </a:p>
        </p:txBody>
      </p:sp>
      <p:sp>
        <p:nvSpPr>
          <p:cNvPr id="13" name="Text 7"/>
          <p:cNvSpPr/>
          <p:nvPr/>
        </p:nvSpPr>
        <p:spPr>
          <a:xfrm>
            <a:off x="793790" y="5944791"/>
            <a:ext cx="9385221"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Branding in the public sector focuses on creating value, responsiveness, and connection with constituents. It helps achieve external support for internal delivery and speaks the "language of the community."</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2025-03-21T15:41:31Z</dcterms:created>
  <dcterms:modified xsi:type="dcterms:W3CDTF">2025-03-21T15:41:31Z</dcterms:modified>
</cp:coreProperties>
</file>