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72" r:id="rId3"/>
    <p:sldId id="257" r:id="rId4"/>
    <p:sldId id="291" r:id="rId5"/>
    <p:sldId id="273" r:id="rId6"/>
    <p:sldId id="274" r:id="rId7"/>
    <p:sldId id="263" r:id="rId8"/>
    <p:sldId id="268" r:id="rId9"/>
    <p:sldId id="259" r:id="rId10"/>
    <p:sldId id="260" r:id="rId11"/>
    <p:sldId id="266" r:id="rId12"/>
    <p:sldId id="267" r:id="rId13"/>
    <p:sldId id="275" r:id="rId14"/>
    <p:sldId id="258"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72" d="100"/>
          <a:sy n="72" d="100"/>
        </p:scale>
        <p:origin x="3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7/1/2019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6844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689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7/1/2019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0717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7/1/2019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876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7/1/2019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6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960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78740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5057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7/1/2019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082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138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7/1/2019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667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14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9501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3091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645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4231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9983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7/1/2019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46070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4F9C6-BD29-424F-8132-7B90E6C99981}"/>
              </a:ext>
            </a:extLst>
          </p:cNvPr>
          <p:cNvSpPr>
            <a:spLocks noGrp="1"/>
          </p:cNvSpPr>
          <p:nvPr>
            <p:ph type="ctrTitle"/>
          </p:nvPr>
        </p:nvSpPr>
        <p:spPr>
          <a:xfrm>
            <a:off x="7056808" y="673240"/>
            <a:ext cx="4510994" cy="3446373"/>
          </a:xfrm>
          <a:noFill/>
          <a:ln w="19050">
            <a:noFill/>
            <a:prstDash val="dash"/>
          </a:ln>
        </p:spPr>
        <p:txBody>
          <a:bodyPr>
            <a:normAutofit/>
          </a:bodyPr>
          <a:lstStyle/>
          <a:p>
            <a:pPr algn="r"/>
            <a:r>
              <a:rPr lang="fr-FR" sz="4800" dirty="0">
                <a:solidFill>
                  <a:schemeClr val="accent6">
                    <a:lumMod val="60000"/>
                    <a:lumOff val="40000"/>
                  </a:schemeClr>
                </a:solidFill>
              </a:rPr>
              <a:t>L’impact de l’espace habitable sur l’individu</a:t>
            </a:r>
            <a:r>
              <a:rPr lang="fr-FR" sz="4800" dirty="0"/>
              <a:t> </a:t>
            </a:r>
          </a:p>
        </p:txBody>
      </p:sp>
      <p:sp>
        <p:nvSpPr>
          <p:cNvPr id="3" name="Sous-titre 2">
            <a:extLst>
              <a:ext uri="{FF2B5EF4-FFF2-40B4-BE49-F238E27FC236}">
                <a16:creationId xmlns:a16="http://schemas.microsoft.com/office/drawing/2014/main" id="{1958799C-F43F-43A4-B0AB-868171BF1B7C}"/>
              </a:ext>
            </a:extLst>
          </p:cNvPr>
          <p:cNvSpPr>
            <a:spLocks noGrp="1"/>
          </p:cNvSpPr>
          <p:nvPr>
            <p:ph type="subTitle" idx="1"/>
          </p:nvPr>
        </p:nvSpPr>
        <p:spPr>
          <a:xfrm>
            <a:off x="7056807" y="4119613"/>
            <a:ext cx="4510993" cy="2058765"/>
          </a:xfrm>
          <a:noFill/>
          <a:ln w="19050">
            <a:noFill/>
            <a:prstDash val="dash"/>
          </a:ln>
        </p:spPr>
        <p:txBody>
          <a:bodyPr>
            <a:normAutofit/>
          </a:bodyPr>
          <a:lstStyle/>
          <a:p>
            <a:pPr algn="r"/>
            <a:endParaRPr lang="fr-FR"/>
          </a:p>
        </p:txBody>
      </p:sp>
      <p:sp useBgFill="1">
        <p:nvSpPr>
          <p:cNvPr id="21" name="Rectangle 16">
            <a:extLst>
              <a:ext uri="{FF2B5EF4-FFF2-40B4-BE49-F238E27FC236}">
                <a16:creationId xmlns:a16="http://schemas.microsoft.com/office/drawing/2014/main" id="{A6621E27-B4D3-4EEA-8F4D-BB759FD24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5641" y="-1"/>
            <a:ext cx="5706359"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18">
            <a:extLst>
              <a:ext uri="{FF2B5EF4-FFF2-40B4-BE49-F238E27FC236}">
                <a16:creationId xmlns:a16="http://schemas.microsoft.com/office/drawing/2014/main" id="{9DCD9119-A5D2-4D09-BCB2-70ABD368D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050FEC1B-1713-4C69-A44E-2BE14BCD45E3}"/>
              </a:ext>
            </a:extLst>
          </p:cNvPr>
          <p:cNvPicPr>
            <a:picLocks noChangeAspect="1"/>
          </p:cNvPicPr>
          <p:nvPr/>
        </p:nvPicPr>
        <p:blipFill>
          <a:blip r:embed="rId2"/>
          <a:stretch>
            <a:fillRect/>
          </a:stretch>
        </p:blipFill>
        <p:spPr>
          <a:xfrm>
            <a:off x="643468" y="1605032"/>
            <a:ext cx="5475672" cy="3643810"/>
          </a:xfrm>
          <a:prstGeom prst="rect">
            <a:avLst/>
          </a:prstGeom>
        </p:spPr>
      </p:pic>
    </p:spTree>
    <p:extLst>
      <p:ext uri="{BB962C8B-B14F-4D97-AF65-F5344CB8AC3E}">
        <p14:creationId xmlns:p14="http://schemas.microsoft.com/office/powerpoint/2010/main" val="259209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8CA86-CF16-438A-BCD2-8F628E68E0F4}"/>
              </a:ext>
            </a:extLst>
          </p:cNvPr>
          <p:cNvSpPr>
            <a:spLocks noGrp="1"/>
          </p:cNvSpPr>
          <p:nvPr>
            <p:ph type="title"/>
          </p:nvPr>
        </p:nvSpPr>
        <p:spPr/>
        <p:txBody>
          <a:bodyPr/>
          <a:lstStyle/>
          <a:p>
            <a:r>
              <a:rPr lang="fr-FR" dirty="0">
                <a:solidFill>
                  <a:schemeClr val="accent1">
                    <a:lumMod val="60000"/>
                    <a:lumOff val="40000"/>
                  </a:schemeClr>
                </a:solidFill>
              </a:rPr>
              <a:t>identité</a:t>
            </a:r>
            <a:endParaRPr lang="fr-FR" dirty="0"/>
          </a:p>
        </p:txBody>
      </p:sp>
      <p:sp>
        <p:nvSpPr>
          <p:cNvPr id="3" name="Espace réservé du contenu 2">
            <a:extLst>
              <a:ext uri="{FF2B5EF4-FFF2-40B4-BE49-F238E27FC236}">
                <a16:creationId xmlns:a16="http://schemas.microsoft.com/office/drawing/2014/main" id="{4A326060-6242-48B8-9241-3FBB5E505FD7}"/>
              </a:ext>
            </a:extLst>
          </p:cNvPr>
          <p:cNvSpPr>
            <a:spLocks noGrp="1"/>
          </p:cNvSpPr>
          <p:nvPr>
            <p:ph idx="1"/>
          </p:nvPr>
        </p:nvSpPr>
        <p:spPr/>
        <p:txBody>
          <a:bodyPr/>
          <a:lstStyle/>
          <a:p>
            <a:pPr marL="0" indent="0">
              <a:buNone/>
            </a:pPr>
            <a:r>
              <a:rPr lang="fr-FR" dirty="0"/>
              <a:t>Ainsi, l’identité d’un lieu est construite par différents acteurs d’une société donnée, et n’est pas donnée et cette construction est une représentation exprimée par un discours. </a:t>
            </a:r>
          </a:p>
          <a:p>
            <a:pPr marL="0" indent="0">
              <a:buNone/>
            </a:pPr>
            <a:r>
              <a:rPr lang="fr-FR" dirty="0"/>
              <a:t>L’identité a trois caractéristiques : </a:t>
            </a:r>
          </a:p>
          <a:p>
            <a:pPr marL="0" indent="0">
              <a:buNone/>
            </a:pPr>
            <a:r>
              <a:rPr lang="fr-FR" dirty="0"/>
              <a:t>  - des attributs de position (le site, la situation, les limites de l’objet spatial cible du discours identitaire) ”, </a:t>
            </a:r>
          </a:p>
          <a:p>
            <a:pPr marL="0" indent="0">
              <a:buNone/>
            </a:pPr>
            <a:r>
              <a:rPr lang="fr-FR" dirty="0"/>
              <a:t> - des attributs de configuration (l’organisation matérielle de l’objet) ”</a:t>
            </a:r>
          </a:p>
          <a:p>
            <a:pPr marL="0" indent="0">
              <a:buNone/>
            </a:pPr>
            <a:r>
              <a:rPr lang="fr-FR" dirty="0"/>
              <a:t> - des attributs de substances et de valeurs (l’organisation idéelle de l’objet) ” (Lussault, 2003, p 480</a:t>
            </a:r>
          </a:p>
        </p:txBody>
      </p:sp>
    </p:spTree>
    <p:extLst>
      <p:ext uri="{BB962C8B-B14F-4D97-AF65-F5344CB8AC3E}">
        <p14:creationId xmlns:p14="http://schemas.microsoft.com/office/powerpoint/2010/main" val="364471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6CDF8-E8B7-4AB7-86C0-A329E96D4081}"/>
              </a:ext>
            </a:extLst>
          </p:cNvPr>
          <p:cNvSpPr>
            <a:spLocks noGrp="1"/>
          </p:cNvSpPr>
          <p:nvPr>
            <p:ph type="title"/>
          </p:nvPr>
        </p:nvSpPr>
        <p:spPr/>
        <p:txBody>
          <a:bodyPr/>
          <a:lstStyle/>
          <a:p>
            <a:r>
              <a:rPr lang="fr-FR" dirty="0">
                <a:solidFill>
                  <a:schemeClr val="accent1">
                    <a:lumMod val="60000"/>
                    <a:lumOff val="40000"/>
                  </a:schemeClr>
                </a:solidFill>
              </a:rPr>
              <a:t>identité</a:t>
            </a:r>
            <a:endParaRPr lang="fr-FR" dirty="0"/>
          </a:p>
        </p:txBody>
      </p:sp>
      <p:sp>
        <p:nvSpPr>
          <p:cNvPr id="3" name="Espace réservé du contenu 2">
            <a:extLst>
              <a:ext uri="{FF2B5EF4-FFF2-40B4-BE49-F238E27FC236}">
                <a16:creationId xmlns:a16="http://schemas.microsoft.com/office/drawing/2014/main" id="{EBF60963-BA95-44A1-8BD7-3714409CE337}"/>
              </a:ext>
            </a:extLst>
          </p:cNvPr>
          <p:cNvSpPr>
            <a:spLocks noGrp="1"/>
          </p:cNvSpPr>
          <p:nvPr>
            <p:ph idx="1"/>
          </p:nvPr>
        </p:nvSpPr>
        <p:spPr/>
        <p:txBody>
          <a:bodyPr>
            <a:normAutofit/>
          </a:bodyPr>
          <a:lstStyle/>
          <a:p>
            <a:pPr marL="0" indent="0" algn="just">
              <a:buNone/>
            </a:pPr>
            <a:r>
              <a:rPr lang="fr-FR" sz="2400" dirty="0">
                <a:solidFill>
                  <a:srgbClr val="FFFF00"/>
                </a:solidFill>
              </a:rPr>
              <a:t>- Donner un sens à un lieu </a:t>
            </a:r>
          </a:p>
          <a:p>
            <a:pPr marL="0" indent="0" algn="just">
              <a:buNone/>
            </a:pPr>
            <a:r>
              <a:rPr lang="fr-FR" dirty="0"/>
              <a:t>	les individus pratiquent une multiplicité de lieux avec lesquels ils construisent une relation signifiante. Tous les lieux n’ont pas le même sens pour un individu : certains lieux sont pratiqués pour leur valeur esthétique, d’autres pour leur caractère identificatoire, d’autres encore pour leur fonction etc.</a:t>
            </a:r>
          </a:p>
          <a:p>
            <a:pPr marL="0" indent="0" algn="just">
              <a:buNone/>
            </a:pPr>
            <a:r>
              <a:rPr lang="fr-FR" dirty="0"/>
              <a:t>	L’identité est donc une relation possible aux lieux géographiques. Et elle est liée aux pratiques des lieux, fondamentalement expression de la mobilité géographique. Que ce soit par les migrations ou par les déplacements, la pratique des lieux implique une relation aux lieux. </a:t>
            </a:r>
          </a:p>
        </p:txBody>
      </p:sp>
    </p:spTree>
    <p:extLst>
      <p:ext uri="{BB962C8B-B14F-4D97-AF65-F5344CB8AC3E}">
        <p14:creationId xmlns:p14="http://schemas.microsoft.com/office/powerpoint/2010/main" val="61832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26B9B-C73A-4B9A-8FBF-CA1C72F88754}"/>
              </a:ext>
            </a:extLst>
          </p:cNvPr>
          <p:cNvSpPr>
            <a:spLocks noGrp="1"/>
          </p:cNvSpPr>
          <p:nvPr>
            <p:ph type="title"/>
          </p:nvPr>
        </p:nvSpPr>
        <p:spPr/>
        <p:txBody>
          <a:bodyPr/>
          <a:lstStyle/>
          <a:p>
            <a:r>
              <a:rPr lang="fr-FR" dirty="0">
                <a:solidFill>
                  <a:schemeClr val="accent1">
                    <a:lumMod val="60000"/>
                    <a:lumOff val="40000"/>
                  </a:schemeClr>
                </a:solidFill>
              </a:rPr>
              <a:t>identité</a:t>
            </a:r>
            <a:endParaRPr lang="fr-FR" dirty="0"/>
          </a:p>
        </p:txBody>
      </p:sp>
      <p:sp>
        <p:nvSpPr>
          <p:cNvPr id="3" name="Espace réservé du contenu 2">
            <a:extLst>
              <a:ext uri="{FF2B5EF4-FFF2-40B4-BE49-F238E27FC236}">
                <a16:creationId xmlns:a16="http://schemas.microsoft.com/office/drawing/2014/main" id="{B9D32C48-4836-4377-A53C-9BFA26B2230E}"/>
              </a:ext>
            </a:extLst>
          </p:cNvPr>
          <p:cNvSpPr>
            <a:spLocks noGrp="1"/>
          </p:cNvSpPr>
          <p:nvPr>
            <p:ph idx="1"/>
          </p:nvPr>
        </p:nvSpPr>
        <p:spPr>
          <a:xfrm>
            <a:off x="685800" y="1789044"/>
            <a:ext cx="10820400" cy="4429642"/>
          </a:xfrm>
        </p:spPr>
        <p:txBody>
          <a:bodyPr>
            <a:normAutofit/>
          </a:bodyPr>
          <a:lstStyle/>
          <a:p>
            <a:pPr marL="0" indent="0" algn="just">
              <a:buNone/>
            </a:pPr>
            <a:r>
              <a:rPr lang="fr-FR" dirty="0">
                <a:solidFill>
                  <a:srgbClr val="FFFF00"/>
                </a:solidFill>
              </a:rPr>
              <a:t>- Identité et pratiques des lieux : </a:t>
            </a:r>
          </a:p>
          <a:p>
            <a:pPr marL="0" indent="0" algn="just">
              <a:buNone/>
            </a:pPr>
            <a:r>
              <a:rPr lang="fr-FR" dirty="0"/>
              <a:t>on peut rapidement définir l’habiter, d’un point de vue des individus, comme “ ensemble des pratiques des lieux ”. Deux aspects découlent de cette notions : </a:t>
            </a:r>
          </a:p>
          <a:p>
            <a:pPr marL="0" indent="0" algn="just">
              <a:buNone/>
            </a:pPr>
            <a:r>
              <a:rPr lang="fr-FR" dirty="0"/>
              <a:t>	1) Pratiquer les lieux, ce n’est pas seulement fréquenter un lieu. C’est le fait d’associer une pratique à un lieu et de faire avec le lieu. Il s’agit donc d’une notion qui insiste sur le faire, sur les actes, étant entendu qu’il ne faut pas opposer représentations et pratiques.</a:t>
            </a:r>
          </a:p>
          <a:p>
            <a:pPr marL="0" indent="0" algn="just">
              <a:buNone/>
            </a:pPr>
            <a:r>
              <a:rPr lang="fr-FR" dirty="0"/>
              <a:t>	2) De plus, l’habiter, en tant qu’ensemble des pratiques des lieux implique que les lieux ainsi pratiqués ont un certain sens pour les hommes. Pratiquer les lieux, c’est en faire l’expérience, c’est déployer, en actes, un faire qui a une certaine signification.</a:t>
            </a:r>
          </a:p>
        </p:txBody>
      </p:sp>
    </p:spTree>
    <p:extLst>
      <p:ext uri="{BB962C8B-B14F-4D97-AF65-F5344CB8AC3E}">
        <p14:creationId xmlns:p14="http://schemas.microsoft.com/office/powerpoint/2010/main" val="272754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EB0B0-DE10-4C99-9AC1-3946D60DE96F}"/>
              </a:ext>
            </a:extLst>
          </p:cNvPr>
          <p:cNvSpPr>
            <a:spLocks noGrp="1"/>
          </p:cNvSpPr>
          <p:nvPr>
            <p:ph type="title"/>
          </p:nvPr>
        </p:nvSpPr>
        <p:spPr/>
        <p:txBody>
          <a:bodyPr/>
          <a:lstStyle/>
          <a:p>
            <a:r>
              <a:rPr lang="fr-FR" dirty="0">
                <a:solidFill>
                  <a:schemeClr val="accent1">
                    <a:lumMod val="60000"/>
                    <a:lumOff val="40000"/>
                  </a:schemeClr>
                </a:solidFill>
              </a:rPr>
              <a:t>identité</a:t>
            </a:r>
            <a:endParaRPr lang="fr-FR" dirty="0"/>
          </a:p>
        </p:txBody>
      </p:sp>
      <p:pic>
        <p:nvPicPr>
          <p:cNvPr id="4" name="Espace réservé du contenu 3">
            <a:extLst>
              <a:ext uri="{FF2B5EF4-FFF2-40B4-BE49-F238E27FC236}">
                <a16:creationId xmlns:a16="http://schemas.microsoft.com/office/drawing/2014/main" id="{65CD5652-341F-41CD-993F-E0F01C40CA4E}"/>
              </a:ext>
            </a:extLst>
          </p:cNvPr>
          <p:cNvPicPr>
            <a:picLocks noGrp="1" noChangeAspect="1"/>
          </p:cNvPicPr>
          <p:nvPr>
            <p:ph idx="1"/>
          </p:nvPr>
        </p:nvPicPr>
        <p:blipFill>
          <a:blip r:embed="rId2"/>
          <a:stretch>
            <a:fillRect/>
          </a:stretch>
        </p:blipFill>
        <p:spPr>
          <a:xfrm>
            <a:off x="9105589" y="2557462"/>
            <a:ext cx="2628900" cy="1743075"/>
          </a:xfrm>
          <a:prstGeom prst="rect">
            <a:avLst/>
          </a:prstGeom>
        </p:spPr>
      </p:pic>
      <p:pic>
        <p:nvPicPr>
          <p:cNvPr id="6" name="Image 5">
            <a:extLst>
              <a:ext uri="{FF2B5EF4-FFF2-40B4-BE49-F238E27FC236}">
                <a16:creationId xmlns:a16="http://schemas.microsoft.com/office/drawing/2014/main" id="{17EA88CE-7190-4681-8E58-2EF6CEB4B994}"/>
              </a:ext>
            </a:extLst>
          </p:cNvPr>
          <p:cNvPicPr>
            <a:picLocks noChangeAspect="1"/>
          </p:cNvPicPr>
          <p:nvPr/>
        </p:nvPicPr>
        <p:blipFill>
          <a:blip r:embed="rId3"/>
          <a:stretch>
            <a:fillRect/>
          </a:stretch>
        </p:blipFill>
        <p:spPr>
          <a:xfrm>
            <a:off x="4254984" y="4361319"/>
            <a:ext cx="2600325" cy="1762125"/>
          </a:xfrm>
          <a:prstGeom prst="rect">
            <a:avLst/>
          </a:prstGeom>
          <a:ln w="228600" cap="sq" cmpd="thickThin">
            <a:solidFill>
              <a:srgbClr val="000000"/>
            </a:solidFill>
            <a:prstDash val="solid"/>
            <a:miter lim="800000"/>
          </a:ln>
          <a:effectLst>
            <a:innerShdw blurRad="76200">
              <a:srgbClr val="000000"/>
            </a:innerShdw>
          </a:effectLst>
        </p:spPr>
      </p:pic>
      <p:sp>
        <p:nvSpPr>
          <p:cNvPr id="7" name="Titre 1">
            <a:extLst>
              <a:ext uri="{FF2B5EF4-FFF2-40B4-BE49-F238E27FC236}">
                <a16:creationId xmlns:a16="http://schemas.microsoft.com/office/drawing/2014/main" id="{5856B4D7-3758-4501-9BC9-1991269E5684}"/>
              </a:ext>
            </a:extLst>
          </p:cNvPr>
          <p:cNvSpPr txBox="1">
            <a:spLocks/>
          </p:cNvSpPr>
          <p:nvPr/>
        </p:nvSpPr>
        <p:spPr>
          <a:xfrm>
            <a:off x="901148" y="2243542"/>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fr-FR" dirty="0"/>
              <a:t>Les pratiques de lieux et sens</a:t>
            </a:r>
          </a:p>
        </p:txBody>
      </p:sp>
    </p:spTree>
    <p:extLst>
      <p:ext uri="{BB962C8B-B14F-4D97-AF65-F5344CB8AC3E}">
        <p14:creationId xmlns:p14="http://schemas.microsoft.com/office/powerpoint/2010/main" val="259532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9AB13-03C4-4BDD-9F99-181CF6173AD3}"/>
              </a:ext>
            </a:extLst>
          </p:cNvPr>
          <p:cNvSpPr>
            <a:spLocks noGrp="1"/>
          </p:cNvSpPr>
          <p:nvPr>
            <p:ph type="title"/>
          </p:nvPr>
        </p:nvSpPr>
        <p:spPr/>
        <p:txBody>
          <a:bodyPr/>
          <a:lstStyle/>
          <a:p>
            <a:r>
              <a:rPr lang="fr-FR" dirty="0">
                <a:solidFill>
                  <a:schemeClr val="accent1">
                    <a:lumMod val="40000"/>
                    <a:lumOff val="60000"/>
                  </a:schemeClr>
                </a:solidFill>
              </a:rPr>
              <a:t>développement psychique</a:t>
            </a:r>
          </a:p>
        </p:txBody>
      </p:sp>
      <p:sp>
        <p:nvSpPr>
          <p:cNvPr id="3" name="Espace réservé du contenu 2">
            <a:extLst>
              <a:ext uri="{FF2B5EF4-FFF2-40B4-BE49-F238E27FC236}">
                <a16:creationId xmlns:a16="http://schemas.microsoft.com/office/drawing/2014/main" id="{07217F75-2457-4F80-9DC7-EE6E8F0B3EBE}"/>
              </a:ext>
            </a:extLst>
          </p:cNvPr>
          <p:cNvSpPr>
            <a:spLocks noGrp="1"/>
          </p:cNvSpPr>
          <p:nvPr>
            <p:ph idx="1"/>
          </p:nvPr>
        </p:nvSpPr>
        <p:spPr/>
        <p:txBody>
          <a:bodyPr/>
          <a:lstStyle/>
          <a:p>
            <a:pPr marL="0" indent="0" algn="just">
              <a:buNone/>
            </a:pPr>
            <a:r>
              <a:rPr lang="fr-FR" dirty="0"/>
              <a:t>	Développement est un ensemble des phénomènes participant à la transformation progressive de l’être humain depuis la conception jusqu’à l’âge adulte.</a:t>
            </a:r>
          </a:p>
          <a:p>
            <a:pPr marL="0" indent="0" algn="just">
              <a:buNone/>
            </a:pPr>
            <a:r>
              <a:rPr lang="fr-FR" dirty="0"/>
              <a:t>	En fait, c’est l’acquisition de l’habileté résultant de la grande complexité des structures de l’organisme, particulièrement le système nerveux central.</a:t>
            </a:r>
          </a:p>
        </p:txBody>
      </p:sp>
    </p:spTree>
    <p:extLst>
      <p:ext uri="{BB962C8B-B14F-4D97-AF65-F5344CB8AC3E}">
        <p14:creationId xmlns:p14="http://schemas.microsoft.com/office/powerpoint/2010/main" val="378499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EC632-4E6C-4F95-82CA-5C367AAB9A53}"/>
              </a:ext>
            </a:extLst>
          </p:cNvPr>
          <p:cNvSpPr>
            <a:spLocks noGrp="1"/>
          </p:cNvSpPr>
          <p:nvPr>
            <p:ph type="title"/>
          </p:nvPr>
        </p:nvSpPr>
        <p:spPr/>
        <p:txBody>
          <a:bodyPr/>
          <a:lstStyle/>
          <a:p>
            <a:r>
              <a:rPr lang="fr-FR" dirty="0">
                <a:solidFill>
                  <a:schemeClr val="accent1">
                    <a:lumMod val="40000"/>
                    <a:lumOff val="60000"/>
                  </a:schemeClr>
                </a:solidFill>
              </a:rPr>
              <a:t>développement psychique</a:t>
            </a:r>
            <a:endParaRPr lang="fr-FR" dirty="0"/>
          </a:p>
        </p:txBody>
      </p:sp>
      <p:sp>
        <p:nvSpPr>
          <p:cNvPr id="3" name="Espace réservé du contenu 2">
            <a:extLst>
              <a:ext uri="{FF2B5EF4-FFF2-40B4-BE49-F238E27FC236}">
                <a16:creationId xmlns:a16="http://schemas.microsoft.com/office/drawing/2014/main" id="{3EF222B0-C78D-48DC-BB0B-EB2919E0FB37}"/>
              </a:ext>
            </a:extLst>
          </p:cNvPr>
          <p:cNvSpPr>
            <a:spLocks noGrp="1"/>
          </p:cNvSpPr>
          <p:nvPr>
            <p:ph idx="1"/>
          </p:nvPr>
        </p:nvSpPr>
        <p:spPr/>
        <p:txBody>
          <a:bodyPr/>
          <a:lstStyle/>
          <a:p>
            <a:pPr algn="just"/>
            <a:r>
              <a:rPr lang="fr-FR" dirty="0"/>
              <a:t>Développement intéresse donc, les changements dans les différentes fonctions de différentes fonctions de l’organisme, incluant celles qui sont influencées par l’interaction avec l’environnement, aboutissant à des modifications tant structurelles, émotionnelles que sociales.</a:t>
            </a:r>
          </a:p>
        </p:txBody>
      </p:sp>
    </p:spTree>
    <p:extLst>
      <p:ext uri="{BB962C8B-B14F-4D97-AF65-F5344CB8AC3E}">
        <p14:creationId xmlns:p14="http://schemas.microsoft.com/office/powerpoint/2010/main" val="114176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06CD81-DCB9-4B43-AC53-E36906AE0C9B}"/>
              </a:ext>
            </a:extLst>
          </p:cNvPr>
          <p:cNvSpPr>
            <a:spLocks noGrp="1"/>
          </p:cNvSpPr>
          <p:nvPr>
            <p:ph type="title"/>
          </p:nvPr>
        </p:nvSpPr>
        <p:spPr>
          <a:xfrm>
            <a:off x="2895600" y="764373"/>
            <a:ext cx="8610600" cy="1293028"/>
          </a:xfrm>
        </p:spPr>
        <p:txBody>
          <a:bodyPr>
            <a:normAutofit/>
          </a:bodyPr>
          <a:lstStyle/>
          <a:p>
            <a:r>
              <a:rPr lang="fr-FR" dirty="0">
                <a:solidFill>
                  <a:schemeClr val="accent1">
                    <a:lumMod val="60000"/>
                    <a:lumOff val="40000"/>
                  </a:schemeClr>
                </a:solidFill>
              </a:rPr>
              <a:t>développement psychique</a:t>
            </a:r>
          </a:p>
        </p:txBody>
      </p:sp>
      <p:sp>
        <p:nvSpPr>
          <p:cNvPr id="3" name="Espace réservé du contenu 2">
            <a:extLst>
              <a:ext uri="{FF2B5EF4-FFF2-40B4-BE49-F238E27FC236}">
                <a16:creationId xmlns:a16="http://schemas.microsoft.com/office/drawing/2014/main" id="{C57CE680-8231-4F4B-8F2A-E4C0D71ACB0E}"/>
              </a:ext>
            </a:extLst>
          </p:cNvPr>
          <p:cNvSpPr>
            <a:spLocks noGrp="1"/>
          </p:cNvSpPr>
          <p:nvPr>
            <p:ph idx="1"/>
          </p:nvPr>
        </p:nvSpPr>
        <p:spPr>
          <a:xfrm>
            <a:off x="685800" y="2194560"/>
            <a:ext cx="6071461" cy="4024125"/>
          </a:xfrm>
        </p:spPr>
        <p:txBody>
          <a:bodyPr>
            <a:normAutofit/>
          </a:bodyPr>
          <a:lstStyle/>
          <a:p>
            <a:pPr marL="0" indent="0" algn="just">
              <a:buNone/>
            </a:pPr>
            <a:r>
              <a:rPr lang="fr-FR" dirty="0"/>
              <a:t>	Les principaux éléments à envisager pour juger du développement physique sont : L'accroissement du poids, l'accroissement de la taille, l'accroissement du périmètre thoracique, le rapport de ces trois éléments ou coefficient de robusticité, le moment où se font les premiers pas, les proportions du corps, l'apparition des caractères corporels signifiants. </a:t>
            </a:r>
          </a:p>
        </p:txBody>
      </p:sp>
      <p:pic>
        <p:nvPicPr>
          <p:cNvPr id="5" name="Image 4">
            <a:extLst>
              <a:ext uri="{FF2B5EF4-FFF2-40B4-BE49-F238E27FC236}">
                <a16:creationId xmlns:a16="http://schemas.microsoft.com/office/drawing/2014/main" id="{D8A53364-C7D0-4167-BCB3-64C626755EA8}"/>
              </a:ext>
            </a:extLst>
          </p:cNvPr>
          <p:cNvPicPr>
            <a:picLocks noChangeAspect="1"/>
          </p:cNvPicPr>
          <p:nvPr/>
        </p:nvPicPr>
        <p:blipFill rotWithShape="1">
          <a:blip r:embed="rId2"/>
          <a:srcRect t="23425" r="2" b="18639"/>
          <a:stretch/>
        </p:blipFill>
        <p:spPr>
          <a:xfrm>
            <a:off x="7291754" y="2229566"/>
            <a:ext cx="4085492" cy="1920240"/>
          </a:xfrm>
          <a:prstGeom prst="rect">
            <a:avLst/>
          </a:prstGeom>
        </p:spPr>
      </p:pic>
      <p:pic>
        <p:nvPicPr>
          <p:cNvPr id="7" name="Image 6">
            <a:extLst>
              <a:ext uri="{FF2B5EF4-FFF2-40B4-BE49-F238E27FC236}">
                <a16:creationId xmlns:a16="http://schemas.microsoft.com/office/drawing/2014/main" id="{10A92971-92A9-4A44-B863-595816F5DF06}"/>
              </a:ext>
            </a:extLst>
          </p:cNvPr>
          <p:cNvPicPr>
            <a:picLocks noChangeAspect="1"/>
          </p:cNvPicPr>
          <p:nvPr/>
        </p:nvPicPr>
        <p:blipFill rotWithShape="1">
          <a:blip r:embed="rId3"/>
          <a:srcRect t="31878" r="-1" b="5372"/>
          <a:stretch/>
        </p:blipFill>
        <p:spPr>
          <a:xfrm>
            <a:off x="7291754" y="4298445"/>
            <a:ext cx="4085492" cy="1920240"/>
          </a:xfrm>
          <a:prstGeom prst="rect">
            <a:avLst/>
          </a:prstGeom>
        </p:spPr>
      </p:pic>
    </p:spTree>
    <p:extLst>
      <p:ext uri="{BB962C8B-B14F-4D97-AF65-F5344CB8AC3E}">
        <p14:creationId xmlns:p14="http://schemas.microsoft.com/office/powerpoint/2010/main" val="58761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2CC75-EB93-4B73-86A5-B3C66BD48170}"/>
              </a:ext>
            </a:extLst>
          </p:cNvPr>
          <p:cNvSpPr>
            <a:spLocks noGrp="1"/>
          </p:cNvSpPr>
          <p:nvPr>
            <p:ph type="title"/>
          </p:nvPr>
        </p:nvSpPr>
        <p:spPr>
          <a:xfrm>
            <a:off x="2895600" y="764373"/>
            <a:ext cx="8610600" cy="1293028"/>
          </a:xfrm>
        </p:spPr>
        <p:txBody>
          <a:bodyPr>
            <a:normAutofit/>
          </a:bodyPr>
          <a:lstStyle/>
          <a:p>
            <a:r>
              <a:rPr lang="fr-FR" dirty="0">
                <a:solidFill>
                  <a:schemeClr val="accent1">
                    <a:lumMod val="60000"/>
                    <a:lumOff val="40000"/>
                  </a:schemeClr>
                </a:solidFill>
              </a:rPr>
              <a:t>développement psychique</a:t>
            </a:r>
          </a:p>
        </p:txBody>
      </p:sp>
      <p:pic>
        <p:nvPicPr>
          <p:cNvPr id="5" name="Image 4">
            <a:extLst>
              <a:ext uri="{FF2B5EF4-FFF2-40B4-BE49-F238E27FC236}">
                <a16:creationId xmlns:a16="http://schemas.microsoft.com/office/drawing/2014/main" id="{AEBC6F70-7FE7-4FE9-A949-8D7A02B774E9}"/>
              </a:ext>
            </a:extLst>
          </p:cNvPr>
          <p:cNvPicPr>
            <a:picLocks noChangeAspect="1"/>
          </p:cNvPicPr>
          <p:nvPr/>
        </p:nvPicPr>
        <p:blipFill>
          <a:blip r:embed="rId2"/>
          <a:stretch>
            <a:fillRect/>
          </a:stretch>
        </p:blipFill>
        <p:spPr>
          <a:xfrm>
            <a:off x="685800" y="2588090"/>
            <a:ext cx="4521200" cy="3008653"/>
          </a:xfrm>
          <a:prstGeom prst="rect">
            <a:avLst/>
          </a:prstGeom>
        </p:spPr>
      </p:pic>
      <p:sp>
        <p:nvSpPr>
          <p:cNvPr id="3" name="Espace réservé du contenu 2">
            <a:extLst>
              <a:ext uri="{FF2B5EF4-FFF2-40B4-BE49-F238E27FC236}">
                <a16:creationId xmlns:a16="http://schemas.microsoft.com/office/drawing/2014/main" id="{7DE6132D-BE51-408F-ACFE-2B715DC7C69C}"/>
              </a:ext>
            </a:extLst>
          </p:cNvPr>
          <p:cNvSpPr>
            <a:spLocks noGrp="1"/>
          </p:cNvSpPr>
          <p:nvPr>
            <p:ph idx="1"/>
          </p:nvPr>
        </p:nvSpPr>
        <p:spPr>
          <a:xfrm>
            <a:off x="5689600" y="2194560"/>
            <a:ext cx="5816600" cy="4024125"/>
          </a:xfrm>
        </p:spPr>
        <p:txBody>
          <a:bodyPr>
            <a:normAutofit/>
          </a:bodyPr>
          <a:lstStyle/>
          <a:p>
            <a:pPr marL="0" indent="0" algn="just">
              <a:buNone/>
            </a:pPr>
            <a:r>
              <a:rPr lang="fr-FR" sz="2000" dirty="0"/>
              <a:t>	En ce qui concerne la notion d’espace, son influence a des effets sur l’intégration du schéma corporel, sur la reconnaissance des formes ainsi que sur les phénomènes de perception. Les travaux psychologiques qui intègrent la notion de contexte de développement, ont souligné nécessité de comprendre les antécédents historiques et culturels des enfants comme une des bases du développement, chacun réagissant selon ce qu'il est mais aussi selon sa propre histoire. </a:t>
            </a:r>
          </a:p>
          <a:p>
            <a:pPr marL="0" indent="0" algn="just">
              <a:buNone/>
            </a:pPr>
            <a:r>
              <a:rPr lang="fr-FR" sz="2000" dirty="0"/>
              <a:t>	</a:t>
            </a:r>
          </a:p>
        </p:txBody>
      </p:sp>
    </p:spTree>
    <p:extLst>
      <p:ext uri="{BB962C8B-B14F-4D97-AF65-F5344CB8AC3E}">
        <p14:creationId xmlns:p14="http://schemas.microsoft.com/office/powerpoint/2010/main" val="327464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A58E6-53FC-47B9-BA21-0BA3871DF585}"/>
              </a:ext>
            </a:extLst>
          </p:cNvPr>
          <p:cNvSpPr>
            <a:spLocks noGrp="1"/>
          </p:cNvSpPr>
          <p:nvPr>
            <p:ph type="title"/>
          </p:nvPr>
        </p:nvSpPr>
        <p:spPr>
          <a:xfrm>
            <a:off x="2895600" y="764373"/>
            <a:ext cx="8610600" cy="1293028"/>
          </a:xfrm>
        </p:spPr>
        <p:txBody>
          <a:bodyPr>
            <a:normAutofit/>
          </a:bodyPr>
          <a:lstStyle/>
          <a:p>
            <a:r>
              <a:rPr lang="fr-FR" dirty="0">
                <a:solidFill>
                  <a:schemeClr val="accent1">
                    <a:lumMod val="60000"/>
                    <a:lumOff val="40000"/>
                  </a:schemeClr>
                </a:solidFill>
              </a:rPr>
              <a:t>développement psychique</a:t>
            </a:r>
          </a:p>
        </p:txBody>
      </p:sp>
      <p:pic>
        <p:nvPicPr>
          <p:cNvPr id="5" name="Image 4">
            <a:extLst>
              <a:ext uri="{FF2B5EF4-FFF2-40B4-BE49-F238E27FC236}">
                <a16:creationId xmlns:a16="http://schemas.microsoft.com/office/drawing/2014/main" id="{0DDBBA7F-BEC9-47D0-803E-AD02629AC112}"/>
              </a:ext>
            </a:extLst>
          </p:cNvPr>
          <p:cNvPicPr>
            <a:picLocks noChangeAspect="1"/>
          </p:cNvPicPr>
          <p:nvPr/>
        </p:nvPicPr>
        <p:blipFill>
          <a:blip r:embed="rId2"/>
          <a:stretch>
            <a:fillRect/>
          </a:stretch>
        </p:blipFill>
        <p:spPr>
          <a:xfrm>
            <a:off x="1126731" y="2272748"/>
            <a:ext cx="3639337" cy="3639337"/>
          </a:xfrm>
          <a:prstGeom prst="rect">
            <a:avLst/>
          </a:prstGeom>
        </p:spPr>
      </p:pic>
      <p:sp>
        <p:nvSpPr>
          <p:cNvPr id="3" name="Espace réservé du contenu 2">
            <a:extLst>
              <a:ext uri="{FF2B5EF4-FFF2-40B4-BE49-F238E27FC236}">
                <a16:creationId xmlns:a16="http://schemas.microsoft.com/office/drawing/2014/main" id="{2AD3CC18-D790-4256-B648-6570F66DA9A0}"/>
              </a:ext>
            </a:extLst>
          </p:cNvPr>
          <p:cNvSpPr>
            <a:spLocks noGrp="1"/>
          </p:cNvSpPr>
          <p:nvPr>
            <p:ph idx="1"/>
          </p:nvPr>
        </p:nvSpPr>
        <p:spPr>
          <a:xfrm>
            <a:off x="5689600" y="2194560"/>
            <a:ext cx="5816600" cy="4024125"/>
          </a:xfrm>
        </p:spPr>
        <p:txBody>
          <a:bodyPr>
            <a:normAutofit/>
          </a:bodyPr>
          <a:lstStyle/>
          <a:p>
            <a:pPr marL="0" indent="0">
              <a:buNone/>
            </a:pPr>
            <a:endParaRPr lang="fr-FR" dirty="0"/>
          </a:p>
          <a:p>
            <a:pPr marL="0" indent="0">
              <a:buNone/>
            </a:pPr>
            <a:r>
              <a:rPr lang="fr-FR" dirty="0"/>
              <a:t>	Les échanges humains sont fondamentaux, et c’est grâce à l’aide des adultes et des pairs, aux encouragements et à l’héritage culturel transmis que les enfants intègrent les règles de vie de la société à laquelle ils appartiennent. </a:t>
            </a:r>
          </a:p>
          <a:p>
            <a:pPr marL="0" indent="0" algn="just">
              <a:buNone/>
            </a:pPr>
            <a:r>
              <a:rPr lang="fr-FR" dirty="0"/>
              <a:t>	</a:t>
            </a:r>
          </a:p>
        </p:txBody>
      </p:sp>
    </p:spTree>
    <p:extLst>
      <p:ext uri="{BB962C8B-B14F-4D97-AF65-F5344CB8AC3E}">
        <p14:creationId xmlns:p14="http://schemas.microsoft.com/office/powerpoint/2010/main" val="175320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C72B0-D13E-4137-A9D2-7034C8137BAC}"/>
              </a:ext>
            </a:extLst>
          </p:cNvPr>
          <p:cNvSpPr>
            <a:spLocks noGrp="1"/>
          </p:cNvSpPr>
          <p:nvPr>
            <p:ph type="title"/>
          </p:nvPr>
        </p:nvSpPr>
        <p:spPr>
          <a:xfrm>
            <a:off x="2895600" y="764373"/>
            <a:ext cx="8610600" cy="1293028"/>
          </a:xfrm>
        </p:spPr>
        <p:txBody>
          <a:bodyPr>
            <a:normAutofit/>
          </a:bodyPr>
          <a:lstStyle/>
          <a:p>
            <a:r>
              <a:rPr lang="fr-FR" dirty="0">
                <a:solidFill>
                  <a:schemeClr val="accent1">
                    <a:lumMod val="60000"/>
                    <a:lumOff val="40000"/>
                  </a:schemeClr>
                </a:solidFill>
              </a:rPr>
              <a:t>développement psychique</a:t>
            </a:r>
          </a:p>
        </p:txBody>
      </p:sp>
      <p:sp>
        <p:nvSpPr>
          <p:cNvPr id="3" name="Espace réservé du contenu 2">
            <a:extLst>
              <a:ext uri="{FF2B5EF4-FFF2-40B4-BE49-F238E27FC236}">
                <a16:creationId xmlns:a16="http://schemas.microsoft.com/office/drawing/2014/main" id="{7C79D535-DDDE-4437-8B4F-7BB7C118C4B2}"/>
              </a:ext>
            </a:extLst>
          </p:cNvPr>
          <p:cNvSpPr>
            <a:spLocks noGrp="1"/>
          </p:cNvSpPr>
          <p:nvPr>
            <p:ph idx="1"/>
          </p:nvPr>
        </p:nvSpPr>
        <p:spPr>
          <a:xfrm>
            <a:off x="677333" y="2194560"/>
            <a:ext cx="5816600" cy="4024125"/>
          </a:xfrm>
        </p:spPr>
        <p:txBody>
          <a:bodyPr>
            <a:normAutofit/>
          </a:bodyPr>
          <a:lstStyle/>
          <a:p>
            <a:pPr marL="0" indent="0" algn="just">
              <a:buNone/>
            </a:pPr>
            <a:r>
              <a:rPr lang="fr-FR" dirty="0"/>
              <a:t>	Les enfants ont un potentiel de développement immédiat (zone de développement). Cette zone définit des fonctions qui ne sont pas encore mûres mais en voie de maturation. Elle représente la distance entre le niveau de développement acquis et le niveau de développement potentiel que l’on peut évaluer, par exemple, à travers les tâches que l’enfant réalise avec le support des adultes ou de pairs plus avancés.</a:t>
            </a:r>
          </a:p>
          <a:p>
            <a:endParaRPr lang="fr-FR" dirty="0"/>
          </a:p>
        </p:txBody>
      </p:sp>
      <p:pic>
        <p:nvPicPr>
          <p:cNvPr id="5" name="Image 4">
            <a:extLst>
              <a:ext uri="{FF2B5EF4-FFF2-40B4-BE49-F238E27FC236}">
                <a16:creationId xmlns:a16="http://schemas.microsoft.com/office/drawing/2014/main" id="{A076C7D5-15D8-453F-A8A2-AA083CE58161}"/>
              </a:ext>
            </a:extLst>
          </p:cNvPr>
          <p:cNvPicPr>
            <a:picLocks noChangeAspect="1"/>
          </p:cNvPicPr>
          <p:nvPr/>
        </p:nvPicPr>
        <p:blipFill rotWithShape="1">
          <a:blip r:embed="rId2"/>
          <a:srcRect l="7609" r="17833" b="2"/>
          <a:stretch/>
        </p:blipFill>
        <p:spPr>
          <a:xfrm>
            <a:off x="6985000" y="2501159"/>
            <a:ext cx="4521200" cy="3410926"/>
          </a:xfrm>
          <a:prstGeom prst="rect">
            <a:avLst/>
          </a:prstGeom>
        </p:spPr>
      </p:pic>
    </p:spTree>
    <p:extLst>
      <p:ext uri="{BB962C8B-B14F-4D97-AF65-F5344CB8AC3E}">
        <p14:creationId xmlns:p14="http://schemas.microsoft.com/office/powerpoint/2010/main" val="421195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52660822-AB39-4AE1-9DEF-9FECF8FF583B}"/>
              </a:ext>
            </a:extLst>
          </p:cNvPr>
          <p:cNvPicPr>
            <a:picLocks noChangeAspect="1"/>
          </p:cNvPicPr>
          <p:nvPr/>
        </p:nvPicPr>
        <p:blipFill rotWithShape="1">
          <a:blip r:embed="rId2">
            <a:alphaModFix amt="30000"/>
            <a:extLst/>
          </a:blip>
          <a:srcRect t="24078" b="11819"/>
          <a:stretch/>
        </p:blipFill>
        <p:spPr>
          <a:xfrm>
            <a:off x="20" y="10"/>
            <a:ext cx="12191980" cy="6857990"/>
          </a:xfrm>
          <a:prstGeom prst="rect">
            <a:avLst/>
          </a:prstGeom>
        </p:spPr>
      </p:pic>
      <p:sp>
        <p:nvSpPr>
          <p:cNvPr id="2" name="Titre 1">
            <a:extLst>
              <a:ext uri="{FF2B5EF4-FFF2-40B4-BE49-F238E27FC236}">
                <a16:creationId xmlns:a16="http://schemas.microsoft.com/office/drawing/2014/main" id="{A1B8E2B9-7BDC-4093-AB81-F5F246380B20}"/>
              </a:ext>
            </a:extLst>
          </p:cNvPr>
          <p:cNvSpPr>
            <a:spLocks noGrp="1"/>
          </p:cNvSpPr>
          <p:nvPr>
            <p:ph type="title"/>
          </p:nvPr>
        </p:nvSpPr>
        <p:spPr>
          <a:xfrm>
            <a:off x="2895600" y="764373"/>
            <a:ext cx="8610600" cy="1293028"/>
          </a:xfrm>
        </p:spPr>
        <p:txBody>
          <a:bodyPr>
            <a:normAutofit/>
          </a:bodyPr>
          <a:lstStyle/>
          <a:p>
            <a:r>
              <a:rPr lang="fr-FR" dirty="0">
                <a:solidFill>
                  <a:schemeClr val="accent1">
                    <a:lumMod val="60000"/>
                    <a:lumOff val="40000"/>
                  </a:schemeClr>
                </a:solidFill>
              </a:rPr>
              <a:t>INTRODUCTION</a:t>
            </a:r>
          </a:p>
        </p:txBody>
      </p:sp>
      <p:sp>
        <p:nvSpPr>
          <p:cNvPr id="3" name="Espace réservé du contenu 2">
            <a:extLst>
              <a:ext uri="{FF2B5EF4-FFF2-40B4-BE49-F238E27FC236}">
                <a16:creationId xmlns:a16="http://schemas.microsoft.com/office/drawing/2014/main" id="{A4CCF3D9-9040-4793-B34C-A700AC7723B0}"/>
              </a:ext>
            </a:extLst>
          </p:cNvPr>
          <p:cNvSpPr>
            <a:spLocks noGrp="1"/>
          </p:cNvSpPr>
          <p:nvPr>
            <p:ph idx="1"/>
          </p:nvPr>
        </p:nvSpPr>
        <p:spPr>
          <a:xfrm>
            <a:off x="685800" y="2194560"/>
            <a:ext cx="10820400" cy="4024125"/>
          </a:xfrm>
        </p:spPr>
        <p:txBody>
          <a:bodyPr>
            <a:normAutofit/>
          </a:bodyPr>
          <a:lstStyle/>
          <a:p>
            <a:pPr marL="0" indent="0">
              <a:buNone/>
            </a:pPr>
            <a:r>
              <a:rPr lang="fr-FR" dirty="0"/>
              <a:t>	L’espace habité par l’individu a des effets considérable sur son comportement quotidien ainsi que sur son mode de vie.</a:t>
            </a:r>
          </a:p>
          <a:p>
            <a:pPr marL="0" indent="0">
              <a:buNone/>
            </a:pPr>
            <a:r>
              <a:rPr lang="fr-FR" dirty="0"/>
              <a:t>	En vue de cerner cette idée, nous allons mettre la lumière sur trois éléments essentiels comme suit : </a:t>
            </a:r>
          </a:p>
          <a:p>
            <a:pPr marL="0" indent="0">
              <a:buNone/>
            </a:pPr>
            <a:r>
              <a:rPr lang="fr-FR" dirty="0"/>
              <a:t>	apprentissage, développement psychique, identité</a:t>
            </a:r>
          </a:p>
        </p:txBody>
      </p:sp>
    </p:spTree>
    <p:extLst>
      <p:ext uri="{BB962C8B-B14F-4D97-AF65-F5344CB8AC3E}">
        <p14:creationId xmlns:p14="http://schemas.microsoft.com/office/powerpoint/2010/main" val="57508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87716-2123-463A-BC42-998E27D3C549}"/>
              </a:ext>
            </a:extLst>
          </p:cNvPr>
          <p:cNvSpPr>
            <a:spLocks noGrp="1"/>
          </p:cNvSpPr>
          <p:nvPr>
            <p:ph type="title"/>
          </p:nvPr>
        </p:nvSpPr>
        <p:spPr/>
        <p:txBody>
          <a:bodyPr/>
          <a:lstStyle/>
          <a:p>
            <a:r>
              <a:rPr lang="fr-FR" dirty="0">
                <a:solidFill>
                  <a:schemeClr val="accent1">
                    <a:lumMod val="60000"/>
                    <a:lumOff val="40000"/>
                  </a:schemeClr>
                </a:solidFill>
              </a:rPr>
              <a:t>Espace et contrôle sociale </a:t>
            </a:r>
          </a:p>
        </p:txBody>
      </p:sp>
      <p:sp>
        <p:nvSpPr>
          <p:cNvPr id="3" name="Espace réservé du contenu 2">
            <a:extLst>
              <a:ext uri="{FF2B5EF4-FFF2-40B4-BE49-F238E27FC236}">
                <a16:creationId xmlns:a16="http://schemas.microsoft.com/office/drawing/2014/main" id="{36618624-C019-4D6A-917B-3EDD5CF7A9CC}"/>
              </a:ext>
            </a:extLst>
          </p:cNvPr>
          <p:cNvSpPr>
            <a:spLocks noGrp="1"/>
          </p:cNvSpPr>
          <p:nvPr>
            <p:ph idx="1"/>
          </p:nvPr>
        </p:nvSpPr>
        <p:spPr/>
        <p:txBody>
          <a:bodyPr/>
          <a:lstStyle/>
          <a:p>
            <a:pPr marL="0" indent="0">
              <a:buNone/>
            </a:pPr>
            <a:r>
              <a:rPr lang="fr-FR" dirty="0"/>
              <a:t>	l'espace géographique se définit essentiellement par ses rapports avec la société qui l'occupe et la façonne à son image du moment.</a:t>
            </a:r>
          </a:p>
          <a:p>
            <a:pPr marL="0" indent="0">
              <a:buNone/>
            </a:pPr>
            <a:r>
              <a:rPr lang="fr-FR" dirty="0"/>
              <a:t>	Il ne suffit pas de dire qu'il est le reflet des rapports sociaux, puisqu'il est la condition même d'existence de ces rapports qui ne se conçoivent pas en dehors de leur inscription dans l'espace, tout comme, à l'inverse, il n'y a pas d'espace qui ne soit socialement produit.</a:t>
            </a:r>
          </a:p>
        </p:txBody>
      </p:sp>
    </p:spTree>
    <p:extLst>
      <p:ext uri="{BB962C8B-B14F-4D97-AF65-F5344CB8AC3E}">
        <p14:creationId xmlns:p14="http://schemas.microsoft.com/office/powerpoint/2010/main" val="329339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95EB2-E0A5-4E9C-8C13-9BC123B895A5}"/>
              </a:ext>
            </a:extLst>
          </p:cNvPr>
          <p:cNvSpPr>
            <a:spLocks noGrp="1"/>
          </p:cNvSpPr>
          <p:nvPr>
            <p:ph type="title"/>
          </p:nvPr>
        </p:nvSpPr>
        <p:spPr/>
        <p:txBody>
          <a:bodyPr/>
          <a:lstStyle/>
          <a:p>
            <a:r>
              <a:rPr lang="fr-FR" dirty="0">
                <a:solidFill>
                  <a:schemeClr val="accent1">
                    <a:lumMod val="60000"/>
                    <a:lumOff val="40000"/>
                  </a:schemeClr>
                </a:solidFill>
              </a:rPr>
              <a:t>Espace et contrôle sociale </a:t>
            </a:r>
            <a:endParaRPr lang="fr-FR" dirty="0"/>
          </a:p>
        </p:txBody>
      </p:sp>
      <p:sp>
        <p:nvSpPr>
          <p:cNvPr id="3" name="Espace réservé du contenu 2">
            <a:extLst>
              <a:ext uri="{FF2B5EF4-FFF2-40B4-BE49-F238E27FC236}">
                <a16:creationId xmlns:a16="http://schemas.microsoft.com/office/drawing/2014/main" id="{465AD6D4-5DDE-4EF7-9E96-31863A7A7DE1}"/>
              </a:ext>
            </a:extLst>
          </p:cNvPr>
          <p:cNvSpPr>
            <a:spLocks noGrp="1"/>
          </p:cNvSpPr>
          <p:nvPr>
            <p:ph idx="1"/>
          </p:nvPr>
        </p:nvSpPr>
        <p:spPr/>
        <p:txBody>
          <a:bodyPr>
            <a:normAutofit/>
          </a:bodyPr>
          <a:lstStyle/>
          <a:p>
            <a:pPr marL="0" indent="0" algn="just">
              <a:buNone/>
            </a:pPr>
            <a:r>
              <a:rPr lang="fr-FR" dirty="0"/>
              <a:t>	le contrôle social inclut à la fois la violence physique et la violence symbolique, l'assujettissement des corps et le contrôle des consciences, la répression et la manipulation, la contrainte et la persuasion, l'inculcation de valeurs et l'imposition de pratiques, l'appel à la raison comme à l'imaginaire ou au désir...</a:t>
            </a:r>
          </a:p>
          <a:p>
            <a:pPr marL="0" indent="0" algn="just">
              <a:buNone/>
            </a:pPr>
            <a:r>
              <a:rPr lang="fr-FR" dirty="0"/>
              <a:t>	L'organisation de l'espace, en même temps qu'elle reflète la finalité du contrôle social, qu'elle matérialise un ordre spécifique, concourt à assurer l'efficacité de ce contrôle et à garantir la permanence de cet ordre. Surface d'inscription des mécanismes de contrôle social, l'espace en est simultanément l'instance génératrice.</a:t>
            </a:r>
          </a:p>
        </p:txBody>
      </p:sp>
    </p:spTree>
    <p:extLst>
      <p:ext uri="{BB962C8B-B14F-4D97-AF65-F5344CB8AC3E}">
        <p14:creationId xmlns:p14="http://schemas.microsoft.com/office/powerpoint/2010/main" val="2799792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C58F5-1309-43FB-8B27-0117BD1D6E7E}"/>
              </a:ext>
            </a:extLst>
          </p:cNvPr>
          <p:cNvSpPr>
            <a:spLocks noGrp="1"/>
          </p:cNvSpPr>
          <p:nvPr>
            <p:ph type="title"/>
          </p:nvPr>
        </p:nvSpPr>
        <p:spPr/>
        <p:txBody>
          <a:bodyPr/>
          <a:lstStyle/>
          <a:p>
            <a:r>
              <a:rPr lang="fr-FR" dirty="0">
                <a:solidFill>
                  <a:schemeClr val="accent1">
                    <a:lumMod val="60000"/>
                    <a:lumOff val="40000"/>
                  </a:schemeClr>
                </a:solidFill>
              </a:rPr>
              <a:t>Espace et contrôle sociale </a:t>
            </a:r>
            <a:endParaRPr lang="fr-FR" dirty="0"/>
          </a:p>
        </p:txBody>
      </p:sp>
      <p:sp>
        <p:nvSpPr>
          <p:cNvPr id="3" name="Espace réservé du contenu 2">
            <a:extLst>
              <a:ext uri="{FF2B5EF4-FFF2-40B4-BE49-F238E27FC236}">
                <a16:creationId xmlns:a16="http://schemas.microsoft.com/office/drawing/2014/main" id="{9709FC44-4C25-4723-A05E-F49CC37C4C68}"/>
              </a:ext>
            </a:extLst>
          </p:cNvPr>
          <p:cNvSpPr>
            <a:spLocks noGrp="1"/>
          </p:cNvSpPr>
          <p:nvPr>
            <p:ph idx="1"/>
          </p:nvPr>
        </p:nvSpPr>
        <p:spPr/>
        <p:txBody>
          <a:bodyPr>
            <a:normAutofit/>
          </a:bodyPr>
          <a:lstStyle/>
          <a:p>
            <a:pPr algn="just">
              <a:buFontTx/>
              <a:buChar char="-"/>
            </a:pPr>
            <a:r>
              <a:rPr lang="fr-FR" dirty="0">
                <a:solidFill>
                  <a:srgbClr val="FFFF00"/>
                </a:solidFill>
              </a:rPr>
              <a:t>l'interaction entre espace et contrôle : </a:t>
            </a:r>
          </a:p>
          <a:p>
            <a:pPr marL="0" indent="0" algn="just">
              <a:buNone/>
            </a:pPr>
            <a:r>
              <a:rPr lang="fr-FR" dirty="0"/>
              <a:t>	certains dispositifs architecturaux étaient susceptibles d'induire les individus des comportements conformes en leur faisant intérioriser les contraintes du pouvoir et l'agencement et la hiérarchie des espaces sociaux.</a:t>
            </a:r>
          </a:p>
          <a:p>
            <a:pPr marL="0" indent="0" algn="just">
              <a:buNone/>
            </a:pPr>
            <a:r>
              <a:rPr lang="fr-FR" dirty="0"/>
              <a:t>	L’ordre spatial et ordre social s'articulent étroitement l'un sur l'autre et entretiennent un rapport nécessaire et réciproque.</a:t>
            </a:r>
          </a:p>
          <a:p>
            <a:pPr marL="0" indent="0" algn="just">
              <a:buNone/>
            </a:pPr>
            <a:r>
              <a:rPr lang="fr-FR" dirty="0"/>
              <a:t>	L'espace retranscrit matériellement et symboliquement la structuration sociale globale, mais en même temps il la conforte en assignant à chacun une place: une place dans l'espace et une place dans la hiérarchie sociale.</a:t>
            </a:r>
          </a:p>
          <a:p>
            <a:pPr marL="0" indent="0">
              <a:buNone/>
            </a:pPr>
            <a:r>
              <a:rPr lang="fr-FR" dirty="0"/>
              <a:t>	L’organisation de l'espace ne peut être saisie sans un décryptage des structures qui la sous-tendent.</a:t>
            </a:r>
            <a:endParaRPr lang="fr-FR" dirty="0">
              <a:solidFill>
                <a:srgbClr val="FFFF00"/>
              </a:solidFill>
            </a:endParaRPr>
          </a:p>
        </p:txBody>
      </p:sp>
    </p:spTree>
    <p:extLst>
      <p:ext uri="{BB962C8B-B14F-4D97-AF65-F5344CB8AC3E}">
        <p14:creationId xmlns:p14="http://schemas.microsoft.com/office/powerpoint/2010/main" val="258283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AEBB0-5303-4267-A643-0647B096D98B}"/>
              </a:ext>
            </a:extLst>
          </p:cNvPr>
          <p:cNvSpPr>
            <a:spLocks noGrp="1"/>
          </p:cNvSpPr>
          <p:nvPr>
            <p:ph type="title"/>
          </p:nvPr>
        </p:nvSpPr>
        <p:spPr/>
        <p:txBody>
          <a:bodyPr/>
          <a:lstStyle/>
          <a:p>
            <a:r>
              <a:rPr lang="fr-FR" dirty="0">
                <a:solidFill>
                  <a:schemeClr val="accent1">
                    <a:lumMod val="60000"/>
                    <a:lumOff val="40000"/>
                  </a:schemeClr>
                </a:solidFill>
              </a:rPr>
              <a:t>Espace et contrôle sociale </a:t>
            </a:r>
            <a:endParaRPr lang="fr-FR" dirty="0"/>
          </a:p>
        </p:txBody>
      </p:sp>
      <p:sp>
        <p:nvSpPr>
          <p:cNvPr id="3" name="Espace réservé du contenu 2">
            <a:extLst>
              <a:ext uri="{FF2B5EF4-FFF2-40B4-BE49-F238E27FC236}">
                <a16:creationId xmlns:a16="http://schemas.microsoft.com/office/drawing/2014/main" id="{0B76CAE6-C779-4574-A7E6-FDC6F2736514}"/>
              </a:ext>
            </a:extLst>
          </p:cNvPr>
          <p:cNvSpPr>
            <a:spLocks noGrp="1"/>
          </p:cNvSpPr>
          <p:nvPr>
            <p:ph idx="1"/>
          </p:nvPr>
        </p:nvSpPr>
        <p:spPr/>
        <p:txBody>
          <a:bodyPr/>
          <a:lstStyle/>
          <a:p>
            <a:pPr marL="0" indent="0" algn="just">
              <a:buNone/>
            </a:pPr>
            <a:r>
              <a:rPr lang="fr-FR" dirty="0">
                <a:solidFill>
                  <a:srgbClr val="FFFF00"/>
                </a:solidFill>
              </a:rPr>
              <a:t>COHÉSION SOCIALE ET INTÉGRATION SPATIALE</a:t>
            </a:r>
          </a:p>
          <a:p>
            <a:pPr marL="0" indent="0" algn="just">
              <a:buNone/>
            </a:pPr>
            <a:r>
              <a:rPr lang="fr-FR" dirty="0"/>
              <a:t>	Intégration sociale et intégration spatiale entretiennent de ce fait des interactions étroites, l'organisation cohérente de l'espace, si elle ne suffit pas à forger une collectivité intégrée, favorise néanmoins la formation de liens d'interdépendance; inversement, l'existence de tels liens facilite l'émergence d'un consensus relatif à l'utilisation de l'espace et rend plus probable la cohérence de l'ordre spatial.</a:t>
            </a:r>
          </a:p>
        </p:txBody>
      </p:sp>
    </p:spTree>
    <p:extLst>
      <p:ext uri="{BB962C8B-B14F-4D97-AF65-F5344CB8AC3E}">
        <p14:creationId xmlns:p14="http://schemas.microsoft.com/office/powerpoint/2010/main" val="268213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BF28BF-6BAC-480E-ADDF-D027D45221BD}"/>
              </a:ext>
            </a:extLst>
          </p:cNvPr>
          <p:cNvSpPr>
            <a:spLocks noGrp="1"/>
          </p:cNvSpPr>
          <p:nvPr>
            <p:ph type="title"/>
          </p:nvPr>
        </p:nvSpPr>
        <p:spPr/>
        <p:txBody>
          <a:bodyPr/>
          <a:lstStyle/>
          <a:p>
            <a:r>
              <a:rPr lang="fr-FR" dirty="0">
                <a:solidFill>
                  <a:schemeClr val="accent1">
                    <a:lumMod val="60000"/>
                    <a:lumOff val="40000"/>
                  </a:schemeClr>
                </a:solidFill>
              </a:rPr>
              <a:t>L'ESPACE et REPRÉSENTATION</a:t>
            </a:r>
          </a:p>
        </p:txBody>
      </p:sp>
      <p:sp>
        <p:nvSpPr>
          <p:cNvPr id="3" name="Espace réservé du contenu 2">
            <a:extLst>
              <a:ext uri="{FF2B5EF4-FFF2-40B4-BE49-F238E27FC236}">
                <a16:creationId xmlns:a16="http://schemas.microsoft.com/office/drawing/2014/main" id="{2F4FB58C-5CBA-4BA2-B34B-7C137CCA0BD2}"/>
              </a:ext>
            </a:extLst>
          </p:cNvPr>
          <p:cNvSpPr>
            <a:spLocks noGrp="1"/>
          </p:cNvSpPr>
          <p:nvPr>
            <p:ph idx="1"/>
          </p:nvPr>
        </p:nvSpPr>
        <p:spPr/>
        <p:txBody>
          <a:bodyPr/>
          <a:lstStyle/>
          <a:p>
            <a:pPr marL="0" indent="0" algn="just">
              <a:buNone/>
            </a:pPr>
            <a:r>
              <a:rPr lang="fr-FR" dirty="0"/>
              <a:t>	L'espace, tel qu'il est perçu par l'individu, est fait d'un assemblage de formes auxquelles sont associées des significations culturelle, psychiques, idéologiques. </a:t>
            </a:r>
          </a:p>
          <a:p>
            <a:pPr marL="0" indent="0" algn="just">
              <a:buNone/>
            </a:pPr>
            <a:r>
              <a:rPr lang="fr-FR" dirty="0"/>
              <a:t>	les formes spatiales, en effet, ajoutent à leur fonction stricte d'usage une fonction de représentation; expression d'une structure sous-jacente et souvent inconsciente, elles sont investies de valeurs symboliques et traduisent en signes visibles le projet ou les aspirations d'une société, ses croyances, son idéologie.</a:t>
            </a:r>
          </a:p>
        </p:txBody>
      </p:sp>
    </p:spTree>
    <p:extLst>
      <p:ext uri="{BB962C8B-B14F-4D97-AF65-F5344CB8AC3E}">
        <p14:creationId xmlns:p14="http://schemas.microsoft.com/office/powerpoint/2010/main" val="95970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11D08-E826-4B38-8A7A-FDFE68C41588}"/>
              </a:ext>
            </a:extLst>
          </p:cNvPr>
          <p:cNvSpPr>
            <a:spLocks noGrp="1"/>
          </p:cNvSpPr>
          <p:nvPr>
            <p:ph type="title"/>
          </p:nvPr>
        </p:nvSpPr>
        <p:spPr/>
        <p:txBody>
          <a:bodyPr/>
          <a:lstStyle/>
          <a:p>
            <a:r>
              <a:rPr lang="fr-FR" dirty="0">
                <a:solidFill>
                  <a:schemeClr val="accent1">
                    <a:lumMod val="60000"/>
                    <a:lumOff val="40000"/>
                  </a:schemeClr>
                </a:solidFill>
              </a:rPr>
              <a:t>L'ESPACE et REPRÉSENTATION</a:t>
            </a:r>
            <a:endParaRPr lang="fr-FR" dirty="0"/>
          </a:p>
        </p:txBody>
      </p:sp>
      <p:sp>
        <p:nvSpPr>
          <p:cNvPr id="3" name="Espace réservé du contenu 2">
            <a:extLst>
              <a:ext uri="{FF2B5EF4-FFF2-40B4-BE49-F238E27FC236}">
                <a16:creationId xmlns:a16="http://schemas.microsoft.com/office/drawing/2014/main" id="{0E49D87A-9D37-48C2-B872-D5D8CD0F06EA}"/>
              </a:ext>
            </a:extLst>
          </p:cNvPr>
          <p:cNvSpPr>
            <a:spLocks noGrp="1"/>
          </p:cNvSpPr>
          <p:nvPr>
            <p:ph idx="1"/>
          </p:nvPr>
        </p:nvSpPr>
        <p:spPr/>
        <p:txBody>
          <a:bodyPr/>
          <a:lstStyle/>
          <a:p>
            <a:pPr marL="0" indent="0" algn="just">
              <a:buNone/>
            </a:pPr>
            <a:r>
              <a:rPr lang="fr-FR" dirty="0"/>
              <a:t>	Ce sont ces signes, par lesquels la s6ciété s'inscrit dans l'espace et se donne à lire à travers lui, qui font que l'espace est porteur et producteur de sens, qu'il existe un langage spatial par lequel une société se signifie à elle-même - un langage dont le signifiant est spatial et le signifié culturel.</a:t>
            </a:r>
          </a:p>
        </p:txBody>
      </p:sp>
    </p:spTree>
    <p:extLst>
      <p:ext uri="{BB962C8B-B14F-4D97-AF65-F5344CB8AC3E}">
        <p14:creationId xmlns:p14="http://schemas.microsoft.com/office/powerpoint/2010/main" val="420719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384F39-35AD-4EDD-BBE2-DAABB4C4D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4AA62BE-32F1-4173-ABCF-3508A30C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35781"/>
          <a:stretch/>
        </p:blipFill>
        <p:spPr>
          <a:xfrm>
            <a:off x="0" y="0"/>
            <a:ext cx="7829550" cy="1441450"/>
          </a:xfrm>
          <a:prstGeom prst="rect">
            <a:avLst/>
          </a:prstGeom>
        </p:spPr>
      </p:pic>
      <p:sp>
        <p:nvSpPr>
          <p:cNvPr id="2" name="Titre 1">
            <a:extLst>
              <a:ext uri="{FF2B5EF4-FFF2-40B4-BE49-F238E27FC236}">
                <a16:creationId xmlns:a16="http://schemas.microsoft.com/office/drawing/2014/main" id="{BC781B9A-011C-459D-92FB-8735A8C57ABD}"/>
              </a:ext>
            </a:extLst>
          </p:cNvPr>
          <p:cNvSpPr>
            <a:spLocks noGrp="1"/>
          </p:cNvSpPr>
          <p:nvPr>
            <p:ph type="title"/>
          </p:nvPr>
        </p:nvSpPr>
        <p:spPr>
          <a:xfrm>
            <a:off x="685799" y="764373"/>
            <a:ext cx="6848855" cy="1293028"/>
          </a:xfrm>
        </p:spPr>
        <p:txBody>
          <a:bodyPr>
            <a:normAutofit/>
          </a:bodyPr>
          <a:lstStyle/>
          <a:p>
            <a:r>
              <a:rPr lang="fr-FR" dirty="0">
                <a:solidFill>
                  <a:schemeClr val="accent1">
                    <a:lumMod val="60000"/>
                    <a:lumOff val="40000"/>
                  </a:schemeClr>
                </a:solidFill>
              </a:rPr>
              <a:t>L'ESPACE et REPRÉSENTATION</a:t>
            </a:r>
          </a:p>
        </p:txBody>
      </p:sp>
      <p:sp>
        <p:nvSpPr>
          <p:cNvPr id="3" name="Espace réservé du contenu 2">
            <a:extLst>
              <a:ext uri="{FF2B5EF4-FFF2-40B4-BE49-F238E27FC236}">
                <a16:creationId xmlns:a16="http://schemas.microsoft.com/office/drawing/2014/main" id="{197D471E-5E95-4CC6-8E71-E3E675695ECA}"/>
              </a:ext>
            </a:extLst>
          </p:cNvPr>
          <p:cNvSpPr>
            <a:spLocks noGrp="1"/>
          </p:cNvSpPr>
          <p:nvPr>
            <p:ph idx="1"/>
          </p:nvPr>
        </p:nvSpPr>
        <p:spPr>
          <a:xfrm>
            <a:off x="685800" y="2194560"/>
            <a:ext cx="6848854" cy="4024125"/>
          </a:xfrm>
        </p:spPr>
        <p:txBody>
          <a:bodyPr>
            <a:normAutofit/>
          </a:bodyPr>
          <a:lstStyle/>
          <a:p>
            <a:pPr marL="0" indent="0" algn="just">
              <a:buNone/>
            </a:pPr>
            <a:r>
              <a:rPr lang="fr-FR" dirty="0"/>
              <a:t>	Le plan des villages et des villes, en particulier, exprime sans doute un inconscient collectif, mais à cet inconscient collectif, indissociable des apports culturels qui ont contribué à le forger tel qu'il est, se mêlent aussi des influences conscientes.</a:t>
            </a:r>
          </a:p>
          <a:p>
            <a:pPr marL="0" indent="0" algn="just">
              <a:buNone/>
            </a:pPr>
            <a:endParaRPr lang="fr-FR" dirty="0"/>
          </a:p>
        </p:txBody>
      </p:sp>
      <p:pic>
        <p:nvPicPr>
          <p:cNvPr id="9" name="Image 8">
            <a:extLst>
              <a:ext uri="{FF2B5EF4-FFF2-40B4-BE49-F238E27FC236}">
                <a16:creationId xmlns:a16="http://schemas.microsoft.com/office/drawing/2014/main" id="{5D5018E3-6599-4ED4-8989-12D366DA7D9D}"/>
              </a:ext>
            </a:extLst>
          </p:cNvPr>
          <p:cNvPicPr>
            <a:picLocks noChangeAspect="1"/>
          </p:cNvPicPr>
          <p:nvPr/>
        </p:nvPicPr>
        <p:blipFill rotWithShape="1">
          <a:blip r:embed="rId3"/>
          <a:srcRect t="22498" r="-4" b="27905"/>
          <a:stretch/>
        </p:blipFill>
        <p:spPr>
          <a:xfrm>
            <a:off x="8132064" y="10"/>
            <a:ext cx="4059936" cy="2194550"/>
          </a:xfrm>
          <a:prstGeom prst="rect">
            <a:avLst/>
          </a:prstGeom>
        </p:spPr>
      </p:pic>
      <p:pic>
        <p:nvPicPr>
          <p:cNvPr id="7" name="Image 6">
            <a:extLst>
              <a:ext uri="{FF2B5EF4-FFF2-40B4-BE49-F238E27FC236}">
                <a16:creationId xmlns:a16="http://schemas.microsoft.com/office/drawing/2014/main" id="{E6636F5F-82D1-48A9-87C7-678D4C41C0FA}"/>
              </a:ext>
            </a:extLst>
          </p:cNvPr>
          <p:cNvPicPr>
            <a:picLocks noChangeAspect="1"/>
          </p:cNvPicPr>
          <p:nvPr/>
        </p:nvPicPr>
        <p:blipFill rotWithShape="1">
          <a:blip r:embed="rId4"/>
          <a:srcRect t="15687" r="-2" b="4838"/>
          <a:stretch/>
        </p:blipFill>
        <p:spPr>
          <a:xfrm>
            <a:off x="8132064" y="2331720"/>
            <a:ext cx="4059936" cy="2194560"/>
          </a:xfrm>
          <a:prstGeom prst="rect">
            <a:avLst/>
          </a:prstGeom>
        </p:spPr>
      </p:pic>
      <p:pic>
        <p:nvPicPr>
          <p:cNvPr id="5" name="Image 4">
            <a:extLst>
              <a:ext uri="{FF2B5EF4-FFF2-40B4-BE49-F238E27FC236}">
                <a16:creationId xmlns:a16="http://schemas.microsoft.com/office/drawing/2014/main" id="{4A6F7CB6-66AF-4696-95EE-3C5D678F7129}"/>
              </a:ext>
            </a:extLst>
          </p:cNvPr>
          <p:cNvPicPr>
            <a:picLocks noChangeAspect="1"/>
          </p:cNvPicPr>
          <p:nvPr/>
        </p:nvPicPr>
        <p:blipFill rotWithShape="1">
          <a:blip r:embed="rId5"/>
          <a:srcRect t="9996" b="20662"/>
          <a:stretch/>
        </p:blipFill>
        <p:spPr>
          <a:xfrm>
            <a:off x="8132064" y="4663440"/>
            <a:ext cx="4059936" cy="2194560"/>
          </a:xfrm>
          <a:prstGeom prst="rect">
            <a:avLst/>
          </a:prstGeom>
        </p:spPr>
      </p:pic>
    </p:spTree>
    <p:extLst>
      <p:ext uri="{BB962C8B-B14F-4D97-AF65-F5344CB8AC3E}">
        <p14:creationId xmlns:p14="http://schemas.microsoft.com/office/powerpoint/2010/main" val="2755639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73510-D5B5-4BDD-9F20-81B81C9526A2}"/>
              </a:ext>
            </a:extLst>
          </p:cNvPr>
          <p:cNvSpPr>
            <a:spLocks noGrp="1"/>
          </p:cNvSpPr>
          <p:nvPr>
            <p:ph type="title"/>
          </p:nvPr>
        </p:nvSpPr>
        <p:spPr/>
        <p:txBody>
          <a:bodyPr/>
          <a:lstStyle/>
          <a:p>
            <a:r>
              <a:rPr lang="fr-FR" dirty="0">
                <a:solidFill>
                  <a:schemeClr val="accent1">
                    <a:lumMod val="60000"/>
                    <a:lumOff val="40000"/>
                  </a:schemeClr>
                </a:solidFill>
              </a:rPr>
              <a:t>L'ESPACE et REPRÉSENTATION</a:t>
            </a:r>
            <a:endParaRPr lang="fr-FR" dirty="0"/>
          </a:p>
        </p:txBody>
      </p:sp>
      <p:sp>
        <p:nvSpPr>
          <p:cNvPr id="3" name="Espace réservé du contenu 2">
            <a:extLst>
              <a:ext uri="{FF2B5EF4-FFF2-40B4-BE49-F238E27FC236}">
                <a16:creationId xmlns:a16="http://schemas.microsoft.com/office/drawing/2014/main" id="{2AC53BBC-F447-45B2-999F-7A0666FF4347}"/>
              </a:ext>
            </a:extLst>
          </p:cNvPr>
          <p:cNvSpPr>
            <a:spLocks noGrp="1"/>
          </p:cNvSpPr>
          <p:nvPr>
            <p:ph idx="1"/>
          </p:nvPr>
        </p:nvSpPr>
        <p:spPr/>
        <p:txBody>
          <a:bodyPr/>
          <a:lstStyle/>
          <a:p>
            <a:pPr marL="0" indent="0" algn="just">
              <a:buNone/>
            </a:pPr>
            <a:r>
              <a:rPr lang="fr-FR" dirty="0"/>
              <a:t>Ex: </a:t>
            </a:r>
          </a:p>
          <a:p>
            <a:pPr marL="0" indent="0" algn="just">
              <a:buNone/>
            </a:pPr>
            <a:r>
              <a:rPr lang="fr-FR" dirty="0"/>
              <a:t> - les anciennes villes chinoises ont un plan quadrangulaire parce que la terre est considérée comme carrée, que le carré est sacré, et que la ville doit se conformer au plan général de l'Univers; de même, </a:t>
            </a:r>
          </a:p>
          <a:p>
            <a:pPr algn="just">
              <a:buFontTx/>
              <a:buChar char="-"/>
            </a:pPr>
            <a:r>
              <a:rPr lang="fr-FR" dirty="0"/>
              <a:t>La cité grecque est structurée comme le </a:t>
            </a:r>
            <a:r>
              <a:rPr lang="fr-FR" i="1" dirty="0"/>
              <a:t>Cosmos. </a:t>
            </a:r>
            <a:r>
              <a:rPr lang="fr-FR" dirty="0"/>
              <a:t>autour d'un foyer sacré, le Temple, exprimant ainsi l'immanence de Dieu et du monde.</a:t>
            </a:r>
          </a:p>
          <a:p>
            <a:pPr marL="0" indent="0" algn="just">
              <a:buNone/>
            </a:pPr>
            <a:r>
              <a:rPr lang="fr-FR" dirty="0"/>
              <a:t>- L'urbanisme médiéval, en revanche, reflète une vision du monde nouvelle, fondée sur le principe de la transcendance divine.</a:t>
            </a:r>
          </a:p>
        </p:txBody>
      </p:sp>
    </p:spTree>
    <p:extLst>
      <p:ext uri="{BB962C8B-B14F-4D97-AF65-F5344CB8AC3E}">
        <p14:creationId xmlns:p14="http://schemas.microsoft.com/office/powerpoint/2010/main" val="397117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9DB1F-295A-4C7D-B1F8-7CB035B435A6}"/>
              </a:ext>
            </a:extLst>
          </p:cNvPr>
          <p:cNvSpPr>
            <a:spLocks noGrp="1"/>
          </p:cNvSpPr>
          <p:nvPr>
            <p:ph type="title"/>
          </p:nvPr>
        </p:nvSpPr>
        <p:spPr>
          <a:xfrm>
            <a:off x="2895600" y="764373"/>
            <a:ext cx="8610600" cy="1293028"/>
          </a:xfrm>
        </p:spPr>
        <p:txBody>
          <a:bodyPr>
            <a:normAutofit/>
          </a:bodyPr>
          <a:lstStyle/>
          <a:p>
            <a:r>
              <a:rPr lang="fr-FR" dirty="0">
                <a:solidFill>
                  <a:schemeClr val="accent1">
                    <a:lumMod val="60000"/>
                    <a:lumOff val="40000"/>
                  </a:schemeClr>
                </a:solidFill>
              </a:rPr>
              <a:t>L'ESPACE et REPRÉSENTATION</a:t>
            </a:r>
          </a:p>
        </p:txBody>
      </p:sp>
      <p:sp>
        <p:nvSpPr>
          <p:cNvPr id="3" name="Espace réservé du contenu 2">
            <a:extLst>
              <a:ext uri="{FF2B5EF4-FFF2-40B4-BE49-F238E27FC236}">
                <a16:creationId xmlns:a16="http://schemas.microsoft.com/office/drawing/2014/main" id="{6C5CA6C4-7F82-43CA-8060-B482E5CE7FD5}"/>
              </a:ext>
            </a:extLst>
          </p:cNvPr>
          <p:cNvSpPr>
            <a:spLocks noGrp="1"/>
          </p:cNvSpPr>
          <p:nvPr>
            <p:ph idx="1"/>
          </p:nvPr>
        </p:nvSpPr>
        <p:spPr>
          <a:xfrm>
            <a:off x="677333" y="2194560"/>
            <a:ext cx="5816600" cy="4024125"/>
          </a:xfrm>
        </p:spPr>
        <p:txBody>
          <a:bodyPr>
            <a:normAutofit/>
          </a:bodyPr>
          <a:lstStyle/>
          <a:p>
            <a:pPr algn="just"/>
            <a:r>
              <a:rPr lang="fr-FR" dirty="0"/>
              <a:t>- Le centre - où plutôt de la «centralité », comme ensemble complexe des représentations liées à l'image du centre : le centre des villes n'est pas seulement le lieu où s'exerce le pouvoir, où il siège, où il laisse son empreinte; c'est aussi par excellence le lieu de diffusion des modèles culturels valables sur l'ensemble du territoire, le lieu qui concentre au plus haut degré les signes d'un passé historique commun.</a:t>
            </a:r>
          </a:p>
          <a:p>
            <a:endParaRPr lang="fr-FR" dirty="0"/>
          </a:p>
        </p:txBody>
      </p:sp>
      <p:pic>
        <p:nvPicPr>
          <p:cNvPr id="6" name="Image 5">
            <a:extLst>
              <a:ext uri="{FF2B5EF4-FFF2-40B4-BE49-F238E27FC236}">
                <a16:creationId xmlns:a16="http://schemas.microsoft.com/office/drawing/2014/main" id="{047BB7D2-D67C-48AA-92E1-B445D7CED464}"/>
              </a:ext>
            </a:extLst>
          </p:cNvPr>
          <p:cNvPicPr>
            <a:picLocks noChangeAspect="1"/>
          </p:cNvPicPr>
          <p:nvPr/>
        </p:nvPicPr>
        <p:blipFill rotWithShape="1">
          <a:blip r:embed="rId2"/>
          <a:srcRect l="587" r="2" b="2"/>
          <a:stretch/>
        </p:blipFill>
        <p:spPr>
          <a:xfrm>
            <a:off x="6985000" y="2501159"/>
            <a:ext cx="4521200" cy="3410926"/>
          </a:xfrm>
          <a:prstGeom prst="rect">
            <a:avLst/>
          </a:prstGeom>
        </p:spPr>
      </p:pic>
    </p:spTree>
    <p:extLst>
      <p:ext uri="{BB962C8B-B14F-4D97-AF65-F5344CB8AC3E}">
        <p14:creationId xmlns:p14="http://schemas.microsoft.com/office/powerpoint/2010/main" val="201994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CB997-F42B-4AEB-9BF9-DABEF4CBF3F4}"/>
              </a:ext>
            </a:extLst>
          </p:cNvPr>
          <p:cNvSpPr>
            <a:spLocks noGrp="1"/>
          </p:cNvSpPr>
          <p:nvPr>
            <p:ph type="title"/>
          </p:nvPr>
        </p:nvSpPr>
        <p:spPr/>
        <p:txBody>
          <a:bodyPr/>
          <a:lstStyle/>
          <a:p>
            <a:r>
              <a:rPr lang="fr-FR" dirty="0">
                <a:solidFill>
                  <a:schemeClr val="accent1">
                    <a:lumMod val="60000"/>
                    <a:lumOff val="40000"/>
                  </a:schemeClr>
                </a:solidFill>
              </a:rPr>
              <a:t>L'ESPACE et REPRÉSENTATION</a:t>
            </a:r>
            <a:endParaRPr lang="fr-FR" dirty="0"/>
          </a:p>
        </p:txBody>
      </p:sp>
      <p:sp>
        <p:nvSpPr>
          <p:cNvPr id="3" name="Espace réservé du contenu 2">
            <a:extLst>
              <a:ext uri="{FF2B5EF4-FFF2-40B4-BE49-F238E27FC236}">
                <a16:creationId xmlns:a16="http://schemas.microsoft.com/office/drawing/2014/main" id="{6071E432-0D12-4315-8AF9-65BF8F180A7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41100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80623-B280-411E-97AC-94E73F42B358}"/>
              </a:ext>
            </a:extLst>
          </p:cNvPr>
          <p:cNvSpPr>
            <a:spLocks noGrp="1"/>
          </p:cNvSpPr>
          <p:nvPr>
            <p:ph type="title"/>
          </p:nvPr>
        </p:nvSpPr>
        <p:spPr/>
        <p:txBody>
          <a:bodyPr/>
          <a:lstStyle/>
          <a:p>
            <a:r>
              <a:rPr lang="fr-FR" dirty="0">
                <a:solidFill>
                  <a:schemeClr val="accent1">
                    <a:lumMod val="60000"/>
                    <a:lumOff val="40000"/>
                  </a:schemeClr>
                </a:solidFill>
              </a:rPr>
              <a:t>Apprentissage et socialisation</a:t>
            </a:r>
          </a:p>
        </p:txBody>
      </p:sp>
      <p:sp>
        <p:nvSpPr>
          <p:cNvPr id="3" name="Espace réservé du contenu 2">
            <a:extLst>
              <a:ext uri="{FF2B5EF4-FFF2-40B4-BE49-F238E27FC236}">
                <a16:creationId xmlns:a16="http://schemas.microsoft.com/office/drawing/2014/main" id="{FB3806AA-AECC-4F50-9358-BBCEC383C18A}"/>
              </a:ext>
            </a:extLst>
          </p:cNvPr>
          <p:cNvSpPr>
            <a:spLocks noGrp="1"/>
          </p:cNvSpPr>
          <p:nvPr>
            <p:ph idx="1"/>
          </p:nvPr>
        </p:nvSpPr>
        <p:spPr/>
        <p:txBody>
          <a:bodyPr/>
          <a:lstStyle/>
          <a:p>
            <a:pPr marL="0" indent="0" algn="just">
              <a:buNone/>
            </a:pPr>
            <a:r>
              <a:rPr lang="fr-FR" i="1" dirty="0">
                <a:solidFill>
                  <a:schemeClr val="tx1">
                    <a:lumMod val="95000"/>
                  </a:schemeClr>
                </a:solidFill>
              </a:rPr>
              <a:t>	Tout d’abord on entend par l’apprentissage, le processus de modification </a:t>
            </a:r>
            <a:r>
              <a:rPr lang="fr-FR" dirty="0">
                <a:solidFill>
                  <a:schemeClr val="tx1">
                    <a:lumMod val="95000"/>
                  </a:schemeClr>
                </a:solidFill>
              </a:rPr>
              <a:t>des </a:t>
            </a:r>
            <a:r>
              <a:rPr lang="fr-FR" i="1" dirty="0">
                <a:solidFill>
                  <a:schemeClr val="tx1">
                    <a:lumMod val="95000"/>
                  </a:schemeClr>
                </a:solidFill>
              </a:rPr>
              <a:t>comportements et des </a:t>
            </a:r>
            <a:r>
              <a:rPr lang="fr-FR" dirty="0">
                <a:solidFill>
                  <a:schemeClr val="tx1">
                    <a:lumMod val="95000"/>
                  </a:schemeClr>
                </a:solidFill>
              </a:rPr>
              <a:t>conduites </a:t>
            </a:r>
            <a:r>
              <a:rPr lang="fr-FR" i="1" dirty="0">
                <a:solidFill>
                  <a:schemeClr val="tx1">
                    <a:lumMod val="95000"/>
                  </a:schemeClr>
                </a:solidFill>
              </a:rPr>
              <a:t>sociales lié à la socialisation.</a:t>
            </a:r>
          </a:p>
          <a:p>
            <a:pPr marL="0" indent="0" algn="just">
              <a:buNone/>
            </a:pPr>
            <a:r>
              <a:rPr lang="fr-FR" i="1" dirty="0"/>
              <a:t>	Quant à la socialisation, ceci désigne le processus par lequel les </a:t>
            </a:r>
            <a:r>
              <a:rPr lang="fr-FR" dirty="0"/>
              <a:t>individus </a:t>
            </a:r>
            <a:r>
              <a:rPr lang="fr-FR" i="1" dirty="0"/>
              <a:t>intériorisent codes, nor­mes </a:t>
            </a:r>
            <a:r>
              <a:rPr lang="fr-FR" dirty="0"/>
              <a:t>et valeurs </a:t>
            </a:r>
            <a:r>
              <a:rPr lang="fr-FR" i="1" dirty="0"/>
              <a:t>d'une société. La </a:t>
            </a:r>
            <a:r>
              <a:rPr lang="fr-FR" dirty="0"/>
              <a:t>socialisation </a:t>
            </a:r>
            <a:r>
              <a:rPr lang="fr-FR" i="1" dirty="0"/>
              <a:t>consiste donc d'abord </a:t>
            </a:r>
            <a:r>
              <a:rPr lang="fr-FR" dirty="0"/>
              <a:t>à comprendre </a:t>
            </a:r>
            <a:r>
              <a:rPr lang="fr-FR" i="1" dirty="0"/>
              <a:t>comment, selon le mot </a:t>
            </a:r>
            <a:r>
              <a:rPr lang="fr-FR" dirty="0"/>
              <a:t>de </a:t>
            </a:r>
            <a:r>
              <a:rPr lang="fr-FR" i="1" dirty="0"/>
              <a:t>Margaret </a:t>
            </a:r>
            <a:r>
              <a:rPr lang="fr-FR" dirty="0"/>
              <a:t>MEAD, </a:t>
            </a:r>
            <a:r>
              <a:rPr lang="fr-FR" i="1" dirty="0"/>
              <a:t>un enfant manu </a:t>
            </a:r>
            <a:r>
              <a:rPr lang="fr-FR" dirty="0"/>
              <a:t>devient un </a:t>
            </a:r>
            <a:r>
              <a:rPr lang="fr-FR" i="1" dirty="0"/>
              <a:t>manu et </a:t>
            </a:r>
            <a:r>
              <a:rPr lang="fr-FR" dirty="0"/>
              <a:t>un enfant arapesh </a:t>
            </a:r>
            <a:r>
              <a:rPr lang="fr-FR" i="1" dirty="0"/>
              <a:t>un Arapesh. </a:t>
            </a:r>
            <a:endParaRPr lang="fr-FR" dirty="0">
              <a:solidFill>
                <a:schemeClr val="tx1">
                  <a:lumMod val="95000"/>
                </a:schemeClr>
              </a:solidFill>
            </a:endParaRPr>
          </a:p>
          <a:p>
            <a:pPr algn="just"/>
            <a:endParaRPr lang="fr-FR" dirty="0"/>
          </a:p>
        </p:txBody>
      </p:sp>
    </p:spTree>
    <p:extLst>
      <p:ext uri="{BB962C8B-B14F-4D97-AF65-F5344CB8AC3E}">
        <p14:creationId xmlns:p14="http://schemas.microsoft.com/office/powerpoint/2010/main" val="409190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E5EAF-5542-4C10-9017-79E837F02E4C}"/>
              </a:ext>
            </a:extLst>
          </p:cNvPr>
          <p:cNvSpPr>
            <a:spLocks noGrp="1"/>
          </p:cNvSpPr>
          <p:nvPr>
            <p:ph type="title"/>
          </p:nvPr>
        </p:nvSpPr>
        <p:spPr>
          <a:xfrm>
            <a:off x="4673600" y="764373"/>
            <a:ext cx="6832600" cy="1293028"/>
          </a:xfrm>
        </p:spPr>
        <p:txBody>
          <a:bodyPr>
            <a:normAutofit/>
          </a:bodyPr>
          <a:lstStyle/>
          <a:p>
            <a:r>
              <a:rPr lang="fr-FR" dirty="0">
                <a:solidFill>
                  <a:schemeClr val="accent1">
                    <a:lumMod val="60000"/>
                    <a:lumOff val="40000"/>
                  </a:schemeClr>
                </a:solidFill>
              </a:rPr>
              <a:t>Apprentissage et socialisation</a:t>
            </a:r>
          </a:p>
        </p:txBody>
      </p:sp>
      <p:pic>
        <p:nvPicPr>
          <p:cNvPr id="10" name="Espace réservé du contenu 4">
            <a:extLst>
              <a:ext uri="{FF2B5EF4-FFF2-40B4-BE49-F238E27FC236}">
                <a16:creationId xmlns:a16="http://schemas.microsoft.com/office/drawing/2014/main" id="{3F340929-5D7E-443D-B4B4-76EF1054FF0E}"/>
              </a:ext>
            </a:extLst>
          </p:cNvPr>
          <p:cNvPicPr>
            <a:picLocks noChangeAspect="1"/>
          </p:cNvPicPr>
          <p:nvPr/>
        </p:nvPicPr>
        <p:blipFill rotWithShape="1">
          <a:blip r:embed="rId2"/>
          <a:srcRect t="11273" r="2" b="20491"/>
          <a:stretch/>
        </p:blipFill>
        <p:spPr>
          <a:xfrm>
            <a:off x="630705" y="1101969"/>
            <a:ext cx="3577880" cy="2441448"/>
          </a:xfrm>
          <a:prstGeom prst="rect">
            <a:avLst/>
          </a:prstGeom>
        </p:spPr>
      </p:pic>
      <p:pic>
        <p:nvPicPr>
          <p:cNvPr id="7" name="Image 6">
            <a:extLst>
              <a:ext uri="{FF2B5EF4-FFF2-40B4-BE49-F238E27FC236}">
                <a16:creationId xmlns:a16="http://schemas.microsoft.com/office/drawing/2014/main" id="{9EE57194-2EDF-49FA-A782-00FDC3B8288A}"/>
              </a:ext>
            </a:extLst>
          </p:cNvPr>
          <p:cNvPicPr>
            <a:picLocks noChangeAspect="1"/>
          </p:cNvPicPr>
          <p:nvPr/>
        </p:nvPicPr>
        <p:blipFill rotWithShape="1">
          <a:blip r:embed="rId3"/>
          <a:srcRect l="12298" r="9496" b="3"/>
          <a:stretch/>
        </p:blipFill>
        <p:spPr>
          <a:xfrm>
            <a:off x="630705" y="3763108"/>
            <a:ext cx="3577880" cy="2443852"/>
          </a:xfrm>
          <a:prstGeom prst="rect">
            <a:avLst/>
          </a:prstGeom>
        </p:spPr>
      </p:pic>
      <p:sp>
        <p:nvSpPr>
          <p:cNvPr id="12" name="Content Placeholder 11">
            <a:extLst>
              <a:ext uri="{FF2B5EF4-FFF2-40B4-BE49-F238E27FC236}">
                <a16:creationId xmlns:a16="http://schemas.microsoft.com/office/drawing/2014/main" id="{3161A125-CB01-42FF-9481-C0BB48E8D635}"/>
              </a:ext>
            </a:extLst>
          </p:cNvPr>
          <p:cNvSpPr>
            <a:spLocks noGrp="1"/>
          </p:cNvSpPr>
          <p:nvPr>
            <p:ph idx="1"/>
          </p:nvPr>
        </p:nvSpPr>
        <p:spPr>
          <a:xfrm>
            <a:off x="4673600" y="2194560"/>
            <a:ext cx="6832600" cy="4024125"/>
          </a:xfrm>
        </p:spPr>
        <p:txBody>
          <a:bodyPr>
            <a:normAutofit/>
          </a:bodyPr>
          <a:lstStyle/>
          <a:p>
            <a:pPr marL="0" indent="0" algn="just">
              <a:buNone/>
            </a:pPr>
            <a:r>
              <a:rPr lang="fr-FR" i="1" dirty="0"/>
              <a:t>Mais c'est aussi </a:t>
            </a:r>
            <a:r>
              <a:rPr lang="fr-FR" dirty="0"/>
              <a:t>comprendre comment un </a:t>
            </a:r>
            <a:r>
              <a:rPr lang="fr-FR" i="1" dirty="0"/>
              <a:t>adulte </a:t>
            </a:r>
            <a:r>
              <a:rPr lang="fr-FR" dirty="0"/>
              <a:t>venu d'une </a:t>
            </a:r>
            <a:r>
              <a:rPr lang="fr-FR" i="1" dirty="0"/>
              <a:t>société </a:t>
            </a:r>
            <a:r>
              <a:rPr lang="fr-FR" dirty="0"/>
              <a:t>donnée peut </a:t>
            </a:r>
            <a:r>
              <a:rPr lang="fr-FR" i="1" dirty="0"/>
              <a:t>s'intégrer </a:t>
            </a:r>
            <a:r>
              <a:rPr lang="fr-FR" dirty="0"/>
              <a:t>à </a:t>
            </a:r>
            <a:r>
              <a:rPr lang="fr-FR" i="1" dirty="0"/>
              <a:t>une société </a:t>
            </a:r>
            <a:r>
              <a:rPr lang="fr-FR" dirty="0"/>
              <a:t>différente et faire siennes les </a:t>
            </a:r>
            <a:r>
              <a:rPr lang="fr-FR" i="1" dirty="0"/>
              <a:t>valeurs de </a:t>
            </a:r>
            <a:r>
              <a:rPr lang="fr-FR" dirty="0"/>
              <a:t>cette </a:t>
            </a:r>
            <a:r>
              <a:rPr lang="fr-FR" i="1" dirty="0"/>
              <a:t>dernière. </a:t>
            </a:r>
          </a:p>
          <a:p>
            <a:pPr marL="0" indent="0" algn="just">
              <a:buNone/>
            </a:pPr>
            <a:r>
              <a:rPr lang="fr-FR" i="1" dirty="0"/>
              <a:t>	L'intégration est une </a:t>
            </a:r>
            <a:r>
              <a:rPr lang="fr-FR" dirty="0"/>
              <a:t>forme de </a:t>
            </a:r>
            <a:r>
              <a:rPr lang="fr-FR" i="1" dirty="0"/>
              <a:t>la socialisation.</a:t>
            </a:r>
            <a:endParaRPr lang="fr-FR" dirty="0"/>
          </a:p>
          <a:p>
            <a:pPr marL="0" indent="0">
              <a:buNone/>
            </a:pPr>
            <a:endParaRPr lang="en-US" dirty="0"/>
          </a:p>
        </p:txBody>
      </p:sp>
    </p:spTree>
    <p:extLst>
      <p:ext uri="{BB962C8B-B14F-4D97-AF65-F5344CB8AC3E}">
        <p14:creationId xmlns:p14="http://schemas.microsoft.com/office/powerpoint/2010/main" val="204324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B44B8-82B5-4E73-B1F7-7ED0E6030366}"/>
              </a:ext>
            </a:extLst>
          </p:cNvPr>
          <p:cNvSpPr>
            <a:spLocks noGrp="1"/>
          </p:cNvSpPr>
          <p:nvPr>
            <p:ph type="title"/>
          </p:nvPr>
        </p:nvSpPr>
        <p:spPr/>
        <p:txBody>
          <a:bodyPr/>
          <a:lstStyle/>
          <a:p>
            <a:r>
              <a:rPr lang="fr-FR" dirty="0">
                <a:solidFill>
                  <a:schemeClr val="accent1">
                    <a:lumMod val="60000"/>
                    <a:lumOff val="40000"/>
                  </a:schemeClr>
                </a:solidFill>
              </a:rPr>
              <a:t>Apprentissage et socialisation</a:t>
            </a:r>
            <a:endParaRPr lang="fr-FR" dirty="0"/>
          </a:p>
        </p:txBody>
      </p:sp>
      <p:sp>
        <p:nvSpPr>
          <p:cNvPr id="3" name="Espace réservé du contenu 2">
            <a:extLst>
              <a:ext uri="{FF2B5EF4-FFF2-40B4-BE49-F238E27FC236}">
                <a16:creationId xmlns:a16="http://schemas.microsoft.com/office/drawing/2014/main" id="{12044818-9398-400D-B9EC-092E2A4B23CB}"/>
              </a:ext>
            </a:extLst>
          </p:cNvPr>
          <p:cNvSpPr>
            <a:spLocks noGrp="1"/>
          </p:cNvSpPr>
          <p:nvPr>
            <p:ph idx="1"/>
          </p:nvPr>
        </p:nvSpPr>
        <p:spPr/>
        <p:txBody>
          <a:bodyPr>
            <a:normAutofit/>
          </a:bodyPr>
          <a:lstStyle/>
          <a:p>
            <a:pPr marL="0" indent="0" algn="just">
              <a:buNone/>
            </a:pPr>
            <a:r>
              <a:rPr lang="fr-FR" dirty="0"/>
              <a:t>S'interroger sur les mécanismes de la </a:t>
            </a:r>
            <a:r>
              <a:rPr lang="fr-FR" i="1" dirty="0"/>
              <a:t>socialisation, </a:t>
            </a:r>
            <a:r>
              <a:rPr lang="fr-FR" dirty="0"/>
              <a:t>c'est donc d'abord comprendre comment un homme est à la fois différent de tous et, dans le même temps, semblable aux autres hommes de sa culture. </a:t>
            </a:r>
          </a:p>
          <a:p>
            <a:pPr algn="just">
              <a:buFontTx/>
              <a:buChar char="-"/>
            </a:pPr>
            <a:r>
              <a:rPr lang="fr-FR" dirty="0"/>
              <a:t>le milieu familial : C'est bien dans la famille et sous sa législation que l'individu intériorise les structures d'autorité. La famille possède en propre son autonomie, sa consis­tance, sa temporalité. </a:t>
            </a:r>
          </a:p>
          <a:p>
            <a:pPr algn="just">
              <a:buFontTx/>
              <a:buChar char="-"/>
            </a:pPr>
            <a:r>
              <a:rPr lang="fr-FR" dirty="0"/>
              <a:t>Dans l'espace qui est le sien, elle unit diverses déterminations mais celles-ci sont incarnées dans une mise en scène dont les personna­ges sont d'abord le père, la mère, les personnages de leur propre inconscient et de leurs mythologies per­sonnelles, etc.</a:t>
            </a:r>
          </a:p>
          <a:p>
            <a:pPr algn="just">
              <a:buFontTx/>
              <a:buChar char="-"/>
            </a:pPr>
            <a:endParaRPr lang="fr-FR" dirty="0"/>
          </a:p>
          <a:p>
            <a:pPr marL="0" indent="0" algn="just">
              <a:buNone/>
            </a:pPr>
            <a:endParaRPr lang="fr-FR" dirty="0"/>
          </a:p>
        </p:txBody>
      </p:sp>
    </p:spTree>
    <p:extLst>
      <p:ext uri="{BB962C8B-B14F-4D97-AF65-F5344CB8AC3E}">
        <p14:creationId xmlns:p14="http://schemas.microsoft.com/office/powerpoint/2010/main" val="136319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A308B-F86B-4F43-9111-70EBF4B78545}"/>
              </a:ext>
            </a:extLst>
          </p:cNvPr>
          <p:cNvSpPr>
            <a:spLocks noGrp="1"/>
          </p:cNvSpPr>
          <p:nvPr>
            <p:ph type="title"/>
          </p:nvPr>
        </p:nvSpPr>
        <p:spPr>
          <a:xfrm>
            <a:off x="2895600" y="764373"/>
            <a:ext cx="8610600" cy="1293028"/>
          </a:xfrm>
        </p:spPr>
        <p:txBody>
          <a:bodyPr>
            <a:normAutofit/>
          </a:bodyPr>
          <a:lstStyle/>
          <a:p>
            <a:r>
              <a:rPr lang="fr-FR"/>
              <a:t>Apprentissage et socialisation</a:t>
            </a:r>
            <a:endParaRPr lang="fr-FR" dirty="0"/>
          </a:p>
        </p:txBody>
      </p:sp>
      <p:pic>
        <p:nvPicPr>
          <p:cNvPr id="8" name="Image 7">
            <a:extLst>
              <a:ext uri="{FF2B5EF4-FFF2-40B4-BE49-F238E27FC236}">
                <a16:creationId xmlns:a16="http://schemas.microsoft.com/office/drawing/2014/main" id="{55797132-48A7-440C-B05D-45166C1E6803}"/>
              </a:ext>
            </a:extLst>
          </p:cNvPr>
          <p:cNvPicPr>
            <a:picLocks noChangeAspect="1"/>
          </p:cNvPicPr>
          <p:nvPr/>
        </p:nvPicPr>
        <p:blipFill rotWithShape="1">
          <a:blip r:embed="rId2"/>
          <a:srcRect l="3476" r="8047"/>
          <a:stretch/>
        </p:blipFill>
        <p:spPr>
          <a:xfrm>
            <a:off x="685800" y="2501159"/>
            <a:ext cx="4521200" cy="3410926"/>
          </a:xfrm>
          <a:prstGeom prst="rect">
            <a:avLst/>
          </a:prstGeom>
        </p:spPr>
      </p:pic>
      <p:sp>
        <p:nvSpPr>
          <p:cNvPr id="3" name="Espace réservé du contenu 2">
            <a:extLst>
              <a:ext uri="{FF2B5EF4-FFF2-40B4-BE49-F238E27FC236}">
                <a16:creationId xmlns:a16="http://schemas.microsoft.com/office/drawing/2014/main" id="{4FF875F8-3EAE-4043-A03F-AB91E02EAE4A}"/>
              </a:ext>
            </a:extLst>
          </p:cNvPr>
          <p:cNvSpPr>
            <a:spLocks noGrp="1"/>
          </p:cNvSpPr>
          <p:nvPr>
            <p:ph idx="1"/>
          </p:nvPr>
        </p:nvSpPr>
        <p:spPr>
          <a:xfrm>
            <a:off x="5689600" y="2194560"/>
            <a:ext cx="5816600" cy="4024125"/>
          </a:xfrm>
        </p:spPr>
        <p:txBody>
          <a:bodyPr>
            <a:normAutofit/>
          </a:bodyPr>
          <a:lstStyle/>
          <a:p>
            <a:pPr marL="0" indent="0" algn="just">
              <a:buNone/>
            </a:pPr>
            <a:r>
              <a:rPr lang="fr-FR" dirty="0"/>
              <a:t>	La famille est le lieu d'un apprentissage qui permet à l'enfant d'acquérir le système d'attitu­des et de comportements nécessaires à son intégra­tion sociale. </a:t>
            </a:r>
          </a:p>
          <a:p>
            <a:pPr marL="0" indent="0" algn="just">
              <a:buNone/>
            </a:pPr>
            <a:r>
              <a:rPr lang="fr-FR" dirty="0"/>
              <a:t>	A ce sujet, la notion de « personnalité de base » qui indique le lieu où s'échangent individu et société et où se consti­tuent l'un par l'autre deux ordres de phénomènes symboliques.</a:t>
            </a:r>
          </a:p>
          <a:p>
            <a:pPr marL="0" indent="0">
              <a:buNone/>
            </a:pPr>
            <a:endParaRPr lang="fr-FR" dirty="0"/>
          </a:p>
          <a:p>
            <a:endParaRPr lang="fr-FR" dirty="0"/>
          </a:p>
        </p:txBody>
      </p:sp>
    </p:spTree>
    <p:extLst>
      <p:ext uri="{BB962C8B-B14F-4D97-AF65-F5344CB8AC3E}">
        <p14:creationId xmlns:p14="http://schemas.microsoft.com/office/powerpoint/2010/main" val="147773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space réservé du contenu 4">
            <a:extLst>
              <a:ext uri="{FF2B5EF4-FFF2-40B4-BE49-F238E27FC236}">
                <a16:creationId xmlns:a16="http://schemas.microsoft.com/office/drawing/2014/main" id="{9D0E34B3-88FB-4981-88E7-CEEA512692EC}"/>
              </a:ext>
            </a:extLst>
          </p:cNvPr>
          <p:cNvPicPr>
            <a:picLocks noChangeAspect="1"/>
          </p:cNvPicPr>
          <p:nvPr/>
        </p:nvPicPr>
        <p:blipFill rotWithShape="1">
          <a:blip r:embed="rId2">
            <a:alphaModFix amt="30000"/>
          </a:blip>
          <a:srcRect/>
          <a:stretch/>
        </p:blipFill>
        <p:spPr>
          <a:xfrm>
            <a:off x="20" y="-26494"/>
            <a:ext cx="12191980" cy="6857990"/>
          </a:xfrm>
          <a:prstGeom prst="rect">
            <a:avLst/>
          </a:prstGeom>
        </p:spPr>
      </p:pic>
      <p:sp>
        <p:nvSpPr>
          <p:cNvPr id="2" name="Titre 1">
            <a:extLst>
              <a:ext uri="{FF2B5EF4-FFF2-40B4-BE49-F238E27FC236}">
                <a16:creationId xmlns:a16="http://schemas.microsoft.com/office/drawing/2014/main" id="{865FC7A7-4323-4CB7-B665-6F8B8952FA98}"/>
              </a:ext>
            </a:extLst>
          </p:cNvPr>
          <p:cNvSpPr>
            <a:spLocks noGrp="1"/>
          </p:cNvSpPr>
          <p:nvPr>
            <p:ph type="title"/>
          </p:nvPr>
        </p:nvSpPr>
        <p:spPr>
          <a:xfrm>
            <a:off x="2895600" y="764373"/>
            <a:ext cx="8610600" cy="1293028"/>
          </a:xfrm>
        </p:spPr>
        <p:txBody>
          <a:bodyPr>
            <a:normAutofit/>
          </a:bodyPr>
          <a:lstStyle/>
          <a:p>
            <a:r>
              <a:rPr lang="fr-FR" dirty="0">
                <a:solidFill>
                  <a:schemeClr val="accent1">
                    <a:lumMod val="60000"/>
                    <a:lumOff val="40000"/>
                  </a:schemeClr>
                </a:solidFill>
              </a:rPr>
              <a:t>Apprentissage et socialisation</a:t>
            </a:r>
            <a:endParaRPr lang="fr-FR" dirty="0"/>
          </a:p>
        </p:txBody>
      </p:sp>
      <p:sp>
        <p:nvSpPr>
          <p:cNvPr id="10" name="Content Placeholder 9">
            <a:extLst>
              <a:ext uri="{FF2B5EF4-FFF2-40B4-BE49-F238E27FC236}">
                <a16:creationId xmlns:a16="http://schemas.microsoft.com/office/drawing/2014/main" id="{FA3981C4-27F1-4FD8-BFC5-C499CE990B11}"/>
              </a:ext>
            </a:extLst>
          </p:cNvPr>
          <p:cNvSpPr>
            <a:spLocks noGrp="1"/>
          </p:cNvSpPr>
          <p:nvPr>
            <p:ph idx="1"/>
          </p:nvPr>
        </p:nvSpPr>
        <p:spPr>
          <a:xfrm>
            <a:off x="685800" y="2194560"/>
            <a:ext cx="10820400" cy="4024125"/>
          </a:xfrm>
        </p:spPr>
        <p:txBody>
          <a:bodyPr>
            <a:normAutofit/>
          </a:bodyPr>
          <a:lstStyle/>
          <a:p>
            <a:pPr marL="0" indent="0" algn="just">
              <a:buNone/>
            </a:pPr>
            <a:r>
              <a:rPr lang="fr-FR" dirty="0"/>
              <a:t>	La maison constitue donc un espace d’apprentissage et de de socialisation par excellence.</a:t>
            </a:r>
            <a:endParaRPr lang="en-US" dirty="0"/>
          </a:p>
        </p:txBody>
      </p:sp>
    </p:spTree>
    <p:extLst>
      <p:ext uri="{BB962C8B-B14F-4D97-AF65-F5344CB8AC3E}">
        <p14:creationId xmlns:p14="http://schemas.microsoft.com/office/powerpoint/2010/main" val="260452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A84BFD65-1682-4E88-891C-F92715A26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3">
            <a:extLst>
              <a:ext uri="{FF2B5EF4-FFF2-40B4-BE49-F238E27FC236}">
                <a16:creationId xmlns:a16="http://schemas.microsoft.com/office/drawing/2014/main" id="{C4F9E4A3-BB3B-498A-8A24-AFC0D0E6ED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re 1">
            <a:extLst>
              <a:ext uri="{FF2B5EF4-FFF2-40B4-BE49-F238E27FC236}">
                <a16:creationId xmlns:a16="http://schemas.microsoft.com/office/drawing/2014/main" id="{4C0CB36E-8EE3-4ACD-8443-1FC4F7D8E858}"/>
              </a:ext>
            </a:extLst>
          </p:cNvPr>
          <p:cNvSpPr>
            <a:spLocks noGrp="1"/>
          </p:cNvSpPr>
          <p:nvPr>
            <p:ph type="title"/>
          </p:nvPr>
        </p:nvSpPr>
        <p:spPr>
          <a:xfrm>
            <a:off x="685800" y="764373"/>
            <a:ext cx="4753466" cy="1293028"/>
          </a:xfrm>
        </p:spPr>
        <p:txBody>
          <a:bodyPr>
            <a:normAutofit/>
          </a:bodyPr>
          <a:lstStyle/>
          <a:p>
            <a:r>
              <a:rPr lang="fr-FR" dirty="0">
                <a:solidFill>
                  <a:schemeClr val="accent1">
                    <a:lumMod val="60000"/>
                    <a:lumOff val="40000"/>
                  </a:schemeClr>
                </a:solidFill>
              </a:rPr>
              <a:t>identité</a:t>
            </a:r>
          </a:p>
        </p:txBody>
      </p:sp>
      <p:sp>
        <p:nvSpPr>
          <p:cNvPr id="3" name="Espace réservé du contenu 2">
            <a:extLst>
              <a:ext uri="{FF2B5EF4-FFF2-40B4-BE49-F238E27FC236}">
                <a16:creationId xmlns:a16="http://schemas.microsoft.com/office/drawing/2014/main" id="{E7DC83C8-355C-4C21-8458-2F01EEC4A55E}"/>
              </a:ext>
            </a:extLst>
          </p:cNvPr>
          <p:cNvSpPr>
            <a:spLocks noGrp="1"/>
          </p:cNvSpPr>
          <p:nvPr>
            <p:ph idx="1"/>
          </p:nvPr>
        </p:nvSpPr>
        <p:spPr>
          <a:xfrm>
            <a:off x="685801" y="2194560"/>
            <a:ext cx="4753466" cy="4024125"/>
          </a:xfrm>
        </p:spPr>
        <p:txBody>
          <a:bodyPr>
            <a:normAutofit/>
          </a:bodyPr>
          <a:lstStyle/>
          <a:p>
            <a:pPr marL="0" indent="0" algn="just">
              <a:buNone/>
            </a:pPr>
            <a:r>
              <a:rPr lang="fr-FR" dirty="0"/>
              <a:t>	L’identité est à la fois l’affirmation d’une ressemblance entre les membres du groupe identitaire et d’une différence avec les autres.</a:t>
            </a:r>
          </a:p>
          <a:p>
            <a:pPr marL="0" indent="0" algn="just">
              <a:buNone/>
            </a:pPr>
            <a:r>
              <a:rPr lang="fr-FR" dirty="0"/>
              <a:t>	l’identité spatiale comme un type de rapport entre les individus et/ou les groupes et les lieux géographiques</a:t>
            </a:r>
          </a:p>
        </p:txBody>
      </p:sp>
      <p:sp>
        <p:nvSpPr>
          <p:cNvPr id="23" name="Rounded Rectangle 14">
            <a:extLst>
              <a:ext uri="{FF2B5EF4-FFF2-40B4-BE49-F238E27FC236}">
                <a16:creationId xmlns:a16="http://schemas.microsoft.com/office/drawing/2014/main" id="{EACA0639-5171-4920-A6E2-7D772E14B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E94AB41D-8E89-4E67-9284-55AF228A9513}"/>
              </a:ext>
            </a:extLst>
          </p:cNvPr>
          <p:cNvPicPr>
            <a:picLocks noChangeAspect="1"/>
          </p:cNvPicPr>
          <p:nvPr/>
        </p:nvPicPr>
        <p:blipFill rotWithShape="1">
          <a:blip r:embed="rId3"/>
          <a:srcRect l="24017" r="14811" b="-3"/>
          <a:stretch/>
        </p:blipFill>
        <p:spPr>
          <a:xfrm>
            <a:off x="6414043" y="1375866"/>
            <a:ext cx="2466491" cy="2683228"/>
          </a:xfrm>
          <a:custGeom>
            <a:avLst/>
            <a:gdLst>
              <a:gd name="connsiteX0" fmla="*/ 618429 w 2989398"/>
              <a:gd name="connsiteY0" fmla="*/ 0 h 2740475"/>
              <a:gd name="connsiteX1" fmla="*/ 2989398 w 2989398"/>
              <a:gd name="connsiteY1" fmla="*/ 0 h 2740475"/>
              <a:gd name="connsiteX2" fmla="*/ 2989398 w 2989398"/>
              <a:gd name="connsiteY2" fmla="*/ 151959 h 2740475"/>
              <a:gd name="connsiteX3" fmla="*/ 2989398 w 2989398"/>
              <a:gd name="connsiteY3" fmla="*/ 1370238 h 2740475"/>
              <a:gd name="connsiteX4" fmla="*/ 2989398 w 2989398"/>
              <a:gd name="connsiteY4" fmla="*/ 2740475 h 2740475"/>
              <a:gd name="connsiteX5" fmla="*/ 0 w 2989398"/>
              <a:gd name="connsiteY5" fmla="*/ 2740475 h 2740475"/>
              <a:gd name="connsiteX6" fmla="*/ 0 w 2989398"/>
              <a:gd name="connsiteY6" fmla="*/ 151949 h 2740475"/>
              <a:gd name="connsiteX7" fmla="*/ 11940 w 2989398"/>
              <a:gd name="connsiteY7" fmla="*/ 92810 h 2740475"/>
              <a:gd name="connsiteX8" fmla="*/ 92808 w 2989398"/>
              <a:gd name="connsiteY8" fmla="*/ 11942 h 2740475"/>
              <a:gd name="connsiteX9" fmla="*/ 151947 w 2989398"/>
              <a:gd name="connsiteY9" fmla="*/ 2 h 2740475"/>
              <a:gd name="connsiteX10" fmla="*/ 618429 w 2989398"/>
              <a:gd name="connsiteY10" fmla="*/ 2 h 274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9398" h="2740475">
                <a:moveTo>
                  <a:pt x="618429" y="0"/>
                </a:moveTo>
                <a:lnTo>
                  <a:pt x="2989398" y="0"/>
                </a:lnTo>
                <a:lnTo>
                  <a:pt x="2989398" y="151959"/>
                </a:lnTo>
                <a:lnTo>
                  <a:pt x="2989398" y="1370238"/>
                </a:lnTo>
                <a:lnTo>
                  <a:pt x="2989398" y="2740475"/>
                </a:lnTo>
                <a:lnTo>
                  <a:pt x="0" y="2740475"/>
                </a:lnTo>
                <a:lnTo>
                  <a:pt x="0" y="151949"/>
                </a:lnTo>
                <a:lnTo>
                  <a:pt x="11940" y="92810"/>
                </a:lnTo>
                <a:cubicBezTo>
                  <a:pt x="27319" y="56449"/>
                  <a:pt x="56447" y="27321"/>
                  <a:pt x="92808" y="11942"/>
                </a:cubicBezTo>
                <a:lnTo>
                  <a:pt x="151947" y="2"/>
                </a:lnTo>
                <a:lnTo>
                  <a:pt x="618429" y="2"/>
                </a:lnTo>
                <a:close/>
              </a:path>
            </a:pathLst>
          </a:custGeom>
        </p:spPr>
      </p:pic>
      <p:sp>
        <p:nvSpPr>
          <p:cNvPr id="24" name="Freeform 16">
            <a:extLst>
              <a:ext uri="{FF2B5EF4-FFF2-40B4-BE49-F238E27FC236}">
                <a16:creationId xmlns:a16="http://schemas.microsoft.com/office/drawing/2014/main" id="{890BD437-03A3-43BF-8B06-7D8DFB46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4066" y="1375866"/>
            <a:ext cx="2047851" cy="1551917"/>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7">
            <a:extLst>
              <a:ext uri="{FF2B5EF4-FFF2-40B4-BE49-F238E27FC236}">
                <a16:creationId xmlns:a16="http://schemas.microsoft.com/office/drawing/2014/main" id="{1067637D-FD10-4AAE-9294-B38B6372F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419239" y="4199460"/>
            <a:ext cx="2466774" cy="1695035"/>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F36610B2-CF7E-449F-9E13-3AC7629B9472}"/>
              </a:ext>
            </a:extLst>
          </p:cNvPr>
          <p:cNvPicPr>
            <a:picLocks noChangeAspect="1"/>
          </p:cNvPicPr>
          <p:nvPr/>
        </p:nvPicPr>
        <p:blipFill rotWithShape="1">
          <a:blip r:embed="rId4"/>
          <a:srcRect l="27831" r="28677" b="-2"/>
          <a:stretch/>
        </p:blipFill>
        <p:spPr>
          <a:xfrm>
            <a:off x="9028587" y="3061713"/>
            <a:ext cx="2053329" cy="2832779"/>
          </a:xfrm>
          <a:custGeom>
            <a:avLst/>
            <a:gdLst>
              <a:gd name="connsiteX0" fmla="*/ 6640 w 2488644"/>
              <a:gd name="connsiteY0" fmla="*/ 0 h 2893217"/>
              <a:gd name="connsiteX1" fmla="*/ 2488644 w 2488644"/>
              <a:gd name="connsiteY1" fmla="*/ 0 h 2893217"/>
              <a:gd name="connsiteX2" fmla="*/ 2488644 w 2488644"/>
              <a:gd name="connsiteY2" fmla="*/ 1478584 h 2893217"/>
              <a:gd name="connsiteX3" fmla="*/ 2488644 w 2488644"/>
              <a:gd name="connsiteY3" fmla="*/ 1829101 h 2893217"/>
              <a:gd name="connsiteX4" fmla="*/ 2488644 w 2488644"/>
              <a:gd name="connsiteY4" fmla="*/ 2727776 h 2893217"/>
              <a:gd name="connsiteX5" fmla="*/ 2323203 w 2488644"/>
              <a:gd name="connsiteY5" fmla="*/ 2893217 h 2893217"/>
              <a:gd name="connsiteX6" fmla="*/ 896176 w 2488644"/>
              <a:gd name="connsiteY6" fmla="*/ 2893217 h 2893217"/>
              <a:gd name="connsiteX7" fmla="*/ 172081 w 2488644"/>
              <a:gd name="connsiteY7" fmla="*/ 2893217 h 2893217"/>
              <a:gd name="connsiteX8" fmla="*/ 0 w 2488644"/>
              <a:gd name="connsiteY8" fmla="*/ 2893217 h 2893217"/>
              <a:gd name="connsiteX9" fmla="*/ 0 w 2488644"/>
              <a:gd name="connsiteY9" fmla="*/ 140978 h 2893217"/>
              <a:gd name="connsiteX10" fmla="*/ 6640 w 2488644"/>
              <a:gd name="connsiteY10" fmla="*/ 140978 h 289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8644" h="2893217">
                <a:moveTo>
                  <a:pt x="6640" y="0"/>
                </a:moveTo>
                <a:lnTo>
                  <a:pt x="2488644" y="0"/>
                </a:lnTo>
                <a:lnTo>
                  <a:pt x="2488644" y="1478584"/>
                </a:lnTo>
                <a:lnTo>
                  <a:pt x="2488644" y="1829101"/>
                </a:lnTo>
                <a:lnTo>
                  <a:pt x="2488644" y="2727776"/>
                </a:lnTo>
                <a:cubicBezTo>
                  <a:pt x="2488644" y="2819147"/>
                  <a:pt x="2414574" y="2893217"/>
                  <a:pt x="2323203" y="2893217"/>
                </a:cubicBezTo>
                <a:lnTo>
                  <a:pt x="896176" y="2893217"/>
                </a:lnTo>
                <a:lnTo>
                  <a:pt x="172081" y="2893217"/>
                </a:lnTo>
                <a:lnTo>
                  <a:pt x="0" y="2893217"/>
                </a:lnTo>
                <a:lnTo>
                  <a:pt x="0" y="140978"/>
                </a:lnTo>
                <a:lnTo>
                  <a:pt x="6640" y="140978"/>
                </a:lnTo>
                <a:close/>
              </a:path>
            </a:pathLst>
          </a:custGeom>
        </p:spPr>
      </p:pic>
    </p:spTree>
    <p:extLst>
      <p:ext uri="{BB962C8B-B14F-4D97-AF65-F5344CB8AC3E}">
        <p14:creationId xmlns:p14="http://schemas.microsoft.com/office/powerpoint/2010/main" val="407527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F75CF-230D-4A32-AD55-94747D290C49}"/>
              </a:ext>
            </a:extLst>
          </p:cNvPr>
          <p:cNvSpPr>
            <a:spLocks noGrp="1"/>
          </p:cNvSpPr>
          <p:nvPr>
            <p:ph type="title"/>
          </p:nvPr>
        </p:nvSpPr>
        <p:spPr/>
        <p:txBody>
          <a:bodyPr/>
          <a:lstStyle/>
          <a:p>
            <a:r>
              <a:rPr lang="fr-FR" dirty="0">
                <a:solidFill>
                  <a:schemeClr val="accent1">
                    <a:lumMod val="60000"/>
                    <a:lumOff val="40000"/>
                  </a:schemeClr>
                </a:solidFill>
              </a:rPr>
              <a:t>identité</a:t>
            </a:r>
            <a:endParaRPr lang="fr-FR" dirty="0"/>
          </a:p>
        </p:txBody>
      </p:sp>
      <p:sp>
        <p:nvSpPr>
          <p:cNvPr id="3" name="Espace réservé du contenu 2">
            <a:extLst>
              <a:ext uri="{FF2B5EF4-FFF2-40B4-BE49-F238E27FC236}">
                <a16:creationId xmlns:a16="http://schemas.microsoft.com/office/drawing/2014/main" id="{E41B8296-56A6-430E-8022-3F44208478AD}"/>
              </a:ext>
            </a:extLst>
          </p:cNvPr>
          <p:cNvSpPr>
            <a:spLocks noGrp="1"/>
          </p:cNvSpPr>
          <p:nvPr>
            <p:ph idx="1"/>
          </p:nvPr>
        </p:nvSpPr>
        <p:spPr/>
        <p:txBody>
          <a:bodyPr>
            <a:normAutofit/>
          </a:bodyPr>
          <a:lstStyle/>
          <a:p>
            <a:pPr marL="0" indent="0" algn="ctr">
              <a:buNone/>
            </a:pPr>
            <a:r>
              <a:rPr lang="fr-FR" sz="2400" b="1" dirty="0">
                <a:solidFill>
                  <a:srgbClr val="FFFF00"/>
                </a:solidFill>
              </a:rPr>
              <a:t>Identité spatiale </a:t>
            </a:r>
            <a:r>
              <a:rPr lang="fr-FR" sz="2400" b="1" dirty="0"/>
              <a:t>: éléments d’une définition géographique</a:t>
            </a:r>
          </a:p>
          <a:p>
            <a:pPr marL="0" indent="0" algn="just">
              <a:buNone/>
            </a:pPr>
            <a:r>
              <a:rPr lang="fr-FR" sz="2400" dirty="0"/>
              <a:t>	C’est une sorte de détermination des symbolisations humaines par les lieux (ou les territoires), l’identité spatiale est dans ce contexte une notion intéressante qui oscille également entre deux acceptions : d’une part comme identité d’un espace, d’autre part comme référent géographique de l’identité des individus. </a:t>
            </a:r>
          </a:p>
          <a:p>
            <a:pPr marL="0" indent="0" algn="just">
              <a:buNone/>
            </a:pPr>
            <a:r>
              <a:rPr lang="fr-FR" sz="2400" dirty="0"/>
              <a:t>	C’est le géographe Edward Relph (1986 [1976]) qui a vu sans doute le premier ces deux dimensions de cette expression, en distinguant en anglais, “ </a:t>
            </a:r>
            <a:r>
              <a:rPr lang="fr-FR" sz="2400" dirty="0" err="1"/>
              <a:t>identity</a:t>
            </a:r>
            <a:r>
              <a:rPr lang="fr-FR" sz="2400" dirty="0"/>
              <a:t> </a:t>
            </a:r>
            <a:r>
              <a:rPr lang="fr-FR" sz="2400" i="1" dirty="0"/>
              <a:t>of </a:t>
            </a:r>
            <a:r>
              <a:rPr lang="fr-FR" sz="2400" dirty="0"/>
              <a:t>place ” et “ </a:t>
            </a:r>
            <a:r>
              <a:rPr lang="fr-FR" sz="2400" dirty="0" err="1"/>
              <a:t>identity</a:t>
            </a:r>
            <a:r>
              <a:rPr lang="fr-FR" sz="2400" dirty="0"/>
              <a:t> </a:t>
            </a:r>
            <a:r>
              <a:rPr lang="fr-FR" sz="2400" i="1" dirty="0" err="1"/>
              <a:t>with</a:t>
            </a:r>
            <a:r>
              <a:rPr lang="fr-FR" sz="2400" i="1" dirty="0"/>
              <a:t> </a:t>
            </a:r>
            <a:r>
              <a:rPr lang="fr-FR" sz="2400" dirty="0"/>
              <a:t>place “  </a:t>
            </a:r>
          </a:p>
        </p:txBody>
      </p:sp>
    </p:spTree>
    <p:extLst>
      <p:ext uri="{BB962C8B-B14F-4D97-AF65-F5344CB8AC3E}">
        <p14:creationId xmlns:p14="http://schemas.microsoft.com/office/powerpoint/2010/main" val="630475201"/>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Grand écran</PresentationFormat>
  <Paragraphs>90</Paragraphs>
  <Slides>29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29</vt:i4>
      </vt:variant>
    </vt:vector>
  </HeadingPairs>
  <TitlesOfParts>
    <vt:vector size="32" baseType="lpstr">
      <vt:lpstr>Arial</vt:lpstr>
      <vt:lpstr>Century Gothic</vt:lpstr>
      <vt:lpstr>Traînée de condensation</vt:lpstr>
      <vt:lpstr>L’impact de l’espace habitable sur l’individu </vt:lpstr>
      <vt:lpstr>INTRODUCTION</vt:lpstr>
      <vt:lpstr>Apprentissage et socialisation</vt:lpstr>
      <vt:lpstr>Apprentissage et socialisation</vt:lpstr>
      <vt:lpstr>Apprentissage et socialisation</vt:lpstr>
      <vt:lpstr>Apprentissage et socialisation</vt:lpstr>
      <vt:lpstr>Apprentissage et socialisation</vt:lpstr>
      <vt:lpstr>identité</vt:lpstr>
      <vt:lpstr>identité</vt:lpstr>
      <vt:lpstr>identité</vt:lpstr>
      <vt:lpstr>identité</vt:lpstr>
      <vt:lpstr>identité</vt:lpstr>
      <vt:lpstr>identité</vt:lpstr>
      <vt:lpstr>développement psychique</vt:lpstr>
      <vt:lpstr>développement psychique</vt:lpstr>
      <vt:lpstr>développement psychique</vt:lpstr>
      <vt:lpstr>développement psychique</vt:lpstr>
      <vt:lpstr>développement psychique</vt:lpstr>
      <vt:lpstr>développement psychique</vt:lpstr>
      <vt:lpstr>Espace et contrôle sociale </vt:lpstr>
      <vt:lpstr>Espace et contrôle sociale </vt:lpstr>
      <vt:lpstr>Espace et contrôle sociale </vt:lpstr>
      <vt:lpstr>Espace et contrôle sociale </vt:lpstr>
      <vt:lpstr>L'ESPACE et REPRÉSENTATION</vt:lpstr>
      <vt:lpstr>L'ESPACE et REPRÉSENTATION</vt:lpstr>
      <vt:lpstr>L'ESPACE et REPRÉSENTATION</vt:lpstr>
      <vt:lpstr>L'ESPACE et REPRÉSENTATION</vt:lpstr>
      <vt:lpstr>L'ESPACE et REPRÉSENTATION</vt:lpstr>
      <vt:lpstr>L'ESPACE et REPRÉSENTATION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L’impact de l’espace habitable sur l’individu </dc:title>
  <dc:creator>ALILI ABDESSAMAD</dc:creator>
  <cp:lastModifiedBy>ALILI ABDESSAMAD</cp:lastModifiedBy>
  <cp:revision>2</cp:revision>
  <dcterms:created xsi:type="dcterms:W3CDTF">2019-07-01T15:54:36Z</dcterms:created>
  <dcterms:modified xsi:type="dcterms:W3CDTF">2019-07-01T15:55:18Z</dcterms:modified>
</cp:coreProperties>
</file>