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4630400" cy="8229600"/>
  <p:notesSz cx="8229600" cy="14630400"/>
  <p:embeddedFontLst>
    <p:embeddedFont>
      <p:font typeface="Prata"/>
      <p:regular r:id="rId13"/>
    </p:embeddedFont>
    <p:embeddedFont>
      <p:font typeface="Raleway" panose="020B0403030101060003" pitchFamily="34" charset="0"/>
      <p:regular r:id="rId14"/>
    </p:embeddedFont>
  </p:embeddedFont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72" d="100"/>
          <a:sy n="72" d="100"/>
        </p:scale>
        <p:origin x="67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9105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1B1C1D"/>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1B1C1D"/>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1B1C1D"/>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1B1C1D"/>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1B1C1D"/>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1B1C1D"/>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1B1C1D"/>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1B1C1D"/>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1B1C1D"/>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1B1C1D"/>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pic>
        <p:nvPicPr>
          <p:cNvPr id="3" name="Image 1" descr="preencoded.png"/>
          <p:cNvPicPr>
            <a:picLocks noChangeAspect="1"/>
          </p:cNvPicPr>
          <p:nvPr/>
        </p:nvPicPr>
        <p:blipFill>
          <a:blip r:embed="rId4"/>
          <a:stretch>
            <a:fillRect/>
          </a:stretch>
        </p:blipFill>
        <p:spPr>
          <a:xfrm>
            <a:off x="283488" y="1655088"/>
            <a:ext cx="4919424" cy="4919424"/>
          </a:xfrm>
          <a:prstGeom prst="rect">
            <a:avLst/>
          </a:prstGeom>
        </p:spPr>
      </p:pic>
      <p:sp>
        <p:nvSpPr>
          <p:cNvPr id="4" name="Text 0"/>
          <p:cNvSpPr/>
          <p:nvPr/>
        </p:nvSpPr>
        <p:spPr>
          <a:xfrm>
            <a:off x="6280190" y="237530"/>
            <a:ext cx="8920053" cy="1417558"/>
          </a:xfrm>
          <a:prstGeom prst="rect">
            <a:avLst/>
          </a:prstGeom>
          <a:noFill/>
          <a:ln/>
        </p:spPr>
        <p:txBody>
          <a:bodyPr wrap="square" lIns="0" tIns="0" rIns="0" bIns="0" rtlCol="0" anchor="t"/>
          <a:lstStyle/>
          <a:p>
            <a:pPr marL="0" indent="0">
              <a:lnSpc>
                <a:spcPts val="5550"/>
              </a:lnSpc>
              <a:buNone/>
            </a:pPr>
            <a:r>
              <a:rPr lang="en-US" sz="4450" b="1" dirty="0">
                <a:solidFill>
                  <a:srgbClr val="F2E782"/>
                </a:solidFill>
                <a:latin typeface="Prata" pitchFamily="34" charset="0"/>
                <a:ea typeface="Prata" pitchFamily="34" charset="-122"/>
                <a:cs typeface="Prata" pitchFamily="34" charset="-120"/>
              </a:rPr>
              <a:t>Prokaryotic Cells: An Introduction</a:t>
            </a:r>
            <a:endParaRPr lang="en-US" sz="4450" b="1" dirty="0"/>
          </a:p>
        </p:txBody>
      </p:sp>
      <p:sp>
        <p:nvSpPr>
          <p:cNvPr id="5" name="Text 1"/>
          <p:cNvSpPr/>
          <p:nvPr/>
        </p:nvSpPr>
        <p:spPr>
          <a:xfrm>
            <a:off x="6280190" y="1655088"/>
            <a:ext cx="7556421" cy="2177415"/>
          </a:xfrm>
          <a:prstGeom prst="rect">
            <a:avLst/>
          </a:prstGeom>
          <a:noFill/>
          <a:ln/>
        </p:spPr>
        <p:txBody>
          <a:bodyPr wrap="square" lIns="0" tIns="0" rIns="0" bIns="0" rtlCol="0" anchor="t"/>
          <a:lstStyle/>
          <a:p>
            <a:pPr marL="0" indent="0">
              <a:lnSpc>
                <a:spcPct val="150000"/>
              </a:lnSpc>
              <a:buNone/>
            </a:pPr>
            <a:r>
              <a:rPr lang="en-US" sz="2800" dirty="0">
                <a:solidFill>
                  <a:srgbClr val="CFCBBF"/>
                </a:solidFill>
                <a:latin typeface="Times New Roman" panose="02020603050405020304" pitchFamily="18" charset="0"/>
                <a:ea typeface="Raleway" pitchFamily="34" charset="-122"/>
                <a:cs typeface="Times New Roman" panose="02020603050405020304" pitchFamily="18" charset="0"/>
              </a:rPr>
              <a:t>Prokaryotic cells are the most abundant and ancient form of cellular life on Earth. These microscopic organisms, which include bacteria and archaea, are fundamentally different from the more complex eukaryotic cells found in plants, animals, and fungi. Understanding the structure and function of prokaryotic cells is crucial, as they play vital roles in ecosystems, human health, and biotechnology.</a:t>
            </a:r>
            <a:endParaRPr lang="en-US" sz="2800" dirty="0">
              <a:latin typeface="Times New Roman" panose="02020603050405020304" pitchFamily="18" charset="0"/>
              <a:cs typeface="Times New Roman" panose="02020603050405020304" pitchFamily="18" charset="0"/>
            </a:endParaRPr>
          </a:p>
        </p:txBody>
      </p:sp>
      <p:sp>
        <p:nvSpPr>
          <p:cNvPr id="8" name="Text 4"/>
          <p:cNvSpPr/>
          <p:nvPr/>
        </p:nvSpPr>
        <p:spPr>
          <a:xfrm>
            <a:off x="11924633" y="7349570"/>
            <a:ext cx="2495074" cy="396835"/>
          </a:xfrm>
          <a:prstGeom prst="rect">
            <a:avLst/>
          </a:prstGeom>
          <a:solidFill>
            <a:schemeClr val="tx1">
              <a:lumMod val="95000"/>
              <a:lumOff val="5000"/>
            </a:schemeClr>
          </a:solidFill>
          <a:ln/>
        </p:spPr>
        <p:txBody>
          <a:bodyPr wrap="none" lIns="0" tIns="0" rIns="0" bIns="0" rtlCol="0" anchor="t"/>
          <a:lstStyle/>
          <a:p>
            <a:pPr marL="0" indent="0" algn="l">
              <a:lnSpc>
                <a:spcPts val="3100"/>
              </a:lnSpc>
              <a:buNone/>
            </a:pPr>
            <a:r>
              <a:rPr lang="en-US" sz="2800" b="1" dirty="0">
                <a:solidFill>
                  <a:srgbClr val="CFCBBF"/>
                </a:solidFill>
                <a:latin typeface="Raleway Bold" pitchFamily="34" charset="0"/>
                <a:ea typeface="Raleway Bold" pitchFamily="34" charset="-122"/>
                <a:cs typeface="Raleway Bold" pitchFamily="34" charset="-120"/>
              </a:rPr>
              <a:t>by </a:t>
            </a:r>
            <a:r>
              <a:rPr lang="en-US" sz="2800" b="1" dirty="0" err="1">
                <a:solidFill>
                  <a:srgbClr val="CFCBBF"/>
                </a:solidFill>
                <a:latin typeface="Raleway Bold" pitchFamily="34" charset="0"/>
                <a:ea typeface="Raleway Bold" pitchFamily="34" charset="-122"/>
                <a:cs typeface="Raleway Bold" pitchFamily="34" charset="-120"/>
              </a:rPr>
              <a:t>Mouderas</a:t>
            </a:r>
            <a:r>
              <a:rPr lang="en-US" sz="2800" b="1" dirty="0">
                <a:solidFill>
                  <a:srgbClr val="CFCBBF"/>
                </a:solidFill>
                <a:latin typeface="Raleway Bold" pitchFamily="34" charset="0"/>
                <a:ea typeface="Raleway Bold" pitchFamily="34" charset="-122"/>
                <a:cs typeface="Raleway Bold" pitchFamily="34" charset="-120"/>
              </a:rPr>
              <a:t>  F.</a:t>
            </a:r>
            <a:endParaRPr lang="en-US" sz="2800" b="1" dirty="0"/>
          </a:p>
        </p:txBody>
      </p:sp>
      <p:sp>
        <p:nvSpPr>
          <p:cNvPr id="9" name="ZoneTexte 8">
            <a:extLst>
              <a:ext uri="{FF2B5EF4-FFF2-40B4-BE49-F238E27FC236}">
                <a16:creationId xmlns:a16="http://schemas.microsoft.com/office/drawing/2014/main" id="{319EC991-57FA-27D6-D802-5E8C5AB11265}"/>
              </a:ext>
            </a:extLst>
          </p:cNvPr>
          <p:cNvSpPr txBox="1"/>
          <p:nvPr/>
        </p:nvSpPr>
        <p:spPr>
          <a:xfrm>
            <a:off x="119271" y="7780470"/>
            <a:ext cx="14511130" cy="449130"/>
          </a:xfrm>
          <a:prstGeom prst="rect">
            <a:avLst/>
          </a:prstGeom>
          <a:solidFill>
            <a:schemeClr val="tx1">
              <a:lumMod val="95000"/>
              <a:lumOff val="5000"/>
            </a:schemeClr>
          </a:solidFill>
        </p:spPr>
        <p:txBody>
          <a:bodyPr wrap="square" rtlCol="0">
            <a:spAutoFit/>
          </a:bodyPr>
          <a:lstStyle/>
          <a:p>
            <a:endParaRPr lang="fr-F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793790" y="1169075"/>
            <a:ext cx="12013644" cy="708779"/>
          </a:xfrm>
          <a:prstGeom prst="rect">
            <a:avLst/>
          </a:prstGeom>
          <a:noFill/>
          <a:ln/>
        </p:spPr>
        <p:txBody>
          <a:bodyPr wrap="none" lIns="0" tIns="0" rIns="0" bIns="0" rtlCol="0" anchor="t"/>
          <a:lstStyle/>
          <a:p>
            <a:pPr marL="0" indent="0">
              <a:lnSpc>
                <a:spcPts val="5550"/>
              </a:lnSpc>
              <a:buNone/>
            </a:pPr>
            <a:r>
              <a:rPr lang="en-US" sz="4450" dirty="0">
                <a:solidFill>
                  <a:srgbClr val="F2E782"/>
                </a:solidFill>
                <a:latin typeface="Prata" pitchFamily="34" charset="0"/>
                <a:ea typeface="Prata" pitchFamily="34" charset="-122"/>
                <a:cs typeface="Prata" pitchFamily="34" charset="-120"/>
              </a:rPr>
              <a:t>Importance and Applications of Prokaryotes</a:t>
            </a:r>
            <a:endParaRPr lang="en-US" sz="4450" dirty="0"/>
          </a:p>
        </p:txBody>
      </p:sp>
      <p:sp>
        <p:nvSpPr>
          <p:cNvPr id="3" name="Shape 1"/>
          <p:cNvSpPr/>
          <p:nvPr/>
        </p:nvSpPr>
        <p:spPr>
          <a:xfrm>
            <a:off x="793790" y="2586633"/>
            <a:ext cx="510302" cy="510302"/>
          </a:xfrm>
          <a:prstGeom prst="roundRect">
            <a:avLst>
              <a:gd name="adj" fmla="val 6667"/>
            </a:avLst>
          </a:prstGeom>
          <a:solidFill>
            <a:srgbClr val="3A3B3C"/>
          </a:solidFill>
          <a:ln/>
        </p:spPr>
      </p:sp>
      <p:sp>
        <p:nvSpPr>
          <p:cNvPr id="4" name="Text 2"/>
          <p:cNvSpPr/>
          <p:nvPr/>
        </p:nvSpPr>
        <p:spPr>
          <a:xfrm>
            <a:off x="990243" y="2671643"/>
            <a:ext cx="117396" cy="340281"/>
          </a:xfrm>
          <a:prstGeom prst="rect">
            <a:avLst/>
          </a:prstGeom>
          <a:noFill/>
          <a:ln/>
        </p:spPr>
        <p:txBody>
          <a:bodyPr wrap="none" lIns="0" tIns="0" rIns="0" bIns="0" rtlCol="0" anchor="t"/>
          <a:lstStyle/>
          <a:p>
            <a:pPr marL="0" indent="0" algn="ctr">
              <a:lnSpc>
                <a:spcPts val="2650"/>
              </a:lnSpc>
              <a:buNone/>
            </a:pPr>
            <a:r>
              <a:rPr lang="en-US" sz="2650" dirty="0">
                <a:solidFill>
                  <a:srgbClr val="CFCBBF"/>
                </a:solidFill>
                <a:latin typeface="Prata" pitchFamily="34" charset="0"/>
                <a:ea typeface="Prata" pitchFamily="34" charset="-122"/>
                <a:cs typeface="Prata" pitchFamily="34" charset="-120"/>
              </a:rPr>
              <a:t>1</a:t>
            </a:r>
            <a:endParaRPr lang="en-US" sz="2650" dirty="0"/>
          </a:p>
        </p:txBody>
      </p:sp>
      <p:sp>
        <p:nvSpPr>
          <p:cNvPr id="5" name="Text 3"/>
          <p:cNvSpPr/>
          <p:nvPr/>
        </p:nvSpPr>
        <p:spPr>
          <a:xfrm>
            <a:off x="1530906" y="2586633"/>
            <a:ext cx="3144083" cy="354330"/>
          </a:xfrm>
          <a:prstGeom prst="rect">
            <a:avLst/>
          </a:prstGeom>
          <a:noFill/>
          <a:ln/>
        </p:spPr>
        <p:txBody>
          <a:bodyPr wrap="none" lIns="0" tIns="0" rIns="0" bIns="0" rtlCol="0" anchor="t"/>
          <a:lstStyle/>
          <a:p>
            <a:pPr marL="0" indent="0">
              <a:lnSpc>
                <a:spcPts val="2750"/>
              </a:lnSpc>
              <a:buNone/>
            </a:pPr>
            <a:r>
              <a:rPr lang="en-US" sz="2200" b="1" dirty="0">
                <a:solidFill>
                  <a:srgbClr val="CFCBBF"/>
                </a:solidFill>
                <a:latin typeface="Prata" pitchFamily="34" charset="0"/>
                <a:ea typeface="Prata" pitchFamily="34" charset="-122"/>
                <a:cs typeface="Prata" pitchFamily="34" charset="-120"/>
              </a:rPr>
              <a:t>Ecological Significance</a:t>
            </a:r>
            <a:endParaRPr lang="en-US" sz="2200" b="1" dirty="0"/>
          </a:p>
        </p:txBody>
      </p:sp>
      <p:sp>
        <p:nvSpPr>
          <p:cNvPr id="6" name="Text 4"/>
          <p:cNvSpPr/>
          <p:nvPr/>
        </p:nvSpPr>
        <p:spPr>
          <a:xfrm>
            <a:off x="1530906" y="3077051"/>
            <a:ext cx="3459242" cy="3266123"/>
          </a:xfrm>
          <a:prstGeom prst="rect">
            <a:avLst/>
          </a:prstGeom>
          <a:noFill/>
          <a:ln/>
        </p:spPr>
        <p:txBody>
          <a:bodyPr wrap="square" lIns="0" tIns="0" rIns="0" bIns="0" rtlCol="0" anchor="t"/>
          <a:lstStyle/>
          <a:p>
            <a:pPr marL="0" indent="0">
              <a:lnSpc>
                <a:spcPts val="2850"/>
              </a:lnSpc>
              <a:buNone/>
            </a:pPr>
            <a:r>
              <a:rPr lang="en-US" sz="1750" dirty="0">
                <a:solidFill>
                  <a:srgbClr val="CFCBBF"/>
                </a:solidFill>
                <a:latin typeface="Raleway" pitchFamily="34" charset="0"/>
                <a:ea typeface="Raleway" pitchFamily="34" charset="-122"/>
                <a:cs typeface="Raleway" pitchFamily="34" charset="-120"/>
              </a:rPr>
              <a:t>Prokaryotes play vital roles in ecosystems, participating in nutrient cycling, decomposition, and symbiotic relationships with other organisms. They are the most abundant life forms on the planet and are essential for maintaining the balance of the biosphere.</a:t>
            </a:r>
            <a:endParaRPr lang="en-US" sz="1750" dirty="0"/>
          </a:p>
        </p:txBody>
      </p:sp>
      <p:sp>
        <p:nvSpPr>
          <p:cNvPr id="7" name="Shape 5"/>
          <p:cNvSpPr/>
          <p:nvPr/>
        </p:nvSpPr>
        <p:spPr>
          <a:xfrm>
            <a:off x="5216962" y="2586633"/>
            <a:ext cx="510302" cy="510302"/>
          </a:xfrm>
          <a:prstGeom prst="roundRect">
            <a:avLst>
              <a:gd name="adj" fmla="val 6667"/>
            </a:avLst>
          </a:prstGeom>
          <a:solidFill>
            <a:srgbClr val="3A3B3C"/>
          </a:solidFill>
          <a:ln/>
        </p:spPr>
      </p:sp>
      <p:sp>
        <p:nvSpPr>
          <p:cNvPr id="8" name="Text 6"/>
          <p:cNvSpPr/>
          <p:nvPr/>
        </p:nvSpPr>
        <p:spPr>
          <a:xfrm>
            <a:off x="5367814" y="2671643"/>
            <a:ext cx="208598" cy="340281"/>
          </a:xfrm>
          <a:prstGeom prst="rect">
            <a:avLst/>
          </a:prstGeom>
          <a:noFill/>
          <a:ln/>
        </p:spPr>
        <p:txBody>
          <a:bodyPr wrap="none" lIns="0" tIns="0" rIns="0" bIns="0" rtlCol="0" anchor="t"/>
          <a:lstStyle/>
          <a:p>
            <a:pPr marL="0" indent="0" algn="ctr">
              <a:lnSpc>
                <a:spcPts val="2650"/>
              </a:lnSpc>
              <a:buNone/>
            </a:pPr>
            <a:r>
              <a:rPr lang="en-US" sz="2650" dirty="0">
                <a:solidFill>
                  <a:srgbClr val="CFCBBF"/>
                </a:solidFill>
                <a:latin typeface="Prata" pitchFamily="34" charset="0"/>
                <a:ea typeface="Prata" pitchFamily="34" charset="-122"/>
                <a:cs typeface="Prata" pitchFamily="34" charset="-120"/>
              </a:rPr>
              <a:t>2</a:t>
            </a:r>
            <a:endParaRPr lang="en-US" sz="2650" dirty="0"/>
          </a:p>
        </p:txBody>
      </p:sp>
      <p:sp>
        <p:nvSpPr>
          <p:cNvPr id="9" name="Text 7"/>
          <p:cNvSpPr/>
          <p:nvPr/>
        </p:nvSpPr>
        <p:spPr>
          <a:xfrm>
            <a:off x="5954078" y="2586633"/>
            <a:ext cx="3459242" cy="708660"/>
          </a:xfrm>
          <a:prstGeom prst="rect">
            <a:avLst/>
          </a:prstGeom>
          <a:noFill/>
          <a:ln/>
        </p:spPr>
        <p:txBody>
          <a:bodyPr wrap="square" lIns="0" tIns="0" rIns="0" bIns="0" rtlCol="0" anchor="t"/>
          <a:lstStyle/>
          <a:p>
            <a:pPr>
              <a:lnSpc>
                <a:spcPts val="2750"/>
              </a:lnSpc>
            </a:pPr>
            <a:r>
              <a:rPr lang="en-US" sz="2200" b="1" dirty="0">
                <a:solidFill>
                  <a:srgbClr val="CFCBBF"/>
                </a:solidFill>
                <a:latin typeface="Prata" pitchFamily="34" charset="0"/>
                <a:ea typeface="Prata" pitchFamily="34" charset="-122"/>
              </a:rPr>
              <a:t>Medical and Biotechnological Uses</a:t>
            </a:r>
          </a:p>
        </p:txBody>
      </p:sp>
      <p:sp>
        <p:nvSpPr>
          <p:cNvPr id="10" name="Text 8"/>
          <p:cNvSpPr/>
          <p:nvPr/>
        </p:nvSpPr>
        <p:spPr>
          <a:xfrm>
            <a:off x="5954078" y="3431381"/>
            <a:ext cx="3459242" cy="3266123"/>
          </a:xfrm>
          <a:prstGeom prst="rect">
            <a:avLst/>
          </a:prstGeom>
          <a:noFill/>
          <a:ln/>
        </p:spPr>
        <p:txBody>
          <a:bodyPr wrap="square" lIns="0" tIns="0" rIns="0" bIns="0" rtlCol="0" anchor="t"/>
          <a:lstStyle/>
          <a:p>
            <a:pPr marL="0" indent="0">
              <a:lnSpc>
                <a:spcPts val="2850"/>
              </a:lnSpc>
              <a:buNone/>
            </a:pPr>
            <a:r>
              <a:rPr lang="en-US" sz="1750" dirty="0">
                <a:solidFill>
                  <a:srgbClr val="CFCBBF"/>
                </a:solidFill>
                <a:latin typeface="Raleway" pitchFamily="34" charset="0"/>
                <a:ea typeface="Raleway" pitchFamily="34" charset="-122"/>
                <a:cs typeface="Raleway" pitchFamily="34" charset="-120"/>
              </a:rPr>
              <a:t>Prokaryotes have numerous applications in medicine, agriculture, and biotechnology. They are used to produce important drugs, enzymes, and other compounds, and are also employed in bioremediation and the development of renewable energy sources.</a:t>
            </a:r>
            <a:endParaRPr lang="en-US" sz="1750" dirty="0"/>
          </a:p>
        </p:txBody>
      </p:sp>
      <p:sp>
        <p:nvSpPr>
          <p:cNvPr id="11" name="Shape 9"/>
          <p:cNvSpPr/>
          <p:nvPr/>
        </p:nvSpPr>
        <p:spPr>
          <a:xfrm>
            <a:off x="9640133" y="2586633"/>
            <a:ext cx="510302" cy="510302"/>
          </a:xfrm>
          <a:prstGeom prst="roundRect">
            <a:avLst>
              <a:gd name="adj" fmla="val 6667"/>
            </a:avLst>
          </a:prstGeom>
          <a:solidFill>
            <a:srgbClr val="3A3B3C"/>
          </a:solidFill>
          <a:ln/>
        </p:spPr>
      </p:sp>
      <p:sp>
        <p:nvSpPr>
          <p:cNvPr id="12" name="Text 10"/>
          <p:cNvSpPr/>
          <p:nvPr/>
        </p:nvSpPr>
        <p:spPr>
          <a:xfrm>
            <a:off x="9789795" y="2671643"/>
            <a:ext cx="210979" cy="340281"/>
          </a:xfrm>
          <a:prstGeom prst="rect">
            <a:avLst/>
          </a:prstGeom>
          <a:noFill/>
          <a:ln/>
        </p:spPr>
        <p:txBody>
          <a:bodyPr wrap="none" lIns="0" tIns="0" rIns="0" bIns="0" rtlCol="0" anchor="t"/>
          <a:lstStyle/>
          <a:p>
            <a:pPr marL="0" indent="0" algn="ctr">
              <a:lnSpc>
                <a:spcPts val="2650"/>
              </a:lnSpc>
              <a:buNone/>
            </a:pPr>
            <a:r>
              <a:rPr lang="en-US" sz="2650" dirty="0">
                <a:solidFill>
                  <a:srgbClr val="CFCBBF"/>
                </a:solidFill>
                <a:latin typeface="Prata" pitchFamily="34" charset="0"/>
                <a:ea typeface="Prata" pitchFamily="34" charset="-122"/>
                <a:cs typeface="Prata" pitchFamily="34" charset="-120"/>
              </a:rPr>
              <a:t>3</a:t>
            </a:r>
            <a:endParaRPr lang="en-US" sz="2650" dirty="0"/>
          </a:p>
        </p:txBody>
      </p:sp>
      <p:sp>
        <p:nvSpPr>
          <p:cNvPr id="13" name="Text 11"/>
          <p:cNvSpPr/>
          <p:nvPr/>
        </p:nvSpPr>
        <p:spPr>
          <a:xfrm>
            <a:off x="10377249" y="2586633"/>
            <a:ext cx="3459242" cy="708660"/>
          </a:xfrm>
          <a:prstGeom prst="rect">
            <a:avLst/>
          </a:prstGeom>
          <a:noFill/>
          <a:ln/>
        </p:spPr>
        <p:txBody>
          <a:bodyPr wrap="square" lIns="0" tIns="0" rIns="0" bIns="0" rtlCol="0" anchor="t"/>
          <a:lstStyle/>
          <a:p>
            <a:pPr indent="0">
              <a:lnSpc>
                <a:spcPts val="2750"/>
              </a:lnSpc>
              <a:buNone/>
            </a:pPr>
            <a:r>
              <a:rPr lang="en-US" sz="2200" b="1" dirty="0">
                <a:solidFill>
                  <a:srgbClr val="CFCBBF"/>
                </a:solidFill>
                <a:latin typeface="Prata" pitchFamily="34" charset="0"/>
                <a:ea typeface="Prata" pitchFamily="34" charset="-122"/>
              </a:rPr>
              <a:t>Challenges and Concerns</a:t>
            </a:r>
          </a:p>
        </p:txBody>
      </p:sp>
      <p:sp>
        <p:nvSpPr>
          <p:cNvPr id="14" name="Text 12"/>
          <p:cNvSpPr/>
          <p:nvPr/>
        </p:nvSpPr>
        <p:spPr>
          <a:xfrm>
            <a:off x="10377249" y="3431381"/>
            <a:ext cx="3459242" cy="3629025"/>
          </a:xfrm>
          <a:prstGeom prst="rect">
            <a:avLst/>
          </a:prstGeom>
          <a:noFill/>
          <a:ln/>
        </p:spPr>
        <p:txBody>
          <a:bodyPr wrap="square" lIns="0" tIns="0" rIns="0" bIns="0" rtlCol="0" anchor="t"/>
          <a:lstStyle/>
          <a:p>
            <a:pPr marL="0" indent="0">
              <a:lnSpc>
                <a:spcPts val="2850"/>
              </a:lnSpc>
              <a:buNone/>
            </a:pPr>
            <a:r>
              <a:rPr lang="en-US" sz="1750" dirty="0">
                <a:solidFill>
                  <a:srgbClr val="CFCBBF"/>
                </a:solidFill>
                <a:latin typeface="Raleway" pitchFamily="34" charset="0"/>
                <a:ea typeface="Raleway" pitchFamily="34" charset="-122"/>
                <a:cs typeface="Raleway" pitchFamily="34" charset="-120"/>
              </a:rPr>
              <a:t>While prokaryotes are vital to many processes, some can also be pathogenic, causing diseases in humans, animals, and plants. Understanding the diversity and roles of prokaryotes is crucial for addressing public health issues and developing effective strategies for their control and management.</a:t>
            </a:r>
            <a:endParaRPr lang="en-US" sz="1750" dirty="0"/>
          </a:p>
        </p:txBody>
      </p:sp>
      <p:sp>
        <p:nvSpPr>
          <p:cNvPr id="15" name="ZoneTexte 14">
            <a:extLst>
              <a:ext uri="{FF2B5EF4-FFF2-40B4-BE49-F238E27FC236}">
                <a16:creationId xmlns:a16="http://schemas.microsoft.com/office/drawing/2014/main" id="{989DA3CB-C146-0AAD-8FFD-45CA249B8F2F}"/>
              </a:ext>
            </a:extLst>
          </p:cNvPr>
          <p:cNvSpPr txBox="1"/>
          <p:nvPr/>
        </p:nvSpPr>
        <p:spPr>
          <a:xfrm>
            <a:off x="198783" y="7739270"/>
            <a:ext cx="14431617" cy="369332"/>
          </a:xfrm>
          <a:prstGeom prst="rect">
            <a:avLst/>
          </a:prstGeom>
          <a:solidFill>
            <a:schemeClr val="bg2">
              <a:lumMod val="10000"/>
            </a:schemeClr>
          </a:solidFill>
        </p:spPr>
        <p:txBody>
          <a:bodyPr wrap="square" rtlCol="0">
            <a:spAutoFit/>
          </a:bodyPr>
          <a:lstStyle/>
          <a:p>
            <a:endParaRPr lang="fr-F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3940" y="-49655"/>
            <a:ext cx="5486400" cy="8229600"/>
          </a:xfrm>
          <a:prstGeom prst="rect">
            <a:avLst/>
          </a:prstGeom>
        </p:spPr>
      </p:pic>
      <p:pic>
        <p:nvPicPr>
          <p:cNvPr id="3" name="Image 1" descr="preencoded.png"/>
          <p:cNvPicPr>
            <a:picLocks noChangeAspect="1"/>
          </p:cNvPicPr>
          <p:nvPr/>
        </p:nvPicPr>
        <p:blipFill>
          <a:blip r:embed="rId4"/>
          <a:stretch>
            <a:fillRect/>
          </a:stretch>
        </p:blipFill>
        <p:spPr>
          <a:xfrm>
            <a:off x="9403318" y="1490186"/>
            <a:ext cx="4967645" cy="5249228"/>
          </a:xfrm>
          <a:prstGeom prst="rect">
            <a:avLst/>
          </a:prstGeom>
        </p:spPr>
      </p:pic>
      <p:sp>
        <p:nvSpPr>
          <p:cNvPr id="4" name="Text 0"/>
          <p:cNvSpPr/>
          <p:nvPr/>
        </p:nvSpPr>
        <p:spPr>
          <a:xfrm>
            <a:off x="726281" y="861298"/>
            <a:ext cx="7362230" cy="648533"/>
          </a:xfrm>
          <a:prstGeom prst="rect">
            <a:avLst/>
          </a:prstGeom>
          <a:noFill/>
          <a:ln/>
        </p:spPr>
        <p:txBody>
          <a:bodyPr wrap="none" lIns="0" tIns="0" rIns="0" bIns="0" rtlCol="0" anchor="t"/>
          <a:lstStyle/>
          <a:p>
            <a:pPr marL="0" indent="0">
              <a:lnSpc>
                <a:spcPts val="5100"/>
              </a:lnSpc>
              <a:buNone/>
            </a:pPr>
            <a:r>
              <a:rPr lang="en-US" sz="4050" dirty="0">
                <a:solidFill>
                  <a:srgbClr val="F2E782"/>
                </a:solidFill>
                <a:latin typeface="Prata" pitchFamily="34" charset="0"/>
                <a:ea typeface="Prata" pitchFamily="34" charset="-122"/>
                <a:cs typeface="Prata" pitchFamily="34" charset="-120"/>
              </a:rPr>
              <a:t>Structure of Prokaryotic Cells</a:t>
            </a:r>
            <a:endParaRPr lang="en-US" sz="4050" dirty="0"/>
          </a:p>
        </p:txBody>
      </p:sp>
      <p:sp>
        <p:nvSpPr>
          <p:cNvPr id="5" name="Shape 1"/>
          <p:cNvSpPr/>
          <p:nvPr/>
        </p:nvSpPr>
        <p:spPr>
          <a:xfrm>
            <a:off x="726281" y="2054423"/>
            <a:ext cx="466844" cy="466844"/>
          </a:xfrm>
          <a:prstGeom prst="roundRect">
            <a:avLst>
              <a:gd name="adj" fmla="val 6668"/>
            </a:avLst>
          </a:prstGeom>
          <a:solidFill>
            <a:srgbClr val="3A3B3C"/>
          </a:solidFill>
          <a:ln/>
        </p:spPr>
      </p:sp>
      <p:sp>
        <p:nvSpPr>
          <p:cNvPr id="6" name="Text 2"/>
          <p:cNvSpPr/>
          <p:nvPr/>
        </p:nvSpPr>
        <p:spPr>
          <a:xfrm>
            <a:off x="905947" y="2132171"/>
            <a:ext cx="107394" cy="311348"/>
          </a:xfrm>
          <a:prstGeom prst="rect">
            <a:avLst/>
          </a:prstGeom>
          <a:noFill/>
          <a:ln/>
        </p:spPr>
        <p:txBody>
          <a:bodyPr wrap="none" lIns="0" tIns="0" rIns="0" bIns="0" rtlCol="0" anchor="t"/>
          <a:lstStyle/>
          <a:p>
            <a:pPr marL="0" indent="0" algn="ctr">
              <a:lnSpc>
                <a:spcPts val="2450"/>
              </a:lnSpc>
              <a:buNone/>
            </a:pPr>
            <a:r>
              <a:rPr lang="en-US" sz="2450" dirty="0">
                <a:solidFill>
                  <a:srgbClr val="CFCBBF"/>
                </a:solidFill>
                <a:latin typeface="Prata" pitchFamily="34" charset="0"/>
                <a:ea typeface="Prata" pitchFamily="34" charset="-122"/>
                <a:cs typeface="Prata" pitchFamily="34" charset="-120"/>
              </a:rPr>
              <a:t>1</a:t>
            </a:r>
            <a:endParaRPr lang="en-US" sz="2450" dirty="0"/>
          </a:p>
        </p:txBody>
      </p:sp>
      <p:sp>
        <p:nvSpPr>
          <p:cNvPr id="7" name="Text 3"/>
          <p:cNvSpPr/>
          <p:nvPr/>
        </p:nvSpPr>
        <p:spPr>
          <a:xfrm>
            <a:off x="1400651" y="2054423"/>
            <a:ext cx="2594015" cy="324207"/>
          </a:xfrm>
          <a:prstGeom prst="rect">
            <a:avLst/>
          </a:prstGeom>
          <a:noFill/>
          <a:ln/>
        </p:spPr>
        <p:txBody>
          <a:bodyPr wrap="none" lIns="0" tIns="0" rIns="0" bIns="0" rtlCol="0" anchor="t"/>
          <a:lstStyle/>
          <a:p>
            <a:pPr marL="0" indent="0">
              <a:lnSpc>
                <a:spcPts val="2550"/>
              </a:lnSpc>
              <a:buNone/>
            </a:pPr>
            <a:r>
              <a:rPr lang="en-US" sz="2000" dirty="0">
                <a:solidFill>
                  <a:srgbClr val="CFCBBF"/>
                </a:solidFill>
                <a:latin typeface="Prata" pitchFamily="34" charset="0"/>
                <a:ea typeface="Prata" pitchFamily="34" charset="-122"/>
                <a:cs typeface="Prata" pitchFamily="34" charset="-120"/>
              </a:rPr>
              <a:t>Small Size</a:t>
            </a:r>
            <a:endParaRPr lang="en-US" sz="2000" dirty="0"/>
          </a:p>
        </p:txBody>
      </p:sp>
      <p:sp>
        <p:nvSpPr>
          <p:cNvPr id="8" name="Text 4"/>
          <p:cNvSpPr/>
          <p:nvPr/>
        </p:nvSpPr>
        <p:spPr>
          <a:xfrm>
            <a:off x="1400651" y="2503051"/>
            <a:ext cx="3067645" cy="2323624"/>
          </a:xfrm>
          <a:prstGeom prst="rect">
            <a:avLst/>
          </a:prstGeom>
          <a:noFill/>
          <a:ln/>
        </p:spPr>
        <p:txBody>
          <a:bodyPr wrap="square" lIns="0" tIns="0" rIns="0" bIns="0" rtlCol="0" anchor="t"/>
          <a:lstStyle/>
          <a:p>
            <a:pPr marL="0" indent="0">
              <a:lnSpc>
                <a:spcPts val="2600"/>
              </a:lnSpc>
              <a:buNone/>
            </a:pPr>
            <a:r>
              <a:rPr lang="en-US" sz="1600" dirty="0">
                <a:solidFill>
                  <a:srgbClr val="CFCBBF"/>
                </a:solidFill>
                <a:latin typeface="Raleway" pitchFamily="34" charset="0"/>
                <a:ea typeface="Raleway" pitchFamily="34" charset="-122"/>
                <a:cs typeface="Raleway" pitchFamily="34" charset="-120"/>
              </a:rPr>
              <a:t>Prokaryotic cells are typically much smaller than eukaryotic cells, with diameters ranging from 0.1 to 10 micrometers. This compact size allows for efficient nutrient transport and rapid reproduction.</a:t>
            </a:r>
            <a:endParaRPr lang="en-US" sz="1600" dirty="0"/>
          </a:p>
        </p:txBody>
      </p:sp>
      <p:sp>
        <p:nvSpPr>
          <p:cNvPr id="9" name="Shape 5"/>
          <p:cNvSpPr/>
          <p:nvPr/>
        </p:nvSpPr>
        <p:spPr>
          <a:xfrm>
            <a:off x="4675823" y="2054423"/>
            <a:ext cx="466844" cy="466844"/>
          </a:xfrm>
          <a:prstGeom prst="roundRect">
            <a:avLst>
              <a:gd name="adj" fmla="val 6668"/>
            </a:avLst>
          </a:prstGeom>
          <a:solidFill>
            <a:srgbClr val="3A3B3C"/>
          </a:solidFill>
          <a:ln/>
        </p:spPr>
      </p:sp>
      <p:sp>
        <p:nvSpPr>
          <p:cNvPr id="10" name="Text 6"/>
          <p:cNvSpPr/>
          <p:nvPr/>
        </p:nvSpPr>
        <p:spPr>
          <a:xfrm>
            <a:off x="4813816" y="2132171"/>
            <a:ext cx="190857" cy="311348"/>
          </a:xfrm>
          <a:prstGeom prst="rect">
            <a:avLst/>
          </a:prstGeom>
          <a:noFill/>
          <a:ln/>
        </p:spPr>
        <p:txBody>
          <a:bodyPr wrap="none" lIns="0" tIns="0" rIns="0" bIns="0" rtlCol="0" anchor="t"/>
          <a:lstStyle/>
          <a:p>
            <a:pPr marL="0" indent="0" algn="ctr">
              <a:lnSpc>
                <a:spcPts val="2450"/>
              </a:lnSpc>
              <a:buNone/>
            </a:pPr>
            <a:r>
              <a:rPr lang="en-US" sz="2450" dirty="0">
                <a:solidFill>
                  <a:srgbClr val="CFCBBF"/>
                </a:solidFill>
                <a:latin typeface="Prata" pitchFamily="34" charset="0"/>
                <a:ea typeface="Prata" pitchFamily="34" charset="-122"/>
                <a:cs typeface="Prata" pitchFamily="34" charset="-120"/>
              </a:rPr>
              <a:t>2</a:t>
            </a:r>
            <a:endParaRPr lang="en-US" sz="2450" dirty="0"/>
          </a:p>
        </p:txBody>
      </p:sp>
      <p:sp>
        <p:nvSpPr>
          <p:cNvPr id="11" name="Text 7"/>
          <p:cNvSpPr/>
          <p:nvPr/>
        </p:nvSpPr>
        <p:spPr>
          <a:xfrm>
            <a:off x="5350193" y="2054423"/>
            <a:ext cx="3067645" cy="648414"/>
          </a:xfrm>
          <a:prstGeom prst="rect">
            <a:avLst/>
          </a:prstGeom>
          <a:noFill/>
          <a:ln/>
        </p:spPr>
        <p:txBody>
          <a:bodyPr wrap="square" lIns="0" tIns="0" rIns="0" bIns="0" rtlCol="0" anchor="t"/>
          <a:lstStyle/>
          <a:p>
            <a:pPr marL="0" indent="0">
              <a:lnSpc>
                <a:spcPts val="2550"/>
              </a:lnSpc>
              <a:buNone/>
            </a:pPr>
            <a:r>
              <a:rPr lang="en-US" sz="2000" dirty="0">
                <a:solidFill>
                  <a:srgbClr val="CFCBBF"/>
                </a:solidFill>
                <a:latin typeface="Prata" pitchFamily="34" charset="0"/>
                <a:ea typeface="Prata" pitchFamily="34" charset="-122"/>
                <a:cs typeface="Prata" pitchFamily="34" charset="-120"/>
              </a:rPr>
              <a:t>Lack of Membrane-Bound Organelles</a:t>
            </a:r>
            <a:endParaRPr lang="en-US" sz="2000" dirty="0"/>
          </a:p>
        </p:txBody>
      </p:sp>
      <p:sp>
        <p:nvSpPr>
          <p:cNvPr id="12" name="Text 8"/>
          <p:cNvSpPr/>
          <p:nvPr/>
        </p:nvSpPr>
        <p:spPr>
          <a:xfrm>
            <a:off x="5350193" y="2827258"/>
            <a:ext cx="3067645" cy="2655570"/>
          </a:xfrm>
          <a:prstGeom prst="rect">
            <a:avLst/>
          </a:prstGeom>
          <a:noFill/>
          <a:ln/>
        </p:spPr>
        <p:txBody>
          <a:bodyPr wrap="square" lIns="0" tIns="0" rIns="0" bIns="0" rtlCol="0" anchor="t"/>
          <a:lstStyle/>
          <a:p>
            <a:pPr marL="0" indent="0">
              <a:lnSpc>
                <a:spcPts val="2600"/>
              </a:lnSpc>
              <a:buNone/>
            </a:pPr>
            <a:r>
              <a:rPr lang="en-US" sz="1600" dirty="0">
                <a:solidFill>
                  <a:srgbClr val="CFCBBF"/>
                </a:solidFill>
                <a:latin typeface="Raleway" pitchFamily="34" charset="0"/>
                <a:ea typeface="Raleway" pitchFamily="34" charset="-122"/>
                <a:cs typeface="Raleway" pitchFamily="34" charset="-120"/>
              </a:rPr>
              <a:t>Unlike eukaryotic cells, prokaryotes do not have membrane-bound structures like the nucleus, mitochondria, or chloroplasts. Their cellular functions are carried out in the cytoplasm and on the cell membrane.</a:t>
            </a:r>
            <a:endParaRPr lang="en-US" sz="1600" dirty="0"/>
          </a:p>
        </p:txBody>
      </p:sp>
      <p:sp>
        <p:nvSpPr>
          <p:cNvPr id="13" name="Shape 9"/>
          <p:cNvSpPr/>
          <p:nvPr/>
        </p:nvSpPr>
        <p:spPr>
          <a:xfrm>
            <a:off x="726281" y="5923717"/>
            <a:ext cx="466844" cy="466844"/>
          </a:xfrm>
          <a:prstGeom prst="roundRect">
            <a:avLst>
              <a:gd name="adj" fmla="val 6668"/>
            </a:avLst>
          </a:prstGeom>
          <a:solidFill>
            <a:srgbClr val="3A3B3C"/>
          </a:solidFill>
          <a:ln/>
        </p:spPr>
      </p:sp>
      <p:sp>
        <p:nvSpPr>
          <p:cNvPr id="14" name="Text 10"/>
          <p:cNvSpPr/>
          <p:nvPr/>
        </p:nvSpPr>
        <p:spPr>
          <a:xfrm>
            <a:off x="863203" y="6001464"/>
            <a:ext cx="193000" cy="311348"/>
          </a:xfrm>
          <a:prstGeom prst="rect">
            <a:avLst/>
          </a:prstGeom>
          <a:noFill/>
          <a:ln/>
        </p:spPr>
        <p:txBody>
          <a:bodyPr wrap="none" lIns="0" tIns="0" rIns="0" bIns="0" rtlCol="0" anchor="t"/>
          <a:lstStyle/>
          <a:p>
            <a:pPr marL="0" indent="0" algn="ctr">
              <a:lnSpc>
                <a:spcPts val="2450"/>
              </a:lnSpc>
              <a:buNone/>
            </a:pPr>
            <a:r>
              <a:rPr lang="en-US" sz="2450" dirty="0">
                <a:solidFill>
                  <a:srgbClr val="CFCBBF"/>
                </a:solidFill>
                <a:latin typeface="Prata" pitchFamily="34" charset="0"/>
                <a:ea typeface="Prata" pitchFamily="34" charset="-122"/>
                <a:cs typeface="Prata" pitchFamily="34" charset="-120"/>
              </a:rPr>
              <a:t>3</a:t>
            </a:r>
            <a:endParaRPr lang="en-US" sz="2450" dirty="0"/>
          </a:p>
        </p:txBody>
      </p:sp>
      <p:sp>
        <p:nvSpPr>
          <p:cNvPr id="15" name="Text 11"/>
          <p:cNvSpPr/>
          <p:nvPr/>
        </p:nvSpPr>
        <p:spPr>
          <a:xfrm>
            <a:off x="1400651" y="5923717"/>
            <a:ext cx="3164205" cy="324207"/>
          </a:xfrm>
          <a:prstGeom prst="rect">
            <a:avLst/>
          </a:prstGeom>
          <a:noFill/>
          <a:ln/>
        </p:spPr>
        <p:txBody>
          <a:bodyPr wrap="none" lIns="0" tIns="0" rIns="0" bIns="0" rtlCol="0" anchor="t"/>
          <a:lstStyle/>
          <a:p>
            <a:pPr marL="0" indent="0">
              <a:lnSpc>
                <a:spcPts val="2550"/>
              </a:lnSpc>
              <a:buNone/>
            </a:pPr>
            <a:r>
              <a:rPr lang="en-US" sz="2000" dirty="0">
                <a:solidFill>
                  <a:srgbClr val="CFCBBF"/>
                </a:solidFill>
                <a:latin typeface="Prata" pitchFamily="34" charset="0"/>
                <a:ea typeface="Prata" pitchFamily="34" charset="-122"/>
                <a:cs typeface="Prata" pitchFamily="34" charset="-120"/>
              </a:rPr>
              <a:t>Circular Genetic Material</a:t>
            </a:r>
            <a:endParaRPr lang="en-US" sz="2000" dirty="0"/>
          </a:p>
        </p:txBody>
      </p:sp>
      <p:sp>
        <p:nvSpPr>
          <p:cNvPr id="16" name="Text 12"/>
          <p:cNvSpPr/>
          <p:nvPr/>
        </p:nvSpPr>
        <p:spPr>
          <a:xfrm>
            <a:off x="1400651" y="6372344"/>
            <a:ext cx="7017068" cy="995839"/>
          </a:xfrm>
          <a:prstGeom prst="rect">
            <a:avLst/>
          </a:prstGeom>
          <a:noFill/>
          <a:ln/>
        </p:spPr>
        <p:txBody>
          <a:bodyPr wrap="square" lIns="0" tIns="0" rIns="0" bIns="0" rtlCol="0" anchor="t"/>
          <a:lstStyle/>
          <a:p>
            <a:pPr marL="0" indent="0">
              <a:lnSpc>
                <a:spcPts val="2600"/>
              </a:lnSpc>
              <a:buNone/>
            </a:pPr>
            <a:r>
              <a:rPr lang="en-US" sz="1600" dirty="0">
                <a:solidFill>
                  <a:srgbClr val="CFCBBF"/>
                </a:solidFill>
                <a:latin typeface="Raleway" pitchFamily="34" charset="0"/>
                <a:ea typeface="Raleway" pitchFamily="34" charset="-122"/>
                <a:cs typeface="Raleway" pitchFamily="34" charset="-120"/>
              </a:rPr>
              <a:t>Prokaryotic DNA is typically organized into a single, circular chromosome that is not enclosed within a nuclear membrane. This genetic material is referred to as the nucleoid.</a:t>
            </a:r>
            <a:endParaRPr lang="en-US" sz="1600" dirty="0"/>
          </a:p>
        </p:txBody>
      </p:sp>
      <p:sp>
        <p:nvSpPr>
          <p:cNvPr id="17" name="ZoneTexte 16">
            <a:extLst>
              <a:ext uri="{FF2B5EF4-FFF2-40B4-BE49-F238E27FC236}">
                <a16:creationId xmlns:a16="http://schemas.microsoft.com/office/drawing/2014/main" id="{E5CE050E-51AC-2291-900A-39B11C0B942B}"/>
              </a:ext>
            </a:extLst>
          </p:cNvPr>
          <p:cNvSpPr txBox="1"/>
          <p:nvPr/>
        </p:nvSpPr>
        <p:spPr>
          <a:xfrm>
            <a:off x="0" y="7780470"/>
            <a:ext cx="14630401" cy="449130"/>
          </a:xfrm>
          <a:prstGeom prst="rect">
            <a:avLst/>
          </a:prstGeom>
          <a:solidFill>
            <a:schemeClr val="tx1">
              <a:lumMod val="95000"/>
              <a:lumOff val="5000"/>
            </a:schemeClr>
          </a:solidFill>
        </p:spPr>
        <p:txBody>
          <a:bodyPr wrap="square" rtlCol="0">
            <a:spAutoFit/>
          </a:bodyPr>
          <a:lstStyle/>
          <a:p>
            <a:endParaRPr lang="fr-FR" dirty="0"/>
          </a:p>
        </p:txBody>
      </p:sp>
      <p:sp>
        <p:nvSpPr>
          <p:cNvPr id="18" name="Text 4">
            <a:extLst>
              <a:ext uri="{FF2B5EF4-FFF2-40B4-BE49-F238E27FC236}">
                <a16:creationId xmlns:a16="http://schemas.microsoft.com/office/drawing/2014/main" id="{D39CF162-8C06-C5E9-8EFC-718593DCB6F7}"/>
              </a:ext>
            </a:extLst>
          </p:cNvPr>
          <p:cNvSpPr/>
          <p:nvPr/>
        </p:nvSpPr>
        <p:spPr>
          <a:xfrm>
            <a:off x="12135266" y="7775083"/>
            <a:ext cx="2495074" cy="396835"/>
          </a:xfrm>
          <a:prstGeom prst="rect">
            <a:avLst/>
          </a:prstGeom>
          <a:solidFill>
            <a:schemeClr val="tx1">
              <a:lumMod val="95000"/>
              <a:lumOff val="5000"/>
            </a:schemeClr>
          </a:solidFill>
          <a:ln/>
        </p:spPr>
        <p:txBody>
          <a:bodyPr wrap="none" lIns="0" tIns="0" rIns="0" bIns="0" rtlCol="0" anchor="t"/>
          <a:lstStyle/>
          <a:p>
            <a:pPr marL="0" indent="0" algn="l">
              <a:lnSpc>
                <a:spcPts val="3100"/>
              </a:lnSpc>
              <a:buNone/>
            </a:pPr>
            <a:r>
              <a:rPr lang="en-US" sz="2800" b="1" dirty="0">
                <a:solidFill>
                  <a:srgbClr val="CFCBBF"/>
                </a:solidFill>
                <a:latin typeface="Raleway Bold" pitchFamily="34" charset="0"/>
                <a:ea typeface="Raleway Bold" pitchFamily="34" charset="-122"/>
                <a:cs typeface="Raleway Bold" pitchFamily="34" charset="-120"/>
              </a:rPr>
              <a:t>by </a:t>
            </a:r>
            <a:r>
              <a:rPr lang="en-US" sz="2800" b="1" dirty="0" err="1">
                <a:solidFill>
                  <a:srgbClr val="CFCBBF"/>
                </a:solidFill>
                <a:latin typeface="Raleway Bold" pitchFamily="34" charset="0"/>
                <a:ea typeface="Raleway Bold" pitchFamily="34" charset="-122"/>
                <a:cs typeface="Raleway Bold" pitchFamily="34" charset="-120"/>
              </a:rPr>
              <a:t>Mouderas</a:t>
            </a:r>
            <a:r>
              <a:rPr lang="en-US" sz="2800" b="1" dirty="0">
                <a:solidFill>
                  <a:srgbClr val="CFCBBF"/>
                </a:solidFill>
                <a:latin typeface="Raleway Bold" pitchFamily="34" charset="0"/>
                <a:ea typeface="Raleway Bold" pitchFamily="34" charset="-122"/>
                <a:cs typeface="Raleway Bold" pitchFamily="34" charset="-120"/>
              </a:rPr>
              <a:t>  F.</a:t>
            </a:r>
            <a:endParaRPr lang="en-US" sz="2800"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793790" y="2177058"/>
            <a:ext cx="5940862" cy="708779"/>
          </a:xfrm>
          <a:prstGeom prst="rect">
            <a:avLst/>
          </a:prstGeom>
          <a:noFill/>
          <a:ln/>
        </p:spPr>
        <p:txBody>
          <a:bodyPr wrap="none" lIns="0" tIns="0" rIns="0" bIns="0" rtlCol="0" anchor="t"/>
          <a:lstStyle/>
          <a:p>
            <a:pPr marL="0" indent="0">
              <a:lnSpc>
                <a:spcPts val="5550"/>
              </a:lnSpc>
              <a:buNone/>
            </a:pPr>
            <a:r>
              <a:rPr lang="en-US" sz="4450" dirty="0">
                <a:solidFill>
                  <a:srgbClr val="F2E782"/>
                </a:solidFill>
                <a:latin typeface="Prata" pitchFamily="34" charset="0"/>
                <a:ea typeface="Prata" pitchFamily="34" charset="-122"/>
                <a:cs typeface="Prata" pitchFamily="34" charset="-120"/>
              </a:rPr>
              <a:t>Cell Wall and Capsule</a:t>
            </a:r>
            <a:endParaRPr lang="en-US" sz="4450" dirty="0"/>
          </a:p>
        </p:txBody>
      </p:sp>
      <p:sp>
        <p:nvSpPr>
          <p:cNvPr id="3" name="Text 1"/>
          <p:cNvSpPr/>
          <p:nvPr/>
        </p:nvSpPr>
        <p:spPr>
          <a:xfrm>
            <a:off x="793790" y="3452813"/>
            <a:ext cx="2835235" cy="354330"/>
          </a:xfrm>
          <a:prstGeom prst="rect">
            <a:avLst/>
          </a:prstGeom>
          <a:noFill/>
          <a:ln/>
        </p:spPr>
        <p:txBody>
          <a:bodyPr wrap="none" lIns="0" tIns="0" rIns="0" bIns="0" rtlCol="0" anchor="t"/>
          <a:lstStyle/>
          <a:p>
            <a:pPr marL="0" indent="0">
              <a:lnSpc>
                <a:spcPts val="2750"/>
              </a:lnSpc>
              <a:buNone/>
            </a:pPr>
            <a:r>
              <a:rPr lang="en-US" sz="2200" dirty="0">
                <a:solidFill>
                  <a:srgbClr val="F2E782"/>
                </a:solidFill>
                <a:latin typeface="Prata" pitchFamily="34" charset="0"/>
                <a:ea typeface="Prata" pitchFamily="34" charset="-122"/>
                <a:cs typeface="Prata" pitchFamily="34" charset="-120"/>
              </a:rPr>
              <a:t>Cell Wall</a:t>
            </a:r>
            <a:endParaRPr lang="en-US" sz="2200" dirty="0"/>
          </a:p>
        </p:txBody>
      </p:sp>
      <p:sp>
        <p:nvSpPr>
          <p:cNvPr id="4" name="Text 2"/>
          <p:cNvSpPr/>
          <p:nvPr/>
        </p:nvSpPr>
        <p:spPr>
          <a:xfrm>
            <a:off x="793790" y="4033957"/>
            <a:ext cx="6244709" cy="1814513"/>
          </a:xfrm>
          <a:prstGeom prst="rect">
            <a:avLst/>
          </a:prstGeom>
          <a:noFill/>
          <a:ln/>
        </p:spPr>
        <p:txBody>
          <a:bodyPr wrap="square" lIns="0" tIns="0" rIns="0" bIns="0" rtlCol="0" anchor="t"/>
          <a:lstStyle/>
          <a:p>
            <a:pPr marL="0" indent="0">
              <a:lnSpc>
                <a:spcPts val="2850"/>
              </a:lnSpc>
              <a:buNone/>
            </a:pPr>
            <a:r>
              <a:rPr lang="en-US" sz="1750" dirty="0">
                <a:solidFill>
                  <a:srgbClr val="CFCBBF"/>
                </a:solidFill>
                <a:latin typeface="Raleway" pitchFamily="34" charset="0"/>
                <a:ea typeface="Raleway" pitchFamily="34" charset="-122"/>
                <a:cs typeface="Raleway" pitchFamily="34" charset="-120"/>
              </a:rPr>
              <a:t>Prokaryotic cells are surrounded by a rigid cell wall that provides structural support, protection, and shape. The composition of the cell wall varies among different types of prokaryotes, with peptidoglycan being a common component.</a:t>
            </a:r>
            <a:endParaRPr lang="en-US" sz="1750" dirty="0"/>
          </a:p>
        </p:txBody>
      </p:sp>
      <p:sp>
        <p:nvSpPr>
          <p:cNvPr id="5" name="Text 3"/>
          <p:cNvSpPr/>
          <p:nvPr/>
        </p:nvSpPr>
        <p:spPr>
          <a:xfrm>
            <a:off x="7599521" y="3452813"/>
            <a:ext cx="2835235" cy="354330"/>
          </a:xfrm>
          <a:prstGeom prst="rect">
            <a:avLst/>
          </a:prstGeom>
          <a:noFill/>
          <a:ln/>
        </p:spPr>
        <p:txBody>
          <a:bodyPr wrap="none" lIns="0" tIns="0" rIns="0" bIns="0" rtlCol="0" anchor="t"/>
          <a:lstStyle/>
          <a:p>
            <a:pPr marL="0" indent="0">
              <a:lnSpc>
                <a:spcPts val="2750"/>
              </a:lnSpc>
              <a:buNone/>
            </a:pPr>
            <a:r>
              <a:rPr lang="en-US" sz="2200" dirty="0">
                <a:solidFill>
                  <a:srgbClr val="F2E782"/>
                </a:solidFill>
                <a:latin typeface="Prata" pitchFamily="34" charset="0"/>
                <a:ea typeface="Prata" pitchFamily="34" charset="-122"/>
                <a:cs typeface="Prata" pitchFamily="34" charset="-120"/>
              </a:rPr>
              <a:t>Capsule</a:t>
            </a:r>
            <a:endParaRPr lang="en-US" sz="2200" dirty="0"/>
          </a:p>
        </p:txBody>
      </p:sp>
      <p:sp>
        <p:nvSpPr>
          <p:cNvPr id="6" name="Text 4"/>
          <p:cNvSpPr/>
          <p:nvPr/>
        </p:nvSpPr>
        <p:spPr>
          <a:xfrm>
            <a:off x="7599521" y="4033957"/>
            <a:ext cx="6244709" cy="1814513"/>
          </a:xfrm>
          <a:prstGeom prst="rect">
            <a:avLst/>
          </a:prstGeom>
          <a:noFill/>
          <a:ln/>
        </p:spPr>
        <p:txBody>
          <a:bodyPr wrap="square" lIns="0" tIns="0" rIns="0" bIns="0" rtlCol="0" anchor="t"/>
          <a:lstStyle/>
          <a:p>
            <a:pPr marL="0" indent="0">
              <a:lnSpc>
                <a:spcPts val="2850"/>
              </a:lnSpc>
              <a:buNone/>
            </a:pPr>
            <a:r>
              <a:rPr lang="en-US" sz="1750" dirty="0">
                <a:solidFill>
                  <a:srgbClr val="CFCBBF"/>
                </a:solidFill>
                <a:latin typeface="Raleway" pitchFamily="34" charset="0"/>
                <a:ea typeface="Raleway" pitchFamily="34" charset="-122"/>
                <a:cs typeface="Raleway" pitchFamily="34" charset="-120"/>
              </a:rPr>
              <a:t>Many prokaryotes also possess an additional layer outside the cell wall called a capsule. Capsules are made of polysaccharides and can help protect the cell from the environment, enhance pathogenicity, and prevent desiccation.</a:t>
            </a:r>
            <a:endParaRPr lang="en-US" sz="1750" dirty="0"/>
          </a:p>
        </p:txBody>
      </p:sp>
      <p:sp>
        <p:nvSpPr>
          <p:cNvPr id="7" name="ZoneTexte 6">
            <a:extLst>
              <a:ext uri="{FF2B5EF4-FFF2-40B4-BE49-F238E27FC236}">
                <a16:creationId xmlns:a16="http://schemas.microsoft.com/office/drawing/2014/main" id="{C9FA431E-72D6-CBF2-51A3-3DACC21CFD04}"/>
              </a:ext>
            </a:extLst>
          </p:cNvPr>
          <p:cNvSpPr txBox="1"/>
          <p:nvPr/>
        </p:nvSpPr>
        <p:spPr>
          <a:xfrm>
            <a:off x="198783" y="7739270"/>
            <a:ext cx="14431617" cy="369332"/>
          </a:xfrm>
          <a:prstGeom prst="rect">
            <a:avLst/>
          </a:prstGeom>
          <a:solidFill>
            <a:schemeClr val="bg2">
              <a:lumMod val="10000"/>
            </a:schemeClr>
          </a:solidFill>
        </p:spPr>
        <p:txBody>
          <a:bodyPr wrap="square" rtlCol="0">
            <a:spAutoFit/>
          </a:bodyPr>
          <a:lstStyle/>
          <a:p>
            <a:endParaRPr lang="fr-FR" dirty="0"/>
          </a:p>
        </p:txBody>
      </p:sp>
      <p:sp>
        <p:nvSpPr>
          <p:cNvPr id="8" name="Text 4">
            <a:extLst>
              <a:ext uri="{FF2B5EF4-FFF2-40B4-BE49-F238E27FC236}">
                <a16:creationId xmlns:a16="http://schemas.microsoft.com/office/drawing/2014/main" id="{D91776F8-452C-63DC-E07F-AB96BBA67C79}"/>
              </a:ext>
            </a:extLst>
          </p:cNvPr>
          <p:cNvSpPr/>
          <p:nvPr/>
        </p:nvSpPr>
        <p:spPr>
          <a:xfrm>
            <a:off x="11924633" y="7151152"/>
            <a:ext cx="2495074" cy="396835"/>
          </a:xfrm>
          <a:prstGeom prst="rect">
            <a:avLst/>
          </a:prstGeom>
          <a:solidFill>
            <a:schemeClr val="tx1">
              <a:lumMod val="95000"/>
              <a:lumOff val="5000"/>
            </a:schemeClr>
          </a:solidFill>
          <a:ln/>
        </p:spPr>
        <p:txBody>
          <a:bodyPr wrap="none" lIns="0" tIns="0" rIns="0" bIns="0" rtlCol="0" anchor="t"/>
          <a:lstStyle/>
          <a:p>
            <a:pPr marL="0" indent="0" algn="l">
              <a:lnSpc>
                <a:spcPts val="3100"/>
              </a:lnSpc>
              <a:buNone/>
            </a:pPr>
            <a:r>
              <a:rPr lang="en-US" sz="2800" b="1" dirty="0">
                <a:solidFill>
                  <a:srgbClr val="CFCBBF"/>
                </a:solidFill>
                <a:latin typeface="Raleway Bold" pitchFamily="34" charset="0"/>
                <a:ea typeface="Raleway Bold" pitchFamily="34" charset="-122"/>
                <a:cs typeface="Raleway Bold" pitchFamily="34" charset="-120"/>
              </a:rPr>
              <a:t>by </a:t>
            </a:r>
            <a:r>
              <a:rPr lang="en-US" sz="2800" b="1" dirty="0" err="1">
                <a:solidFill>
                  <a:srgbClr val="CFCBBF"/>
                </a:solidFill>
                <a:latin typeface="Raleway Bold" pitchFamily="34" charset="0"/>
                <a:ea typeface="Raleway Bold" pitchFamily="34" charset="-122"/>
                <a:cs typeface="Raleway Bold" pitchFamily="34" charset="-120"/>
              </a:rPr>
              <a:t>Mouderas</a:t>
            </a:r>
            <a:r>
              <a:rPr lang="en-US" sz="2800" b="1" dirty="0">
                <a:solidFill>
                  <a:srgbClr val="CFCBBF"/>
                </a:solidFill>
                <a:latin typeface="Raleway Bold" pitchFamily="34" charset="0"/>
                <a:ea typeface="Raleway Bold" pitchFamily="34" charset="-122"/>
                <a:cs typeface="Raleway Bold" pitchFamily="34" charset="-120"/>
              </a:rPr>
              <a:t>  F.</a:t>
            </a:r>
            <a:endParaRPr lang="en-US" sz="2800"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827377"/>
          </a:xfrm>
          <a:prstGeom prst="rect">
            <a:avLst/>
          </a:prstGeom>
        </p:spPr>
      </p:pic>
      <p:pic>
        <p:nvPicPr>
          <p:cNvPr id="3" name="Image 1" descr="preencoded.png"/>
          <p:cNvPicPr>
            <a:picLocks noChangeAspect="1"/>
          </p:cNvPicPr>
          <p:nvPr/>
        </p:nvPicPr>
        <p:blipFill>
          <a:blip r:embed="rId4"/>
          <a:stretch>
            <a:fillRect/>
          </a:stretch>
        </p:blipFill>
        <p:spPr>
          <a:xfrm>
            <a:off x="6043136" y="282654"/>
            <a:ext cx="2544008" cy="2262068"/>
          </a:xfrm>
          <a:prstGeom prst="rect">
            <a:avLst/>
          </a:prstGeom>
        </p:spPr>
      </p:pic>
      <p:sp>
        <p:nvSpPr>
          <p:cNvPr id="4" name="Text 0"/>
          <p:cNvSpPr/>
          <p:nvPr/>
        </p:nvSpPr>
        <p:spPr>
          <a:xfrm>
            <a:off x="791647" y="3449360"/>
            <a:ext cx="5654873" cy="706874"/>
          </a:xfrm>
          <a:prstGeom prst="rect">
            <a:avLst/>
          </a:prstGeom>
          <a:noFill/>
          <a:ln/>
        </p:spPr>
        <p:txBody>
          <a:bodyPr wrap="none" lIns="0" tIns="0" rIns="0" bIns="0" rtlCol="0" anchor="t"/>
          <a:lstStyle/>
          <a:p>
            <a:pPr marL="0" indent="0">
              <a:lnSpc>
                <a:spcPts val="5550"/>
              </a:lnSpc>
              <a:buNone/>
            </a:pPr>
            <a:r>
              <a:rPr lang="en-US" sz="4450" dirty="0">
                <a:solidFill>
                  <a:srgbClr val="F2E782"/>
                </a:solidFill>
                <a:latin typeface="Prata" pitchFamily="34" charset="0"/>
                <a:ea typeface="Prata" pitchFamily="34" charset="-122"/>
                <a:cs typeface="Prata" pitchFamily="34" charset="-120"/>
              </a:rPr>
              <a:t>Cell Membrane</a:t>
            </a:r>
            <a:endParaRPr lang="en-US" sz="4450" dirty="0"/>
          </a:p>
        </p:txBody>
      </p:sp>
      <p:sp>
        <p:nvSpPr>
          <p:cNvPr id="5" name="Shape 1"/>
          <p:cNvSpPr/>
          <p:nvPr/>
        </p:nvSpPr>
        <p:spPr>
          <a:xfrm>
            <a:off x="791647" y="4495443"/>
            <a:ext cx="4198263" cy="3112889"/>
          </a:xfrm>
          <a:prstGeom prst="roundRect">
            <a:avLst>
              <a:gd name="adj" fmla="val 1090"/>
            </a:avLst>
          </a:prstGeom>
          <a:solidFill>
            <a:srgbClr val="3A3B3C"/>
          </a:solidFill>
          <a:ln/>
        </p:spPr>
      </p:sp>
      <p:sp>
        <p:nvSpPr>
          <p:cNvPr id="6" name="Text 2"/>
          <p:cNvSpPr/>
          <p:nvPr/>
        </p:nvSpPr>
        <p:spPr>
          <a:xfrm>
            <a:off x="1017746" y="4721542"/>
            <a:ext cx="2836426" cy="353378"/>
          </a:xfrm>
          <a:prstGeom prst="rect">
            <a:avLst/>
          </a:prstGeom>
          <a:noFill/>
          <a:ln/>
        </p:spPr>
        <p:txBody>
          <a:bodyPr wrap="none" lIns="0" tIns="0" rIns="0" bIns="0" rtlCol="0" anchor="t"/>
          <a:lstStyle/>
          <a:p>
            <a:pPr marL="0" indent="0">
              <a:lnSpc>
                <a:spcPts val="2750"/>
              </a:lnSpc>
              <a:buNone/>
            </a:pPr>
            <a:r>
              <a:rPr lang="en-US" sz="2200" dirty="0">
                <a:solidFill>
                  <a:srgbClr val="CFCBBF"/>
                </a:solidFill>
                <a:latin typeface="Prata" pitchFamily="34" charset="0"/>
                <a:ea typeface="Prata" pitchFamily="34" charset="-122"/>
                <a:cs typeface="Prata" pitchFamily="34" charset="-120"/>
              </a:rPr>
              <a:t>Phospholipid Bilayer</a:t>
            </a:r>
            <a:endParaRPr lang="en-US" sz="2200" dirty="0"/>
          </a:p>
        </p:txBody>
      </p:sp>
      <p:sp>
        <p:nvSpPr>
          <p:cNvPr id="7" name="Text 3"/>
          <p:cNvSpPr/>
          <p:nvPr/>
        </p:nvSpPr>
        <p:spPr>
          <a:xfrm>
            <a:off x="1017746" y="5210532"/>
            <a:ext cx="3746063" cy="1809750"/>
          </a:xfrm>
          <a:prstGeom prst="rect">
            <a:avLst/>
          </a:prstGeom>
          <a:noFill/>
          <a:ln/>
        </p:spPr>
        <p:txBody>
          <a:bodyPr wrap="square" lIns="0" tIns="0" rIns="0" bIns="0" rtlCol="0" anchor="t"/>
          <a:lstStyle/>
          <a:p>
            <a:pPr marL="0" indent="0">
              <a:lnSpc>
                <a:spcPts val="2800"/>
              </a:lnSpc>
              <a:buNone/>
            </a:pPr>
            <a:r>
              <a:rPr lang="en-US" sz="1750" dirty="0">
                <a:solidFill>
                  <a:srgbClr val="CFCBBF"/>
                </a:solidFill>
                <a:latin typeface="Raleway" pitchFamily="34" charset="0"/>
                <a:ea typeface="Raleway" pitchFamily="34" charset="-122"/>
                <a:cs typeface="Raleway" pitchFamily="34" charset="-120"/>
              </a:rPr>
              <a:t>The cell membrane of prokaryotes is a phospholipid bilayer that acts as a selective barrier, controlling the movement of substances in and out of the cell.</a:t>
            </a:r>
            <a:endParaRPr lang="en-US" sz="1750" dirty="0"/>
          </a:p>
        </p:txBody>
      </p:sp>
      <p:sp>
        <p:nvSpPr>
          <p:cNvPr id="8" name="Shape 4"/>
          <p:cNvSpPr/>
          <p:nvPr/>
        </p:nvSpPr>
        <p:spPr>
          <a:xfrm>
            <a:off x="5216009" y="4495443"/>
            <a:ext cx="4198263" cy="3112889"/>
          </a:xfrm>
          <a:prstGeom prst="roundRect">
            <a:avLst>
              <a:gd name="adj" fmla="val 1090"/>
            </a:avLst>
          </a:prstGeom>
          <a:solidFill>
            <a:srgbClr val="3A3B3C"/>
          </a:solidFill>
          <a:ln/>
        </p:spPr>
      </p:sp>
      <p:sp>
        <p:nvSpPr>
          <p:cNvPr id="9" name="Text 5"/>
          <p:cNvSpPr/>
          <p:nvPr/>
        </p:nvSpPr>
        <p:spPr>
          <a:xfrm>
            <a:off x="5442109" y="4721542"/>
            <a:ext cx="2827377" cy="353378"/>
          </a:xfrm>
          <a:prstGeom prst="rect">
            <a:avLst/>
          </a:prstGeom>
          <a:noFill/>
          <a:ln/>
        </p:spPr>
        <p:txBody>
          <a:bodyPr wrap="none" lIns="0" tIns="0" rIns="0" bIns="0" rtlCol="0" anchor="t"/>
          <a:lstStyle/>
          <a:p>
            <a:pPr marL="0" indent="0">
              <a:lnSpc>
                <a:spcPts val="2750"/>
              </a:lnSpc>
              <a:buNone/>
            </a:pPr>
            <a:r>
              <a:rPr lang="en-US" sz="2200" dirty="0">
                <a:solidFill>
                  <a:srgbClr val="CFCBBF"/>
                </a:solidFill>
                <a:latin typeface="Prata" pitchFamily="34" charset="0"/>
                <a:ea typeface="Prata" pitchFamily="34" charset="-122"/>
                <a:cs typeface="Prata" pitchFamily="34" charset="-120"/>
              </a:rPr>
              <a:t>Embedded Proteins</a:t>
            </a:r>
            <a:endParaRPr lang="en-US" sz="2200" dirty="0"/>
          </a:p>
        </p:txBody>
      </p:sp>
      <p:sp>
        <p:nvSpPr>
          <p:cNvPr id="10" name="Text 6"/>
          <p:cNvSpPr/>
          <p:nvPr/>
        </p:nvSpPr>
        <p:spPr>
          <a:xfrm>
            <a:off x="5442109" y="5210532"/>
            <a:ext cx="3746063" cy="2171700"/>
          </a:xfrm>
          <a:prstGeom prst="rect">
            <a:avLst/>
          </a:prstGeom>
          <a:noFill/>
          <a:ln/>
        </p:spPr>
        <p:txBody>
          <a:bodyPr wrap="square" lIns="0" tIns="0" rIns="0" bIns="0" rtlCol="0" anchor="t"/>
          <a:lstStyle/>
          <a:p>
            <a:pPr marL="0" indent="0">
              <a:lnSpc>
                <a:spcPts val="2800"/>
              </a:lnSpc>
              <a:buNone/>
            </a:pPr>
            <a:r>
              <a:rPr lang="en-US" sz="1750" dirty="0">
                <a:solidFill>
                  <a:srgbClr val="CFCBBF"/>
                </a:solidFill>
                <a:latin typeface="Raleway" pitchFamily="34" charset="0"/>
                <a:ea typeface="Raleway" pitchFamily="34" charset="-122"/>
                <a:cs typeface="Raleway" pitchFamily="34" charset="-120"/>
              </a:rPr>
              <a:t>The membrane contains various proteins that serve as transporters, receptors, and enzymes, enabling the cell to communicate with its environment and carry out essential metabolic processes.</a:t>
            </a:r>
            <a:endParaRPr lang="en-US" sz="1750" dirty="0"/>
          </a:p>
        </p:txBody>
      </p:sp>
      <p:sp>
        <p:nvSpPr>
          <p:cNvPr id="11" name="Shape 7"/>
          <p:cNvSpPr/>
          <p:nvPr/>
        </p:nvSpPr>
        <p:spPr>
          <a:xfrm>
            <a:off x="9640372" y="4495443"/>
            <a:ext cx="4198263" cy="3112889"/>
          </a:xfrm>
          <a:prstGeom prst="roundRect">
            <a:avLst>
              <a:gd name="adj" fmla="val 1090"/>
            </a:avLst>
          </a:prstGeom>
          <a:solidFill>
            <a:srgbClr val="3A3B3C"/>
          </a:solidFill>
          <a:ln/>
        </p:spPr>
      </p:sp>
      <p:sp>
        <p:nvSpPr>
          <p:cNvPr id="12" name="Text 8"/>
          <p:cNvSpPr/>
          <p:nvPr/>
        </p:nvSpPr>
        <p:spPr>
          <a:xfrm>
            <a:off x="9866471" y="4721542"/>
            <a:ext cx="3599378" cy="353378"/>
          </a:xfrm>
          <a:prstGeom prst="rect">
            <a:avLst/>
          </a:prstGeom>
          <a:noFill/>
          <a:ln/>
        </p:spPr>
        <p:txBody>
          <a:bodyPr wrap="none" lIns="0" tIns="0" rIns="0" bIns="0" rtlCol="0" anchor="t"/>
          <a:lstStyle/>
          <a:p>
            <a:pPr marL="0" indent="0">
              <a:lnSpc>
                <a:spcPts val="2750"/>
              </a:lnSpc>
              <a:buNone/>
            </a:pPr>
            <a:r>
              <a:rPr lang="en-US" sz="2200" dirty="0">
                <a:solidFill>
                  <a:srgbClr val="CFCBBF"/>
                </a:solidFill>
                <a:latin typeface="Prata" pitchFamily="34" charset="0"/>
                <a:ea typeface="Prata" pitchFamily="34" charset="-122"/>
                <a:cs typeface="Prata" pitchFamily="34" charset="-120"/>
              </a:rPr>
              <a:t>Unique Lipid Composition</a:t>
            </a:r>
            <a:endParaRPr lang="en-US" sz="2200" dirty="0"/>
          </a:p>
        </p:txBody>
      </p:sp>
      <p:sp>
        <p:nvSpPr>
          <p:cNvPr id="13" name="Text 9"/>
          <p:cNvSpPr/>
          <p:nvPr/>
        </p:nvSpPr>
        <p:spPr>
          <a:xfrm>
            <a:off x="9866471" y="5210532"/>
            <a:ext cx="3746063" cy="2171700"/>
          </a:xfrm>
          <a:prstGeom prst="rect">
            <a:avLst/>
          </a:prstGeom>
          <a:noFill/>
          <a:ln/>
        </p:spPr>
        <p:txBody>
          <a:bodyPr wrap="square" lIns="0" tIns="0" rIns="0" bIns="0" rtlCol="0" anchor="t"/>
          <a:lstStyle/>
          <a:p>
            <a:pPr marL="0" indent="0">
              <a:lnSpc>
                <a:spcPts val="2800"/>
              </a:lnSpc>
              <a:buNone/>
            </a:pPr>
            <a:r>
              <a:rPr lang="en-US" sz="1750" dirty="0">
                <a:solidFill>
                  <a:srgbClr val="CFCBBF"/>
                </a:solidFill>
                <a:latin typeface="Raleway" pitchFamily="34" charset="0"/>
                <a:ea typeface="Raleway" pitchFamily="34" charset="-122"/>
                <a:cs typeface="Raleway" pitchFamily="34" charset="-120"/>
              </a:rPr>
              <a:t>Prokaryotic cell membranes often have a different lipid composition compared to eukaryotic membranes, which can contribute to their unique properties and adaptations.</a:t>
            </a:r>
            <a:endParaRPr lang="en-US" sz="1750" dirty="0"/>
          </a:p>
        </p:txBody>
      </p:sp>
      <p:sp>
        <p:nvSpPr>
          <p:cNvPr id="14" name="ZoneTexte 13">
            <a:extLst>
              <a:ext uri="{FF2B5EF4-FFF2-40B4-BE49-F238E27FC236}">
                <a16:creationId xmlns:a16="http://schemas.microsoft.com/office/drawing/2014/main" id="{A7FF79A4-9183-816A-1247-191E250A8023}"/>
              </a:ext>
            </a:extLst>
          </p:cNvPr>
          <p:cNvSpPr txBox="1"/>
          <p:nvPr/>
        </p:nvSpPr>
        <p:spPr>
          <a:xfrm>
            <a:off x="198783" y="7739270"/>
            <a:ext cx="14431617" cy="369332"/>
          </a:xfrm>
          <a:prstGeom prst="rect">
            <a:avLst/>
          </a:prstGeom>
          <a:solidFill>
            <a:schemeClr val="bg2">
              <a:lumMod val="10000"/>
            </a:schemeClr>
          </a:solidFill>
        </p:spPr>
        <p:txBody>
          <a:bodyPr wrap="square" rtlCol="0">
            <a:spAutoFit/>
          </a:bodyPr>
          <a:lstStyle/>
          <a:p>
            <a:endParaRPr lang="fr-F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pic>
        <p:nvPicPr>
          <p:cNvPr id="3" name="Image 1" descr="preencoded.png"/>
          <p:cNvPicPr>
            <a:picLocks noChangeAspect="1"/>
          </p:cNvPicPr>
          <p:nvPr/>
        </p:nvPicPr>
        <p:blipFill>
          <a:blip r:embed="rId4"/>
          <a:stretch>
            <a:fillRect/>
          </a:stretch>
        </p:blipFill>
        <p:spPr>
          <a:xfrm>
            <a:off x="250984" y="1722358"/>
            <a:ext cx="4984313" cy="4784765"/>
          </a:xfrm>
          <a:prstGeom prst="rect">
            <a:avLst/>
          </a:prstGeom>
        </p:spPr>
      </p:pic>
      <p:sp>
        <p:nvSpPr>
          <p:cNvPr id="4" name="Text 0"/>
          <p:cNvSpPr/>
          <p:nvPr/>
        </p:nvSpPr>
        <p:spPr>
          <a:xfrm>
            <a:off x="6189345" y="749856"/>
            <a:ext cx="6335435" cy="627578"/>
          </a:xfrm>
          <a:prstGeom prst="rect">
            <a:avLst/>
          </a:prstGeom>
          <a:noFill/>
          <a:ln/>
        </p:spPr>
        <p:txBody>
          <a:bodyPr wrap="none" lIns="0" tIns="0" rIns="0" bIns="0" rtlCol="0" anchor="t"/>
          <a:lstStyle/>
          <a:p>
            <a:pPr marL="0" indent="0">
              <a:lnSpc>
                <a:spcPts val="4900"/>
              </a:lnSpc>
              <a:buNone/>
            </a:pPr>
            <a:r>
              <a:rPr lang="en-US" sz="3950" dirty="0">
                <a:solidFill>
                  <a:srgbClr val="F2E782"/>
                </a:solidFill>
                <a:latin typeface="Prata" pitchFamily="34" charset="0"/>
                <a:ea typeface="Prata" pitchFamily="34" charset="-122"/>
                <a:cs typeface="Prata" pitchFamily="34" charset="-120"/>
              </a:rPr>
              <a:t>Cytoplasm and Organelles</a:t>
            </a:r>
            <a:endParaRPr lang="en-US" sz="3950" dirty="0"/>
          </a:p>
        </p:txBody>
      </p:sp>
      <p:sp>
        <p:nvSpPr>
          <p:cNvPr id="5" name="Shape 1"/>
          <p:cNvSpPr/>
          <p:nvPr/>
        </p:nvSpPr>
        <p:spPr>
          <a:xfrm>
            <a:off x="6479143" y="1678662"/>
            <a:ext cx="22860" cy="5801082"/>
          </a:xfrm>
          <a:prstGeom prst="roundRect">
            <a:avLst>
              <a:gd name="adj" fmla="val 131792"/>
            </a:avLst>
          </a:prstGeom>
          <a:solidFill>
            <a:srgbClr val="535455"/>
          </a:solidFill>
          <a:ln/>
        </p:spPr>
      </p:sp>
      <p:sp>
        <p:nvSpPr>
          <p:cNvPr id="6" name="Shape 2"/>
          <p:cNvSpPr/>
          <p:nvPr/>
        </p:nvSpPr>
        <p:spPr>
          <a:xfrm>
            <a:off x="6693634" y="2118955"/>
            <a:ext cx="702945" cy="22860"/>
          </a:xfrm>
          <a:prstGeom prst="roundRect">
            <a:avLst>
              <a:gd name="adj" fmla="val 131792"/>
            </a:avLst>
          </a:prstGeom>
          <a:solidFill>
            <a:srgbClr val="535455"/>
          </a:solidFill>
          <a:ln/>
        </p:spPr>
      </p:sp>
      <p:sp>
        <p:nvSpPr>
          <p:cNvPr id="7" name="Shape 3"/>
          <p:cNvSpPr/>
          <p:nvPr/>
        </p:nvSpPr>
        <p:spPr>
          <a:xfrm>
            <a:off x="6264652" y="1904524"/>
            <a:ext cx="451842" cy="451842"/>
          </a:xfrm>
          <a:prstGeom prst="roundRect">
            <a:avLst>
              <a:gd name="adj" fmla="val 6668"/>
            </a:avLst>
          </a:prstGeom>
          <a:solidFill>
            <a:srgbClr val="3A3B3C"/>
          </a:solidFill>
          <a:ln/>
        </p:spPr>
      </p:sp>
      <p:sp>
        <p:nvSpPr>
          <p:cNvPr id="8" name="Text 4"/>
          <p:cNvSpPr/>
          <p:nvPr/>
        </p:nvSpPr>
        <p:spPr>
          <a:xfrm>
            <a:off x="6438602" y="1979771"/>
            <a:ext cx="103942" cy="301228"/>
          </a:xfrm>
          <a:prstGeom prst="rect">
            <a:avLst/>
          </a:prstGeom>
          <a:noFill/>
          <a:ln/>
        </p:spPr>
        <p:txBody>
          <a:bodyPr wrap="none" lIns="0" tIns="0" rIns="0" bIns="0" rtlCol="0" anchor="t"/>
          <a:lstStyle/>
          <a:p>
            <a:pPr marL="0" indent="0" algn="ctr">
              <a:lnSpc>
                <a:spcPts val="2350"/>
              </a:lnSpc>
              <a:buNone/>
            </a:pPr>
            <a:r>
              <a:rPr lang="en-US" sz="2350" dirty="0">
                <a:solidFill>
                  <a:srgbClr val="CFCBBF"/>
                </a:solidFill>
                <a:latin typeface="Prata" pitchFamily="34" charset="0"/>
                <a:ea typeface="Prata" pitchFamily="34" charset="-122"/>
                <a:cs typeface="Prata" pitchFamily="34" charset="-120"/>
              </a:rPr>
              <a:t>1</a:t>
            </a:r>
            <a:endParaRPr lang="en-US" sz="2350" dirty="0"/>
          </a:p>
        </p:txBody>
      </p:sp>
      <p:sp>
        <p:nvSpPr>
          <p:cNvPr id="9" name="Text 5"/>
          <p:cNvSpPr/>
          <p:nvPr/>
        </p:nvSpPr>
        <p:spPr>
          <a:xfrm>
            <a:off x="7595235" y="1879402"/>
            <a:ext cx="2510552" cy="313849"/>
          </a:xfrm>
          <a:prstGeom prst="rect">
            <a:avLst/>
          </a:prstGeom>
          <a:noFill/>
          <a:ln/>
        </p:spPr>
        <p:txBody>
          <a:bodyPr wrap="none" lIns="0" tIns="0" rIns="0" bIns="0" rtlCol="0" anchor="t"/>
          <a:lstStyle/>
          <a:p>
            <a:pPr marL="0" indent="0" algn="l">
              <a:lnSpc>
                <a:spcPts val="2450"/>
              </a:lnSpc>
              <a:buNone/>
            </a:pPr>
            <a:r>
              <a:rPr lang="en-US" sz="1950" dirty="0">
                <a:solidFill>
                  <a:srgbClr val="CFCBBF"/>
                </a:solidFill>
                <a:latin typeface="Prata" pitchFamily="34" charset="0"/>
                <a:ea typeface="Prata" pitchFamily="34" charset="-122"/>
                <a:cs typeface="Prata" pitchFamily="34" charset="-120"/>
              </a:rPr>
              <a:t>Cytoplasm</a:t>
            </a:r>
            <a:endParaRPr lang="en-US" sz="1950" dirty="0"/>
          </a:p>
        </p:txBody>
      </p:sp>
      <p:sp>
        <p:nvSpPr>
          <p:cNvPr id="10" name="Text 6"/>
          <p:cNvSpPr/>
          <p:nvPr/>
        </p:nvSpPr>
        <p:spPr>
          <a:xfrm>
            <a:off x="7595235" y="2313742"/>
            <a:ext cx="6332220" cy="964049"/>
          </a:xfrm>
          <a:prstGeom prst="rect">
            <a:avLst/>
          </a:prstGeom>
          <a:noFill/>
          <a:ln/>
        </p:spPr>
        <p:txBody>
          <a:bodyPr wrap="square" lIns="0" tIns="0" rIns="0" bIns="0" rtlCol="0" anchor="t"/>
          <a:lstStyle/>
          <a:p>
            <a:pPr marL="0" indent="0" algn="l">
              <a:lnSpc>
                <a:spcPts val="2500"/>
              </a:lnSpc>
              <a:buNone/>
            </a:pPr>
            <a:r>
              <a:rPr lang="en-US" sz="1550" dirty="0">
                <a:solidFill>
                  <a:srgbClr val="CFCBBF"/>
                </a:solidFill>
                <a:latin typeface="Raleway" pitchFamily="34" charset="0"/>
                <a:ea typeface="Raleway" pitchFamily="34" charset="-122"/>
                <a:cs typeface="Raleway" pitchFamily="34" charset="-120"/>
              </a:rPr>
              <a:t>The cytoplasm of a prokaryotic cell is the gel-like substance that fills the cell and contains the necessary components for life, such as enzymes, ribosomes, and the genetic material.</a:t>
            </a:r>
            <a:endParaRPr lang="en-US" sz="1550" dirty="0"/>
          </a:p>
        </p:txBody>
      </p:sp>
      <p:sp>
        <p:nvSpPr>
          <p:cNvPr id="11" name="Shape 7"/>
          <p:cNvSpPr/>
          <p:nvPr/>
        </p:nvSpPr>
        <p:spPr>
          <a:xfrm>
            <a:off x="6693634" y="4119563"/>
            <a:ext cx="702945" cy="22860"/>
          </a:xfrm>
          <a:prstGeom prst="roundRect">
            <a:avLst>
              <a:gd name="adj" fmla="val 131792"/>
            </a:avLst>
          </a:prstGeom>
          <a:solidFill>
            <a:srgbClr val="535455"/>
          </a:solidFill>
          <a:ln/>
        </p:spPr>
      </p:sp>
      <p:sp>
        <p:nvSpPr>
          <p:cNvPr id="12" name="Shape 8"/>
          <p:cNvSpPr/>
          <p:nvPr/>
        </p:nvSpPr>
        <p:spPr>
          <a:xfrm>
            <a:off x="6264652" y="3905131"/>
            <a:ext cx="451842" cy="451842"/>
          </a:xfrm>
          <a:prstGeom prst="roundRect">
            <a:avLst>
              <a:gd name="adj" fmla="val 6668"/>
            </a:avLst>
          </a:prstGeom>
          <a:solidFill>
            <a:srgbClr val="3A3B3C"/>
          </a:solidFill>
          <a:ln/>
        </p:spPr>
      </p:sp>
      <p:sp>
        <p:nvSpPr>
          <p:cNvPr id="13" name="Text 9"/>
          <p:cNvSpPr/>
          <p:nvPr/>
        </p:nvSpPr>
        <p:spPr>
          <a:xfrm>
            <a:off x="6398240" y="3980378"/>
            <a:ext cx="184666" cy="301228"/>
          </a:xfrm>
          <a:prstGeom prst="rect">
            <a:avLst/>
          </a:prstGeom>
          <a:noFill/>
          <a:ln/>
        </p:spPr>
        <p:txBody>
          <a:bodyPr wrap="none" lIns="0" tIns="0" rIns="0" bIns="0" rtlCol="0" anchor="t"/>
          <a:lstStyle/>
          <a:p>
            <a:pPr marL="0" indent="0" algn="ctr">
              <a:lnSpc>
                <a:spcPts val="2350"/>
              </a:lnSpc>
              <a:buNone/>
            </a:pPr>
            <a:r>
              <a:rPr lang="en-US" sz="2350" dirty="0">
                <a:solidFill>
                  <a:srgbClr val="CFCBBF"/>
                </a:solidFill>
                <a:latin typeface="Prata" pitchFamily="34" charset="0"/>
                <a:ea typeface="Prata" pitchFamily="34" charset="-122"/>
                <a:cs typeface="Prata" pitchFamily="34" charset="-120"/>
              </a:rPr>
              <a:t>2</a:t>
            </a:r>
            <a:endParaRPr lang="en-US" sz="2350" dirty="0"/>
          </a:p>
        </p:txBody>
      </p:sp>
      <p:sp>
        <p:nvSpPr>
          <p:cNvPr id="14" name="Text 10"/>
          <p:cNvSpPr/>
          <p:nvPr/>
        </p:nvSpPr>
        <p:spPr>
          <a:xfrm>
            <a:off x="7595235" y="3880009"/>
            <a:ext cx="2510552" cy="313849"/>
          </a:xfrm>
          <a:prstGeom prst="rect">
            <a:avLst/>
          </a:prstGeom>
          <a:noFill/>
          <a:ln/>
        </p:spPr>
        <p:txBody>
          <a:bodyPr wrap="none" lIns="0" tIns="0" rIns="0" bIns="0" rtlCol="0" anchor="t"/>
          <a:lstStyle/>
          <a:p>
            <a:pPr marL="0" indent="0" algn="l">
              <a:lnSpc>
                <a:spcPts val="2450"/>
              </a:lnSpc>
              <a:buNone/>
            </a:pPr>
            <a:r>
              <a:rPr lang="en-US" sz="1950" dirty="0">
                <a:solidFill>
                  <a:srgbClr val="CFCBBF"/>
                </a:solidFill>
                <a:latin typeface="Prata" pitchFamily="34" charset="0"/>
                <a:ea typeface="Prata" pitchFamily="34" charset="-122"/>
                <a:cs typeface="Prata" pitchFamily="34" charset="-120"/>
              </a:rPr>
              <a:t>Ribosomes</a:t>
            </a:r>
            <a:endParaRPr lang="en-US" sz="1950" dirty="0"/>
          </a:p>
        </p:txBody>
      </p:sp>
      <p:sp>
        <p:nvSpPr>
          <p:cNvPr id="15" name="Text 11"/>
          <p:cNvSpPr/>
          <p:nvPr/>
        </p:nvSpPr>
        <p:spPr>
          <a:xfrm>
            <a:off x="7595235" y="4314349"/>
            <a:ext cx="6332220" cy="964049"/>
          </a:xfrm>
          <a:prstGeom prst="rect">
            <a:avLst/>
          </a:prstGeom>
          <a:noFill/>
          <a:ln/>
        </p:spPr>
        <p:txBody>
          <a:bodyPr wrap="square" lIns="0" tIns="0" rIns="0" bIns="0" rtlCol="0" anchor="t"/>
          <a:lstStyle/>
          <a:p>
            <a:pPr marL="0" indent="0" algn="l">
              <a:lnSpc>
                <a:spcPts val="2500"/>
              </a:lnSpc>
              <a:buNone/>
            </a:pPr>
            <a:r>
              <a:rPr lang="en-US" sz="1550" dirty="0">
                <a:solidFill>
                  <a:srgbClr val="CFCBBF"/>
                </a:solidFill>
                <a:latin typeface="Raleway" pitchFamily="34" charset="0"/>
                <a:ea typeface="Raleway" pitchFamily="34" charset="-122"/>
                <a:cs typeface="Raleway" pitchFamily="34" charset="-120"/>
              </a:rPr>
              <a:t>Prokaryotic cells contain 70S ribosomes, which are smaller than the 80S ribosomes found in eukaryotic cells. These ribosomes are the sites of protein synthesis within the cell.</a:t>
            </a:r>
            <a:endParaRPr lang="en-US" sz="1550" dirty="0"/>
          </a:p>
        </p:txBody>
      </p:sp>
      <p:sp>
        <p:nvSpPr>
          <p:cNvPr id="16" name="Shape 12"/>
          <p:cNvSpPr/>
          <p:nvPr/>
        </p:nvSpPr>
        <p:spPr>
          <a:xfrm>
            <a:off x="6693634" y="6120170"/>
            <a:ext cx="702945" cy="22860"/>
          </a:xfrm>
          <a:prstGeom prst="roundRect">
            <a:avLst>
              <a:gd name="adj" fmla="val 131792"/>
            </a:avLst>
          </a:prstGeom>
          <a:solidFill>
            <a:srgbClr val="535455"/>
          </a:solidFill>
          <a:ln/>
        </p:spPr>
      </p:sp>
      <p:sp>
        <p:nvSpPr>
          <p:cNvPr id="17" name="Shape 13"/>
          <p:cNvSpPr/>
          <p:nvPr/>
        </p:nvSpPr>
        <p:spPr>
          <a:xfrm>
            <a:off x="6264652" y="5905738"/>
            <a:ext cx="451842" cy="451842"/>
          </a:xfrm>
          <a:prstGeom prst="roundRect">
            <a:avLst>
              <a:gd name="adj" fmla="val 6668"/>
            </a:avLst>
          </a:prstGeom>
          <a:solidFill>
            <a:srgbClr val="3A3B3C"/>
          </a:solidFill>
          <a:ln/>
        </p:spPr>
      </p:sp>
      <p:sp>
        <p:nvSpPr>
          <p:cNvPr id="18" name="Text 14"/>
          <p:cNvSpPr/>
          <p:nvPr/>
        </p:nvSpPr>
        <p:spPr>
          <a:xfrm>
            <a:off x="6397169" y="5980986"/>
            <a:ext cx="186690" cy="301228"/>
          </a:xfrm>
          <a:prstGeom prst="rect">
            <a:avLst/>
          </a:prstGeom>
          <a:noFill/>
          <a:ln/>
        </p:spPr>
        <p:txBody>
          <a:bodyPr wrap="none" lIns="0" tIns="0" rIns="0" bIns="0" rtlCol="0" anchor="t"/>
          <a:lstStyle/>
          <a:p>
            <a:pPr marL="0" indent="0" algn="ctr">
              <a:lnSpc>
                <a:spcPts val="2350"/>
              </a:lnSpc>
              <a:buNone/>
            </a:pPr>
            <a:r>
              <a:rPr lang="en-US" sz="2350" dirty="0">
                <a:solidFill>
                  <a:srgbClr val="CFCBBF"/>
                </a:solidFill>
                <a:latin typeface="Prata" pitchFamily="34" charset="0"/>
                <a:ea typeface="Prata" pitchFamily="34" charset="-122"/>
                <a:cs typeface="Prata" pitchFamily="34" charset="-120"/>
              </a:rPr>
              <a:t>3</a:t>
            </a:r>
            <a:endParaRPr lang="en-US" sz="2350" dirty="0"/>
          </a:p>
        </p:txBody>
      </p:sp>
      <p:sp>
        <p:nvSpPr>
          <p:cNvPr id="19" name="Text 15"/>
          <p:cNvSpPr/>
          <p:nvPr/>
        </p:nvSpPr>
        <p:spPr>
          <a:xfrm>
            <a:off x="7595235" y="5880616"/>
            <a:ext cx="2510552" cy="313849"/>
          </a:xfrm>
          <a:prstGeom prst="rect">
            <a:avLst/>
          </a:prstGeom>
          <a:noFill/>
          <a:ln/>
        </p:spPr>
        <p:txBody>
          <a:bodyPr wrap="none" lIns="0" tIns="0" rIns="0" bIns="0" rtlCol="0" anchor="t"/>
          <a:lstStyle/>
          <a:p>
            <a:pPr marL="0" indent="0" algn="l">
              <a:lnSpc>
                <a:spcPts val="2450"/>
              </a:lnSpc>
              <a:buNone/>
            </a:pPr>
            <a:r>
              <a:rPr lang="en-US" sz="1950" dirty="0">
                <a:solidFill>
                  <a:srgbClr val="CFCBBF"/>
                </a:solidFill>
                <a:latin typeface="Prata" pitchFamily="34" charset="0"/>
                <a:ea typeface="Prata" pitchFamily="34" charset="-122"/>
                <a:cs typeface="Prata" pitchFamily="34" charset="-120"/>
              </a:rPr>
              <a:t>Inclusion Bodies</a:t>
            </a:r>
            <a:endParaRPr lang="en-US" sz="1950" dirty="0"/>
          </a:p>
        </p:txBody>
      </p:sp>
      <p:sp>
        <p:nvSpPr>
          <p:cNvPr id="20" name="Text 16"/>
          <p:cNvSpPr/>
          <p:nvPr/>
        </p:nvSpPr>
        <p:spPr>
          <a:xfrm>
            <a:off x="7595235" y="6314956"/>
            <a:ext cx="6332220" cy="964049"/>
          </a:xfrm>
          <a:prstGeom prst="rect">
            <a:avLst/>
          </a:prstGeom>
          <a:noFill/>
          <a:ln/>
        </p:spPr>
        <p:txBody>
          <a:bodyPr wrap="square" lIns="0" tIns="0" rIns="0" bIns="0" rtlCol="0" anchor="t"/>
          <a:lstStyle/>
          <a:p>
            <a:pPr marL="0" indent="0" algn="l">
              <a:lnSpc>
                <a:spcPts val="2500"/>
              </a:lnSpc>
              <a:buNone/>
            </a:pPr>
            <a:r>
              <a:rPr lang="en-US" sz="1550" dirty="0">
                <a:solidFill>
                  <a:srgbClr val="CFCBBF"/>
                </a:solidFill>
                <a:latin typeface="Raleway" pitchFamily="34" charset="0"/>
                <a:ea typeface="Raleway" pitchFamily="34" charset="-122"/>
                <a:cs typeface="Raleway" pitchFamily="34" charset="-120"/>
              </a:rPr>
              <a:t>Prokaryotes can also contain specialized structures called inclusion bodies, which are used to store nutrients, metabolic byproducts, or other important materials within the cell.</a:t>
            </a:r>
            <a:endParaRPr lang="en-US" sz="1550" dirty="0"/>
          </a:p>
        </p:txBody>
      </p:sp>
      <p:sp>
        <p:nvSpPr>
          <p:cNvPr id="21" name="ZoneTexte 20">
            <a:extLst>
              <a:ext uri="{FF2B5EF4-FFF2-40B4-BE49-F238E27FC236}">
                <a16:creationId xmlns:a16="http://schemas.microsoft.com/office/drawing/2014/main" id="{3A6EF58B-9578-BDEC-24F6-B6B388BC2A67}"/>
              </a:ext>
            </a:extLst>
          </p:cNvPr>
          <p:cNvSpPr txBox="1"/>
          <p:nvPr/>
        </p:nvSpPr>
        <p:spPr>
          <a:xfrm>
            <a:off x="1" y="7871222"/>
            <a:ext cx="14630400" cy="369332"/>
          </a:xfrm>
          <a:prstGeom prst="rect">
            <a:avLst/>
          </a:prstGeom>
          <a:solidFill>
            <a:schemeClr val="bg2">
              <a:lumMod val="10000"/>
            </a:schemeClr>
          </a:solidFill>
        </p:spPr>
        <p:txBody>
          <a:bodyPr wrap="square" rtlCol="0">
            <a:spAutoFit/>
          </a:bodyPr>
          <a:lstStyle/>
          <a:p>
            <a:endParaRPr lang="fr-F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60"/>
            <a:ext cx="5486400" cy="8229600"/>
          </a:xfrm>
          <a:prstGeom prst="rect">
            <a:avLst/>
          </a:prstGeom>
        </p:spPr>
      </p:pic>
      <p:pic>
        <p:nvPicPr>
          <p:cNvPr id="3" name="Image 1" descr="preencoded.png"/>
          <p:cNvPicPr>
            <a:picLocks noChangeAspect="1"/>
          </p:cNvPicPr>
          <p:nvPr/>
        </p:nvPicPr>
        <p:blipFill>
          <a:blip r:embed="rId4"/>
          <a:stretch>
            <a:fillRect/>
          </a:stretch>
        </p:blipFill>
        <p:spPr>
          <a:xfrm>
            <a:off x="234434" y="2722364"/>
            <a:ext cx="5017532" cy="2784753"/>
          </a:xfrm>
          <a:prstGeom prst="rect">
            <a:avLst/>
          </a:prstGeom>
        </p:spPr>
      </p:pic>
      <p:sp>
        <p:nvSpPr>
          <p:cNvPr id="4" name="Text 0"/>
          <p:cNvSpPr/>
          <p:nvPr/>
        </p:nvSpPr>
        <p:spPr>
          <a:xfrm>
            <a:off x="6142434" y="626864"/>
            <a:ext cx="7493913" cy="585788"/>
          </a:xfrm>
          <a:prstGeom prst="rect">
            <a:avLst/>
          </a:prstGeom>
          <a:noFill/>
          <a:ln/>
        </p:spPr>
        <p:txBody>
          <a:bodyPr wrap="none" lIns="0" tIns="0" rIns="0" bIns="0" rtlCol="0" anchor="t"/>
          <a:lstStyle/>
          <a:p>
            <a:pPr marL="0" indent="0">
              <a:lnSpc>
                <a:spcPts val="4600"/>
              </a:lnSpc>
              <a:buNone/>
            </a:pPr>
            <a:r>
              <a:rPr lang="en-US" sz="3650" dirty="0">
                <a:solidFill>
                  <a:srgbClr val="F2E782"/>
                </a:solidFill>
                <a:latin typeface="Prata" pitchFamily="34" charset="0"/>
                <a:ea typeface="Prata" pitchFamily="34" charset="-122"/>
                <a:cs typeface="Prata" pitchFamily="34" charset="-120"/>
              </a:rPr>
              <a:t>Ribosomes and Protein Synthesis</a:t>
            </a:r>
            <a:endParaRPr lang="en-US" sz="3650" dirty="0"/>
          </a:p>
        </p:txBody>
      </p:sp>
      <p:pic>
        <p:nvPicPr>
          <p:cNvPr id="5" name="Image 2" descr="preencoded.png"/>
          <p:cNvPicPr>
            <a:picLocks noChangeAspect="1"/>
          </p:cNvPicPr>
          <p:nvPr/>
        </p:nvPicPr>
        <p:blipFill>
          <a:blip r:embed="rId5"/>
          <a:stretch>
            <a:fillRect/>
          </a:stretch>
        </p:blipFill>
        <p:spPr>
          <a:xfrm>
            <a:off x="6142434" y="1493758"/>
            <a:ext cx="468630" cy="468630"/>
          </a:xfrm>
          <a:prstGeom prst="rect">
            <a:avLst/>
          </a:prstGeom>
        </p:spPr>
      </p:pic>
      <p:sp>
        <p:nvSpPr>
          <p:cNvPr id="6" name="Text 1"/>
          <p:cNvSpPr/>
          <p:nvPr/>
        </p:nvSpPr>
        <p:spPr>
          <a:xfrm>
            <a:off x="6142434" y="2149793"/>
            <a:ext cx="2343269" cy="292894"/>
          </a:xfrm>
          <a:prstGeom prst="rect">
            <a:avLst/>
          </a:prstGeom>
          <a:noFill/>
          <a:ln/>
        </p:spPr>
        <p:txBody>
          <a:bodyPr wrap="none" lIns="0" tIns="0" rIns="0" bIns="0" rtlCol="0" anchor="t"/>
          <a:lstStyle/>
          <a:p>
            <a:pPr marL="0" indent="0" algn="l">
              <a:lnSpc>
                <a:spcPts val="2300"/>
              </a:lnSpc>
              <a:buNone/>
            </a:pPr>
            <a:r>
              <a:rPr lang="en-US" sz="1800" dirty="0">
                <a:solidFill>
                  <a:srgbClr val="CFCBBF"/>
                </a:solidFill>
                <a:latin typeface="Prata" pitchFamily="34" charset="0"/>
                <a:ea typeface="Prata" pitchFamily="34" charset="-122"/>
                <a:cs typeface="Prata" pitchFamily="34" charset="-120"/>
              </a:rPr>
              <a:t>Transcription</a:t>
            </a:r>
            <a:endParaRPr lang="en-US" sz="1800" dirty="0"/>
          </a:p>
        </p:txBody>
      </p:sp>
      <p:sp>
        <p:nvSpPr>
          <p:cNvPr id="7" name="Text 2"/>
          <p:cNvSpPr/>
          <p:nvPr/>
        </p:nvSpPr>
        <p:spPr>
          <a:xfrm>
            <a:off x="6142434" y="2555081"/>
            <a:ext cx="7831931" cy="600075"/>
          </a:xfrm>
          <a:prstGeom prst="rect">
            <a:avLst/>
          </a:prstGeom>
          <a:noFill/>
          <a:ln/>
        </p:spPr>
        <p:txBody>
          <a:bodyPr wrap="square" lIns="0" tIns="0" rIns="0" bIns="0" rtlCol="0" anchor="t"/>
          <a:lstStyle/>
          <a:p>
            <a:pPr marL="0" indent="0" algn="l">
              <a:lnSpc>
                <a:spcPts val="2350"/>
              </a:lnSpc>
              <a:buNone/>
            </a:pPr>
            <a:r>
              <a:rPr lang="en-US" sz="1450" dirty="0">
                <a:solidFill>
                  <a:srgbClr val="CFCBBF"/>
                </a:solidFill>
                <a:latin typeface="Raleway" pitchFamily="34" charset="0"/>
                <a:ea typeface="Raleway" pitchFamily="34" charset="-122"/>
                <a:cs typeface="Raleway" pitchFamily="34" charset="-120"/>
              </a:rPr>
              <a:t>The genetic information stored in the prokaryotic DNA is transcribed into messenger RNA (mRNA) molecules, which serve as templates for protein synthesis.</a:t>
            </a:r>
            <a:endParaRPr lang="en-US" sz="1450" dirty="0"/>
          </a:p>
        </p:txBody>
      </p:sp>
      <p:pic>
        <p:nvPicPr>
          <p:cNvPr id="8" name="Image 3" descr="preencoded.png"/>
          <p:cNvPicPr>
            <a:picLocks noChangeAspect="1"/>
          </p:cNvPicPr>
          <p:nvPr/>
        </p:nvPicPr>
        <p:blipFill>
          <a:blip r:embed="rId6"/>
          <a:stretch>
            <a:fillRect/>
          </a:stretch>
        </p:blipFill>
        <p:spPr>
          <a:xfrm>
            <a:off x="6142434" y="3717488"/>
            <a:ext cx="468630" cy="468630"/>
          </a:xfrm>
          <a:prstGeom prst="rect">
            <a:avLst/>
          </a:prstGeom>
        </p:spPr>
      </p:pic>
      <p:sp>
        <p:nvSpPr>
          <p:cNvPr id="9" name="Text 3"/>
          <p:cNvSpPr/>
          <p:nvPr/>
        </p:nvSpPr>
        <p:spPr>
          <a:xfrm>
            <a:off x="6142434" y="4373523"/>
            <a:ext cx="2343269" cy="292894"/>
          </a:xfrm>
          <a:prstGeom prst="rect">
            <a:avLst/>
          </a:prstGeom>
          <a:noFill/>
          <a:ln/>
        </p:spPr>
        <p:txBody>
          <a:bodyPr wrap="none" lIns="0" tIns="0" rIns="0" bIns="0" rtlCol="0" anchor="t"/>
          <a:lstStyle/>
          <a:p>
            <a:pPr marL="0" indent="0" algn="l">
              <a:lnSpc>
                <a:spcPts val="2300"/>
              </a:lnSpc>
              <a:buNone/>
            </a:pPr>
            <a:r>
              <a:rPr lang="en-US" sz="1800" dirty="0">
                <a:solidFill>
                  <a:srgbClr val="CFCBBF"/>
                </a:solidFill>
                <a:latin typeface="Prata" pitchFamily="34" charset="0"/>
                <a:ea typeface="Prata" pitchFamily="34" charset="-122"/>
                <a:cs typeface="Prata" pitchFamily="34" charset="-120"/>
              </a:rPr>
              <a:t>Translation</a:t>
            </a:r>
            <a:endParaRPr lang="en-US" sz="1800" dirty="0"/>
          </a:p>
        </p:txBody>
      </p:sp>
      <p:sp>
        <p:nvSpPr>
          <p:cNvPr id="10" name="Text 4"/>
          <p:cNvSpPr/>
          <p:nvPr/>
        </p:nvSpPr>
        <p:spPr>
          <a:xfrm>
            <a:off x="6142434" y="4778812"/>
            <a:ext cx="7831931" cy="600075"/>
          </a:xfrm>
          <a:prstGeom prst="rect">
            <a:avLst/>
          </a:prstGeom>
          <a:noFill/>
          <a:ln/>
        </p:spPr>
        <p:txBody>
          <a:bodyPr wrap="square" lIns="0" tIns="0" rIns="0" bIns="0" rtlCol="0" anchor="t"/>
          <a:lstStyle/>
          <a:p>
            <a:pPr marL="0" indent="0" algn="l">
              <a:lnSpc>
                <a:spcPts val="2350"/>
              </a:lnSpc>
              <a:buNone/>
            </a:pPr>
            <a:r>
              <a:rPr lang="en-US" sz="1450" dirty="0">
                <a:solidFill>
                  <a:srgbClr val="CFCBBF"/>
                </a:solidFill>
                <a:latin typeface="Raleway" pitchFamily="34" charset="0"/>
                <a:ea typeface="Raleway" pitchFamily="34" charset="-122"/>
                <a:cs typeface="Raleway" pitchFamily="34" charset="-120"/>
              </a:rPr>
              <a:t>The mRNA molecules are then transported to the ribosomes, where the genetic code is translated into the synthesis of specific proteins required by the cell.</a:t>
            </a:r>
            <a:endParaRPr lang="en-US" sz="1450" dirty="0"/>
          </a:p>
        </p:txBody>
      </p:sp>
      <p:pic>
        <p:nvPicPr>
          <p:cNvPr id="11" name="Image 4" descr="preencoded.png"/>
          <p:cNvPicPr>
            <a:picLocks noChangeAspect="1"/>
          </p:cNvPicPr>
          <p:nvPr/>
        </p:nvPicPr>
        <p:blipFill>
          <a:blip r:embed="rId7"/>
          <a:stretch>
            <a:fillRect/>
          </a:stretch>
        </p:blipFill>
        <p:spPr>
          <a:xfrm>
            <a:off x="6142434" y="5941219"/>
            <a:ext cx="468630" cy="468630"/>
          </a:xfrm>
          <a:prstGeom prst="rect">
            <a:avLst/>
          </a:prstGeom>
        </p:spPr>
      </p:pic>
      <p:sp>
        <p:nvSpPr>
          <p:cNvPr id="12" name="Text 5"/>
          <p:cNvSpPr/>
          <p:nvPr/>
        </p:nvSpPr>
        <p:spPr>
          <a:xfrm>
            <a:off x="6142434" y="6597253"/>
            <a:ext cx="3652123" cy="292894"/>
          </a:xfrm>
          <a:prstGeom prst="rect">
            <a:avLst/>
          </a:prstGeom>
          <a:noFill/>
          <a:ln/>
        </p:spPr>
        <p:txBody>
          <a:bodyPr wrap="none" lIns="0" tIns="0" rIns="0" bIns="0" rtlCol="0" anchor="t"/>
          <a:lstStyle/>
          <a:p>
            <a:pPr marL="0" indent="0" algn="l">
              <a:lnSpc>
                <a:spcPts val="2300"/>
              </a:lnSpc>
              <a:buNone/>
            </a:pPr>
            <a:r>
              <a:rPr lang="en-US" sz="1800" dirty="0">
                <a:solidFill>
                  <a:srgbClr val="CFCBBF"/>
                </a:solidFill>
                <a:latin typeface="Prata" pitchFamily="34" charset="0"/>
                <a:ea typeface="Prata" pitchFamily="34" charset="-122"/>
                <a:cs typeface="Prata" pitchFamily="34" charset="-120"/>
              </a:rPr>
              <a:t>Post-Translational Modifications</a:t>
            </a:r>
            <a:endParaRPr lang="en-US" sz="1800" dirty="0"/>
          </a:p>
        </p:txBody>
      </p:sp>
      <p:sp>
        <p:nvSpPr>
          <p:cNvPr id="13" name="Text 6"/>
          <p:cNvSpPr/>
          <p:nvPr/>
        </p:nvSpPr>
        <p:spPr>
          <a:xfrm>
            <a:off x="6142434" y="7002542"/>
            <a:ext cx="7831931" cy="600075"/>
          </a:xfrm>
          <a:prstGeom prst="rect">
            <a:avLst/>
          </a:prstGeom>
          <a:noFill/>
          <a:ln/>
        </p:spPr>
        <p:txBody>
          <a:bodyPr wrap="square" lIns="0" tIns="0" rIns="0" bIns="0" rtlCol="0" anchor="t"/>
          <a:lstStyle/>
          <a:p>
            <a:pPr marL="0" indent="0" algn="l">
              <a:lnSpc>
                <a:spcPts val="2350"/>
              </a:lnSpc>
              <a:buNone/>
            </a:pPr>
            <a:r>
              <a:rPr lang="en-US" sz="1450" dirty="0">
                <a:solidFill>
                  <a:srgbClr val="CFCBBF"/>
                </a:solidFill>
                <a:latin typeface="Raleway" pitchFamily="34" charset="0"/>
                <a:ea typeface="Raleway" pitchFamily="34" charset="-122"/>
                <a:cs typeface="Raleway" pitchFamily="34" charset="-120"/>
              </a:rPr>
              <a:t>After synthesis, some prokaryotic proteins may undergo additional processing and modifications to become fully functional within the cell.</a:t>
            </a:r>
            <a:endParaRPr lang="en-US" sz="1450" dirty="0"/>
          </a:p>
        </p:txBody>
      </p:sp>
      <p:sp>
        <p:nvSpPr>
          <p:cNvPr id="14" name="ZoneTexte 13">
            <a:extLst>
              <a:ext uri="{FF2B5EF4-FFF2-40B4-BE49-F238E27FC236}">
                <a16:creationId xmlns:a16="http://schemas.microsoft.com/office/drawing/2014/main" id="{48745382-AC03-1CE4-B597-074E266C7710}"/>
              </a:ext>
            </a:extLst>
          </p:cNvPr>
          <p:cNvSpPr txBox="1"/>
          <p:nvPr/>
        </p:nvSpPr>
        <p:spPr>
          <a:xfrm>
            <a:off x="5720596" y="7739270"/>
            <a:ext cx="8909804" cy="369332"/>
          </a:xfrm>
          <a:prstGeom prst="rect">
            <a:avLst/>
          </a:prstGeom>
          <a:solidFill>
            <a:schemeClr val="bg2">
              <a:lumMod val="10000"/>
            </a:schemeClr>
          </a:solidFill>
        </p:spPr>
        <p:txBody>
          <a:bodyPr wrap="square" rtlCol="0">
            <a:spAutoFit/>
          </a:bodyPr>
          <a:lstStyle/>
          <a:p>
            <a:endParaRPr lang="fr-F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pic>
        <p:nvPicPr>
          <p:cNvPr id="3" name="Image 1" descr="preencoded.png"/>
          <p:cNvPicPr>
            <a:picLocks noChangeAspect="1"/>
          </p:cNvPicPr>
          <p:nvPr/>
        </p:nvPicPr>
        <p:blipFill>
          <a:blip r:embed="rId4"/>
          <a:stretch>
            <a:fillRect/>
          </a:stretch>
        </p:blipFill>
        <p:spPr>
          <a:xfrm>
            <a:off x="258842" y="1686282"/>
            <a:ext cx="4968597" cy="4857036"/>
          </a:xfrm>
          <a:prstGeom prst="rect">
            <a:avLst/>
          </a:prstGeom>
        </p:spPr>
      </p:pic>
      <p:sp>
        <p:nvSpPr>
          <p:cNvPr id="4" name="Text 0"/>
          <p:cNvSpPr/>
          <p:nvPr/>
        </p:nvSpPr>
        <p:spPr>
          <a:xfrm>
            <a:off x="6211253" y="852607"/>
            <a:ext cx="7620357" cy="647224"/>
          </a:xfrm>
          <a:prstGeom prst="rect">
            <a:avLst/>
          </a:prstGeom>
          <a:noFill/>
          <a:ln/>
        </p:spPr>
        <p:txBody>
          <a:bodyPr wrap="none" lIns="0" tIns="0" rIns="0" bIns="0" rtlCol="0" anchor="t"/>
          <a:lstStyle/>
          <a:p>
            <a:pPr marL="0" indent="0">
              <a:lnSpc>
                <a:spcPts val="5050"/>
              </a:lnSpc>
              <a:buNone/>
            </a:pPr>
            <a:r>
              <a:rPr lang="en-US" sz="4050" dirty="0">
                <a:solidFill>
                  <a:srgbClr val="F2E782"/>
                </a:solidFill>
                <a:latin typeface="Prata" pitchFamily="34" charset="0"/>
                <a:ea typeface="Prata" pitchFamily="34" charset="-122"/>
                <a:cs typeface="Prata" pitchFamily="34" charset="-120"/>
              </a:rPr>
              <a:t>Nucleoid and Genetic Material</a:t>
            </a:r>
            <a:endParaRPr lang="en-US" sz="4050" dirty="0"/>
          </a:p>
        </p:txBody>
      </p:sp>
      <p:pic>
        <p:nvPicPr>
          <p:cNvPr id="5" name="Image 2" descr="preencoded.png"/>
          <p:cNvPicPr>
            <a:picLocks noChangeAspect="1"/>
          </p:cNvPicPr>
          <p:nvPr/>
        </p:nvPicPr>
        <p:blipFill>
          <a:blip r:embed="rId5"/>
          <a:stretch>
            <a:fillRect/>
          </a:stretch>
        </p:blipFill>
        <p:spPr>
          <a:xfrm>
            <a:off x="6211253" y="1810464"/>
            <a:ext cx="1035487" cy="1855470"/>
          </a:xfrm>
          <a:prstGeom prst="rect">
            <a:avLst/>
          </a:prstGeom>
        </p:spPr>
      </p:pic>
      <p:sp>
        <p:nvSpPr>
          <p:cNvPr id="6" name="Text 1"/>
          <p:cNvSpPr/>
          <p:nvPr/>
        </p:nvSpPr>
        <p:spPr>
          <a:xfrm>
            <a:off x="7557373" y="2017514"/>
            <a:ext cx="2776418" cy="323493"/>
          </a:xfrm>
          <a:prstGeom prst="rect">
            <a:avLst/>
          </a:prstGeom>
          <a:noFill/>
          <a:ln/>
        </p:spPr>
        <p:txBody>
          <a:bodyPr wrap="none" lIns="0" tIns="0" rIns="0" bIns="0" rtlCol="0" anchor="t"/>
          <a:lstStyle/>
          <a:p>
            <a:pPr marL="0" indent="0" algn="l">
              <a:lnSpc>
                <a:spcPts val="2500"/>
              </a:lnSpc>
              <a:buNone/>
            </a:pPr>
            <a:r>
              <a:rPr lang="en-US" sz="2000" dirty="0">
                <a:solidFill>
                  <a:srgbClr val="CFCBBF"/>
                </a:solidFill>
                <a:latin typeface="Prata" pitchFamily="34" charset="0"/>
                <a:ea typeface="Prata" pitchFamily="34" charset="-122"/>
                <a:cs typeface="Prata" pitchFamily="34" charset="-120"/>
              </a:rPr>
              <a:t>Circular Chromosome</a:t>
            </a:r>
            <a:endParaRPr lang="en-US" sz="2000" dirty="0"/>
          </a:p>
        </p:txBody>
      </p:sp>
      <p:sp>
        <p:nvSpPr>
          <p:cNvPr id="7" name="Text 2"/>
          <p:cNvSpPr/>
          <p:nvPr/>
        </p:nvSpPr>
        <p:spPr>
          <a:xfrm>
            <a:off x="7557373" y="2465189"/>
            <a:ext cx="6348174" cy="993696"/>
          </a:xfrm>
          <a:prstGeom prst="rect">
            <a:avLst/>
          </a:prstGeom>
          <a:noFill/>
          <a:ln/>
        </p:spPr>
        <p:txBody>
          <a:bodyPr wrap="square" lIns="0" tIns="0" rIns="0" bIns="0" rtlCol="0" anchor="t"/>
          <a:lstStyle/>
          <a:p>
            <a:pPr marL="0" indent="0" algn="l">
              <a:lnSpc>
                <a:spcPts val="2600"/>
              </a:lnSpc>
              <a:buNone/>
            </a:pPr>
            <a:r>
              <a:rPr lang="en-US" sz="1600" dirty="0">
                <a:solidFill>
                  <a:srgbClr val="CFCBBF"/>
                </a:solidFill>
                <a:latin typeface="Raleway" pitchFamily="34" charset="0"/>
                <a:ea typeface="Raleway" pitchFamily="34" charset="-122"/>
                <a:cs typeface="Raleway" pitchFamily="34" charset="-120"/>
              </a:rPr>
              <a:t>The genetic material of prokaryotes is typically organized into a single, circular chromosome that is located in the cytoplasm, not enclosed in a nucleus.</a:t>
            </a:r>
            <a:endParaRPr lang="en-US" sz="1600" dirty="0"/>
          </a:p>
        </p:txBody>
      </p:sp>
      <p:pic>
        <p:nvPicPr>
          <p:cNvPr id="8" name="Image 3" descr="preencoded.png"/>
          <p:cNvPicPr>
            <a:picLocks noChangeAspect="1"/>
          </p:cNvPicPr>
          <p:nvPr/>
        </p:nvPicPr>
        <p:blipFill>
          <a:blip r:embed="rId6"/>
          <a:stretch>
            <a:fillRect/>
          </a:stretch>
        </p:blipFill>
        <p:spPr>
          <a:xfrm>
            <a:off x="6211253" y="3665934"/>
            <a:ext cx="1035487" cy="1855470"/>
          </a:xfrm>
          <a:prstGeom prst="rect">
            <a:avLst/>
          </a:prstGeom>
        </p:spPr>
      </p:pic>
      <p:sp>
        <p:nvSpPr>
          <p:cNvPr id="9" name="Text 3"/>
          <p:cNvSpPr/>
          <p:nvPr/>
        </p:nvSpPr>
        <p:spPr>
          <a:xfrm>
            <a:off x="7557373" y="3872984"/>
            <a:ext cx="2588776" cy="323493"/>
          </a:xfrm>
          <a:prstGeom prst="rect">
            <a:avLst/>
          </a:prstGeom>
          <a:noFill/>
          <a:ln/>
        </p:spPr>
        <p:txBody>
          <a:bodyPr wrap="none" lIns="0" tIns="0" rIns="0" bIns="0" rtlCol="0" anchor="t"/>
          <a:lstStyle/>
          <a:p>
            <a:pPr marL="0" indent="0" algn="l">
              <a:lnSpc>
                <a:spcPts val="2500"/>
              </a:lnSpc>
              <a:buNone/>
            </a:pPr>
            <a:r>
              <a:rPr lang="en-US" sz="2000" dirty="0">
                <a:solidFill>
                  <a:srgbClr val="CFCBBF"/>
                </a:solidFill>
                <a:latin typeface="Prata" pitchFamily="34" charset="0"/>
                <a:ea typeface="Prata" pitchFamily="34" charset="-122"/>
                <a:cs typeface="Prata" pitchFamily="34" charset="-120"/>
              </a:rPr>
              <a:t>Plasmids</a:t>
            </a:r>
            <a:endParaRPr lang="en-US" sz="2000" dirty="0"/>
          </a:p>
        </p:txBody>
      </p:sp>
      <p:sp>
        <p:nvSpPr>
          <p:cNvPr id="10" name="Text 4"/>
          <p:cNvSpPr/>
          <p:nvPr/>
        </p:nvSpPr>
        <p:spPr>
          <a:xfrm>
            <a:off x="7557373" y="4320659"/>
            <a:ext cx="6348174" cy="993696"/>
          </a:xfrm>
          <a:prstGeom prst="rect">
            <a:avLst/>
          </a:prstGeom>
          <a:noFill/>
          <a:ln/>
        </p:spPr>
        <p:txBody>
          <a:bodyPr wrap="square" lIns="0" tIns="0" rIns="0" bIns="0" rtlCol="0" anchor="t"/>
          <a:lstStyle/>
          <a:p>
            <a:pPr marL="0" indent="0" algn="l">
              <a:lnSpc>
                <a:spcPts val="2600"/>
              </a:lnSpc>
              <a:buNone/>
            </a:pPr>
            <a:r>
              <a:rPr lang="en-US" sz="1600" dirty="0">
                <a:solidFill>
                  <a:srgbClr val="CFCBBF"/>
                </a:solidFill>
                <a:latin typeface="Raleway" pitchFamily="34" charset="0"/>
                <a:ea typeface="Raleway" pitchFamily="34" charset="-122"/>
                <a:cs typeface="Raleway" pitchFamily="34" charset="-120"/>
              </a:rPr>
              <a:t>In addition to the main chromosome, many prokaryotes also contain smaller, circular DNA molecules called plasmids, which can carry genes for additional traits or functions.</a:t>
            </a:r>
            <a:endParaRPr lang="en-US" sz="1600" dirty="0"/>
          </a:p>
        </p:txBody>
      </p:sp>
      <p:pic>
        <p:nvPicPr>
          <p:cNvPr id="11" name="Image 4" descr="preencoded.png"/>
          <p:cNvPicPr>
            <a:picLocks noChangeAspect="1"/>
          </p:cNvPicPr>
          <p:nvPr/>
        </p:nvPicPr>
        <p:blipFill>
          <a:blip r:embed="rId7"/>
          <a:stretch>
            <a:fillRect/>
          </a:stretch>
        </p:blipFill>
        <p:spPr>
          <a:xfrm>
            <a:off x="6211253" y="5521404"/>
            <a:ext cx="1035487" cy="1855470"/>
          </a:xfrm>
          <a:prstGeom prst="rect">
            <a:avLst/>
          </a:prstGeom>
        </p:spPr>
      </p:pic>
      <p:sp>
        <p:nvSpPr>
          <p:cNvPr id="12" name="Text 5"/>
          <p:cNvSpPr/>
          <p:nvPr/>
        </p:nvSpPr>
        <p:spPr>
          <a:xfrm>
            <a:off x="7557373" y="5728454"/>
            <a:ext cx="2588776" cy="323493"/>
          </a:xfrm>
          <a:prstGeom prst="rect">
            <a:avLst/>
          </a:prstGeom>
          <a:noFill/>
          <a:ln/>
        </p:spPr>
        <p:txBody>
          <a:bodyPr wrap="none" lIns="0" tIns="0" rIns="0" bIns="0" rtlCol="0" anchor="t"/>
          <a:lstStyle/>
          <a:p>
            <a:pPr marL="0" indent="0" algn="l">
              <a:lnSpc>
                <a:spcPts val="2500"/>
              </a:lnSpc>
              <a:buNone/>
            </a:pPr>
            <a:r>
              <a:rPr lang="en-US" sz="2000" dirty="0">
                <a:solidFill>
                  <a:srgbClr val="CFCBBF"/>
                </a:solidFill>
                <a:latin typeface="Prata" pitchFamily="34" charset="0"/>
                <a:ea typeface="Prata" pitchFamily="34" charset="-122"/>
                <a:cs typeface="Prata" pitchFamily="34" charset="-120"/>
              </a:rPr>
              <a:t>Genomic Diversity</a:t>
            </a:r>
            <a:endParaRPr lang="en-US" sz="2000" dirty="0"/>
          </a:p>
        </p:txBody>
      </p:sp>
      <p:sp>
        <p:nvSpPr>
          <p:cNvPr id="13" name="Text 6"/>
          <p:cNvSpPr/>
          <p:nvPr/>
        </p:nvSpPr>
        <p:spPr>
          <a:xfrm>
            <a:off x="7557373" y="6176129"/>
            <a:ext cx="6348174" cy="993696"/>
          </a:xfrm>
          <a:prstGeom prst="rect">
            <a:avLst/>
          </a:prstGeom>
          <a:noFill/>
          <a:ln/>
        </p:spPr>
        <p:txBody>
          <a:bodyPr wrap="square" lIns="0" tIns="0" rIns="0" bIns="0" rtlCol="0" anchor="t"/>
          <a:lstStyle/>
          <a:p>
            <a:pPr marL="0" indent="0" algn="l">
              <a:lnSpc>
                <a:spcPts val="2600"/>
              </a:lnSpc>
              <a:buNone/>
            </a:pPr>
            <a:r>
              <a:rPr lang="en-US" sz="1600" dirty="0">
                <a:solidFill>
                  <a:srgbClr val="CFCBBF"/>
                </a:solidFill>
                <a:latin typeface="Raleway" pitchFamily="34" charset="0"/>
                <a:ea typeface="Raleway" pitchFamily="34" charset="-122"/>
                <a:cs typeface="Raleway" pitchFamily="34" charset="-120"/>
              </a:rPr>
              <a:t>Prokaryotic genomes can vary greatly in size and complexity, reflecting the diverse adaptations and capabilities of different species and strains.</a:t>
            </a:r>
            <a:endParaRPr lang="en-US" sz="1600" dirty="0"/>
          </a:p>
        </p:txBody>
      </p:sp>
      <p:sp>
        <p:nvSpPr>
          <p:cNvPr id="14" name="ZoneTexte 13">
            <a:extLst>
              <a:ext uri="{FF2B5EF4-FFF2-40B4-BE49-F238E27FC236}">
                <a16:creationId xmlns:a16="http://schemas.microsoft.com/office/drawing/2014/main" id="{77F602D9-E3D5-5A78-D966-F5215D9705DB}"/>
              </a:ext>
            </a:extLst>
          </p:cNvPr>
          <p:cNvSpPr txBox="1"/>
          <p:nvPr/>
        </p:nvSpPr>
        <p:spPr>
          <a:xfrm>
            <a:off x="6042991" y="7739270"/>
            <a:ext cx="8587409" cy="369332"/>
          </a:xfrm>
          <a:prstGeom prst="rect">
            <a:avLst/>
          </a:prstGeom>
          <a:solidFill>
            <a:schemeClr val="bg2">
              <a:lumMod val="10000"/>
            </a:schemeClr>
          </a:solidFill>
        </p:spPr>
        <p:txBody>
          <a:bodyPr wrap="square" rtlCol="0">
            <a:spAutoFit/>
          </a:bodyPr>
          <a:lstStyle/>
          <a:p>
            <a:endParaRPr lang="fr-F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732115" y="575191"/>
            <a:ext cx="5229939" cy="653772"/>
          </a:xfrm>
          <a:prstGeom prst="rect">
            <a:avLst/>
          </a:prstGeom>
          <a:noFill/>
          <a:ln/>
        </p:spPr>
        <p:txBody>
          <a:bodyPr wrap="none" lIns="0" tIns="0" rIns="0" bIns="0" rtlCol="0" anchor="t"/>
          <a:lstStyle/>
          <a:p>
            <a:pPr marL="0" indent="0">
              <a:lnSpc>
                <a:spcPts val="5100"/>
              </a:lnSpc>
              <a:buNone/>
            </a:pPr>
            <a:r>
              <a:rPr lang="en-US" sz="4100" dirty="0">
                <a:solidFill>
                  <a:srgbClr val="F2E782"/>
                </a:solidFill>
                <a:latin typeface="Prata" pitchFamily="34" charset="0"/>
                <a:ea typeface="Prata" pitchFamily="34" charset="-122"/>
                <a:cs typeface="Prata" pitchFamily="34" charset="-120"/>
              </a:rPr>
              <a:t>Flagella and Motility</a:t>
            </a:r>
            <a:endParaRPr lang="en-US" sz="4100" dirty="0"/>
          </a:p>
        </p:txBody>
      </p:sp>
      <p:pic>
        <p:nvPicPr>
          <p:cNvPr id="3" name="Image 0" descr="preencoded.png"/>
          <p:cNvPicPr>
            <a:picLocks noChangeAspect="1"/>
          </p:cNvPicPr>
          <p:nvPr/>
        </p:nvPicPr>
        <p:blipFill>
          <a:blip r:embed="rId3"/>
          <a:stretch>
            <a:fillRect/>
          </a:stretch>
        </p:blipFill>
        <p:spPr>
          <a:xfrm>
            <a:off x="732115" y="1647349"/>
            <a:ext cx="6426160" cy="3971568"/>
          </a:xfrm>
          <a:prstGeom prst="rect">
            <a:avLst/>
          </a:prstGeom>
        </p:spPr>
      </p:pic>
      <p:sp>
        <p:nvSpPr>
          <p:cNvPr id="4" name="Text 1"/>
          <p:cNvSpPr/>
          <p:nvPr/>
        </p:nvSpPr>
        <p:spPr>
          <a:xfrm>
            <a:off x="732115" y="5880378"/>
            <a:ext cx="2614970" cy="326827"/>
          </a:xfrm>
          <a:prstGeom prst="rect">
            <a:avLst/>
          </a:prstGeom>
          <a:noFill/>
          <a:ln/>
        </p:spPr>
        <p:txBody>
          <a:bodyPr wrap="none" lIns="0" tIns="0" rIns="0" bIns="0" rtlCol="0" anchor="t"/>
          <a:lstStyle/>
          <a:p>
            <a:pPr marL="0" indent="0" algn="l">
              <a:lnSpc>
                <a:spcPts val="2550"/>
              </a:lnSpc>
              <a:buNone/>
            </a:pPr>
            <a:r>
              <a:rPr lang="en-US" sz="2050" dirty="0">
                <a:solidFill>
                  <a:srgbClr val="CFCBBF"/>
                </a:solidFill>
                <a:latin typeface="Prata" pitchFamily="34" charset="0"/>
                <a:ea typeface="Prata" pitchFamily="34" charset="-122"/>
                <a:cs typeface="Prata" pitchFamily="34" charset="-120"/>
              </a:rPr>
              <a:t>Flagella Structure</a:t>
            </a:r>
            <a:endParaRPr lang="en-US" sz="2050" dirty="0"/>
          </a:p>
        </p:txBody>
      </p:sp>
      <p:sp>
        <p:nvSpPr>
          <p:cNvPr id="5" name="Text 2"/>
          <p:cNvSpPr/>
          <p:nvPr/>
        </p:nvSpPr>
        <p:spPr>
          <a:xfrm>
            <a:off x="732115" y="6332696"/>
            <a:ext cx="6426160" cy="1338739"/>
          </a:xfrm>
          <a:prstGeom prst="rect">
            <a:avLst/>
          </a:prstGeom>
          <a:noFill/>
          <a:ln/>
        </p:spPr>
        <p:txBody>
          <a:bodyPr wrap="square" lIns="0" tIns="0" rIns="0" bIns="0" rtlCol="0" anchor="t"/>
          <a:lstStyle/>
          <a:p>
            <a:pPr marL="0" indent="0" algn="l">
              <a:lnSpc>
                <a:spcPts val="2600"/>
              </a:lnSpc>
              <a:buNone/>
            </a:pPr>
            <a:r>
              <a:rPr lang="en-US" sz="1600" dirty="0">
                <a:solidFill>
                  <a:srgbClr val="CFCBBF"/>
                </a:solidFill>
                <a:latin typeface="Raleway" pitchFamily="34" charset="0"/>
                <a:ea typeface="Raleway" pitchFamily="34" charset="-122"/>
                <a:cs typeface="Raleway" pitchFamily="34" charset="-120"/>
              </a:rPr>
              <a:t>Many prokaryotes use flagella, which are long, thin, and rotating appendages, to propel themselves through their environment. Flagella are composed of a filament, a hook, and a motor structure that generates the rotational force.</a:t>
            </a:r>
            <a:endParaRPr lang="en-US" sz="1600" dirty="0"/>
          </a:p>
        </p:txBody>
      </p:sp>
      <p:pic>
        <p:nvPicPr>
          <p:cNvPr id="6" name="Image 1" descr="preencoded.png"/>
          <p:cNvPicPr>
            <a:picLocks noChangeAspect="1"/>
          </p:cNvPicPr>
          <p:nvPr/>
        </p:nvPicPr>
        <p:blipFill>
          <a:blip r:embed="rId4"/>
          <a:stretch>
            <a:fillRect/>
          </a:stretch>
        </p:blipFill>
        <p:spPr>
          <a:xfrm>
            <a:off x="7472005" y="1647349"/>
            <a:ext cx="6426279" cy="3971687"/>
          </a:xfrm>
          <a:prstGeom prst="rect">
            <a:avLst/>
          </a:prstGeom>
        </p:spPr>
      </p:pic>
      <p:sp>
        <p:nvSpPr>
          <p:cNvPr id="7" name="Text 3"/>
          <p:cNvSpPr/>
          <p:nvPr/>
        </p:nvSpPr>
        <p:spPr>
          <a:xfrm>
            <a:off x="7472005" y="5880497"/>
            <a:ext cx="3076575" cy="326827"/>
          </a:xfrm>
          <a:prstGeom prst="rect">
            <a:avLst/>
          </a:prstGeom>
          <a:noFill/>
          <a:ln/>
        </p:spPr>
        <p:txBody>
          <a:bodyPr wrap="none" lIns="0" tIns="0" rIns="0" bIns="0" rtlCol="0" anchor="t"/>
          <a:lstStyle/>
          <a:p>
            <a:pPr marL="0" indent="0" algn="l">
              <a:lnSpc>
                <a:spcPts val="2550"/>
              </a:lnSpc>
              <a:buNone/>
            </a:pPr>
            <a:r>
              <a:rPr lang="en-US" sz="2050" dirty="0">
                <a:solidFill>
                  <a:srgbClr val="CFCBBF"/>
                </a:solidFill>
                <a:latin typeface="Prata" pitchFamily="34" charset="0"/>
                <a:ea typeface="Prata" pitchFamily="34" charset="-122"/>
                <a:cs typeface="Prata" pitchFamily="34" charset="-120"/>
              </a:rPr>
              <a:t>Motility and Chemotaxis</a:t>
            </a:r>
            <a:endParaRPr lang="en-US" sz="2050" dirty="0"/>
          </a:p>
        </p:txBody>
      </p:sp>
      <p:sp>
        <p:nvSpPr>
          <p:cNvPr id="8" name="Text 4"/>
          <p:cNvSpPr/>
          <p:nvPr/>
        </p:nvSpPr>
        <p:spPr>
          <a:xfrm>
            <a:off x="7472005" y="6332815"/>
            <a:ext cx="6426279" cy="1673423"/>
          </a:xfrm>
          <a:prstGeom prst="rect">
            <a:avLst/>
          </a:prstGeom>
          <a:noFill/>
          <a:ln/>
        </p:spPr>
        <p:txBody>
          <a:bodyPr wrap="square" lIns="0" tIns="0" rIns="0" bIns="0" rtlCol="0" anchor="t"/>
          <a:lstStyle/>
          <a:p>
            <a:pPr marL="0" indent="0" algn="l">
              <a:lnSpc>
                <a:spcPts val="2600"/>
              </a:lnSpc>
              <a:buNone/>
            </a:pPr>
            <a:r>
              <a:rPr lang="en-US" sz="1600" dirty="0">
                <a:solidFill>
                  <a:srgbClr val="CFCBBF"/>
                </a:solidFill>
                <a:latin typeface="Raleway" pitchFamily="34" charset="0"/>
                <a:ea typeface="Raleway" pitchFamily="34" charset="-122"/>
                <a:cs typeface="Raleway" pitchFamily="34" charset="-120"/>
              </a:rPr>
              <a:t>The rapid rotation of flagella allows prokaryotes to swim towards favorable conditions, such as higher nutrient concentrations or more optimal temperatures, through a process called chemotaxis. This ability to sense and respond to their environment is crucial for their survival and success.</a:t>
            </a:r>
            <a:endParaRPr lang="en-US" sz="1600" dirty="0"/>
          </a:p>
        </p:txBody>
      </p:sp>
      <p:sp>
        <p:nvSpPr>
          <p:cNvPr id="9" name="ZoneTexte 8">
            <a:extLst>
              <a:ext uri="{FF2B5EF4-FFF2-40B4-BE49-F238E27FC236}">
                <a16:creationId xmlns:a16="http://schemas.microsoft.com/office/drawing/2014/main" id="{76FCBFCC-A05F-F048-0393-BB50FBC83B98}"/>
              </a:ext>
            </a:extLst>
          </p:cNvPr>
          <p:cNvSpPr txBox="1"/>
          <p:nvPr/>
        </p:nvSpPr>
        <p:spPr>
          <a:xfrm>
            <a:off x="198783" y="7739270"/>
            <a:ext cx="14431617" cy="369332"/>
          </a:xfrm>
          <a:prstGeom prst="rect">
            <a:avLst/>
          </a:prstGeom>
          <a:solidFill>
            <a:schemeClr val="bg2">
              <a:lumMod val="10000"/>
            </a:schemeClr>
          </a:solidFill>
        </p:spPr>
        <p:txBody>
          <a:bodyPr wrap="square" rtlCol="0">
            <a:spAutoFit/>
          </a:bodyPr>
          <a:lstStyle/>
          <a:p>
            <a:endParaRPr lang="fr-F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594372"/>
          </a:xfrm>
          <a:prstGeom prst="rect">
            <a:avLst/>
          </a:prstGeom>
        </p:spPr>
      </p:pic>
      <p:pic>
        <p:nvPicPr>
          <p:cNvPr id="3" name="Image 1" descr="preencoded.png"/>
          <p:cNvPicPr>
            <a:picLocks noChangeAspect="1"/>
          </p:cNvPicPr>
          <p:nvPr/>
        </p:nvPicPr>
        <p:blipFill>
          <a:blip r:embed="rId4"/>
          <a:stretch>
            <a:fillRect/>
          </a:stretch>
        </p:blipFill>
        <p:spPr>
          <a:xfrm>
            <a:off x="6344007" y="259437"/>
            <a:ext cx="1942267" cy="2075498"/>
          </a:xfrm>
          <a:prstGeom prst="rect">
            <a:avLst/>
          </a:prstGeom>
        </p:spPr>
      </p:pic>
      <p:sp>
        <p:nvSpPr>
          <p:cNvPr id="4" name="Text 0"/>
          <p:cNvSpPr/>
          <p:nvPr/>
        </p:nvSpPr>
        <p:spPr>
          <a:xfrm>
            <a:off x="726400" y="3166586"/>
            <a:ext cx="7167205" cy="648533"/>
          </a:xfrm>
          <a:prstGeom prst="rect">
            <a:avLst/>
          </a:prstGeom>
          <a:noFill/>
          <a:ln/>
        </p:spPr>
        <p:txBody>
          <a:bodyPr wrap="none" lIns="0" tIns="0" rIns="0" bIns="0" rtlCol="0" anchor="t"/>
          <a:lstStyle/>
          <a:p>
            <a:pPr marL="0" indent="0">
              <a:lnSpc>
                <a:spcPts val="5100"/>
              </a:lnSpc>
              <a:buNone/>
            </a:pPr>
            <a:r>
              <a:rPr lang="en-US" sz="4050" dirty="0">
                <a:solidFill>
                  <a:srgbClr val="F2E782"/>
                </a:solidFill>
                <a:latin typeface="Prata" pitchFamily="34" charset="0"/>
                <a:ea typeface="Prata" pitchFamily="34" charset="-122"/>
                <a:cs typeface="Prata" pitchFamily="34" charset="-120"/>
              </a:rPr>
              <a:t>Reproduction in Prokaryotes</a:t>
            </a:r>
            <a:endParaRPr lang="en-US" sz="4050" dirty="0"/>
          </a:p>
        </p:txBody>
      </p:sp>
      <p:sp>
        <p:nvSpPr>
          <p:cNvPr id="5" name="Shape 1"/>
          <p:cNvSpPr/>
          <p:nvPr/>
        </p:nvSpPr>
        <p:spPr>
          <a:xfrm>
            <a:off x="726400" y="4126349"/>
            <a:ext cx="13177599" cy="3530918"/>
          </a:xfrm>
          <a:prstGeom prst="roundRect">
            <a:avLst>
              <a:gd name="adj" fmla="val 882"/>
            </a:avLst>
          </a:prstGeom>
          <a:noFill/>
          <a:ln w="7620">
            <a:solidFill>
              <a:srgbClr val="FFFFFF">
                <a:alpha val="24000"/>
              </a:srgbClr>
            </a:solidFill>
            <a:prstDash val="solid"/>
          </a:ln>
        </p:spPr>
      </p:sp>
      <p:sp>
        <p:nvSpPr>
          <p:cNvPr id="6" name="Shape 2"/>
          <p:cNvSpPr/>
          <p:nvPr/>
        </p:nvSpPr>
        <p:spPr>
          <a:xfrm>
            <a:off x="734020" y="4133969"/>
            <a:ext cx="13162359" cy="1923812"/>
          </a:xfrm>
          <a:prstGeom prst="rect">
            <a:avLst/>
          </a:prstGeom>
          <a:solidFill>
            <a:srgbClr val="FFFFFF">
              <a:alpha val="4000"/>
            </a:srgbClr>
          </a:solidFill>
          <a:ln/>
        </p:spPr>
      </p:sp>
      <p:sp>
        <p:nvSpPr>
          <p:cNvPr id="7" name="Text 3"/>
          <p:cNvSpPr/>
          <p:nvPr/>
        </p:nvSpPr>
        <p:spPr>
          <a:xfrm>
            <a:off x="941546" y="4266009"/>
            <a:ext cx="6162318" cy="331946"/>
          </a:xfrm>
          <a:prstGeom prst="rect">
            <a:avLst/>
          </a:prstGeom>
          <a:noFill/>
          <a:ln/>
        </p:spPr>
        <p:txBody>
          <a:bodyPr wrap="none" lIns="0" tIns="0" rIns="0" bIns="0" rtlCol="0" anchor="t"/>
          <a:lstStyle/>
          <a:p>
            <a:pPr marL="0" indent="0">
              <a:lnSpc>
                <a:spcPts val="2600"/>
              </a:lnSpc>
              <a:buNone/>
            </a:pPr>
            <a:r>
              <a:rPr lang="en-US" sz="1600" dirty="0">
                <a:solidFill>
                  <a:srgbClr val="CFCBBF"/>
                </a:solidFill>
                <a:latin typeface="Raleway" pitchFamily="34" charset="0"/>
                <a:ea typeface="Raleway" pitchFamily="34" charset="-122"/>
                <a:cs typeface="Raleway" pitchFamily="34" charset="-120"/>
              </a:rPr>
              <a:t>Asexual Reproduction</a:t>
            </a:r>
            <a:endParaRPr lang="en-US" sz="1600" dirty="0"/>
          </a:p>
        </p:txBody>
      </p:sp>
      <p:sp>
        <p:nvSpPr>
          <p:cNvPr id="8" name="Text 4"/>
          <p:cNvSpPr/>
          <p:nvPr/>
        </p:nvSpPr>
        <p:spPr>
          <a:xfrm>
            <a:off x="7526536" y="4266009"/>
            <a:ext cx="6162318" cy="1659731"/>
          </a:xfrm>
          <a:prstGeom prst="rect">
            <a:avLst/>
          </a:prstGeom>
          <a:noFill/>
          <a:ln/>
        </p:spPr>
        <p:txBody>
          <a:bodyPr wrap="square" lIns="0" tIns="0" rIns="0" bIns="0" rtlCol="0" anchor="t"/>
          <a:lstStyle/>
          <a:p>
            <a:pPr marL="0" indent="0">
              <a:lnSpc>
                <a:spcPts val="2600"/>
              </a:lnSpc>
              <a:buNone/>
            </a:pPr>
            <a:r>
              <a:rPr lang="en-US" sz="1600" dirty="0">
                <a:solidFill>
                  <a:srgbClr val="CFCBBF"/>
                </a:solidFill>
                <a:latin typeface="Raleway" pitchFamily="34" charset="0"/>
                <a:ea typeface="Raleway" pitchFamily="34" charset="-122"/>
                <a:cs typeface="Raleway" pitchFamily="34" charset="-120"/>
              </a:rPr>
              <a:t>Prokaryotes primarily reproduce asexually through a process called binary fission, where a single cell divides into two genetically identical daughter cells. This rapid mode of reproduction allows prokaryotes to quickly adapt and colonize new environments.</a:t>
            </a:r>
            <a:endParaRPr lang="en-US" sz="1600" dirty="0"/>
          </a:p>
        </p:txBody>
      </p:sp>
      <p:sp>
        <p:nvSpPr>
          <p:cNvPr id="9" name="Shape 5"/>
          <p:cNvSpPr/>
          <p:nvPr/>
        </p:nvSpPr>
        <p:spPr>
          <a:xfrm>
            <a:off x="734020" y="6057781"/>
            <a:ext cx="13162359" cy="1591866"/>
          </a:xfrm>
          <a:prstGeom prst="rect">
            <a:avLst/>
          </a:prstGeom>
          <a:solidFill>
            <a:srgbClr val="000000">
              <a:alpha val="4000"/>
            </a:srgbClr>
          </a:solidFill>
          <a:ln/>
        </p:spPr>
      </p:sp>
      <p:sp>
        <p:nvSpPr>
          <p:cNvPr id="10" name="Text 6"/>
          <p:cNvSpPr/>
          <p:nvPr/>
        </p:nvSpPr>
        <p:spPr>
          <a:xfrm>
            <a:off x="941546" y="6189821"/>
            <a:ext cx="6162318" cy="331946"/>
          </a:xfrm>
          <a:prstGeom prst="rect">
            <a:avLst/>
          </a:prstGeom>
          <a:noFill/>
          <a:ln/>
        </p:spPr>
        <p:txBody>
          <a:bodyPr wrap="none" lIns="0" tIns="0" rIns="0" bIns="0" rtlCol="0" anchor="t"/>
          <a:lstStyle/>
          <a:p>
            <a:pPr marL="0" indent="0">
              <a:lnSpc>
                <a:spcPts val="2600"/>
              </a:lnSpc>
              <a:buNone/>
            </a:pPr>
            <a:r>
              <a:rPr lang="en-US" sz="1600" dirty="0">
                <a:solidFill>
                  <a:srgbClr val="CFCBBF"/>
                </a:solidFill>
                <a:latin typeface="Raleway" pitchFamily="34" charset="0"/>
                <a:ea typeface="Raleway" pitchFamily="34" charset="-122"/>
                <a:cs typeface="Raleway" pitchFamily="34" charset="-120"/>
              </a:rPr>
              <a:t>Horizontal Gene Transfer</a:t>
            </a:r>
            <a:endParaRPr lang="en-US" sz="1600" dirty="0"/>
          </a:p>
        </p:txBody>
      </p:sp>
      <p:sp>
        <p:nvSpPr>
          <p:cNvPr id="11" name="Text 7"/>
          <p:cNvSpPr/>
          <p:nvPr/>
        </p:nvSpPr>
        <p:spPr>
          <a:xfrm>
            <a:off x="7526536" y="6189821"/>
            <a:ext cx="6162318" cy="1327785"/>
          </a:xfrm>
          <a:prstGeom prst="rect">
            <a:avLst/>
          </a:prstGeom>
          <a:noFill/>
          <a:ln/>
        </p:spPr>
        <p:txBody>
          <a:bodyPr wrap="square" lIns="0" tIns="0" rIns="0" bIns="0" rtlCol="0" anchor="t"/>
          <a:lstStyle/>
          <a:p>
            <a:pPr marL="0" indent="0">
              <a:lnSpc>
                <a:spcPts val="2600"/>
              </a:lnSpc>
              <a:buNone/>
            </a:pPr>
            <a:r>
              <a:rPr lang="en-US" sz="1600" dirty="0">
                <a:solidFill>
                  <a:srgbClr val="CFCBBF"/>
                </a:solidFill>
                <a:latin typeface="Raleway" pitchFamily="34" charset="0"/>
                <a:ea typeface="Raleway" pitchFamily="34" charset="-122"/>
                <a:cs typeface="Raleway" pitchFamily="34" charset="-120"/>
              </a:rPr>
              <a:t>Prokaryotes can also exchange genetic material through mechanisms like conjugation, transformation, and transduction, which can introduce new traits and contribute to their remarkable genetic diversity and adaptability.</a:t>
            </a:r>
            <a:endParaRPr lang="en-US" sz="1600" dirty="0"/>
          </a:p>
        </p:txBody>
      </p:sp>
      <p:sp>
        <p:nvSpPr>
          <p:cNvPr id="12" name="ZoneTexte 11">
            <a:extLst>
              <a:ext uri="{FF2B5EF4-FFF2-40B4-BE49-F238E27FC236}">
                <a16:creationId xmlns:a16="http://schemas.microsoft.com/office/drawing/2014/main" id="{37517CFE-66AD-8DD0-DDA8-0BBC6C5572EE}"/>
              </a:ext>
            </a:extLst>
          </p:cNvPr>
          <p:cNvSpPr txBox="1"/>
          <p:nvPr/>
        </p:nvSpPr>
        <p:spPr>
          <a:xfrm>
            <a:off x="198783" y="7739270"/>
            <a:ext cx="14431617" cy="369332"/>
          </a:xfrm>
          <a:prstGeom prst="rect">
            <a:avLst/>
          </a:prstGeom>
          <a:solidFill>
            <a:schemeClr val="bg2">
              <a:lumMod val="10000"/>
            </a:schemeClr>
          </a:solidFill>
        </p:spPr>
        <p:txBody>
          <a:bodyPr wrap="square" rtlCol="0">
            <a:spAutoFit/>
          </a:bodyPr>
          <a:lstStyle/>
          <a:p>
            <a:endParaRPr lang="fr-FR"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969</Words>
  <Application>Microsoft Office PowerPoint</Application>
  <PresentationFormat>Personnalisé</PresentationFormat>
  <Paragraphs>81</Paragraphs>
  <Slides>10</Slides>
  <Notes>10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10</vt:i4>
      </vt:variant>
    </vt:vector>
  </HeadingPairs>
  <TitlesOfParts>
    <vt:vector size="16" baseType="lpstr">
      <vt:lpstr>Arial</vt:lpstr>
      <vt:lpstr>Prata</vt:lpstr>
      <vt:lpstr>Times New Roman</vt:lpstr>
      <vt:lpstr>Raleway Bold</vt:lpstr>
      <vt:lpstr>Raleway</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ranamouderas@gmail.com</cp:lastModifiedBy>
  <cp:revision>2</cp:revision>
  <dcterms:created xsi:type="dcterms:W3CDTF">2024-10-22T21:51:41Z</dcterms:created>
  <dcterms:modified xsi:type="dcterms:W3CDTF">2024-11-02T13:12:16Z</dcterms:modified>
</cp:coreProperties>
</file>