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1C1AF-FC63-472F-9F0B-33A2FAD64E37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83AB9-D984-41B5-80A9-1953E9EB993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2lstd2023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Writing</a:t>
            </a:r>
            <a:r>
              <a:rPr lang="fr-FR" dirty="0" smtClean="0"/>
              <a:t> the General 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introduction to the topic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general </a:t>
            </a:r>
            <a:r>
              <a:rPr lang="en-US" dirty="0"/>
              <a:t>statement of the problem area, with a focus on a specific research problem,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justification </a:t>
            </a:r>
            <a:r>
              <a:rPr lang="en-US" dirty="0"/>
              <a:t>for the choice of the proposed </a:t>
            </a:r>
            <a:r>
              <a:rPr lang="en-US" dirty="0" smtClean="0"/>
              <a:t>study &amp; significance of the study: </a:t>
            </a:r>
            <a:r>
              <a:rPr lang="en-US" dirty="0"/>
              <a:t>how the study adds to the theoretical body of knowledge in the </a:t>
            </a:r>
            <a:r>
              <a:rPr lang="en-US" dirty="0" smtClean="0"/>
              <a:t>field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Purpose of the study</a:t>
            </a:r>
            <a:endParaRPr lang="en-US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 about 600 </a:t>
            </a:r>
            <a:r>
              <a:rPr lang="fr-FR" dirty="0" err="1" smtClean="0"/>
              <a:t>words</a:t>
            </a:r>
            <a:r>
              <a:rPr lang="fr-FR" dirty="0" smtClean="0"/>
              <a:t>, </a:t>
            </a:r>
            <a:r>
              <a:rPr lang="fr-FR" dirty="0" err="1" smtClean="0"/>
              <a:t>w</a:t>
            </a:r>
            <a:r>
              <a:rPr lang="fr-FR" dirty="0" err="1" smtClean="0"/>
              <a:t>rite</a:t>
            </a:r>
            <a:r>
              <a:rPr lang="fr-FR" dirty="0" smtClean="0"/>
              <a:t> the </a:t>
            </a:r>
            <a:r>
              <a:rPr lang="fr-FR" dirty="0" err="1" smtClean="0"/>
              <a:t>general</a:t>
            </a:r>
            <a:r>
              <a:rPr lang="fr-FR" dirty="0" smtClean="0"/>
              <a:t> introduction of </a:t>
            </a:r>
            <a:r>
              <a:rPr lang="fr-FR" dirty="0" err="1" smtClean="0"/>
              <a:t>your</a:t>
            </a:r>
            <a:r>
              <a:rPr lang="fr-FR" dirty="0" smtClean="0"/>
              <a:t> dissertation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needed</a:t>
            </a:r>
            <a:r>
              <a:rPr lang="fr-FR" dirty="0" smtClean="0"/>
              <a:t> </a:t>
            </a:r>
            <a:r>
              <a:rPr lang="fr-FR" dirty="0" err="1" smtClean="0"/>
              <a:t>elements</a:t>
            </a:r>
            <a:r>
              <a:rPr lang="fr-FR" dirty="0" smtClean="0"/>
              <a:t>, and </a:t>
            </a:r>
            <a:r>
              <a:rPr lang="fr-FR" dirty="0" err="1" smtClean="0"/>
              <a:t>send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to the </a:t>
            </a:r>
            <a:r>
              <a:rPr lang="fr-FR" dirty="0" err="1" smtClean="0"/>
              <a:t>following</a:t>
            </a:r>
            <a:r>
              <a:rPr lang="fr-FR" dirty="0" smtClean="0"/>
              <a:t> email: </a:t>
            </a:r>
            <a:r>
              <a:rPr lang="fr-FR" dirty="0" smtClean="0">
                <a:hlinkClick r:id="rId2"/>
              </a:rPr>
              <a:t>m2lstd2023@gmail.com</a:t>
            </a:r>
            <a:endParaRPr lang="fr-FR" dirty="0" smtClean="0"/>
          </a:p>
          <a:p>
            <a:r>
              <a:rPr lang="fr-FR" dirty="0" smtClean="0"/>
              <a:t>Do not </a:t>
            </a:r>
            <a:r>
              <a:rPr lang="fr-FR" dirty="0" err="1" smtClean="0"/>
              <a:t>forget</a:t>
            </a:r>
            <a:r>
              <a:rPr lang="fr-FR" dirty="0" smtClean="0"/>
              <a:t> to put the </a:t>
            </a:r>
            <a:r>
              <a:rPr lang="fr-FR" dirty="0" err="1" smtClean="0"/>
              <a:t>title</a:t>
            </a:r>
            <a:r>
              <a:rPr lang="fr-FR" dirty="0" smtClean="0"/>
              <a:t> of </a:t>
            </a:r>
            <a:r>
              <a:rPr lang="fr-FR" dirty="0" err="1" smtClean="0"/>
              <a:t>your</a:t>
            </a:r>
            <a:r>
              <a:rPr lang="fr-FR" dirty="0" smtClean="0"/>
              <a:t> dissertation.</a:t>
            </a:r>
          </a:p>
          <a:p>
            <a:r>
              <a:rPr lang="fr-FR" dirty="0" smtClean="0"/>
              <a:t>The deadline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december</a:t>
            </a:r>
            <a:r>
              <a:rPr lang="fr-FR" dirty="0" smtClean="0"/>
              <a:t> </a:t>
            </a:r>
            <a:r>
              <a:rPr lang="fr-FR" dirty="0" smtClean="0"/>
              <a:t>28th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Writing</a:t>
            </a:r>
            <a:r>
              <a:rPr lang="fr-FR" dirty="0" smtClean="0"/>
              <a:t> the General 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fr-FR" dirty="0" smtClean="0"/>
              <a:t>5. </a:t>
            </a:r>
            <a:r>
              <a:rPr lang="fr-FR" dirty="0" err="1" smtClean="0"/>
              <a:t>Research</a:t>
            </a:r>
            <a:r>
              <a:rPr lang="fr-FR" dirty="0" smtClean="0"/>
              <a:t> questions and </a:t>
            </a:r>
            <a:r>
              <a:rPr lang="fr-FR" dirty="0" err="1" smtClean="0"/>
              <a:t>hypotheses</a:t>
            </a:r>
            <a:endParaRPr lang="fr-FR" dirty="0" smtClean="0"/>
          </a:p>
          <a:p>
            <a:pPr marL="514350" lvl="0" indent="-514350">
              <a:buNone/>
            </a:pPr>
            <a:r>
              <a:rPr lang="en-US" dirty="0" smtClean="0"/>
              <a:t>6. Procedure</a:t>
            </a:r>
            <a:r>
              <a:rPr lang="en-US" dirty="0"/>
              <a:t>, i.e., the research methodology.</a:t>
            </a:r>
            <a:endParaRPr lang="fr-FR" dirty="0"/>
          </a:p>
          <a:p>
            <a:pPr marL="514350" lvl="0" indent="-514350">
              <a:buNone/>
            </a:pPr>
            <a:r>
              <a:rPr lang="en-US" dirty="0" smtClean="0"/>
              <a:t>7. Structure </a:t>
            </a:r>
            <a:r>
              <a:rPr lang="en-US" dirty="0"/>
              <a:t>of the work, i.e., a summary of the content of chapters.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444024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Examples from </a:t>
            </a:r>
            <a:r>
              <a:rPr lang="en-US" sz="3200" smtClean="0"/>
              <a:t>the ‘Magister</a:t>
            </a:r>
            <a:r>
              <a:rPr lang="en-US" sz="3200" dirty="0" smtClean="0"/>
              <a:t>’ dissertation</a:t>
            </a:r>
            <a:r>
              <a:rPr lang="en-US" sz="3200" b="1" dirty="0" smtClean="0"/>
              <a:t>: </a:t>
            </a:r>
            <a:br>
              <a:rPr lang="en-US" sz="3200" b="1" dirty="0" smtClean="0"/>
            </a:br>
            <a:r>
              <a:rPr lang="en-US" sz="3200" b="1" dirty="0" smtClean="0"/>
              <a:t>Learner and Teacher Readiness for Constructivism in the</a:t>
            </a:r>
            <a:br>
              <a:rPr lang="en-US" sz="3200" b="1" dirty="0" smtClean="0"/>
            </a:br>
            <a:r>
              <a:rPr lang="en-US" sz="3200" b="1" dirty="0" smtClean="0"/>
              <a:t>Algerian EFL Classroom: The Case of 3rd Year Literary Classrooms in Colonel </a:t>
            </a:r>
            <a:r>
              <a:rPr lang="en-US" sz="3200" b="1" dirty="0" err="1" smtClean="0"/>
              <a:t>Abd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Elhadi</a:t>
            </a:r>
            <a:r>
              <a:rPr lang="en-US" sz="3200" b="1" dirty="0" smtClean="0"/>
              <a:t> Secondary School</a:t>
            </a:r>
            <a:endParaRPr lang="fr-FR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Example: </a:t>
            </a:r>
            <a:r>
              <a:rPr lang="en-US" dirty="0" smtClean="0"/>
              <a:t>1. Introduction to the topic </a:t>
            </a:r>
            <a:endParaRPr lang="fr-FR" sz="2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600076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	Educational psychologists have long tried to answer the question of how</a:t>
            </a:r>
            <a:r>
              <a:rPr lang="ar-DZ" dirty="0" smtClean="0"/>
              <a:t> </a:t>
            </a:r>
            <a:r>
              <a:rPr lang="en-US" dirty="0" smtClean="0"/>
              <a:t>people learn which represented one of the most controversial issues in education. In</a:t>
            </a:r>
            <a:r>
              <a:rPr lang="ar-DZ" dirty="0" smtClean="0"/>
              <a:t> </a:t>
            </a:r>
            <a:r>
              <a:rPr lang="en-US" dirty="0" smtClean="0"/>
              <a:t>this </a:t>
            </a:r>
            <a:r>
              <a:rPr lang="ar-DZ" dirty="0" smtClean="0"/>
              <a:t> </a:t>
            </a:r>
            <a:r>
              <a:rPr lang="en-US" dirty="0" smtClean="0"/>
              <a:t>respect, many researchers have contributed with their attempts to give an</a:t>
            </a:r>
            <a:r>
              <a:rPr lang="ar-DZ" dirty="0" smtClean="0"/>
              <a:t> </a:t>
            </a:r>
            <a:r>
              <a:rPr lang="en-US" dirty="0" smtClean="0"/>
              <a:t>understanding of the nature of human learning and the different factors which may</a:t>
            </a:r>
            <a:r>
              <a:rPr lang="ar-DZ" dirty="0" smtClean="0"/>
              <a:t> </a:t>
            </a:r>
            <a:r>
              <a:rPr lang="en-US" dirty="0" smtClean="0"/>
              <a:t>affect it. Recently, constructivism has been widely </a:t>
            </a:r>
            <a:r>
              <a:rPr lang="en-US" dirty="0" err="1" smtClean="0"/>
              <a:t>recognised</a:t>
            </a:r>
            <a:r>
              <a:rPr lang="en-US" dirty="0" smtClean="0"/>
              <a:t> as a leading force</a:t>
            </a:r>
            <a:r>
              <a:rPr lang="ar-DZ" dirty="0" smtClean="0"/>
              <a:t> </a:t>
            </a:r>
            <a:r>
              <a:rPr lang="en-US" dirty="0" smtClean="0"/>
              <a:t>that shapes educational reform everywhere around an increasingly globalised world.</a:t>
            </a:r>
            <a:r>
              <a:rPr lang="ar-DZ" dirty="0" smtClean="0"/>
              <a:t> </a:t>
            </a:r>
            <a:r>
              <a:rPr lang="en-US" dirty="0" smtClean="0"/>
              <a:t>In this new era, the role of education is no more concerned with the learner</a:t>
            </a:r>
            <a:r>
              <a:rPr lang="fr-FR" dirty="0" smtClean="0"/>
              <a:t> </a:t>
            </a:r>
            <a:r>
              <a:rPr lang="en-US" dirty="0" err="1" smtClean="0"/>
              <a:t>memorisation</a:t>
            </a:r>
            <a:r>
              <a:rPr lang="en-US" dirty="0" smtClean="0"/>
              <a:t> of information, but rather with his preparation for real life problems</a:t>
            </a:r>
            <a:r>
              <a:rPr lang="ar-DZ" dirty="0" smtClean="0"/>
              <a:t> </a:t>
            </a:r>
            <a:r>
              <a:rPr lang="en-US" dirty="0" smtClean="0"/>
              <a:t>and situations. Furthermore, constructivism is largely adopted by educational</a:t>
            </a:r>
            <a:r>
              <a:rPr lang="ar-DZ" dirty="0" smtClean="0"/>
              <a:t> </a:t>
            </a:r>
            <a:r>
              <a:rPr lang="en-US" dirty="0" smtClean="0"/>
              <a:t>authorities as it acknowledges the basic principle that learning is a process of</a:t>
            </a:r>
            <a:r>
              <a:rPr lang="ar-DZ" dirty="0" smtClean="0"/>
              <a:t> </a:t>
            </a:r>
            <a:r>
              <a:rPr lang="en-US" dirty="0" smtClean="0"/>
              <a:t>knowledge construction requiring the learner’s active engagement and participation,</a:t>
            </a:r>
            <a:r>
              <a:rPr lang="ar-DZ" dirty="0" smtClean="0"/>
              <a:t> </a:t>
            </a:r>
            <a:r>
              <a:rPr lang="en-US" dirty="0" smtClean="0"/>
              <a:t>while the teacher’s primary role is not only to transmit factual knowledge, but also</a:t>
            </a:r>
            <a:r>
              <a:rPr lang="ar-DZ" dirty="0" smtClean="0"/>
              <a:t> </a:t>
            </a:r>
            <a:r>
              <a:rPr lang="en-US" dirty="0" smtClean="0"/>
              <a:t>to create an effective environment for learning to take place.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Example: </a:t>
            </a:r>
            <a:r>
              <a:rPr lang="en-US" sz="3600" dirty="0" smtClean="0"/>
              <a:t>2. General statement of the problem area, with a focus on a specific research problem, </a:t>
            </a:r>
            <a:br>
              <a:rPr lang="en-US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Within this context and being confronted with unprecedented challenges and</a:t>
            </a:r>
            <a:r>
              <a:rPr lang="ar-DZ" dirty="0" smtClean="0"/>
              <a:t> </a:t>
            </a:r>
            <a:r>
              <a:rPr lang="en-US" dirty="0" smtClean="0"/>
              <a:t>demands imposed by </a:t>
            </a:r>
            <a:r>
              <a:rPr lang="en-US" dirty="0" err="1" smtClean="0"/>
              <a:t>globalisation</a:t>
            </a:r>
            <a:r>
              <a:rPr lang="en-US" dirty="0" smtClean="0"/>
              <a:t>, Algeria launched a general reform of its</a:t>
            </a:r>
            <a:r>
              <a:rPr lang="ar-DZ" dirty="0" smtClean="0"/>
              <a:t> </a:t>
            </a:r>
            <a:r>
              <a:rPr lang="en-US" dirty="0" smtClean="0"/>
              <a:t>educational system on the ground of constructivist learning theory. However, it is</a:t>
            </a:r>
            <a:r>
              <a:rPr lang="ar-DZ" dirty="0" smtClean="0"/>
              <a:t> </a:t>
            </a:r>
            <a:r>
              <a:rPr lang="en-US" dirty="0" smtClean="0"/>
              <a:t>noticed that the reform is not giving its anticipated goals. Furthermore, in the</a:t>
            </a:r>
            <a:r>
              <a:rPr lang="ar-DZ" dirty="0" smtClean="0"/>
              <a:t> </a:t>
            </a:r>
            <a:r>
              <a:rPr lang="en-US" dirty="0" smtClean="0"/>
              <a:t>Algerian secondary schools traditional practices are still dominant; learners are not</a:t>
            </a:r>
            <a:r>
              <a:rPr lang="ar-DZ" dirty="0" smtClean="0"/>
              <a:t> </a:t>
            </a:r>
            <a:r>
              <a:rPr lang="en-US" dirty="0" smtClean="0"/>
              <a:t>able to handle their learning process and be autonomous, instead they are </a:t>
            </a:r>
            <a:r>
              <a:rPr lang="en-US" dirty="0" err="1" smtClean="0"/>
              <a:t>overreliant</a:t>
            </a:r>
            <a:r>
              <a:rPr lang="ar-DZ" dirty="0" smtClean="0"/>
              <a:t> </a:t>
            </a:r>
            <a:r>
              <a:rPr lang="en-US" dirty="0" smtClean="0"/>
              <a:t>on their teachers. On the other hand, teachers seem to be unable to move</a:t>
            </a:r>
            <a:r>
              <a:rPr lang="ar-DZ" dirty="0" smtClean="0"/>
              <a:t> </a:t>
            </a:r>
            <a:r>
              <a:rPr lang="en-US" dirty="0" smtClean="0"/>
              <a:t>towards constructivist EFL (English as a Foreign Language) classrooms and rely on</a:t>
            </a:r>
            <a:r>
              <a:rPr lang="ar-DZ" dirty="0" smtClean="0"/>
              <a:t> </a:t>
            </a:r>
            <a:r>
              <a:rPr lang="en-US" dirty="0" smtClean="0"/>
              <a:t>constructivism as the underlying learning theory from which the Competency-Based Approach (CBA henceforth) is nurtured.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571628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Example: </a:t>
            </a:r>
            <a:r>
              <a:rPr lang="en-US" sz="3000" b="1" dirty="0" smtClean="0">
                <a:solidFill>
                  <a:srgbClr val="FF0000"/>
                </a:solidFill>
              </a:rPr>
              <a:t>3 &amp;4.</a:t>
            </a:r>
            <a:r>
              <a:rPr lang="en-US" sz="3000" b="1" u="sng" dirty="0" smtClean="0">
                <a:solidFill>
                  <a:srgbClr val="FF0000"/>
                </a:solidFill>
              </a:rPr>
              <a:t> Justification for the choice of the proposed study &amp; significance of the study</a:t>
            </a:r>
            <a:r>
              <a:rPr lang="fr-FR" sz="3000" b="1" u="sng" dirty="0" smtClean="0"/>
              <a:t>+ </a:t>
            </a:r>
            <a:r>
              <a:rPr lang="fr-FR" sz="3000" b="1" u="sng" dirty="0" err="1" smtClean="0"/>
              <a:t>purpose</a:t>
            </a:r>
            <a:r>
              <a:rPr lang="fr-FR" sz="3000" b="1" u="sng" dirty="0" smtClean="0"/>
              <a:t> of the </a:t>
            </a:r>
            <a:r>
              <a:rPr lang="fr-FR" sz="3000" b="1" u="sng" dirty="0" err="1" smtClean="0"/>
              <a:t>study</a:t>
            </a:r>
            <a:r>
              <a:rPr lang="en-US" sz="3000" b="1" u="sng" dirty="0" smtClean="0"/>
              <a:t/>
            </a:r>
            <a:br>
              <a:rPr lang="en-US" sz="3000" b="1" u="sng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5007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Thus, this research is an attempt to explore the extent to which theory meets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practice in the Algerian EFL classroom. In other words, this work could contribute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to the current pedagogical reform by settling two goals.</a:t>
            </a:r>
            <a:r>
              <a:rPr lang="en-US" dirty="0" smtClean="0"/>
              <a:t> First, it aims to investigate</a:t>
            </a:r>
            <a:r>
              <a:rPr lang="ar-DZ" dirty="0" smtClean="0"/>
              <a:t> </a:t>
            </a:r>
            <a:r>
              <a:rPr lang="en-US" dirty="0" smtClean="0"/>
              <a:t>the reasons behind learners’ over-reliance on teachers as it is observed in many</a:t>
            </a:r>
            <a:r>
              <a:rPr lang="ar-DZ" dirty="0" smtClean="0"/>
              <a:t> </a:t>
            </a:r>
            <a:r>
              <a:rPr lang="en-US" dirty="0" smtClean="0"/>
              <a:t>classrooms across the country. In addition, it seeks to explore teachers’ reluctance</a:t>
            </a:r>
            <a:r>
              <a:rPr lang="ar-DZ" dirty="0" smtClean="0"/>
              <a:t> </a:t>
            </a:r>
            <a:r>
              <a:rPr lang="en-US" dirty="0" smtClean="0"/>
              <a:t>and resistance to move towards learner-centeredness in the EFL classroom where</a:t>
            </a:r>
            <a:r>
              <a:rPr lang="ar-DZ" dirty="0" smtClean="0"/>
              <a:t> </a:t>
            </a:r>
            <a:r>
              <a:rPr lang="en-US" dirty="0" smtClean="0"/>
              <a:t>teachers’ old practices are still dominant and/or repackaged in new ways in spite of</a:t>
            </a:r>
            <a:r>
              <a:rPr lang="ar-DZ" dirty="0" smtClean="0"/>
              <a:t> </a:t>
            </a:r>
            <a:r>
              <a:rPr lang="en-US" dirty="0" smtClean="0"/>
              <a:t>the efforts to implement constructivist practices. Then, and on the basis of that</a:t>
            </a:r>
            <a:r>
              <a:rPr lang="ar-DZ" dirty="0" smtClean="0"/>
              <a:t> </a:t>
            </a:r>
            <a:r>
              <a:rPr lang="en-US" dirty="0" smtClean="0"/>
              <a:t>investigation, some solutions will be suggested so that constructivism would be</a:t>
            </a:r>
            <a:r>
              <a:rPr lang="ar-DZ" dirty="0" smtClean="0"/>
              <a:t> </a:t>
            </a:r>
            <a:r>
              <a:rPr lang="en-US" dirty="0" smtClean="0"/>
              <a:t>prevalent in the Algerian secondary schools in general and the EFL classroom in</a:t>
            </a:r>
            <a:r>
              <a:rPr lang="ar-DZ" dirty="0" smtClean="0"/>
              <a:t> </a:t>
            </a:r>
            <a:r>
              <a:rPr lang="en-US" dirty="0" smtClean="0"/>
              <a:t>particular.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Example: </a:t>
            </a:r>
            <a:r>
              <a:rPr lang="fr-FR" sz="3200" dirty="0" smtClean="0"/>
              <a:t>5. </a:t>
            </a:r>
            <a:r>
              <a:rPr lang="fr-FR" sz="3200" dirty="0" err="1" smtClean="0"/>
              <a:t>Research</a:t>
            </a:r>
            <a:r>
              <a:rPr lang="fr-FR" sz="3200" dirty="0" smtClean="0"/>
              <a:t> questions and </a:t>
            </a:r>
            <a:r>
              <a:rPr lang="fr-FR" sz="3200" dirty="0" err="1" smtClean="0"/>
              <a:t>hypoteses</a:t>
            </a:r>
            <a:r>
              <a:rPr lang="fr-FR" sz="3200" dirty="0" smtClean="0"/>
              <a:t/>
            </a:r>
            <a:br>
              <a:rPr lang="fr-FR" sz="3200" dirty="0" smtClean="0"/>
            </a:b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70000" lnSpcReduction="20000"/>
          </a:bodyPr>
          <a:lstStyle/>
          <a:p>
            <a:pPr indent="0">
              <a:buNone/>
            </a:pPr>
            <a:r>
              <a:rPr lang="en-US" dirty="0" smtClean="0"/>
              <a:t>Consequently, the researcher strives to answer the following questions:</a:t>
            </a:r>
            <a:endParaRPr lang="fr-FR" dirty="0" smtClean="0"/>
          </a:p>
          <a:p>
            <a:pPr indent="0">
              <a:buNone/>
            </a:pPr>
            <a:r>
              <a:rPr lang="en-US" dirty="0" smtClean="0"/>
              <a:t>1. Are Algerian EFL learners autonomous and, therefore, ready to handle their</a:t>
            </a:r>
            <a:r>
              <a:rPr lang="fr-FR" dirty="0" smtClean="0"/>
              <a:t> </a:t>
            </a:r>
            <a:r>
              <a:rPr lang="en-US" dirty="0" smtClean="0"/>
              <a:t>learning process as required by constructivism?</a:t>
            </a:r>
            <a:endParaRPr lang="fr-FR" dirty="0" smtClean="0"/>
          </a:p>
          <a:p>
            <a:pPr indent="0">
              <a:buNone/>
            </a:pPr>
            <a:r>
              <a:rPr lang="en-US" dirty="0" smtClean="0"/>
              <a:t>2. Are Algerian EFL teachers ready to rely on constructivism in their teaching</a:t>
            </a:r>
            <a:r>
              <a:rPr lang="fr-FR" dirty="0" smtClean="0"/>
              <a:t> </a:t>
            </a:r>
            <a:r>
              <a:rPr lang="en-US" dirty="0" smtClean="0"/>
              <a:t>practices?</a:t>
            </a:r>
            <a:endParaRPr lang="fr-FR" dirty="0" smtClean="0"/>
          </a:p>
          <a:p>
            <a:pPr indent="0">
              <a:buNone/>
            </a:pPr>
            <a:r>
              <a:rPr lang="en-US" dirty="0" smtClean="0"/>
              <a:t>3. To what extent is the Algerian EFL classroom appropriate for creating</a:t>
            </a:r>
            <a:r>
              <a:rPr lang="fr-FR" dirty="0" smtClean="0"/>
              <a:t> </a:t>
            </a:r>
            <a:r>
              <a:rPr lang="en-US" dirty="0" smtClean="0"/>
              <a:t>constructivist learning/teaching environments?</a:t>
            </a:r>
            <a:endParaRPr lang="fr-FR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The above mentioned questions led to formulate three hypotheses:</a:t>
            </a:r>
            <a:endParaRPr lang="fr-FR" dirty="0" smtClean="0"/>
          </a:p>
          <a:p>
            <a:pPr indent="0">
              <a:buNone/>
            </a:pPr>
            <a:r>
              <a:rPr lang="en-US" dirty="0" smtClean="0"/>
              <a:t>1. Algerian EFL learners do not seem to be autonomous and do not show</a:t>
            </a:r>
            <a:r>
              <a:rPr lang="fr-FR" dirty="0" smtClean="0"/>
              <a:t> </a:t>
            </a:r>
            <a:r>
              <a:rPr lang="en-US" dirty="0" smtClean="0"/>
              <a:t>readiness to handle their learning process.</a:t>
            </a:r>
            <a:endParaRPr lang="fr-FR" dirty="0" smtClean="0"/>
          </a:p>
          <a:p>
            <a:pPr indent="0">
              <a:buNone/>
            </a:pPr>
            <a:r>
              <a:rPr lang="en-US" dirty="0" smtClean="0"/>
              <a:t>2. Algerian EFL teachers are not enough ready to rely on constructivism in their</a:t>
            </a:r>
            <a:r>
              <a:rPr lang="fr-FR" dirty="0" smtClean="0"/>
              <a:t> </a:t>
            </a:r>
            <a:r>
              <a:rPr lang="en-US" dirty="0" smtClean="0"/>
              <a:t>teaching practices.</a:t>
            </a:r>
            <a:endParaRPr lang="fr-FR" dirty="0" smtClean="0"/>
          </a:p>
          <a:p>
            <a:pPr indent="0">
              <a:buNone/>
            </a:pPr>
            <a:r>
              <a:rPr lang="en-US" dirty="0" smtClean="0"/>
              <a:t>3. The Algerian EFL classroom is far from being appropriate for creating</a:t>
            </a:r>
            <a:r>
              <a:rPr lang="fr-FR" dirty="0" smtClean="0"/>
              <a:t> </a:t>
            </a:r>
            <a:r>
              <a:rPr lang="en-US" dirty="0" smtClean="0"/>
              <a:t>constructivist learning/teaching environments.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Example: </a:t>
            </a:r>
            <a:r>
              <a:rPr lang="en-US" dirty="0" smtClean="0"/>
              <a:t>6. Research methodology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 fontScale="92500" lnSpcReduction="20000"/>
          </a:bodyPr>
          <a:lstStyle/>
          <a:p>
            <a:pPr indent="342900">
              <a:buNone/>
            </a:pPr>
            <a:r>
              <a:rPr lang="en-US" dirty="0" smtClean="0"/>
              <a:t>In fact, the eagerness to reach the previously set objectives drives the</a:t>
            </a:r>
            <a:r>
              <a:rPr lang="fr-FR" dirty="0" smtClean="0"/>
              <a:t> </a:t>
            </a:r>
            <a:r>
              <a:rPr lang="en-US" dirty="0" smtClean="0"/>
              <a:t>researcher to design an exploratory case study research dealing with third year</a:t>
            </a:r>
            <a:r>
              <a:rPr lang="fr-FR" dirty="0" smtClean="0"/>
              <a:t> </a:t>
            </a:r>
            <a:r>
              <a:rPr lang="en-US" dirty="0" smtClean="0"/>
              <a:t>literary classrooms in Colonel </a:t>
            </a:r>
            <a:r>
              <a:rPr lang="en-US" dirty="0" err="1" smtClean="0"/>
              <a:t>Abd</a:t>
            </a:r>
            <a:r>
              <a:rPr lang="en-US" dirty="0" smtClean="0"/>
              <a:t> </a:t>
            </a:r>
            <a:r>
              <a:rPr lang="en-US" dirty="0" err="1" smtClean="0"/>
              <a:t>Elhadi</a:t>
            </a:r>
            <a:r>
              <a:rPr lang="en-US" dirty="0" smtClean="0"/>
              <a:t> secondary school (</a:t>
            </a:r>
            <a:r>
              <a:rPr lang="en-US" dirty="0" err="1" smtClean="0"/>
              <a:t>Sidi</a:t>
            </a:r>
            <a:r>
              <a:rPr lang="en-US" dirty="0" smtClean="0"/>
              <a:t> </a:t>
            </a:r>
            <a:r>
              <a:rPr lang="en-US" dirty="0" err="1" smtClean="0"/>
              <a:t>Bel</a:t>
            </a:r>
            <a:r>
              <a:rPr lang="en-US" dirty="0" smtClean="0"/>
              <a:t>-Abbes). This</a:t>
            </a:r>
            <a:r>
              <a:rPr lang="fr-FR" dirty="0" smtClean="0"/>
              <a:t> </a:t>
            </a:r>
            <a:r>
              <a:rPr lang="en-US" dirty="0" smtClean="0"/>
              <a:t>case study will collect qualitative and quantitative data from different sources</a:t>
            </a:r>
            <a:r>
              <a:rPr lang="fr-FR" dirty="0" smtClean="0"/>
              <a:t> </a:t>
            </a:r>
            <a:r>
              <a:rPr lang="en-US" dirty="0" smtClean="0"/>
              <a:t>relying on a set of research instruments: a questionnaire for learners, a second one</a:t>
            </a:r>
            <a:r>
              <a:rPr lang="fr-FR" dirty="0" smtClean="0"/>
              <a:t> </a:t>
            </a:r>
            <a:r>
              <a:rPr lang="en-US" dirty="0" smtClean="0"/>
              <a:t>for teachers, classroom observation, and an interview with a general inspector of</a:t>
            </a:r>
            <a:r>
              <a:rPr lang="fr-FR" dirty="0" smtClean="0"/>
              <a:t> </a:t>
            </a:r>
            <a:r>
              <a:rPr lang="en-US" dirty="0" smtClean="0"/>
              <a:t>English. The results will be </a:t>
            </a:r>
            <a:r>
              <a:rPr lang="en-US" dirty="0" err="1" smtClean="0"/>
              <a:t>analysed</a:t>
            </a:r>
            <a:r>
              <a:rPr lang="en-US" dirty="0" smtClean="0"/>
              <a:t> and triangulated on the basis of a mixed</a:t>
            </a:r>
            <a:r>
              <a:rPr lang="fr-FR" dirty="0" smtClean="0"/>
              <a:t> </a:t>
            </a:r>
            <a:r>
              <a:rPr lang="en-US" dirty="0" smtClean="0"/>
              <a:t>approach combining qualitative and quantitative methods.</a:t>
            </a:r>
            <a:endParaRPr lang="fr-F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b="1" dirty="0" smtClean="0"/>
              <a:t>Example: </a:t>
            </a:r>
            <a:r>
              <a:rPr lang="en-US" dirty="0" smtClean="0"/>
              <a:t>7. Structure of the work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6000768"/>
          </a:xfrm>
        </p:spPr>
        <p:txBody>
          <a:bodyPr>
            <a:normAutofit fontScale="62500" lnSpcReduction="20000"/>
          </a:bodyPr>
          <a:lstStyle/>
          <a:p>
            <a:pPr indent="342900" algn="just">
              <a:buNone/>
            </a:pPr>
            <a:r>
              <a:rPr lang="en-US" dirty="0" smtClean="0"/>
              <a:t>To carry out this case study research, the present work is purposefully</a:t>
            </a:r>
            <a:r>
              <a:rPr lang="fr-FR" dirty="0" smtClean="0"/>
              <a:t> </a:t>
            </a:r>
            <a:r>
              <a:rPr lang="en-US" dirty="0" smtClean="0"/>
              <a:t>divided into four interrelated chapters. The first one reviews the literature on</a:t>
            </a:r>
            <a:r>
              <a:rPr lang="fr-FR" dirty="0" smtClean="0"/>
              <a:t> </a:t>
            </a:r>
            <a:r>
              <a:rPr lang="en-US" dirty="0" smtClean="0"/>
              <a:t>constructivism and provides the theoretical background for the issue under</a:t>
            </a:r>
            <a:r>
              <a:rPr lang="fr-FR" dirty="0" smtClean="0"/>
              <a:t> </a:t>
            </a:r>
            <a:r>
              <a:rPr lang="en-US" dirty="0" smtClean="0"/>
              <a:t>investigation. It seeks to draw a clear description of constructivism as it relates to</a:t>
            </a:r>
            <a:r>
              <a:rPr lang="fr-FR" dirty="0" smtClean="0"/>
              <a:t> </a:t>
            </a:r>
            <a:r>
              <a:rPr lang="en-US" dirty="0" smtClean="0"/>
              <a:t>learners, teachers, and the learning/teaching environment.</a:t>
            </a:r>
            <a:endParaRPr lang="fr-FR" dirty="0" smtClean="0"/>
          </a:p>
          <a:p>
            <a:pPr indent="342900" algn="just">
              <a:buNone/>
            </a:pPr>
            <a:r>
              <a:rPr lang="en-US" dirty="0" smtClean="0"/>
              <a:t>The second chapter consists of two parts. The first one is devoted to the</a:t>
            </a:r>
            <a:r>
              <a:rPr lang="fr-FR" dirty="0" smtClean="0"/>
              <a:t> </a:t>
            </a:r>
            <a:r>
              <a:rPr lang="en-US" dirty="0" smtClean="0"/>
              <a:t>description of the Algerian educational situation in accordance with constructivism</a:t>
            </a:r>
            <a:r>
              <a:rPr lang="fr-FR" dirty="0" smtClean="0"/>
              <a:t> </a:t>
            </a:r>
            <a:r>
              <a:rPr lang="en-US" dirty="0" smtClean="0"/>
              <a:t>considering the Algerian EFL secondary education and the case under study (third</a:t>
            </a:r>
            <a:r>
              <a:rPr lang="fr-FR" dirty="0" smtClean="0"/>
              <a:t> </a:t>
            </a:r>
            <a:r>
              <a:rPr lang="en-US" dirty="0" smtClean="0"/>
              <a:t>year literary classrooms). The second part deals with the research design and</a:t>
            </a:r>
            <a:r>
              <a:rPr lang="fr-FR" dirty="0" smtClean="0"/>
              <a:t> </a:t>
            </a:r>
            <a:r>
              <a:rPr lang="en-US" dirty="0" smtClean="0"/>
              <a:t>methodology through a detailed description of the data collection procedures and</a:t>
            </a:r>
            <a:r>
              <a:rPr lang="fr-FR" dirty="0" smtClean="0"/>
              <a:t> </a:t>
            </a:r>
            <a:r>
              <a:rPr lang="en-US" dirty="0" smtClean="0"/>
              <a:t>the research instruments.</a:t>
            </a:r>
            <a:endParaRPr lang="fr-FR" dirty="0" smtClean="0"/>
          </a:p>
          <a:p>
            <a:pPr indent="342900" algn="just">
              <a:buNone/>
            </a:pPr>
            <a:r>
              <a:rPr lang="en-US" dirty="0" smtClean="0"/>
              <a:t>The third chapter is concerned with the analysis and interpretation of data.</a:t>
            </a:r>
            <a:r>
              <a:rPr lang="fr-FR" dirty="0" smtClean="0"/>
              <a:t> </a:t>
            </a:r>
            <a:r>
              <a:rPr lang="en-US" dirty="0" smtClean="0"/>
              <a:t>Furthermore, the chapter seeks to answer the research questions by confirming or</a:t>
            </a:r>
            <a:r>
              <a:rPr lang="fr-FR" dirty="0" smtClean="0"/>
              <a:t> </a:t>
            </a:r>
            <a:r>
              <a:rPr lang="en-US" dirty="0" smtClean="0"/>
              <a:t>disconfirming the research hypotheses, and then concludes with the research results.</a:t>
            </a:r>
            <a:endParaRPr lang="fr-FR" dirty="0" smtClean="0"/>
          </a:p>
          <a:p>
            <a:pPr indent="342900" algn="just">
              <a:buNone/>
            </a:pPr>
            <a:r>
              <a:rPr lang="en-US" dirty="0" smtClean="0"/>
              <a:t>The fourth chapter considers some general guidelines and suggestions to</a:t>
            </a:r>
            <a:r>
              <a:rPr lang="fr-FR" dirty="0" smtClean="0"/>
              <a:t> </a:t>
            </a:r>
            <a:r>
              <a:rPr lang="en-US" dirty="0" smtClean="0"/>
              <a:t>make the reform more effective and the Algerian EFL classroom reflecting the</a:t>
            </a:r>
            <a:r>
              <a:rPr lang="fr-FR" dirty="0" smtClean="0"/>
              <a:t> </a:t>
            </a:r>
            <a:r>
              <a:rPr lang="en-US" dirty="0" smtClean="0"/>
              <a:t>principles of constructivist education. In addition, it highlights some solutions and</a:t>
            </a:r>
            <a:r>
              <a:rPr lang="fr-FR" dirty="0" smtClean="0"/>
              <a:t> </a:t>
            </a:r>
            <a:r>
              <a:rPr lang="en-US" dirty="0" smtClean="0"/>
              <a:t>strategies to promote learner autonomy as a pre-requisite for constructivist learning</a:t>
            </a:r>
            <a:r>
              <a:rPr lang="fr-FR" dirty="0" smtClean="0"/>
              <a:t> </a:t>
            </a:r>
            <a:r>
              <a:rPr lang="en-US" dirty="0" smtClean="0"/>
              <a:t>and to prepare teachers for constructivism as a theoretical framework as well as its</a:t>
            </a:r>
            <a:r>
              <a:rPr lang="fr-FR" dirty="0" smtClean="0"/>
              <a:t> </a:t>
            </a:r>
            <a:r>
              <a:rPr lang="en-US" dirty="0" smtClean="0"/>
              <a:t>pedagogical practice. Moreover, these suggestions seek to ensure that the Algerian</a:t>
            </a:r>
            <a:r>
              <a:rPr lang="fr-FR" dirty="0" smtClean="0"/>
              <a:t> </a:t>
            </a:r>
            <a:r>
              <a:rPr lang="en-US" dirty="0" smtClean="0"/>
              <a:t>EFL classroom provides an appropriate place for creating constructivist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699</Words>
  <Application>Microsoft Office PowerPoint</Application>
  <PresentationFormat>Affichage à l'écran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Writing the General Introduction</vt:lpstr>
      <vt:lpstr>Writing the General Introduction</vt:lpstr>
      <vt:lpstr>Examples from the ‘Magister’ dissertation:  Learner and Teacher Readiness for Constructivism in the Algerian EFL Classroom: The Case of 3rd Year Literary Classrooms in Colonel Abd Elhadi Secondary School</vt:lpstr>
      <vt:lpstr>Example: 1. Introduction to the topic </vt:lpstr>
      <vt:lpstr>Example: 2. General statement of the problem area, with a focus on a specific research problem,  </vt:lpstr>
      <vt:lpstr>Example: 3 &amp;4. Justification for the choice of the proposed study &amp; significance of the study+ purpose of the study  </vt:lpstr>
      <vt:lpstr>Example: 5. Research questions and hypoteses </vt:lpstr>
      <vt:lpstr> Example: 6. Research methodology</vt:lpstr>
      <vt:lpstr>Example: 7. Structure of the work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the General Introduction</dc:title>
  <dc:creator>GHOST</dc:creator>
  <cp:lastModifiedBy>GHOST</cp:lastModifiedBy>
  <cp:revision>5</cp:revision>
  <dcterms:created xsi:type="dcterms:W3CDTF">2019-12-22T21:20:46Z</dcterms:created>
  <dcterms:modified xsi:type="dcterms:W3CDTF">2023-12-02T21:53:54Z</dcterms:modified>
</cp:coreProperties>
</file>