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061F-18AB-4DA1-A5C7-D3A3C577F961}" type="datetimeFigureOut">
              <a:rPr lang="fr-FR" smtClean="0"/>
              <a:t>17/12/2023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F4BE-C6B5-4C1A-A0CF-D5B3CB50A9E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061F-18AB-4DA1-A5C7-D3A3C577F961}" type="datetimeFigureOut">
              <a:rPr lang="fr-FR" smtClean="0"/>
              <a:t>18/12/2023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F4BE-C6B5-4C1A-A0CF-D5B3CB50A9E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061F-18AB-4DA1-A5C7-D3A3C577F961}" type="datetimeFigureOut">
              <a:rPr lang="fr-FR" smtClean="0"/>
              <a:t>18/12/2023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F4BE-C6B5-4C1A-A0CF-D5B3CB50A9E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061F-18AB-4DA1-A5C7-D3A3C577F961}" type="datetimeFigureOut">
              <a:rPr lang="fr-FR" smtClean="0"/>
              <a:t>17/12/2023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F4BE-C6B5-4C1A-A0CF-D5B3CB50A9E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061F-18AB-4DA1-A5C7-D3A3C577F961}" type="datetimeFigureOut">
              <a:rPr lang="fr-FR" smtClean="0"/>
              <a:t>18/12/2023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F4BE-C6B5-4C1A-A0CF-D5B3CB50A9E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061F-18AB-4DA1-A5C7-D3A3C577F961}" type="datetimeFigureOut">
              <a:rPr lang="fr-FR" smtClean="0"/>
              <a:t>18/12/2023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F4BE-C6B5-4C1A-A0CF-D5B3CB50A9E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061F-18AB-4DA1-A5C7-D3A3C577F961}" type="datetimeFigureOut">
              <a:rPr lang="fr-FR" smtClean="0"/>
              <a:t>18/12/2023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F4BE-C6B5-4C1A-A0CF-D5B3CB50A9E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061F-18AB-4DA1-A5C7-D3A3C577F961}" type="datetimeFigureOut">
              <a:rPr lang="fr-FR" smtClean="0"/>
              <a:t>18/12/2023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F4BE-C6B5-4C1A-A0CF-D5B3CB50A9E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061F-18AB-4DA1-A5C7-D3A3C577F961}" type="datetimeFigureOut">
              <a:rPr lang="fr-FR" smtClean="0"/>
              <a:t>18/12/2023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F4BE-C6B5-4C1A-A0CF-D5B3CB50A9E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061F-18AB-4DA1-A5C7-D3A3C577F961}" type="datetimeFigureOut">
              <a:rPr lang="fr-FR" smtClean="0"/>
              <a:t>18/12/2023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F4BE-C6B5-4C1A-A0CF-D5B3CB50A9E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061F-18AB-4DA1-A5C7-D3A3C577F961}" type="datetimeFigureOut">
              <a:rPr lang="fr-FR" smtClean="0"/>
              <a:t>18/12/2023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F4BE-C6B5-4C1A-A0CF-D5B3CB50A9E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0061F-18AB-4DA1-A5C7-D3A3C577F961}" type="datetimeFigureOut">
              <a:rPr lang="fr-FR" smtClean="0"/>
              <a:t>17/12/2023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7F4BE-C6B5-4C1A-A0CF-D5B3CB50A9EC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5786" y="357166"/>
            <a:ext cx="7786742" cy="2714644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People’s Democratic Republic of Algeria</a:t>
            </a:r>
            <a:r>
              <a:rPr lang="fr-FR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fr-FR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Ministry of Higher Education and Scientific Research</a:t>
            </a:r>
            <a:r>
              <a:rPr lang="fr-FR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fr-FR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University of Tlemcen</a:t>
            </a:r>
            <a:r>
              <a:rPr lang="fr-FR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fr-FR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Faculty of Letters &amp; Languages</a:t>
            </a:r>
            <a:r>
              <a:rPr lang="fr-FR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fr-FR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Department of Spanish</a:t>
            </a:r>
            <a:endParaRPr lang="en-US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28596" y="4286256"/>
            <a:ext cx="6400800" cy="17526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Module: TIC &amp; E-learning 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Coefficient: 1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Level: L1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Teacher: ALLAL Lila 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4" name="Image 3" descr="téléchargement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4063571" y="2928937"/>
            <a:ext cx="1016857" cy="10001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pPr lvl="0"/>
            <a:r>
              <a:rPr lang="en-US" sz="2700" b="1" dirty="0" smtClean="0">
                <a:solidFill>
                  <a:srgbClr val="FF0000"/>
                </a:solidFill>
              </a:rPr>
              <a:t/>
            </a:r>
            <a:br>
              <a:rPr lang="en-US" sz="2700" b="1" dirty="0" smtClean="0">
                <a:solidFill>
                  <a:srgbClr val="FF0000"/>
                </a:solidFill>
              </a:rPr>
            </a:br>
            <a:r>
              <a:rPr lang="en-US" sz="2700" b="1" dirty="0">
                <a:solidFill>
                  <a:srgbClr val="FF0000"/>
                </a:solidFill>
              </a:rPr>
              <a:t/>
            </a:r>
            <a:br>
              <a:rPr lang="en-US" sz="2700" b="1" dirty="0">
                <a:solidFill>
                  <a:srgbClr val="FF0000"/>
                </a:solidFill>
              </a:rPr>
            </a:br>
            <a:r>
              <a:rPr lang="en-US" sz="2700" b="1" dirty="0" smtClean="0">
                <a:solidFill>
                  <a:srgbClr val="FF0000"/>
                </a:solidFill>
              </a:rPr>
              <a:t>Course title: </a:t>
            </a:r>
            <a:r>
              <a:rPr lang="en-US" sz="2700" b="1" dirty="0"/>
              <a:t>Creation of electronic addresses: electronic correspondence technique(s) (e-mailing).</a:t>
            </a:r>
            <a:r>
              <a:rPr lang="fr-FR" dirty="0"/>
              <a:t/>
            </a:r>
            <a:br>
              <a:rPr lang="fr-FR" dirty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400" dirty="0" smtClean="0">
                <a:solidFill>
                  <a:srgbClr val="FF0000"/>
                </a:solidFill>
              </a:rPr>
              <a:t>Introduction: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2000" b="1" u="sng" dirty="0" smtClean="0">
                <a:solidFill>
                  <a:srgbClr val="FF0000"/>
                </a:solidFill>
              </a:rPr>
              <a:t>Definition of E-mailing: </a:t>
            </a:r>
            <a:r>
              <a:rPr lang="en-US" sz="2000" dirty="0"/>
              <a:t>Electronic mailing, commonly known as e-mailing, is the electronic transmission of messages and data between users using digital devices. It allows individuals to exchange written information, files, and multimedia content over the internet. E-mail has become a fundamental communication tool, serving various purposes in personal, professional, and academic contexts</a:t>
            </a:r>
            <a:r>
              <a:rPr lang="en-US" sz="2000" dirty="0" smtClean="0"/>
              <a:t>.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2000" b="1" u="sng" dirty="0" smtClean="0">
                <a:solidFill>
                  <a:srgbClr val="FF0000"/>
                </a:solidFill>
              </a:rPr>
              <a:t>Importance of E-mailing in various contexts: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2000" b="1" dirty="0" smtClean="0"/>
              <a:t>Professional communication: </a:t>
            </a:r>
            <a:r>
              <a:rPr lang="en-US" sz="2000" dirty="0"/>
              <a:t>Used in business, job applications, and educational institutions</a:t>
            </a:r>
            <a:r>
              <a:rPr lang="en-US" sz="2000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b="1" dirty="0"/>
              <a:t>Personal Communication:</a:t>
            </a:r>
            <a:r>
              <a:rPr lang="en-US" sz="2000" dirty="0"/>
              <a:t> Enables quick communication and sharing media with friends and family.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b="1" dirty="0"/>
              <a:t>Information Distribution:</a:t>
            </a:r>
            <a:r>
              <a:rPr lang="en-US" sz="2000" dirty="0"/>
              <a:t> Common for newsletters, updates, marketing, and promotions.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b="1" dirty="0"/>
              <a:t>Documentation and Record Keeping:</a:t>
            </a:r>
            <a:r>
              <a:rPr lang="en-US" sz="2000" dirty="0"/>
              <a:t> Acts as a written record for agreements and decisions, facilitating archiving.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b="1" dirty="0"/>
              <a:t>Collaboration and Coordination:</a:t>
            </a:r>
            <a:r>
              <a:rPr lang="en-US" sz="2000" dirty="0"/>
              <a:t> Essential for project collaboration, team communication, and remote work.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b="1" dirty="0"/>
              <a:t>Remote Work:</a:t>
            </a:r>
            <a:r>
              <a:rPr lang="en-US" sz="2000" dirty="0"/>
              <a:t> Enables communication among remote workers and facilitates task assignment.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b="1" dirty="0"/>
              <a:t>Legal and Official Communication:</a:t>
            </a:r>
            <a:r>
              <a:rPr lang="en-US" sz="2000" dirty="0"/>
              <a:t> Used for sending legal notices, contracts, and official government communication.</a:t>
            </a:r>
          </a:p>
          <a:p>
            <a:pPr marL="571500" indent="-571500" algn="just">
              <a:buNone/>
            </a:pPr>
            <a:endParaRPr lang="en-US" sz="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II. Key points:</a:t>
            </a:r>
          </a:p>
          <a:p>
            <a:pPr marL="571500" indent="-571500" algn="just">
              <a:buFont typeface="+mj-lt"/>
              <a:buAutoNum type="alphaUcPeriod"/>
            </a:pPr>
            <a:r>
              <a:rPr lang="en-US" sz="2000" u="sng" dirty="0" smtClean="0">
                <a:solidFill>
                  <a:srgbClr val="FF0000"/>
                </a:solidFill>
              </a:rPr>
              <a:t>Definition of electronic addresses: </a:t>
            </a:r>
            <a:r>
              <a:rPr lang="en-US" sz="2000" dirty="0"/>
              <a:t>An electronic address is a unique identifier assigned to a user, allowing them to send and receive digital messages. In the context of e-mail, this is commonly referred to as an email address</a:t>
            </a:r>
            <a:r>
              <a:rPr lang="en-US" sz="2000" dirty="0" smtClean="0"/>
              <a:t>.</a:t>
            </a:r>
          </a:p>
          <a:p>
            <a:pPr marL="571500" indent="-571500" algn="just">
              <a:buFont typeface="+mj-lt"/>
              <a:buAutoNum type="alphaUcPeriod"/>
            </a:pPr>
            <a:r>
              <a:rPr lang="en-US" sz="2000" u="sng" dirty="0" smtClean="0">
                <a:solidFill>
                  <a:srgbClr val="FF0000"/>
                </a:solidFill>
              </a:rPr>
              <a:t>Types of electronic addresses: </a:t>
            </a:r>
          </a:p>
          <a:p>
            <a:pPr algn="just"/>
            <a:r>
              <a:rPr lang="en-US" sz="2000" i="1" dirty="0"/>
              <a:t>Email Addresses</a:t>
            </a:r>
            <a:r>
              <a:rPr lang="en-US" sz="2000" dirty="0"/>
              <a:t>: Primary electronic addresses used for sending and receiving emails.</a:t>
            </a:r>
          </a:p>
          <a:p>
            <a:pPr algn="just"/>
            <a:r>
              <a:rPr lang="en-US" sz="2000" i="1" dirty="0"/>
              <a:t>Importance of a Professional Email Address</a:t>
            </a:r>
            <a:r>
              <a:rPr lang="en-US" sz="2000" dirty="0"/>
              <a:t>: Emphasizes the significance of maintaining a professional image in online communication</a:t>
            </a:r>
            <a:r>
              <a:rPr lang="en-US" sz="2000" dirty="0" smtClean="0"/>
              <a:t>.</a:t>
            </a:r>
          </a:p>
          <a:p>
            <a:pPr marL="457200" indent="-457200" algn="just">
              <a:buNone/>
            </a:pPr>
            <a:r>
              <a:rPr lang="en-US" sz="2000" u="sng" dirty="0" smtClean="0">
                <a:solidFill>
                  <a:srgbClr val="FF0000"/>
                </a:solidFill>
              </a:rPr>
              <a:t>C. creating an Email account:</a:t>
            </a:r>
          </a:p>
          <a:p>
            <a:pPr algn="just"/>
            <a:r>
              <a:rPr lang="en-US" sz="2000" b="1" dirty="0"/>
              <a:t>Selecting an Email Service Provider</a:t>
            </a:r>
            <a:endParaRPr lang="en-US" sz="2000" dirty="0"/>
          </a:p>
          <a:p>
            <a:pPr lvl="1" algn="just"/>
            <a:r>
              <a:rPr lang="en-US" sz="2000" dirty="0"/>
              <a:t>Choosing from reputable providers such as Gmail, Outlook, or Yahoo.</a:t>
            </a:r>
          </a:p>
          <a:p>
            <a:pPr algn="just"/>
            <a:r>
              <a:rPr lang="en-US" sz="2000" b="1" dirty="0"/>
              <a:t>Steps to Create a New Email Account</a:t>
            </a:r>
            <a:endParaRPr lang="en-US" sz="2000" dirty="0"/>
          </a:p>
          <a:p>
            <a:pPr lvl="1" algn="just"/>
            <a:r>
              <a:rPr lang="en-US" sz="2000" dirty="0"/>
              <a:t>Step-by-step guide on registering for an email account, including entering personal information and selecting a username.</a:t>
            </a:r>
          </a:p>
          <a:p>
            <a:pPr algn="just"/>
            <a:r>
              <a:rPr lang="en-US" sz="2000" b="1" dirty="0"/>
              <a:t>Choosing a Strong and Secure Password</a:t>
            </a:r>
            <a:endParaRPr lang="en-US" sz="2000" dirty="0"/>
          </a:p>
          <a:p>
            <a:pPr lvl="1" algn="just"/>
            <a:r>
              <a:rPr lang="en-US" sz="2000" dirty="0"/>
              <a:t>Tips for creating a secure password to protect the email account from unauthorized access.</a:t>
            </a:r>
          </a:p>
          <a:p>
            <a:pPr marL="457200" indent="-457200" algn="just">
              <a:buNone/>
            </a:pPr>
            <a:endParaRPr lang="en-US" sz="2000" u="sng" dirty="0" smtClean="0">
              <a:solidFill>
                <a:srgbClr val="FF0000"/>
              </a:solidFill>
            </a:endParaRPr>
          </a:p>
          <a:p>
            <a:pPr marL="457200" indent="-457200" algn="just"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571500" indent="-571500" algn="just"/>
            <a:endParaRPr lang="en-US" sz="2000" dirty="0" smtClean="0">
              <a:solidFill>
                <a:srgbClr val="FF0000"/>
              </a:solidFill>
            </a:endParaRPr>
          </a:p>
          <a:p>
            <a:pPr marL="571500" indent="-57150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b="1" u="sng" dirty="0" smtClean="0">
                <a:solidFill>
                  <a:srgbClr val="FF0000"/>
                </a:solidFill>
              </a:rPr>
              <a:t>D. Email structure and components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en-US" sz="2400" b="1" dirty="0"/>
              <a:t>Subject Line Importance</a:t>
            </a:r>
            <a:endParaRPr lang="en-US" sz="2400" dirty="0"/>
          </a:p>
          <a:p>
            <a:pPr lvl="1" algn="just"/>
            <a:r>
              <a:rPr lang="en-US" sz="2000" dirty="0"/>
              <a:t>Highlighting the role of a clear and concise subject line in conveying the purpose of the email.</a:t>
            </a:r>
          </a:p>
          <a:p>
            <a:pPr algn="just"/>
            <a:r>
              <a:rPr lang="en-US" sz="2400" b="1" dirty="0"/>
              <a:t>Addressing the Recipient</a:t>
            </a:r>
            <a:endParaRPr lang="en-US" sz="2400" dirty="0"/>
          </a:p>
          <a:p>
            <a:pPr lvl="1" algn="just"/>
            <a:r>
              <a:rPr lang="en-US" sz="2000" dirty="0"/>
              <a:t>Proper ways to address recipients in different contexts (formal vs. informal).</a:t>
            </a:r>
          </a:p>
          <a:p>
            <a:pPr algn="just"/>
            <a:r>
              <a:rPr lang="en-US" sz="2400" b="1" dirty="0"/>
              <a:t>Composing the Body of the Email</a:t>
            </a:r>
            <a:endParaRPr lang="en-US" sz="2400" dirty="0"/>
          </a:p>
          <a:p>
            <a:pPr lvl="1" algn="just"/>
            <a:r>
              <a:rPr lang="en-US" sz="2000" dirty="0"/>
              <a:t>Guidelines for effective and coherent communication in the main body of the email.</a:t>
            </a:r>
          </a:p>
          <a:p>
            <a:pPr algn="just"/>
            <a:r>
              <a:rPr lang="en-US" sz="2400" b="1" dirty="0"/>
              <a:t>Adding Attachments</a:t>
            </a:r>
            <a:endParaRPr lang="en-US" sz="2400" dirty="0"/>
          </a:p>
          <a:p>
            <a:pPr lvl="1" algn="just"/>
            <a:r>
              <a:rPr lang="en-US" sz="2000" dirty="0"/>
              <a:t>Instructions on attaching files, documents, or multimedia to emails.</a:t>
            </a:r>
          </a:p>
          <a:p>
            <a:pPr>
              <a:buNone/>
            </a:pPr>
            <a:r>
              <a:rPr lang="en-US" sz="2400" b="1" u="sng" dirty="0" smtClean="0">
                <a:solidFill>
                  <a:srgbClr val="FF0000"/>
                </a:solidFill>
              </a:rPr>
              <a:t>E. Email netiquette for different purposes :</a:t>
            </a:r>
          </a:p>
          <a:p>
            <a:r>
              <a:rPr lang="en-US" sz="2600" b="1" dirty="0"/>
              <a:t>Professional Emails</a:t>
            </a:r>
            <a:endParaRPr lang="en-US" sz="2600" dirty="0"/>
          </a:p>
          <a:p>
            <a:pPr lvl="1"/>
            <a:r>
              <a:rPr lang="en-US" sz="2200" dirty="0"/>
              <a:t>Tailoring the tone and content for professional interactions.</a:t>
            </a:r>
          </a:p>
          <a:p>
            <a:r>
              <a:rPr lang="en-US" sz="2600" b="1" dirty="0"/>
              <a:t>Personal Emails</a:t>
            </a:r>
            <a:endParaRPr lang="en-US" sz="2600" dirty="0"/>
          </a:p>
          <a:p>
            <a:pPr lvl="1"/>
            <a:r>
              <a:rPr lang="en-US" sz="2200" dirty="0"/>
              <a:t>Balancing personal expression with appropriateness.</a:t>
            </a:r>
          </a:p>
          <a:p>
            <a:r>
              <a:rPr lang="en-US" sz="2600" b="1" dirty="0"/>
              <a:t>Academic Emails</a:t>
            </a:r>
            <a:endParaRPr lang="en-US" sz="2600" dirty="0"/>
          </a:p>
          <a:p>
            <a:pPr lvl="1"/>
            <a:r>
              <a:rPr lang="en-US" sz="2200" dirty="0"/>
              <a:t>Adhering to a formal tone and structure in academic correspondence.</a:t>
            </a:r>
          </a:p>
          <a:p>
            <a:r>
              <a:rPr lang="en-US" sz="2600" b="1" dirty="0"/>
              <a:t>Job Application Emails</a:t>
            </a:r>
            <a:endParaRPr lang="en-US" sz="2600" dirty="0"/>
          </a:p>
          <a:p>
            <a:pPr lvl="1"/>
            <a:r>
              <a:rPr lang="en-US" sz="2200" dirty="0"/>
              <a:t>Specific guidelines for crafting emails when applying for jobs or internships.</a:t>
            </a:r>
          </a:p>
          <a:p>
            <a:pPr>
              <a:buNone/>
            </a:pPr>
            <a:endParaRPr lang="en-US" sz="2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1306</TotalTime>
  <Words>488</Words>
  <Application>Microsoft Office PowerPoint</Application>
  <PresentationFormat>Affichage à l'écran (4:3)</PresentationFormat>
  <Paragraphs>48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People’s Democratic Republic of Algeria Ministry of Higher Education and Scientific Research University of Tlemcen Faculty of Letters &amp; Languages Department of Spanish</vt:lpstr>
      <vt:lpstr>  Course title: Creation of electronic addresses: electronic correspondence technique(s) (e-mailing).  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People’s Democratic Republic of Algeria Ministry of Higher Education and Scientific Research University of Tlemcen Faculty of Letters &amp; Languages Department of Spanish</dc:title>
  <dc:creator>User</dc:creator>
  <cp:lastModifiedBy>User</cp:lastModifiedBy>
  <cp:revision>1</cp:revision>
  <dcterms:created xsi:type="dcterms:W3CDTF">2023-12-17T15:33:55Z</dcterms:created>
  <dcterms:modified xsi:type="dcterms:W3CDTF">2023-12-18T13:20:14Z</dcterms:modified>
</cp:coreProperties>
</file>