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403" r:id="rId3"/>
    <p:sldId id="371" r:id="rId4"/>
    <p:sldId id="373" r:id="rId5"/>
    <p:sldId id="374" r:id="rId6"/>
    <p:sldId id="375" r:id="rId7"/>
    <p:sldId id="376" r:id="rId8"/>
    <p:sldId id="377" r:id="rId9"/>
    <p:sldId id="378" r:id="rId10"/>
    <p:sldId id="379" r:id="rId11"/>
    <p:sldId id="404" r:id="rId12"/>
    <p:sldId id="400" r:id="rId13"/>
    <p:sldId id="401" r:id="rId14"/>
    <p:sldId id="405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F6F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624" autoAdjust="0"/>
  </p:normalViewPr>
  <p:slideViewPr>
    <p:cSldViewPr>
      <p:cViewPr>
        <p:scale>
          <a:sx n="65" d="100"/>
          <a:sy n="65" d="100"/>
        </p:scale>
        <p:origin x="427" y="6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6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22130-C0B4-4121-926E-60B5E74A7A6A}" type="datetimeFigureOut">
              <a:rPr lang="fr-FR" smtClean="0"/>
              <a:pPr/>
              <a:t>28/02/2018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4BFC65-A216-4075-90A3-8BD7ED3A27A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2DC9DB-5739-4935-B1A3-0E004D5B70DF}" type="datetimeFigureOut">
              <a:rPr lang="fr-FR" smtClean="0"/>
              <a:pPr/>
              <a:t>28/02/2018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6DDA14-488C-4594-B7B0-96F8479CA9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6DDA14-488C-4594-B7B0-96F8479CA987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6DDA14-488C-4594-B7B0-96F8479CA987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45BF5F-CC04-4FAB-8ED8-F6EA4C91F7C2}" type="slidenum">
              <a:rPr lang="fr-CA" smtClean="0"/>
              <a:pPr/>
              <a:t>4</a:t>
            </a:fld>
            <a:endParaRPr lang="fr-CA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F171A7-8616-4C4E-92DB-4415FE1076CF}" type="slidenum">
              <a:rPr lang="fr-CA" smtClean="0"/>
              <a:pPr/>
              <a:t>5</a:t>
            </a:fld>
            <a:endParaRPr lang="fr-CA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CDF8B6-FE6D-4495-9A7B-E21C0DB3164C}" type="slidenum">
              <a:rPr lang="fr-CA" smtClean="0"/>
              <a:pPr/>
              <a:t>6</a:t>
            </a:fld>
            <a:endParaRPr lang="fr-CA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32BCCE-A2F4-4958-8637-8AFBA41CDC58}" type="slidenum">
              <a:rPr lang="fr-CA" smtClean="0"/>
              <a:pPr/>
              <a:t>7</a:t>
            </a:fld>
            <a:endParaRPr lang="fr-CA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2EED97-7E4C-44DA-BFA8-20AE4841B43C}" type="slidenum">
              <a:rPr lang="fr-CA" smtClean="0"/>
              <a:pPr/>
              <a:t>8</a:t>
            </a:fld>
            <a:endParaRPr lang="fr-CA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1EC2AA-1418-4F0A-8A20-87416A6647E0}" type="slidenum">
              <a:rPr lang="fr-CA" smtClean="0"/>
              <a:pPr/>
              <a:t>9</a:t>
            </a:fld>
            <a:endParaRPr lang="fr-CA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FF3574-F63D-49BF-8082-5D8E32A0C471}" type="slidenum">
              <a:rPr lang="fr-CA" smtClean="0"/>
              <a:pPr/>
              <a:t>10</a:t>
            </a:fld>
            <a:endParaRPr lang="fr-CA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09AA7-1954-4188-ACFE-0E5CB6265CF2}" type="datetime1">
              <a:rPr lang="fr-FR" smtClean="0"/>
              <a:pPr/>
              <a:t>28/02/2018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3481F-7C82-4EF1-92F1-9B3E4AF8D6DD}" type="datetime1">
              <a:rPr lang="fr-FR" smtClean="0"/>
              <a:pPr/>
              <a:t>28/02/2018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F3E59-7083-4E2A-9AEE-80DD6ED35B98}" type="datetime1">
              <a:rPr lang="fr-FR" smtClean="0"/>
              <a:pPr/>
              <a:t>28/02/2018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A1C92-359D-4F30-BA84-F5E7FEEAD6BA}" type="datetime1">
              <a:rPr lang="fr-FR" smtClean="0"/>
              <a:pPr/>
              <a:t>28/02/2018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40FF0-89D6-48E6-8C68-8109252902B2}" type="datetime1">
              <a:rPr lang="fr-FR" smtClean="0"/>
              <a:pPr/>
              <a:t>28/02/2018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A07FC-5E79-422D-9CA0-F469BB305193}" type="datetime1">
              <a:rPr lang="fr-FR" smtClean="0"/>
              <a:pPr/>
              <a:t>28/02/2018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D89E1-75F3-4869-A449-DEF5628483F2}" type="datetime1">
              <a:rPr lang="fr-FR" smtClean="0"/>
              <a:pPr/>
              <a:t>28/02/2018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02C79-556D-4324-8F17-9E317E588347}" type="datetime1">
              <a:rPr lang="fr-FR" smtClean="0"/>
              <a:pPr/>
              <a:t>28/02/2018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0B79-A2A8-4EE0-AF74-4A0729F61B84}" type="datetime1">
              <a:rPr lang="fr-FR" smtClean="0"/>
              <a:pPr/>
              <a:t>28/02/2018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35BD-D77E-4F9D-BD42-C5C30124CB54}" type="datetime1">
              <a:rPr lang="fr-FR" smtClean="0"/>
              <a:pPr/>
              <a:t>28/02/2018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18E0-757E-4E1A-A696-541BF552E089}" type="datetime1">
              <a:rPr lang="fr-FR" smtClean="0"/>
              <a:pPr/>
              <a:t>28/02/2018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96A02-3C6A-4215-A797-87ADC4FE8087}" type="datetime1">
              <a:rPr lang="fr-FR" smtClean="0"/>
              <a:pPr/>
              <a:t>28/02/2018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957770"/>
            <a:ext cx="6400800" cy="90012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fr-FR" sz="2000" dirty="0" smtClean="0">
                <a:solidFill>
                  <a:srgbClr val="002060"/>
                </a:solidFill>
              </a:rPr>
              <a:t>Nabil ABOU-BEKR</a:t>
            </a:r>
          </a:p>
          <a:p>
            <a:pPr>
              <a:spcBef>
                <a:spcPts val="0"/>
              </a:spcBef>
            </a:pPr>
            <a:r>
              <a:rPr lang="fr-FR" sz="2000" i="1" dirty="0" smtClean="0">
                <a:solidFill>
                  <a:srgbClr val="002060"/>
                </a:solidFill>
              </a:rPr>
              <a:t>Professeur en génie civil</a:t>
            </a:r>
          </a:p>
          <a:p>
            <a:pPr>
              <a:spcBef>
                <a:spcPts val="0"/>
              </a:spcBef>
            </a:pPr>
            <a:endParaRPr lang="fr-FR" sz="2000" i="1" dirty="0" smtClean="0">
              <a:solidFill>
                <a:srgbClr val="002060"/>
              </a:solidFill>
            </a:endParaRPr>
          </a:p>
          <a:p>
            <a:endParaRPr lang="fr-FR" sz="2000" dirty="0">
              <a:solidFill>
                <a:srgbClr val="00206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142976" y="395567"/>
            <a:ext cx="67866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rgbClr val="002060"/>
                </a:solidFill>
              </a:rPr>
              <a:t>Université </a:t>
            </a:r>
            <a:r>
              <a:rPr lang="fr-FR" sz="2400" dirty="0" err="1" smtClean="0">
                <a:solidFill>
                  <a:srgbClr val="002060"/>
                </a:solidFill>
              </a:rPr>
              <a:t>Aboubakr</a:t>
            </a:r>
            <a:r>
              <a:rPr lang="fr-FR" sz="2400" dirty="0" smtClean="0">
                <a:solidFill>
                  <a:srgbClr val="002060"/>
                </a:solidFill>
              </a:rPr>
              <a:t> </a:t>
            </a:r>
            <a:r>
              <a:rPr lang="fr-FR" sz="2400" dirty="0" err="1" smtClean="0">
                <a:solidFill>
                  <a:srgbClr val="002060"/>
                </a:solidFill>
              </a:rPr>
              <a:t>Belkaid</a:t>
            </a:r>
            <a:r>
              <a:rPr lang="fr-FR" sz="2400" dirty="0" smtClean="0">
                <a:solidFill>
                  <a:srgbClr val="002060"/>
                </a:solidFill>
              </a:rPr>
              <a:t>, Tlemcen</a:t>
            </a:r>
          </a:p>
          <a:p>
            <a:pPr algn="ctr"/>
            <a:r>
              <a:rPr lang="fr-FR" sz="2400" dirty="0" smtClean="0">
                <a:solidFill>
                  <a:srgbClr val="002060"/>
                </a:solidFill>
              </a:rPr>
              <a:t>Faculté de Technologie</a:t>
            </a:r>
          </a:p>
          <a:p>
            <a:pPr algn="ctr"/>
            <a:r>
              <a:rPr lang="fr-FR" sz="2400" dirty="0" smtClean="0">
                <a:solidFill>
                  <a:srgbClr val="002060"/>
                </a:solidFill>
              </a:rPr>
              <a:t>Département de Génie Civil</a:t>
            </a:r>
          </a:p>
        </p:txBody>
      </p:sp>
      <p:grpSp>
        <p:nvGrpSpPr>
          <p:cNvPr id="9" name="Group 4"/>
          <p:cNvGrpSpPr>
            <a:grpSpLocks/>
          </p:cNvGrpSpPr>
          <p:nvPr/>
        </p:nvGrpSpPr>
        <p:grpSpPr bwMode="auto">
          <a:xfrm>
            <a:off x="357158" y="214290"/>
            <a:ext cx="747281" cy="928694"/>
            <a:chOff x="904" y="-759"/>
            <a:chExt cx="3474" cy="5488"/>
          </a:xfrm>
        </p:grpSpPr>
        <p:pic>
          <p:nvPicPr>
            <p:cNvPr id="10" name="Picture 5" descr="logoUniv1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16000" contrast="58000"/>
            </a:blip>
            <a:srcRect/>
            <a:stretch>
              <a:fillRect/>
            </a:stretch>
          </p:blipFill>
          <p:spPr bwMode="auto">
            <a:xfrm>
              <a:off x="904" y="-759"/>
              <a:ext cx="3474" cy="5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2345" y="1570"/>
              <a:ext cx="113" cy="159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2517" y="1570"/>
              <a:ext cx="113" cy="159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</p:grpSp>
      <p:grpSp>
        <p:nvGrpSpPr>
          <p:cNvPr id="16" name="Group 4"/>
          <p:cNvGrpSpPr>
            <a:grpSpLocks/>
          </p:cNvGrpSpPr>
          <p:nvPr/>
        </p:nvGrpSpPr>
        <p:grpSpPr bwMode="auto">
          <a:xfrm>
            <a:off x="7896685" y="214290"/>
            <a:ext cx="747281" cy="928694"/>
            <a:chOff x="904" y="-759"/>
            <a:chExt cx="3474" cy="5488"/>
          </a:xfrm>
        </p:grpSpPr>
        <p:pic>
          <p:nvPicPr>
            <p:cNvPr id="17" name="Picture 5" descr="logoUniv1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16000" contrast="58000"/>
            </a:blip>
            <a:srcRect/>
            <a:stretch>
              <a:fillRect/>
            </a:stretch>
          </p:blipFill>
          <p:spPr bwMode="auto">
            <a:xfrm>
              <a:off x="904" y="-759"/>
              <a:ext cx="3474" cy="5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2345" y="1570"/>
              <a:ext cx="113" cy="159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2517" y="1570"/>
              <a:ext cx="113" cy="159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</p:grpSp>
      <p:sp>
        <p:nvSpPr>
          <p:cNvPr id="15" name="ZoneTexte 14"/>
          <p:cNvSpPr txBox="1"/>
          <p:nvPr/>
        </p:nvSpPr>
        <p:spPr>
          <a:xfrm>
            <a:off x="2143108" y="1928802"/>
            <a:ext cx="49208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2060"/>
                </a:solidFill>
              </a:rPr>
              <a:t>1</a:t>
            </a:r>
            <a:r>
              <a:rPr lang="fr-FR" sz="2400" b="1" baseline="30000" dirty="0" smtClean="0">
                <a:solidFill>
                  <a:srgbClr val="002060"/>
                </a:solidFill>
              </a:rPr>
              <a:t>ère</a:t>
            </a:r>
            <a:r>
              <a:rPr lang="fr-FR" sz="2400" b="1" dirty="0" smtClean="0">
                <a:solidFill>
                  <a:srgbClr val="002060"/>
                </a:solidFill>
              </a:rPr>
              <a:t> Année Master Génie Civil</a:t>
            </a:r>
          </a:p>
          <a:p>
            <a:pPr algn="ctr"/>
            <a:r>
              <a:rPr lang="fr-FR" sz="2400" b="1" dirty="0" smtClean="0">
                <a:solidFill>
                  <a:srgbClr val="002060"/>
                </a:solidFill>
              </a:rPr>
              <a:t>Ethique et déontologie de l’ingénieur</a:t>
            </a:r>
            <a:endParaRPr lang="fr-FR" sz="2400" b="1" dirty="0">
              <a:solidFill>
                <a:srgbClr val="002060"/>
              </a:solidFill>
            </a:endParaRPr>
          </a:p>
        </p:txBody>
      </p:sp>
      <p:sp>
        <p:nvSpPr>
          <p:cNvPr id="20" name="Titre 1"/>
          <p:cNvSpPr txBox="1">
            <a:spLocks/>
          </p:cNvSpPr>
          <p:nvPr/>
        </p:nvSpPr>
        <p:spPr>
          <a:xfrm>
            <a:off x="500034" y="3214694"/>
            <a:ext cx="8229600" cy="1143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Chapitre </a:t>
            </a:r>
            <a:r>
              <a:rPr lang="fr-FR" sz="36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3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</a:t>
            </a:r>
            <a:r>
              <a:rPr lang="fr-FR" sz="36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DILEMME ETHIQUE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r-CA" dirty="0" smtClean="0">
                <a:solidFill>
                  <a:srgbClr val="002060"/>
                </a:solidFill>
              </a:rPr>
              <a:t>L’honnêteté</a:t>
            </a:r>
          </a:p>
          <a:p>
            <a:pPr eaLnBrk="1" hangingPunct="1"/>
            <a:r>
              <a:rPr lang="fr-CA" dirty="0" smtClean="0">
                <a:solidFill>
                  <a:srgbClr val="002060"/>
                </a:solidFill>
              </a:rPr>
              <a:t>La prudence</a:t>
            </a:r>
          </a:p>
          <a:p>
            <a:pPr eaLnBrk="1" hangingPunct="1"/>
            <a:r>
              <a:rPr lang="fr-CA" dirty="0" smtClean="0">
                <a:solidFill>
                  <a:srgbClr val="002060"/>
                </a:solidFill>
              </a:rPr>
              <a:t>La loyauté</a:t>
            </a:r>
          </a:p>
          <a:p>
            <a:pPr eaLnBrk="1" hangingPunct="1"/>
            <a:r>
              <a:rPr lang="fr-CA" dirty="0" smtClean="0">
                <a:solidFill>
                  <a:srgbClr val="002060"/>
                </a:solidFill>
              </a:rPr>
              <a:t>La famille</a:t>
            </a:r>
          </a:p>
          <a:p>
            <a:pPr eaLnBrk="1" hangingPunct="1"/>
            <a:r>
              <a:rPr lang="fr-CA" dirty="0" smtClean="0">
                <a:solidFill>
                  <a:srgbClr val="002060"/>
                </a:solidFill>
              </a:rPr>
              <a:t>La justice</a:t>
            </a:r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A" sz="3600" b="1" dirty="0">
                <a:solidFill>
                  <a:srgbClr val="0070C0"/>
                </a:solidFill>
              </a:rPr>
              <a:t>Valeurs vertueuses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500034" y="3000372"/>
            <a:ext cx="8229600" cy="92869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fr-FR" sz="3200" b="1" dirty="0" smtClean="0">
                <a:solidFill>
                  <a:srgbClr val="0070C0"/>
                </a:solidFill>
              </a:rPr>
              <a:t>3.2. Le dilemme (conflit de valeurs)</a:t>
            </a:r>
            <a:endParaRPr lang="fr-FR" sz="32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fr-CA" sz="3600" b="1" dirty="0" smtClean="0">
                <a:solidFill>
                  <a:srgbClr val="0070C0"/>
                </a:solidFill>
                <a:effectLst/>
              </a:rPr>
              <a:t>Le dilemme (</a:t>
            </a:r>
            <a:r>
              <a:rPr lang="fr-CA" sz="3600" b="1" dirty="0" smtClean="0">
                <a:solidFill>
                  <a:srgbClr val="0070C0"/>
                </a:solidFill>
              </a:rPr>
              <a:t>Conflit de valeurs)</a:t>
            </a:r>
            <a:endParaRPr lang="fr-CA" sz="3600" b="1" dirty="0" smtClean="0">
              <a:solidFill>
                <a:srgbClr val="0070C0"/>
              </a:solidFill>
              <a:effectLst/>
            </a:endParaRPr>
          </a:p>
        </p:txBody>
      </p:sp>
      <p:sp>
        <p:nvSpPr>
          <p:cNvPr id="39939" name="Rectangle 3"/>
          <p:cNvSpPr>
            <a:spLocks noGrp="1"/>
          </p:cNvSpPr>
          <p:nvPr>
            <p:ph type="body" idx="1"/>
          </p:nvPr>
        </p:nvSpPr>
        <p:spPr>
          <a:xfrm>
            <a:off x="457200" y="1760558"/>
            <a:ext cx="8229600" cy="4525962"/>
          </a:xfrm>
        </p:spPr>
        <p:txBody>
          <a:bodyPr>
            <a:normAutofit/>
          </a:bodyPr>
          <a:lstStyle/>
          <a:p>
            <a:pPr eaLnBrk="1" hangingPunct="1"/>
            <a:r>
              <a:rPr lang="fr-CA" sz="2800" dirty="0" smtClean="0">
                <a:solidFill>
                  <a:srgbClr val="002060"/>
                </a:solidFill>
              </a:rPr>
              <a:t>Situation où l’on doit choisir entre deux possibilités contradictoires comprenant toutes deux des inconvénients.</a:t>
            </a:r>
          </a:p>
          <a:p>
            <a:pPr eaLnBrk="1" hangingPunct="1">
              <a:buFont typeface="Wingdings 3" pitchFamily="18" charset="2"/>
              <a:buNone/>
            </a:pPr>
            <a:endParaRPr lang="en-US" sz="2800" dirty="0" smtClean="0">
              <a:solidFill>
                <a:srgbClr val="002060"/>
              </a:solidFill>
            </a:endParaRPr>
          </a:p>
          <a:p>
            <a:pPr eaLnBrk="1" hangingPunct="1"/>
            <a:r>
              <a:rPr lang="fr-CA" sz="2800" dirty="0" smtClean="0">
                <a:solidFill>
                  <a:srgbClr val="002060"/>
                </a:solidFill>
              </a:rPr>
              <a:t>Un dilemme </a:t>
            </a:r>
            <a:r>
              <a:rPr lang="fr-FR" sz="2800" dirty="0" smtClean="0">
                <a:solidFill>
                  <a:srgbClr val="002060"/>
                </a:solidFill>
              </a:rPr>
              <a:t>moral consiste en un conflit impliquant des raisons morales qui donnent lieu à des obligations apparemment incompatibles.</a:t>
            </a:r>
            <a:endParaRPr lang="fr-CA" sz="2800" dirty="0" smtClean="0">
              <a:solidFill>
                <a:srgbClr val="002060"/>
              </a:solidFill>
            </a:endParaRPr>
          </a:p>
          <a:p>
            <a:pPr eaLnBrk="1" hangingPunct="1"/>
            <a:endParaRPr lang="fr-CA" sz="2800" dirty="0" smtClean="0">
              <a:solidFill>
                <a:srgbClr val="00206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/>
          </p:cNvSpPr>
          <p:nvPr>
            <p:ph type="title"/>
          </p:nvPr>
        </p:nvSpPr>
        <p:spPr bwMode="auto">
          <a:xfrm>
            <a:off x="428596" y="274638"/>
            <a:ext cx="8229600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fr-FR" sz="3600" b="1" dirty="0" smtClean="0">
                <a:solidFill>
                  <a:srgbClr val="0070C0"/>
                </a:solidFill>
                <a:effectLst/>
              </a:rPr>
              <a:t>Exemples de </a:t>
            </a:r>
            <a:r>
              <a:rPr lang="fr-FR" sz="3600" b="1" dirty="0" smtClean="0">
                <a:solidFill>
                  <a:srgbClr val="0070C0"/>
                </a:solidFill>
              </a:rPr>
              <a:t>di</a:t>
            </a:r>
            <a:r>
              <a:rPr lang="fr-FR" sz="3600" b="1" dirty="0" smtClean="0">
                <a:solidFill>
                  <a:srgbClr val="0070C0"/>
                </a:solidFill>
                <a:effectLst/>
              </a:rPr>
              <a:t>lemme</a:t>
            </a:r>
          </a:p>
        </p:txBody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>
          <a:xfrm>
            <a:off x="457200" y="1500174"/>
            <a:ext cx="8229600" cy="4525962"/>
          </a:xfrm>
        </p:spPr>
        <p:txBody>
          <a:bodyPr>
            <a:noAutofit/>
          </a:bodyPr>
          <a:lstStyle/>
          <a:p>
            <a:pPr lvl="1" eaLnBrk="1" hangingPunct="1"/>
            <a:r>
              <a:rPr lang="fr-CA" dirty="0" smtClean="0">
                <a:solidFill>
                  <a:srgbClr val="002060"/>
                </a:solidFill>
              </a:rPr>
              <a:t>Intérêt personnel / intérêt général</a:t>
            </a:r>
          </a:p>
          <a:p>
            <a:pPr lvl="1" eaLnBrk="1" hangingPunct="1"/>
            <a:r>
              <a:rPr lang="fr-CA" dirty="0" smtClean="0">
                <a:solidFill>
                  <a:srgbClr val="002060"/>
                </a:solidFill>
              </a:rPr>
              <a:t>Intérêt de la minorité / Intérêt de la majorité</a:t>
            </a:r>
          </a:p>
          <a:p>
            <a:pPr lvl="1" eaLnBrk="1" hangingPunct="1"/>
            <a:r>
              <a:rPr lang="fr-CA" dirty="0" smtClean="0">
                <a:solidFill>
                  <a:srgbClr val="002060"/>
                </a:solidFill>
              </a:rPr>
              <a:t>Survie de l’entreprise /  intérêt de la société</a:t>
            </a:r>
          </a:p>
          <a:p>
            <a:pPr lvl="1" eaLnBrk="1" hangingPunct="1"/>
            <a:r>
              <a:rPr lang="fr-CA" dirty="0" smtClean="0">
                <a:solidFill>
                  <a:srgbClr val="002060"/>
                </a:solidFill>
              </a:rPr>
              <a:t>Court terme / long terme</a:t>
            </a:r>
          </a:p>
          <a:p>
            <a:pPr lvl="1" eaLnBrk="1" hangingPunct="1"/>
            <a:r>
              <a:rPr lang="fr-CA" dirty="0" smtClean="0">
                <a:solidFill>
                  <a:srgbClr val="002060"/>
                </a:solidFill>
              </a:rPr>
              <a:t>Principe / Conséquences</a:t>
            </a:r>
          </a:p>
          <a:p>
            <a:pPr lvl="1" eaLnBrk="1" hangingPunct="1"/>
            <a:r>
              <a:rPr lang="fr-CA" dirty="0" smtClean="0">
                <a:solidFill>
                  <a:srgbClr val="002060"/>
                </a:solidFill>
              </a:rPr>
              <a:t>Justice / Pitié</a:t>
            </a:r>
          </a:p>
          <a:p>
            <a:pPr lvl="1" eaLnBrk="1" hangingPunct="1"/>
            <a:r>
              <a:rPr lang="fr-CA" dirty="0" smtClean="0">
                <a:solidFill>
                  <a:srgbClr val="002060"/>
                </a:solidFill>
              </a:rPr>
              <a:t>Loyauté / Vérité</a:t>
            </a:r>
          </a:p>
          <a:p>
            <a:pPr lvl="1" eaLnBrk="1" hangingPunct="1"/>
            <a:r>
              <a:rPr lang="fr-CA" dirty="0" smtClean="0">
                <a:solidFill>
                  <a:srgbClr val="002060"/>
                </a:solidFill>
              </a:rPr>
              <a:t>Secret professionnel / Alerte</a:t>
            </a:r>
          </a:p>
          <a:p>
            <a:pPr eaLnBrk="1" hangingPunct="1"/>
            <a:endParaRPr lang="fr-FR" sz="2800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57296"/>
          </a:xfrm>
        </p:spPr>
        <p:txBody>
          <a:bodyPr/>
          <a:lstStyle/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	La décision éthique est particulièrement difficile à prendre dans les cas de dilemme…</a:t>
            </a:r>
          </a:p>
          <a:p>
            <a:pPr>
              <a:buNone/>
            </a:pPr>
            <a:endParaRPr lang="fr-FR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fr-FR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fr-FR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fr-FR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4" name="Flèche vers le bas 3"/>
          <p:cNvSpPr/>
          <p:nvPr/>
        </p:nvSpPr>
        <p:spPr>
          <a:xfrm>
            <a:off x="3929058" y="2928934"/>
            <a:ext cx="857256" cy="15001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500034" y="4714892"/>
            <a:ext cx="8229600" cy="1143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Chapitre 4: </a:t>
            </a:r>
            <a:r>
              <a:rPr lang="fr-FR" sz="36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DECISION ETHIQUE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4314"/>
            <a:ext cx="8229600" cy="857232"/>
          </a:xfrm>
          <a:solidFill>
            <a:srgbClr val="EBF6F9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r-FR" sz="4000" b="1" dirty="0" smtClean="0">
                <a:solidFill>
                  <a:srgbClr val="0070C0"/>
                </a:solidFill>
              </a:rPr>
              <a:t>Plan du cours</a:t>
            </a:r>
            <a:endParaRPr lang="fr-FR" sz="4000" b="1" dirty="0">
              <a:solidFill>
                <a:srgbClr val="0070C0"/>
              </a:solidFill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681038" y="1357298"/>
            <a:ext cx="8105804" cy="114300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fr-FR" sz="32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1- Concepts généraux: </a:t>
            </a:r>
          </a:p>
          <a:p>
            <a:pPr lvl="0">
              <a:spcBef>
                <a:spcPct val="0"/>
              </a:spcBef>
              <a:defRPr/>
            </a:pPr>
            <a:r>
              <a:rPr lang="fr-FR" sz="2800" b="1" dirty="0" smtClean="0">
                <a:solidFill>
                  <a:srgbClr val="0070C0"/>
                </a:solidFill>
              </a:rPr>
              <a:t>	</a:t>
            </a:r>
            <a:r>
              <a:rPr lang="fr-FR" sz="2800" i="1" dirty="0" smtClean="0">
                <a:solidFill>
                  <a:srgbClr val="002060"/>
                </a:solidFill>
              </a:rPr>
              <a:t>Le métier de l’ingénieur, contrôle des 	comportements humains</a:t>
            </a:r>
            <a:endParaRPr kumimoji="0" lang="fr-FR" sz="2800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642910" y="2714620"/>
            <a:ext cx="7715304" cy="78581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dirty="0" smtClean="0">
                <a:solidFill>
                  <a:srgbClr val="0070C0"/>
                </a:solidFill>
                <a:ea typeface="+mj-ea"/>
                <a:cs typeface="+mj-cs"/>
              </a:rPr>
              <a:t>2- Déontologie de l’ingénieur: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 smtClean="0">
                <a:solidFill>
                  <a:srgbClr val="002060"/>
                </a:solidFill>
                <a:ea typeface="+mj-ea"/>
                <a:cs typeface="+mj-cs"/>
              </a:rPr>
              <a:t>	</a:t>
            </a:r>
            <a:r>
              <a:rPr lang="fr-FR" sz="2800" i="1" dirty="0" smtClean="0">
                <a:solidFill>
                  <a:srgbClr val="002060"/>
                </a:solidFill>
                <a:ea typeface="+mj-ea"/>
                <a:cs typeface="+mj-cs"/>
              </a:rPr>
              <a:t>Devoirs et responsabilités</a:t>
            </a:r>
            <a:endParaRPr kumimoji="0" lang="fr-FR" sz="2800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642910" y="4714884"/>
            <a:ext cx="8143932" cy="71438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dirty="0" smtClean="0">
                <a:solidFill>
                  <a:srgbClr val="0070C0"/>
                </a:solidFill>
                <a:ea typeface="+mj-ea"/>
                <a:cs typeface="+mj-cs"/>
              </a:rPr>
              <a:t>4- Décision éthique: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 smtClean="0">
                <a:solidFill>
                  <a:srgbClr val="0070C0"/>
                </a:solidFill>
                <a:ea typeface="+mj-ea"/>
                <a:cs typeface="+mj-cs"/>
              </a:rPr>
              <a:t>	</a:t>
            </a:r>
            <a:r>
              <a:rPr lang="fr-FR" sz="2800" dirty="0" smtClean="0">
                <a:solidFill>
                  <a:srgbClr val="002060"/>
                </a:solidFill>
                <a:ea typeface="+mj-ea"/>
                <a:cs typeface="+mj-cs"/>
              </a:rPr>
              <a:t>M</a:t>
            </a:r>
            <a:r>
              <a:rPr lang="fr-FR" sz="2800" i="1" dirty="0" smtClean="0">
                <a:solidFill>
                  <a:srgbClr val="002060"/>
                </a:solidFill>
                <a:ea typeface="+mj-ea"/>
                <a:cs typeface="+mj-cs"/>
              </a:rPr>
              <a:t>éthodologie de prise de décision</a:t>
            </a:r>
            <a:endParaRPr lang="fr-FR" sz="2800" i="1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642910" y="5715016"/>
            <a:ext cx="8143932" cy="64294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dirty="0" smtClean="0">
                <a:solidFill>
                  <a:srgbClr val="0070C0"/>
                </a:solidFill>
                <a:ea typeface="+mj-ea"/>
                <a:cs typeface="+mj-cs"/>
              </a:rPr>
              <a:t>5- Applications: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 smtClean="0">
                <a:solidFill>
                  <a:srgbClr val="0070C0"/>
                </a:solidFill>
                <a:ea typeface="+mj-ea"/>
                <a:cs typeface="+mj-cs"/>
              </a:rPr>
              <a:t>	</a:t>
            </a:r>
            <a:r>
              <a:rPr lang="fr-FR" sz="2800" i="1" dirty="0" smtClean="0">
                <a:solidFill>
                  <a:srgbClr val="002060"/>
                </a:solidFill>
                <a:ea typeface="+mj-ea"/>
                <a:cs typeface="+mj-cs"/>
              </a:rPr>
              <a:t>Mises en situation et jeux de rôles</a:t>
            </a:r>
            <a:endParaRPr lang="fr-FR" sz="2800" i="1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642910" y="3714752"/>
            <a:ext cx="8143932" cy="71438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dirty="0" smtClean="0">
                <a:solidFill>
                  <a:srgbClr val="FF0000"/>
                </a:solidFill>
                <a:ea typeface="+mj-ea"/>
                <a:cs typeface="+mj-cs"/>
              </a:rPr>
              <a:t>3- Dilemme éthique: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 smtClean="0">
                <a:solidFill>
                  <a:srgbClr val="FF0000"/>
                </a:solidFill>
                <a:ea typeface="+mj-ea"/>
                <a:cs typeface="+mj-cs"/>
              </a:rPr>
              <a:t>	</a:t>
            </a:r>
            <a:r>
              <a:rPr lang="fr-FR" sz="2800" i="1" dirty="0" smtClean="0">
                <a:solidFill>
                  <a:srgbClr val="FF0000"/>
                </a:solidFill>
                <a:ea typeface="+mj-ea"/>
                <a:cs typeface="+mj-cs"/>
              </a:rPr>
              <a:t>Concept de valeur, conflit de valeurs</a:t>
            </a:r>
            <a:endParaRPr lang="fr-FR" sz="2800" i="1" dirty="0">
              <a:solidFill>
                <a:srgbClr val="FF0000"/>
              </a:solidFill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500034" y="3000372"/>
            <a:ext cx="8229600" cy="92869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fr-FR" sz="3200" b="1" dirty="0" smtClean="0">
                <a:solidFill>
                  <a:srgbClr val="0070C0"/>
                </a:solidFill>
              </a:rPr>
              <a:t>3.1. Le concept de valeur</a:t>
            </a:r>
            <a:endParaRPr lang="fr-FR" sz="32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16150"/>
            <a:ext cx="8229600" cy="2220913"/>
          </a:xfrm>
        </p:spPr>
        <p:txBody>
          <a:bodyPr/>
          <a:lstStyle/>
          <a:p>
            <a:pPr eaLnBrk="1" hangingPunct="1"/>
            <a:r>
              <a:rPr lang="fr-CA" dirty="0" smtClean="0">
                <a:solidFill>
                  <a:srgbClr val="002060"/>
                </a:solidFill>
              </a:rPr>
              <a:t>Principes qui orientent nos gestes, nos jugements, nos </a:t>
            </a:r>
            <a:r>
              <a:rPr lang="fr-CA" dirty="0" smtClean="0">
                <a:solidFill>
                  <a:srgbClr val="002060"/>
                </a:solidFill>
              </a:rPr>
              <a:t>motivations.</a:t>
            </a:r>
            <a:endParaRPr lang="fr-CA" dirty="0" smtClean="0">
              <a:solidFill>
                <a:srgbClr val="002060"/>
              </a:solidFill>
            </a:endParaRPr>
          </a:p>
          <a:p>
            <a:pPr eaLnBrk="1" hangingPunct="1"/>
            <a:r>
              <a:rPr lang="fr-CA" dirty="0" smtClean="0">
                <a:solidFill>
                  <a:srgbClr val="002060"/>
                </a:solidFill>
              </a:rPr>
              <a:t>Les valeurs peuvent être personnelles ou collectives (normes sociales</a:t>
            </a:r>
            <a:r>
              <a:rPr lang="fr-CA" dirty="0" smtClean="0">
                <a:solidFill>
                  <a:srgbClr val="002060"/>
                </a:solidFill>
              </a:rPr>
              <a:t>).</a:t>
            </a:r>
            <a:endParaRPr lang="fr-CA" dirty="0" smtClean="0">
              <a:solidFill>
                <a:srgbClr val="002060"/>
              </a:solidFill>
            </a:endParaRPr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A" sz="3600" b="1" dirty="0">
                <a:solidFill>
                  <a:srgbClr val="0070C0"/>
                </a:solidFill>
              </a:rPr>
              <a:t>Le concept de valeur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68475"/>
            <a:ext cx="8229600" cy="4108450"/>
          </a:xfrm>
        </p:spPr>
        <p:txBody>
          <a:bodyPr/>
          <a:lstStyle/>
          <a:p>
            <a:pPr eaLnBrk="1" hangingPunct="1"/>
            <a:r>
              <a:rPr lang="fr-CA" sz="2800" dirty="0" smtClean="0">
                <a:solidFill>
                  <a:srgbClr val="002060"/>
                </a:solidFill>
              </a:rPr>
              <a:t>Le professionnalisme</a:t>
            </a:r>
          </a:p>
          <a:p>
            <a:pPr eaLnBrk="1" hangingPunct="1"/>
            <a:r>
              <a:rPr lang="fr-CA" sz="2800" dirty="0" smtClean="0">
                <a:solidFill>
                  <a:srgbClr val="002060"/>
                </a:solidFill>
              </a:rPr>
              <a:t>La sécurité du public</a:t>
            </a:r>
          </a:p>
          <a:p>
            <a:pPr eaLnBrk="1" hangingPunct="1"/>
            <a:r>
              <a:rPr lang="fr-CA" sz="2800" dirty="0" smtClean="0">
                <a:solidFill>
                  <a:srgbClr val="002060"/>
                </a:solidFill>
              </a:rPr>
              <a:t>Les relations de travail harmonieuses</a:t>
            </a:r>
          </a:p>
          <a:p>
            <a:pPr eaLnBrk="1" hangingPunct="1"/>
            <a:r>
              <a:rPr lang="fr-CA" sz="2800" dirty="0" smtClean="0">
                <a:solidFill>
                  <a:srgbClr val="002060"/>
                </a:solidFill>
              </a:rPr>
              <a:t>Le respect de l'autonomie professionnelle</a:t>
            </a:r>
          </a:p>
          <a:p>
            <a:pPr eaLnBrk="1" hangingPunct="1"/>
            <a:r>
              <a:rPr lang="fr-CA" sz="2800" dirty="0" smtClean="0">
                <a:solidFill>
                  <a:srgbClr val="002060"/>
                </a:solidFill>
              </a:rPr>
              <a:t>La sécurité d'emploi</a:t>
            </a:r>
          </a:p>
          <a:p>
            <a:pPr eaLnBrk="1" hangingPunct="1"/>
            <a:r>
              <a:rPr lang="fr-CA" sz="2800" dirty="0" smtClean="0">
                <a:solidFill>
                  <a:srgbClr val="002060"/>
                </a:solidFill>
              </a:rPr>
              <a:t>Ma réussite</a:t>
            </a:r>
          </a:p>
          <a:p>
            <a:pPr eaLnBrk="1" hangingPunct="1"/>
            <a:r>
              <a:rPr lang="fr-CA" sz="2800" dirty="0" smtClean="0">
                <a:solidFill>
                  <a:srgbClr val="002060"/>
                </a:solidFill>
              </a:rPr>
              <a:t>Mon prestige</a:t>
            </a:r>
          </a:p>
          <a:p>
            <a:pPr eaLnBrk="1" hangingPunct="1"/>
            <a:r>
              <a:rPr lang="fr-CA" sz="2800" dirty="0" smtClean="0">
                <a:solidFill>
                  <a:srgbClr val="002060"/>
                </a:solidFill>
              </a:rPr>
              <a:t>Mon avenir professionnel</a:t>
            </a:r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A" sz="3200" b="1" dirty="0">
                <a:solidFill>
                  <a:srgbClr val="0070C0"/>
                </a:solidFill>
              </a:rPr>
              <a:t>Valeurs souvent </a:t>
            </a:r>
            <a:r>
              <a:rPr lang="fr-CA" sz="3200" b="1" dirty="0" smtClean="0">
                <a:solidFill>
                  <a:srgbClr val="0070C0"/>
                </a:solidFill>
              </a:rPr>
              <a:t>évoquées</a:t>
            </a:r>
            <a:br>
              <a:rPr lang="fr-CA" sz="3200" b="1" dirty="0" smtClean="0">
                <a:solidFill>
                  <a:srgbClr val="0070C0"/>
                </a:solidFill>
              </a:rPr>
            </a:br>
            <a:r>
              <a:rPr lang="fr-CA" sz="3200" b="1" dirty="0" smtClean="0">
                <a:solidFill>
                  <a:srgbClr val="0070C0"/>
                </a:solidFill>
              </a:rPr>
              <a:t> </a:t>
            </a:r>
            <a:r>
              <a:rPr lang="fr-CA" sz="3200" b="1" dirty="0">
                <a:solidFill>
                  <a:srgbClr val="0070C0"/>
                </a:solidFill>
              </a:rPr>
              <a:t>en contexte professionnel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12938"/>
            <a:ext cx="8229600" cy="2308225"/>
          </a:xfrm>
        </p:spPr>
        <p:txBody>
          <a:bodyPr>
            <a:normAutofit/>
          </a:bodyPr>
          <a:lstStyle/>
          <a:p>
            <a:pPr eaLnBrk="1" hangingPunct="1"/>
            <a:r>
              <a:rPr lang="fr-CA" sz="2800" dirty="0" smtClean="0">
                <a:solidFill>
                  <a:srgbClr val="002060"/>
                </a:solidFill>
              </a:rPr>
              <a:t>Le respect des lois</a:t>
            </a:r>
          </a:p>
          <a:p>
            <a:pPr eaLnBrk="1" hangingPunct="1"/>
            <a:r>
              <a:rPr lang="fr-CA" sz="2800" dirty="0" smtClean="0">
                <a:solidFill>
                  <a:srgbClr val="002060"/>
                </a:solidFill>
              </a:rPr>
              <a:t>Le respect de l'autorité</a:t>
            </a:r>
          </a:p>
          <a:p>
            <a:pPr eaLnBrk="1" hangingPunct="1"/>
            <a:r>
              <a:rPr lang="fr-CA" sz="2800" dirty="0" smtClean="0">
                <a:solidFill>
                  <a:srgbClr val="002060"/>
                </a:solidFill>
              </a:rPr>
              <a:t>La protection de l'environnement</a:t>
            </a:r>
          </a:p>
          <a:p>
            <a:pPr eaLnBrk="1" hangingPunct="1"/>
            <a:r>
              <a:rPr lang="fr-CA" sz="2800" dirty="0" smtClean="0">
                <a:solidFill>
                  <a:srgbClr val="002060"/>
                </a:solidFill>
              </a:rPr>
              <a:t>Le respect des droits individuels</a:t>
            </a:r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A" sz="3200" b="1" dirty="0">
                <a:solidFill>
                  <a:srgbClr val="0070C0"/>
                </a:solidFill>
              </a:rPr>
              <a:t>Valeurs se rapportant à la vie en société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r-CA" dirty="0" smtClean="0">
                <a:solidFill>
                  <a:srgbClr val="002060"/>
                </a:solidFill>
              </a:rPr>
              <a:t>L’efficacité</a:t>
            </a:r>
          </a:p>
          <a:p>
            <a:pPr eaLnBrk="1" hangingPunct="1"/>
            <a:r>
              <a:rPr lang="fr-CA" dirty="0" smtClean="0">
                <a:solidFill>
                  <a:srgbClr val="002060"/>
                </a:solidFill>
              </a:rPr>
              <a:t>L’objectivité</a:t>
            </a:r>
          </a:p>
          <a:p>
            <a:pPr eaLnBrk="1" hangingPunct="1"/>
            <a:r>
              <a:rPr lang="fr-CA" dirty="0" smtClean="0">
                <a:solidFill>
                  <a:srgbClr val="002060"/>
                </a:solidFill>
              </a:rPr>
              <a:t>Le rendement</a:t>
            </a:r>
          </a:p>
          <a:p>
            <a:pPr eaLnBrk="1" hangingPunct="1">
              <a:buFont typeface="Wingdings 3" pitchFamily="18" charset="2"/>
              <a:buNone/>
            </a:pPr>
            <a:endParaRPr lang="fr-CA" dirty="0" smtClean="0">
              <a:solidFill>
                <a:srgbClr val="002060"/>
              </a:solidFill>
            </a:endParaRP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A" sz="3200" b="1" dirty="0">
                <a:solidFill>
                  <a:srgbClr val="0070C0"/>
                </a:solidFill>
              </a:rPr>
              <a:t>Valeurs technoscientifiques 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r-CA" dirty="0" smtClean="0">
                <a:solidFill>
                  <a:srgbClr val="002060"/>
                </a:solidFill>
              </a:rPr>
              <a:t>L’économie d'argent</a:t>
            </a:r>
          </a:p>
          <a:p>
            <a:pPr eaLnBrk="1" hangingPunct="1"/>
            <a:r>
              <a:rPr lang="fr-CA" dirty="0" smtClean="0">
                <a:solidFill>
                  <a:srgbClr val="002060"/>
                </a:solidFill>
              </a:rPr>
              <a:t>Le bénéfice financier</a:t>
            </a:r>
          </a:p>
          <a:p>
            <a:pPr eaLnBrk="1" hangingPunct="1"/>
            <a:r>
              <a:rPr lang="fr-CA" dirty="0" smtClean="0">
                <a:solidFill>
                  <a:srgbClr val="002060"/>
                </a:solidFill>
              </a:rPr>
              <a:t>La rentabilité</a:t>
            </a:r>
          </a:p>
          <a:p>
            <a:pPr eaLnBrk="1" hangingPunct="1"/>
            <a:r>
              <a:rPr lang="fr-CA" dirty="0" smtClean="0">
                <a:solidFill>
                  <a:srgbClr val="002060"/>
                </a:solidFill>
              </a:rPr>
              <a:t>Le profit</a:t>
            </a:r>
          </a:p>
          <a:p>
            <a:pPr eaLnBrk="1" hangingPunct="1"/>
            <a:r>
              <a:rPr lang="fr-CA" dirty="0" smtClean="0">
                <a:solidFill>
                  <a:srgbClr val="002060"/>
                </a:solidFill>
              </a:rPr>
              <a:t>La survie de l'entreprise</a:t>
            </a:r>
          </a:p>
          <a:p>
            <a:pPr eaLnBrk="1" hangingPunct="1"/>
            <a:r>
              <a:rPr lang="fr-CA" dirty="0" smtClean="0">
                <a:solidFill>
                  <a:srgbClr val="002060"/>
                </a:solidFill>
              </a:rPr>
              <a:t>Mon bénéfice</a:t>
            </a: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A" sz="3600" b="1" dirty="0">
                <a:solidFill>
                  <a:srgbClr val="0070C0"/>
                </a:solidFill>
              </a:rPr>
              <a:t>Valeurs économiques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r-CA" sz="2800" dirty="0" smtClean="0">
                <a:solidFill>
                  <a:srgbClr val="002060"/>
                </a:solidFill>
              </a:rPr>
              <a:t>L'amitié</a:t>
            </a:r>
          </a:p>
          <a:p>
            <a:pPr eaLnBrk="1" hangingPunct="1"/>
            <a:r>
              <a:rPr lang="fr-CA" sz="2800" dirty="0" smtClean="0">
                <a:solidFill>
                  <a:srgbClr val="002060"/>
                </a:solidFill>
              </a:rPr>
              <a:t>Ma santé</a:t>
            </a:r>
          </a:p>
          <a:p>
            <a:pPr eaLnBrk="1" hangingPunct="1"/>
            <a:r>
              <a:rPr lang="fr-CA" sz="2800" dirty="0" smtClean="0">
                <a:solidFill>
                  <a:srgbClr val="002060"/>
                </a:solidFill>
              </a:rPr>
              <a:t>Mon besoin de confort et de sécurité</a:t>
            </a:r>
          </a:p>
          <a:p>
            <a:pPr eaLnBrk="1" hangingPunct="1"/>
            <a:r>
              <a:rPr lang="fr-CA" sz="2800" dirty="0" smtClean="0">
                <a:solidFill>
                  <a:srgbClr val="002060"/>
                </a:solidFill>
              </a:rPr>
              <a:t>Mon succès (financier, professionnel)</a:t>
            </a:r>
          </a:p>
          <a:p>
            <a:pPr eaLnBrk="1" hangingPunct="1"/>
            <a:r>
              <a:rPr lang="fr-CA" sz="2800" dirty="0" smtClean="0">
                <a:solidFill>
                  <a:srgbClr val="002060"/>
                </a:solidFill>
              </a:rPr>
              <a:t>Mon indépendance</a:t>
            </a:r>
          </a:p>
          <a:p>
            <a:pPr eaLnBrk="1" hangingPunct="1"/>
            <a:r>
              <a:rPr lang="fr-CA" sz="2800" dirty="0" smtClean="0">
                <a:solidFill>
                  <a:srgbClr val="002060"/>
                </a:solidFill>
              </a:rPr>
              <a:t>Mon plaisir</a:t>
            </a:r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A" sz="3600" b="1" dirty="0">
                <a:solidFill>
                  <a:srgbClr val="0070C0"/>
                </a:solidFill>
              </a:rPr>
              <a:t>Valeurs personnelles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85328</TotalTime>
  <Words>310</Words>
  <Application>Microsoft Office PowerPoint</Application>
  <PresentationFormat>Affichage à l'écran (4:3)</PresentationFormat>
  <Paragraphs>90</Paragraphs>
  <Slides>14</Slides>
  <Notes>10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Diapositive 1</vt:lpstr>
      <vt:lpstr>Plan du cours</vt:lpstr>
      <vt:lpstr>Diapositive 3</vt:lpstr>
      <vt:lpstr>Le concept de valeur</vt:lpstr>
      <vt:lpstr>Valeurs souvent évoquées  en contexte professionnel</vt:lpstr>
      <vt:lpstr>Valeurs se rapportant à la vie en société</vt:lpstr>
      <vt:lpstr>Valeurs technoscientifiques </vt:lpstr>
      <vt:lpstr>Valeurs économiques</vt:lpstr>
      <vt:lpstr>Valeurs personnelles</vt:lpstr>
      <vt:lpstr>Valeurs vertueuses</vt:lpstr>
      <vt:lpstr>Diapositive 11</vt:lpstr>
      <vt:lpstr>Le dilemme (Conflit de valeurs)</vt:lpstr>
      <vt:lpstr>Exemples de dilemme</vt:lpstr>
      <vt:lpstr>Diapositive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utilisateur</cp:lastModifiedBy>
  <cp:revision>323</cp:revision>
  <dcterms:created xsi:type="dcterms:W3CDTF">2016-01-23T15:07:11Z</dcterms:created>
  <dcterms:modified xsi:type="dcterms:W3CDTF">2018-03-01T14:51:12Z</dcterms:modified>
</cp:coreProperties>
</file>