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8" r:id="rId2"/>
    <p:sldId id="259" r:id="rId3"/>
    <p:sldId id="261" r:id="rId4"/>
    <p:sldId id="302" r:id="rId5"/>
    <p:sldId id="314" r:id="rId6"/>
    <p:sldId id="313" r:id="rId7"/>
    <p:sldId id="315" r:id="rId8"/>
    <p:sldId id="319" r:id="rId9"/>
    <p:sldId id="320" r:id="rId10"/>
    <p:sldId id="321" r:id="rId11"/>
    <p:sldId id="322" r:id="rId12"/>
    <p:sldId id="323" r:id="rId13"/>
    <p:sldId id="324" r:id="rId14"/>
    <p:sldId id="316" r:id="rId15"/>
    <p:sldId id="325" r:id="rId16"/>
    <p:sldId id="326" r:id="rId17"/>
    <p:sldId id="327" r:id="rId18"/>
    <p:sldId id="328" r:id="rId19"/>
    <p:sldId id="262" r:id="rId20"/>
    <p:sldId id="278" r:id="rId21"/>
    <p:sldId id="303" r:id="rId22"/>
    <p:sldId id="304" r:id="rId23"/>
    <p:sldId id="306" r:id="rId24"/>
    <p:sldId id="308" r:id="rId25"/>
    <p:sldId id="307" r:id="rId26"/>
    <p:sldId id="309" r:id="rId27"/>
    <p:sldId id="288" r:id="rId28"/>
    <p:sldId id="289" r:id="rId29"/>
    <p:sldId id="310" r:id="rId30"/>
    <p:sldId id="311" r:id="rId31"/>
    <p:sldId id="293" r:id="rId32"/>
    <p:sldId id="312" r:id="rId33"/>
    <p:sldId id="260"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9" autoAdjust="0"/>
    <p:restoredTop sz="86432" autoAdjust="0"/>
  </p:normalViewPr>
  <p:slideViewPr>
    <p:cSldViewPr>
      <p:cViewPr varScale="1">
        <p:scale>
          <a:sx n="76" d="100"/>
          <a:sy n="76" d="100"/>
        </p:scale>
        <p:origin x="1085" y="58"/>
      </p:cViewPr>
      <p:guideLst>
        <p:guide orient="horz" pos="2160"/>
        <p:guide pos="2880"/>
      </p:guideLst>
    </p:cSldViewPr>
  </p:slideViewPr>
  <p:outlineViewPr>
    <p:cViewPr>
      <p:scale>
        <a:sx n="33" d="100"/>
        <a:sy n="33" d="100"/>
      </p:scale>
      <p:origin x="0" y="3002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8DB833-A6CC-48FA-8024-82F943357F10}" type="datetimeFigureOut">
              <a:rPr lang="fr-FR" smtClean="0"/>
              <a:pPr/>
              <a:t>12/02/2025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39C009-CB75-4402-A9D3-8BC15B05C19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7</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28</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29</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30</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31</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32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12/02/2025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AE5127A-2AA0-4814-B2A6-FC8431E0297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4B8CF7-4580-4A1F-89B7-10EB1C399DB3}" type="datetimeFigureOut">
              <a:rPr lang="fr-FR" smtClean="0"/>
              <a:pPr/>
              <a:t>12/02/2025</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E5127A-2AA0-4814-B2A6-FC8431E0297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357166"/>
            <a:ext cx="7858180" cy="2862322"/>
          </a:xfrm>
          <a:prstGeom prst="rect">
            <a:avLst/>
          </a:prstGeom>
        </p:spPr>
        <p:txBody>
          <a:bodyPr wrap="square">
            <a:spAutoFit/>
          </a:bodyPr>
          <a:lstStyle/>
          <a:p>
            <a:pPr algn="ctr"/>
            <a:r>
              <a:rPr lang="en-US" b="1" dirty="0">
                <a:latin typeface="Times New Roman" pitchFamily="18" charset="0"/>
                <a:cs typeface="Times New Roman" pitchFamily="18" charset="0"/>
              </a:rPr>
              <a:t>DEMOCRATIC PEOPLE’S REPUBLIC OF ALGERIA</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MINISTRY OF HIGHER EDUCATION</a:t>
            </a:r>
          </a:p>
          <a:p>
            <a:pPr algn="ctr"/>
            <a:r>
              <a:rPr lang="en-US" b="1" dirty="0">
                <a:latin typeface="Times New Roman" pitchFamily="18" charset="0"/>
                <a:cs typeface="Times New Roman" pitchFamily="18" charset="0"/>
              </a:rPr>
              <a:t>ABU BEKR BELKAID UNIVERSITY</a:t>
            </a:r>
          </a:p>
          <a:p>
            <a:pPr algn="ctr"/>
            <a:r>
              <a:rPr lang="en-US" b="1" dirty="0">
                <a:latin typeface="Times New Roman" pitchFamily="18" charset="0"/>
                <a:cs typeface="Times New Roman" pitchFamily="18" charset="0"/>
              </a:rPr>
              <a:t>Faculty of Technology</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Department of Mechanical Engineering</a:t>
            </a:r>
          </a:p>
          <a:p>
            <a:pPr algn="ctr"/>
            <a:endParaRPr lang="en-US" b="1" dirty="0">
              <a:latin typeface="Times New Roman" pitchFamily="18" charset="0"/>
              <a:cs typeface="Times New Roman" pitchFamily="18" charset="0"/>
            </a:endParaRPr>
          </a:p>
          <a:p>
            <a:pPr algn="ctr"/>
            <a:endParaRPr lang="en-US" b="1" dirty="0">
              <a:latin typeface="Times New Roman" pitchFamily="18" charset="0"/>
              <a:cs typeface="Times New Roman" pitchFamily="18" charset="0"/>
            </a:endParaRPr>
          </a:p>
          <a:p>
            <a:pPr algn="ctr"/>
            <a:r>
              <a:rPr lang="en-US" b="1" dirty="0" err="1">
                <a:latin typeface="Times New Roman" pitchFamily="18" charset="0"/>
                <a:cs typeface="Times New Roman" pitchFamily="18" charset="0"/>
              </a:rPr>
              <a:t>Licence</a:t>
            </a:r>
            <a:r>
              <a:rPr lang="en-US" b="1" dirty="0">
                <a:latin typeface="Times New Roman" pitchFamily="18" charset="0"/>
                <a:cs typeface="Times New Roman" pitchFamily="18" charset="0"/>
              </a:rPr>
              <a:t> 2:  Renewable Energy</a:t>
            </a:r>
          </a:p>
          <a:p>
            <a:pPr algn="ctr"/>
            <a:endParaRPr lang="en-US" b="1" dirty="0">
              <a:latin typeface="Times New Roman" pitchFamily="18" charset="0"/>
              <a:cs typeface="Times New Roman" pitchFamily="18" charset="0"/>
            </a:endParaRPr>
          </a:p>
          <a:p>
            <a:pPr algn="ctr"/>
            <a:r>
              <a:rPr lang="en-US" b="1" dirty="0">
                <a:latin typeface="Times New Roman" pitchFamily="18" charset="0"/>
                <a:cs typeface="Times New Roman" pitchFamily="18" charset="0"/>
              </a:rPr>
              <a:t>Theme</a:t>
            </a:r>
            <a:endParaRPr lang="fr-FR" dirty="0"/>
          </a:p>
        </p:txBody>
      </p:sp>
      <p:pic>
        <p:nvPicPr>
          <p:cNvPr id="5" name="Picture 13" descr="logouabb"/>
          <p:cNvPicPr>
            <a:picLocks noChangeAspect="1" noChangeArrowheads="1"/>
          </p:cNvPicPr>
          <p:nvPr/>
        </p:nvPicPr>
        <p:blipFill>
          <a:blip r:embed="rId2">
            <a:lum bright="-18000" contrast="36000"/>
          </a:blip>
          <a:srcRect/>
          <a:stretch>
            <a:fillRect/>
          </a:stretch>
        </p:blipFill>
        <p:spPr bwMode="auto">
          <a:xfrm>
            <a:off x="857224" y="1071546"/>
            <a:ext cx="885804" cy="1830388"/>
          </a:xfrm>
          <a:prstGeom prst="rect">
            <a:avLst/>
          </a:prstGeom>
          <a:noFill/>
          <a:ln w="9525">
            <a:noFill/>
            <a:miter lim="800000"/>
            <a:headEnd/>
            <a:tailEnd/>
          </a:ln>
        </p:spPr>
      </p:pic>
      <p:pic>
        <p:nvPicPr>
          <p:cNvPr id="6" name="Picture 13" descr="logouabb"/>
          <p:cNvPicPr>
            <a:picLocks noChangeAspect="1" noChangeArrowheads="1"/>
          </p:cNvPicPr>
          <p:nvPr/>
        </p:nvPicPr>
        <p:blipFill>
          <a:blip r:embed="rId2">
            <a:lum bright="-18000" contrast="36000"/>
          </a:blip>
          <a:srcRect/>
          <a:stretch>
            <a:fillRect/>
          </a:stretch>
        </p:blipFill>
        <p:spPr bwMode="auto">
          <a:xfrm>
            <a:off x="7143768" y="1071546"/>
            <a:ext cx="873418" cy="1830388"/>
          </a:xfrm>
          <a:prstGeom prst="rect">
            <a:avLst/>
          </a:prstGeom>
          <a:noFill/>
          <a:ln w="9525">
            <a:noFill/>
            <a:miter lim="800000"/>
            <a:headEnd/>
            <a:tailEnd/>
          </a:ln>
        </p:spPr>
      </p:pic>
      <p:sp>
        <p:nvSpPr>
          <p:cNvPr id="7" name="Sous-titre 8"/>
          <p:cNvSpPr txBox="1">
            <a:spLocks/>
          </p:cNvSpPr>
          <p:nvPr/>
        </p:nvSpPr>
        <p:spPr>
          <a:xfrm>
            <a:off x="928662" y="3611607"/>
            <a:ext cx="7000924" cy="1199704"/>
          </a:xfrm>
          <a:prstGeom prst="roundRect">
            <a:avLst/>
          </a:prstGeom>
          <a:solidFill>
            <a:srgbClr val="FAEAF8"/>
          </a:solidFill>
        </p:spPr>
        <p:style>
          <a:lnRef idx="1">
            <a:schemeClr val="accent1"/>
          </a:lnRef>
          <a:fillRef idx="3">
            <a:schemeClr val="accent1"/>
          </a:fillRef>
          <a:effectRef idx="2">
            <a:schemeClr val="accent1"/>
          </a:effectRef>
          <a:fontRef idx="minor">
            <a:schemeClr val="lt1"/>
          </a:fontRef>
        </p:style>
        <p:txBody>
          <a:bodyPr vert="horz" anchor="ctr">
            <a:normAutofit/>
          </a:bodyPr>
          <a:lstStyle/>
          <a:p>
            <a:pPr marL="274320" indent="-274320" algn="ctr">
              <a:spcBef>
                <a:spcPts val="600"/>
              </a:spcBef>
              <a:buClr>
                <a:schemeClr val="tx2"/>
              </a:buClr>
              <a:buSzPct val="73000"/>
              <a:defRPr/>
            </a:pPr>
            <a:r>
              <a:rPr lang="fr-FR" sz="2500" dirty="0" err="1">
                <a:solidFill>
                  <a:schemeClr val="tx1"/>
                </a:solidFill>
                <a:latin typeface="Algerian" pitchFamily="82" charset="0"/>
              </a:rPr>
              <a:t>energy</a:t>
            </a:r>
            <a:r>
              <a:rPr lang="fr-FR" sz="2500" dirty="0">
                <a:solidFill>
                  <a:schemeClr val="tx1"/>
                </a:solidFill>
                <a:latin typeface="Algerian" pitchFamily="82" charset="0"/>
              </a:rPr>
              <a:t> management</a:t>
            </a:r>
            <a:endParaRPr kumimoji="0" lang="fr-FR" sz="2500" b="0" i="0" u="none" strike="noStrike" kern="1200" cap="none" spc="0" normalizeH="0" baseline="0" noProof="0" dirty="0">
              <a:ln>
                <a:noFill/>
              </a:ln>
              <a:solidFill>
                <a:schemeClr val="tx1"/>
              </a:solidFill>
              <a:effectLst/>
              <a:uLnTx/>
              <a:uFillTx/>
              <a:latin typeface="Algerian" pitchFamily="82" charset="0"/>
              <a:ea typeface="+mn-ea"/>
              <a:cs typeface="+mn-cs"/>
            </a:endParaRPr>
          </a:p>
        </p:txBody>
      </p:sp>
      <p:sp>
        <p:nvSpPr>
          <p:cNvPr id="9" name="Rectangle 8"/>
          <p:cNvSpPr/>
          <p:nvPr/>
        </p:nvSpPr>
        <p:spPr>
          <a:xfrm>
            <a:off x="2786050" y="5143512"/>
            <a:ext cx="3500462" cy="800219"/>
          </a:xfrm>
          <a:prstGeom prst="rect">
            <a:avLst/>
          </a:prstGeom>
          <a:solidFill>
            <a:srgbClr val="FCEAF8"/>
          </a:solidFill>
        </p:spPr>
        <p:txBody>
          <a:bodyPr wrap="square">
            <a:spAutoFit/>
          </a:bodyPr>
          <a:lstStyle/>
          <a:p>
            <a:pPr algn="ctr"/>
            <a:r>
              <a:rPr lang="fr-FR" sz="2800" u="sng" dirty="0">
                <a:latin typeface="Constantia" pitchFamily="18" charset="0"/>
              </a:rPr>
              <a:t>Module Leader:</a:t>
            </a:r>
            <a:endParaRPr lang="fr-FR" dirty="0" smtClean="0">
              <a:latin typeface="Constantia" pitchFamily="18" charset="0"/>
            </a:endParaRPr>
          </a:p>
          <a:p>
            <a:pPr algn="ctr"/>
            <a:r>
              <a:rPr lang="en-US" b="1" dirty="0" smtClean="0">
                <a:latin typeface="Constantia" pitchFamily="18" charset="0"/>
              </a:rPr>
              <a:t>Miss: </a:t>
            </a:r>
            <a:r>
              <a:rPr lang="en-US" b="1" dirty="0" smtClean="0">
                <a:latin typeface="Constantia" pitchFamily="18" charset="0"/>
              </a:rPr>
              <a:t>SI CHAIB AMEL</a:t>
            </a:r>
            <a:endParaRPr lang="fr-FR" dirty="0">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500"/>
                                        <p:tgtEl>
                                          <p:spTgt spid="5"/>
                                        </p:tgtEl>
                                      </p:cBhvr>
                                    </p:animEffect>
                                  </p:childTnLst>
                                </p:cTn>
                              </p:par>
                              <p:par>
                                <p:cTn id="14" presetID="4" presetClass="entr" presetSubtype="16"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i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heckerboard(across)">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en-US" b="1" dirty="0"/>
              <a:t>1.1.2 Nuclear energy:</a:t>
            </a:r>
          </a:p>
          <a:p>
            <a:pPr algn="just">
              <a:buNone/>
            </a:pPr>
            <a:r>
              <a:rPr lang="en-US" b="1" dirty="0"/>
              <a:t>        </a:t>
            </a:r>
            <a:r>
              <a:rPr lang="en-US" dirty="0"/>
              <a:t>Nuclear energy is produced by the nuclei of atoms that undergo transformations, these are nuclear reactions. Radioactivity is a natural physical phenomenon in which unstable atomic nuclei spontaneously (“decay”) transform into more stable atomic nuclei converting part of their mass into energy, according to the famous formula E=mc2 after Albert Einstein.</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052736"/>
            <a:ext cx="8229600" cy="5429288"/>
          </a:xfrm>
        </p:spPr>
        <p:txBody>
          <a:bodyPr>
            <a:normAutofit lnSpcReduction="10000"/>
          </a:bodyPr>
          <a:lstStyle/>
          <a:p>
            <a:pPr algn="just">
              <a:buNone/>
            </a:pPr>
            <a:r>
              <a:rPr lang="en-US" b="1" dirty="0"/>
              <a:t>1.1.3. Renewable energy:</a:t>
            </a:r>
          </a:p>
          <a:p>
            <a:pPr algn="just">
              <a:buNone/>
            </a:pPr>
            <a:r>
              <a:rPr lang="en-US" b="1" dirty="0"/>
              <a:t>     </a:t>
            </a:r>
            <a:r>
              <a:rPr lang="en-US" dirty="0"/>
              <a:t>Renewable energy (RES) is a source of energy that is fast enough to be considered inexhaustible on the human time scale. Renewable energies are the result of regular or constant natural phenomena caused by the stars, mainly the Sun (Sol in Latin, Helios or </a:t>
            </a:r>
            <a:r>
              <a:rPr lang="en-US" dirty="0" err="1"/>
              <a:t>Ήλιος</a:t>
            </a:r>
            <a:r>
              <a:rPr lang="en-US" dirty="0"/>
              <a:t> in Greek) is the central star of the solar system. In the astronomical classification, it is a star of...) (radiation), but also the Moon average distance separating the Earth from the...) (tide) and the Earth (Earth is the third planet in the solar system by increasing distance from the sun, and the fourth by size and mass. It is the largest and most massive of the four planets...) (geothermal energy).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en-US" b="1" dirty="0"/>
              <a:t>1.2 the forms of energy:</a:t>
            </a:r>
          </a:p>
          <a:p>
            <a:pPr algn="just">
              <a:buNone/>
            </a:pPr>
            <a:r>
              <a:rPr lang="en-US" b="1" dirty="0"/>
              <a:t>1.2.1. Mechanical energy:</a:t>
            </a:r>
          </a:p>
          <a:p>
            <a:pPr algn="just">
              <a:buNone/>
            </a:pPr>
            <a:r>
              <a:rPr lang="en-US" b="1" dirty="0"/>
              <a:t>        </a:t>
            </a:r>
            <a:r>
              <a:rPr lang="en-US" dirty="0"/>
              <a:t>Mechanical energy is a quantity used in classical mechanics to designate the energy of a system stored as kinetic energy and potential mechanical energy</a:t>
            </a:r>
            <a:endParaRPr lang="fr-FR" dirty="0"/>
          </a:p>
        </p:txBody>
      </p:sp>
      <p:sp>
        <p:nvSpPr>
          <p:cNvPr id="5" name="Ellipse 4"/>
          <p:cNvSpPr/>
          <p:nvPr/>
        </p:nvSpPr>
        <p:spPr>
          <a:xfrm>
            <a:off x="357158" y="3500438"/>
            <a:ext cx="7858180" cy="27146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mechanical energy takes two forms: kinetic if the bodies are in motion (water falling from a dam) potential if energy is in reserve (water stored behind a dam)</a:t>
            </a:r>
            <a:endParaRPr lang="fr-FR" sz="24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en-US" b="1" dirty="0"/>
              <a:t>1.2.2. Thermal or calorific energy:</a:t>
            </a:r>
          </a:p>
          <a:p>
            <a:pPr algn="just">
              <a:buNone/>
            </a:pPr>
            <a:r>
              <a:rPr lang="en-US" b="1" dirty="0"/>
              <a:t>      </a:t>
            </a:r>
            <a:r>
              <a:rPr lang="en-US" dirty="0"/>
              <a:t>Thermal energy is the kinetic energy of microscopic agitation of an object, which is due to a disorderly agitation of its molecules and atoms. Thermal energy is a part of the internal energy of a body. Thermal energy transfers between bodies are called thermal transfers and play an essential role in thermodynamics. They reach equilibrium when the temperature of the bodies in contact is equal.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428596" y="1785926"/>
            <a:ext cx="7858180" cy="40719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Thermal energy is the manifestation of energy in the form of heat. In all materials the atoms that form the molecules are in constant motion or vibration. This change implies that atoms have a certain kinetic energy which we call heat or thermal energy.</a:t>
            </a:r>
            <a:endParaRPr lang="fr-FR" sz="2400" b="1"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en-US" b="1" dirty="0"/>
              <a:t>1.2.3. Chemical energy:</a:t>
            </a:r>
          </a:p>
          <a:p>
            <a:pPr algn="just">
              <a:buNone/>
            </a:pPr>
            <a:r>
              <a:rPr lang="en-US" b="1" dirty="0"/>
              <a:t>        </a:t>
            </a:r>
            <a:r>
              <a:rPr lang="en-US" dirty="0"/>
              <a:t>When two atoms join to form a molecule, the chemical bond created </a:t>
            </a:r>
            <a:r>
              <a:rPr lang="en-US" dirty="0" err="1"/>
              <a:t>stabilises</a:t>
            </a:r>
            <a:r>
              <a:rPr lang="en-US" dirty="0"/>
              <a:t> the system: this results in a release of energy, usually in the form of heat. Conversely, to break the bond that unites two atoms in a molecule, it is necessary to supply energy to this molecule.</a:t>
            </a:r>
            <a:endParaRPr lang="fr-FR" dirty="0"/>
          </a:p>
        </p:txBody>
      </p:sp>
      <p:sp>
        <p:nvSpPr>
          <p:cNvPr id="5" name="Rectangle à coins arrondis 4"/>
          <p:cNvSpPr/>
          <p:nvPr/>
        </p:nvSpPr>
        <p:spPr>
          <a:xfrm>
            <a:off x="571472" y="3857628"/>
            <a:ext cx="8072494" cy="2500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Any chemical reaction has an energy balance that depends on the extent of broken and formed bonds in the process. A process that releases overall energy is called exothermic, while the one that consumes it is called endothermic.</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en-US" b="1" dirty="0"/>
              <a:t>1.2.4. Radiant or luminous energy:</a:t>
            </a:r>
          </a:p>
          <a:p>
            <a:pPr algn="just">
              <a:buNone/>
            </a:pPr>
            <a:r>
              <a:rPr lang="en-US" b="1" dirty="0"/>
              <a:t> </a:t>
            </a:r>
            <a:r>
              <a:rPr lang="en-US" dirty="0"/>
              <a:t>It is the energy carried by radiation. Light energy is one, as well as infrared radiation.</a:t>
            </a:r>
            <a:endParaRPr lang="fr-FR" dirty="0"/>
          </a:p>
        </p:txBody>
      </p:sp>
      <p:sp>
        <p:nvSpPr>
          <p:cNvPr id="5" name="Rectangle à coins arrondis 4"/>
          <p:cNvSpPr/>
          <p:nvPr/>
        </p:nvSpPr>
        <p:spPr>
          <a:xfrm>
            <a:off x="642910" y="2643182"/>
            <a:ext cx="8072494" cy="1285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Radiation carries energy, even through a vacuum.</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en-US" b="1" dirty="0"/>
              <a:t>1.2.5. Nuclear energy:</a:t>
            </a:r>
          </a:p>
          <a:p>
            <a:pPr algn="just">
              <a:buNone/>
            </a:pPr>
            <a:r>
              <a:rPr lang="en-US" b="1" dirty="0"/>
              <a:t>          </a:t>
            </a:r>
            <a:r>
              <a:rPr lang="en-US" dirty="0"/>
              <a:t> Nuclear energy is the energy stored in the core of atoms, specifically in the bonds between the particles (protons and neutrons) that make up their nucleus. By transforming atomic nuclei, nuclear reactions are accompanied by heat. In nuclear power plants, fission reactions are carried out on uranium cores and part of the heat produced is converted into electricity.</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en-US" b="1" dirty="0"/>
              <a:t>1.2.6. Electrical energy:</a:t>
            </a:r>
          </a:p>
          <a:p>
            <a:pPr algn="just">
              <a:buNone/>
            </a:pPr>
            <a:r>
              <a:rPr lang="en-US" b="1" dirty="0"/>
              <a:t>     </a:t>
            </a:r>
            <a:r>
              <a:rPr lang="en-US" dirty="0"/>
              <a:t>Electrical energy is the energy supplied in the form of electric current to a heating system, </a:t>
            </a:r>
            <a:r>
              <a:rPr lang="en-US" dirty="0" smtClean="0"/>
              <a:t>                                        an </a:t>
            </a:r>
            <a:r>
              <a:rPr lang="en-US" dirty="0" err="1"/>
              <a:t>electrotechnical</a:t>
            </a:r>
            <a:r>
              <a:rPr lang="en-US" dirty="0"/>
              <a:t> system, an electronic system </a:t>
            </a:r>
            <a:r>
              <a:rPr lang="en-US" dirty="0" smtClean="0"/>
              <a:t>                     or </a:t>
            </a:r>
            <a:r>
              <a:rPr lang="en-US" dirty="0"/>
              <a:t>a motor. Electricity is directly used to carry out work: moving a load, providing light, heating, etc.</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b="1" dirty="0">
                <a:solidFill>
                  <a:schemeClr val="accent3">
                    <a:lumMod val="60000"/>
                    <a:lumOff val="40000"/>
                  </a:schemeClr>
                </a:solidFill>
              </a:rPr>
              <a:t>2. </a:t>
            </a:r>
            <a:r>
              <a:rPr lang="fr-FR" b="1" dirty="0" err="1">
                <a:solidFill>
                  <a:schemeClr val="accent3">
                    <a:lumMod val="60000"/>
                    <a:lumOff val="40000"/>
                  </a:schemeClr>
                </a:solidFill>
              </a:rPr>
              <a:t>Energy</a:t>
            </a:r>
            <a:r>
              <a:rPr lang="fr-FR" b="1" dirty="0">
                <a:solidFill>
                  <a:schemeClr val="accent3">
                    <a:lumMod val="60000"/>
                    <a:lumOff val="40000"/>
                  </a:schemeClr>
                </a:solidFill>
              </a:rPr>
              <a:t> management:</a:t>
            </a:r>
            <a:endParaRPr lang="fr-FR" b="1" dirty="0">
              <a:solidFill>
                <a:schemeClr val="accent3">
                  <a:lumMod val="60000"/>
                  <a:lumOff val="40000"/>
                </a:schemeClr>
              </a:solidFill>
            </a:endParaRPr>
          </a:p>
        </p:txBody>
      </p:sp>
      <p:sp>
        <p:nvSpPr>
          <p:cNvPr id="3" name="Espace réservé du contenu 2"/>
          <p:cNvSpPr>
            <a:spLocks noGrp="1"/>
          </p:cNvSpPr>
          <p:nvPr>
            <p:ph idx="1"/>
          </p:nvPr>
        </p:nvSpPr>
        <p:spPr/>
        <p:txBody>
          <a:bodyPr>
            <a:normAutofit/>
          </a:bodyPr>
          <a:lstStyle/>
          <a:p>
            <a:pPr algn="just">
              <a:buNone/>
            </a:pPr>
            <a:r>
              <a:rPr lang="fr-FR" dirty="0" smtClean="0"/>
              <a:t>      </a:t>
            </a:r>
            <a:r>
              <a:rPr lang="en-US" dirty="0"/>
              <a:t>Proper and environmentally sound management of resources, combined with reduced environmental impacts, can promote economic development. Renovation or construction projects provide multiple opportunities for energy saving measures.                                            In the case of renovation projects, the larger and more complex the work planned, the greater the opportunities for improving energy efficiency. For construction projects, the range of possible energy saving measures is very wide.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1214422"/>
            <a:ext cx="8229600" cy="796086"/>
          </a:xfrm>
        </p:spPr>
        <p:txBody>
          <a:bodyPr>
            <a:normAutofit fontScale="90000"/>
          </a:bodyPr>
          <a:lstStyle/>
          <a:p>
            <a:pPr algn="ctr"/>
            <a:r>
              <a:rPr lang="en-US" b="1" dirty="0" smtClean="0">
                <a:solidFill>
                  <a:srgbClr val="7030A0"/>
                </a:solidFill>
              </a:rPr>
              <a:t>Course </a:t>
            </a:r>
            <a:r>
              <a:rPr lang="en-US" b="1" dirty="0">
                <a:solidFill>
                  <a:srgbClr val="7030A0"/>
                </a:solidFill>
              </a:rPr>
              <a:t>1: Introduction to energy management </a:t>
            </a:r>
            <a:endParaRPr lang="fr-FR" b="1" dirty="0">
              <a:solidFill>
                <a:srgbClr val="7030A0"/>
              </a:solidFill>
            </a:endParaRPr>
          </a:p>
        </p:txBody>
      </p:sp>
      <p:sp>
        <p:nvSpPr>
          <p:cNvPr id="3" name="Espace réservé du contenu 2"/>
          <p:cNvSpPr>
            <a:spLocks noGrp="1"/>
          </p:cNvSpPr>
          <p:nvPr>
            <p:ph idx="1"/>
          </p:nvPr>
        </p:nvSpPr>
        <p:spPr>
          <a:xfrm>
            <a:off x="428596" y="2143116"/>
            <a:ext cx="8229600" cy="4000528"/>
          </a:xfrm>
        </p:spPr>
        <p:txBody>
          <a:bodyPr>
            <a:normAutofit/>
          </a:bodyPr>
          <a:lstStyle/>
          <a:p>
            <a:r>
              <a:rPr lang="fr-FR" sz="3600" dirty="0" smtClean="0">
                <a:solidFill>
                  <a:schemeClr val="tx1">
                    <a:lumMod val="75000"/>
                    <a:lumOff val="25000"/>
                  </a:schemeClr>
                </a:solidFill>
              </a:rPr>
              <a:t>Introduction;</a:t>
            </a:r>
          </a:p>
          <a:p>
            <a:r>
              <a:rPr lang="en-US" sz="3600" dirty="0"/>
              <a:t>Sources and forms of energy;</a:t>
            </a:r>
          </a:p>
          <a:p>
            <a:r>
              <a:rPr lang="en-US" sz="3600" dirty="0"/>
              <a:t>Energy management;</a:t>
            </a:r>
          </a:p>
          <a:p>
            <a:r>
              <a:rPr lang="en-US" sz="3600" dirty="0"/>
              <a:t>Integration of energy saving measures.</a:t>
            </a:r>
          </a:p>
          <a:p>
            <a:r>
              <a:rPr lang="en-US" sz="3600" dirty="0"/>
              <a:t>System monitoring.</a:t>
            </a:r>
            <a:endParaRPr lang="fr-FR" sz="3600" dirty="0" smtClean="0"/>
          </a:p>
          <a:p>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800" decel="100000"/>
                                        <p:tgtEl>
                                          <p:spTgt spid="3">
                                            <p:txEl>
                                              <p:pRg st="0" end="0"/>
                                            </p:txEl>
                                          </p:spTgt>
                                        </p:tgtEl>
                                      </p:cBhvr>
                                    </p:animEffect>
                                    <p:anim calcmode="lin" valueType="num">
                                      <p:cBhvr>
                                        <p:cTn id="13"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800" decel="100000"/>
                                        <p:tgtEl>
                                          <p:spTgt spid="3">
                                            <p:txEl>
                                              <p:pRg st="4" end="4"/>
                                            </p:txEl>
                                          </p:spTgt>
                                        </p:tgtEl>
                                      </p:cBhvr>
                                    </p:animEffect>
                                    <p:anim calcmode="lin" valueType="num">
                                      <p:cBhvr>
                                        <p:cTn id="23"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24"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25"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0"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fade">
                                      <p:cBhvr>
                                        <p:cTn id="32" dur="800" decel="100000"/>
                                        <p:tgtEl>
                                          <p:spTgt spid="3">
                                            <p:txEl>
                                              <p:pRg st="1" end="1"/>
                                            </p:txEl>
                                          </p:spTgt>
                                        </p:tgtEl>
                                      </p:cBhvr>
                                    </p:animEffect>
                                    <p:anim calcmode="lin" valueType="num">
                                      <p:cBhvr>
                                        <p:cTn id="33"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34"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35"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0" presetClass="entr" presetSubtype="0" fill="hold"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fade">
                                      <p:cBhvr>
                                        <p:cTn id="42" dur="800" decel="100000"/>
                                        <p:tgtEl>
                                          <p:spTgt spid="3">
                                            <p:txEl>
                                              <p:pRg st="2" end="2"/>
                                            </p:txEl>
                                          </p:spTgt>
                                        </p:tgtEl>
                                      </p:cBhvr>
                                    </p:animEffect>
                                    <p:anim calcmode="lin" valueType="num">
                                      <p:cBhvr>
                                        <p:cTn id="43"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44"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45"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46"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47"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0" presetClass="entr" presetSubtype="0" fill="hold" nodeType="clickEffect">
                                  <p:stCondLst>
                                    <p:cond delay="0"/>
                                  </p:stCondLst>
                                  <p:childTnLst>
                                    <p:set>
                                      <p:cBhvr>
                                        <p:cTn id="51" dur="1" fill="hold">
                                          <p:stCondLst>
                                            <p:cond delay="0"/>
                                          </p:stCondLst>
                                        </p:cTn>
                                        <p:tgtEl>
                                          <p:spTgt spid="3">
                                            <p:txEl>
                                              <p:pRg st="3" end="3"/>
                                            </p:txEl>
                                          </p:spTgt>
                                        </p:tgtEl>
                                        <p:attrNameLst>
                                          <p:attrName>style.visibility</p:attrName>
                                        </p:attrNameLst>
                                      </p:cBhvr>
                                      <p:to>
                                        <p:strVal val="visible"/>
                                      </p:to>
                                    </p:set>
                                    <p:animEffect transition="in" filter="fade">
                                      <p:cBhvr>
                                        <p:cTn id="52" dur="800" decel="100000"/>
                                        <p:tgtEl>
                                          <p:spTgt spid="3">
                                            <p:txEl>
                                              <p:pRg st="3" end="3"/>
                                            </p:txEl>
                                          </p:spTgt>
                                        </p:tgtEl>
                                      </p:cBhvr>
                                    </p:animEffect>
                                    <p:anim calcmode="lin" valueType="num">
                                      <p:cBhvr>
                                        <p:cTn id="53"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54"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55"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lstStyle/>
          <a:p>
            <a:pPr algn="just">
              <a:buNone/>
            </a:pPr>
            <a:r>
              <a:rPr lang="fr-FR" dirty="0" smtClean="0"/>
              <a:t>       </a:t>
            </a:r>
            <a:r>
              <a:rPr lang="en-US" dirty="0"/>
              <a:t>Facility managers should look beyond the immediate scope of the project to find opportunities to reduce their energy use. When an energy saving measure is implemented, the goal should be to optimize and maintain the expected savings throughout the project and beyond. Planned energy savings often fail due to poor operation and maintenance practices.</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normAutofit/>
          </a:bodyPr>
          <a:lstStyle/>
          <a:p>
            <a:pPr algn="just">
              <a:buNone/>
            </a:pPr>
            <a:r>
              <a:rPr lang="fr-FR" dirty="0" smtClean="0"/>
              <a:t>        </a:t>
            </a:r>
            <a:r>
              <a:rPr lang="en-US" dirty="0"/>
              <a:t>For example, energy-efficient products installed in renovations are sometimes replaced by less efficient products when they reach the end of their useful life. One way to avoid this problem is to have an energy management plan with guidelines to ensure that energy conservation is carried out on a continuous basis. A long-term energy management plan helps facility managers identify energy saving measures, include them in their planning and integrate energy efficiency into the day-to-day operations </a:t>
            </a:r>
            <a:r>
              <a:rPr lang="en-US" dirty="0" smtClean="0"/>
              <a:t>                         of </a:t>
            </a:r>
            <a:r>
              <a:rPr lang="en-US" dirty="0"/>
              <a:t>the organization. </a:t>
            </a:r>
            <a:r>
              <a:rPr lang="en-US" dirty="0" smtClean="0"/>
              <a:t>Bundling </a:t>
            </a:r>
            <a:r>
              <a:rPr lang="en-US" dirty="0"/>
              <a:t>energy efficiency projects to maximize their profitability is one element of an effective energy management plan.</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normAutofit/>
          </a:bodyPr>
          <a:lstStyle/>
          <a:p>
            <a:pPr algn="just">
              <a:buNone/>
            </a:pPr>
            <a:r>
              <a:rPr lang="fr-FR" dirty="0" smtClean="0"/>
              <a:t>       </a:t>
            </a:r>
            <a:r>
              <a:rPr lang="en-US" dirty="0"/>
              <a:t>Three ingredients are essential to the effective management of energy-efficient elements of a project. </a:t>
            </a:r>
          </a:p>
          <a:p>
            <a:pPr algn="just">
              <a:buNone/>
            </a:pPr>
            <a:r>
              <a:rPr lang="en-US" dirty="0" err="1" smtClean="0">
                <a:solidFill>
                  <a:srgbClr val="FF0000"/>
                </a:solidFill>
              </a:rPr>
              <a:t>a.Management</a:t>
            </a:r>
            <a:r>
              <a:rPr lang="en-US" dirty="0" smtClean="0">
                <a:solidFill>
                  <a:srgbClr val="FF0000"/>
                </a:solidFill>
              </a:rPr>
              <a:t> </a:t>
            </a:r>
            <a:r>
              <a:rPr lang="en-US" dirty="0">
                <a:solidFill>
                  <a:srgbClr val="FF0000"/>
                </a:solidFill>
              </a:rPr>
              <a:t>team on site:</a:t>
            </a:r>
          </a:p>
          <a:p>
            <a:pPr algn="just">
              <a:buNone/>
            </a:pPr>
            <a:r>
              <a:rPr lang="en-US" dirty="0"/>
              <a:t>           Implementing energy saving measures is a complex process involving many activities. The existence of a competent management team responsible for energy saving measures is essential to the success of the project. The team should meet early in the project and establish a schedule of frequent meetings to review progress. The team should also include experts in technical and other areas to reflect the views of administration and operations.</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normAutofit/>
          </a:bodyPr>
          <a:lstStyle/>
          <a:p>
            <a:pPr algn="just">
              <a:buNone/>
            </a:pPr>
            <a:r>
              <a:rPr lang="en-US" b="1" dirty="0">
                <a:solidFill>
                  <a:srgbClr val="FF0000"/>
                </a:solidFill>
              </a:rPr>
              <a:t>b. Expert assessment:</a:t>
            </a:r>
          </a:p>
          <a:p>
            <a:pPr algn="just">
              <a:buNone/>
            </a:pPr>
            <a:r>
              <a:rPr lang="en-US" b="1" dirty="0">
                <a:solidFill>
                  <a:srgbClr val="FF0000"/>
                </a:solidFill>
              </a:rPr>
              <a:t>    </a:t>
            </a:r>
            <a:r>
              <a:rPr lang="en-US" dirty="0" smtClean="0"/>
              <a:t>When </a:t>
            </a:r>
            <a:r>
              <a:rPr lang="en-US" dirty="0"/>
              <a:t>integrating energy reduction into a project, a large number of technical experts are required because different skills may be needed at different stages.                                  Energy-saving measures may include improving the building envelope to reduce heat transmission through air infiltration, With the result that ambient air pollutants are trapped indoors and harm the health and well-being of occupants. Great care should be taken throughout a project to prevent this type of situation from occurring.</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normAutofit fontScale="92500" lnSpcReduction="10000"/>
          </a:bodyPr>
          <a:lstStyle/>
          <a:p>
            <a:pPr algn="just">
              <a:buNone/>
            </a:pPr>
            <a:r>
              <a:rPr lang="fr-FR" dirty="0" smtClean="0"/>
              <a:t>           </a:t>
            </a:r>
            <a:r>
              <a:rPr lang="en-US" dirty="0"/>
              <a:t>Depending on the size and complexity of the project, a facility manager may need to seek outside resources that are specialized in: </a:t>
            </a:r>
          </a:p>
          <a:p>
            <a:pPr algn="just">
              <a:buFont typeface="Wingdings" panose="05000000000000000000" pitchFamily="2" charset="2"/>
              <a:buChar char="ü"/>
            </a:pPr>
            <a:r>
              <a:rPr lang="en-US" dirty="0"/>
              <a:t> Energy consumption studies; </a:t>
            </a:r>
          </a:p>
          <a:p>
            <a:pPr algn="just">
              <a:buFont typeface="Wingdings" panose="05000000000000000000" pitchFamily="2" charset="2"/>
              <a:buChar char="ü"/>
            </a:pPr>
            <a:r>
              <a:rPr lang="en-US" dirty="0"/>
              <a:t> cost analysis and economic analysis; </a:t>
            </a:r>
          </a:p>
          <a:p>
            <a:pPr algn="just">
              <a:buFont typeface="Wingdings" panose="05000000000000000000" pitchFamily="2" charset="2"/>
              <a:buChar char="ü"/>
            </a:pPr>
            <a:r>
              <a:rPr lang="en-US" dirty="0"/>
              <a:t> Architectural design and systems design;</a:t>
            </a:r>
          </a:p>
          <a:p>
            <a:pPr algn="just">
              <a:buFont typeface="Wingdings" panose="05000000000000000000" pitchFamily="2" charset="2"/>
              <a:buChar char="ü"/>
            </a:pPr>
            <a:r>
              <a:rPr lang="en-US" dirty="0"/>
              <a:t>technical aspects; </a:t>
            </a:r>
          </a:p>
          <a:p>
            <a:pPr algn="just">
              <a:buFont typeface="Wingdings" panose="05000000000000000000" pitchFamily="2" charset="2"/>
              <a:buChar char="ü"/>
            </a:pPr>
            <a:r>
              <a:rPr lang="en-US" dirty="0"/>
              <a:t> indoor air quality analysis; </a:t>
            </a:r>
          </a:p>
          <a:p>
            <a:pPr algn="just">
              <a:buFont typeface="Wingdings" panose="05000000000000000000" pitchFamily="2" charset="2"/>
              <a:buChar char="ü"/>
            </a:pPr>
            <a:r>
              <a:rPr lang="en-US" dirty="0"/>
              <a:t> construction methods; </a:t>
            </a:r>
          </a:p>
          <a:p>
            <a:pPr algn="just">
              <a:buFont typeface="Wingdings" panose="05000000000000000000" pitchFamily="2" charset="2"/>
              <a:buChar char="ü"/>
            </a:pPr>
            <a:r>
              <a:rPr lang="en-US" dirty="0"/>
              <a:t> commissioning; </a:t>
            </a:r>
          </a:p>
          <a:p>
            <a:pPr algn="just">
              <a:buFont typeface="Wingdings" panose="05000000000000000000" pitchFamily="2" charset="2"/>
              <a:buChar char="ü"/>
            </a:pPr>
            <a:r>
              <a:rPr lang="en-US" dirty="0"/>
              <a:t> staff training; </a:t>
            </a:r>
          </a:p>
          <a:p>
            <a:pPr algn="just">
              <a:buFont typeface="Wingdings" panose="05000000000000000000" pitchFamily="2" charset="2"/>
              <a:buChar char="ü"/>
            </a:pPr>
            <a:r>
              <a:rPr lang="en-US" dirty="0"/>
              <a:t> maintenance and monitoring; </a:t>
            </a:r>
          </a:p>
          <a:p>
            <a:pPr algn="just">
              <a:buFont typeface="Wingdings" panose="05000000000000000000" pitchFamily="2" charset="2"/>
              <a:buChar char="ü"/>
            </a:pPr>
            <a:r>
              <a:rPr lang="en-US" dirty="0"/>
              <a:t> coordination of activities</a:t>
            </a:r>
            <a:r>
              <a:rPr lang="fr-FR" dirty="0" smtClean="0"/>
              <a:t>.</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28596" y="857232"/>
            <a:ext cx="8229600" cy="5467368"/>
          </a:xfrm>
        </p:spPr>
        <p:txBody>
          <a:bodyPr>
            <a:normAutofit fontScale="92500"/>
          </a:bodyPr>
          <a:lstStyle/>
          <a:p>
            <a:pPr algn="just">
              <a:buNone/>
            </a:pPr>
            <a:r>
              <a:rPr lang="en-US" b="1" dirty="0">
                <a:solidFill>
                  <a:srgbClr val="FF0000"/>
                </a:solidFill>
              </a:rPr>
              <a:t>c. Efficient Contracting:</a:t>
            </a:r>
          </a:p>
          <a:p>
            <a:pPr algn="just">
              <a:buNone/>
            </a:pPr>
            <a:r>
              <a:rPr lang="en-US" b="1" dirty="0">
                <a:solidFill>
                  <a:srgbClr val="FF0000"/>
                </a:solidFill>
              </a:rPr>
              <a:t>        </a:t>
            </a:r>
            <a:r>
              <a:rPr lang="en-US" dirty="0"/>
              <a:t>Energy efficient service companies are private companies that provide energy efficient services. These companies provide technical expertise during the planning and implementation of a project and can also help manage financial aspects and minimize risks. Energy efficient contracting is a way to introduce energy efficiency measures into projects and reduce operating costs with minimal initial investment. Energy-efficient service companies offer a full range of skills and capital to implement the project. </a:t>
            </a:r>
            <a:r>
              <a:rPr lang="en-US" dirty="0" smtClean="0"/>
              <a:t>Payments </a:t>
            </a:r>
            <a:r>
              <a:rPr lang="en-US" dirty="0"/>
              <a:t>are based solely on energy savings from building improvements. The energy service provider is responsible for most of the technical, maintenance and financial risks.</a:t>
            </a: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28596" y="857232"/>
            <a:ext cx="8229600" cy="5467368"/>
          </a:xfrm>
        </p:spPr>
        <p:txBody>
          <a:bodyPr>
            <a:normAutofit/>
          </a:bodyPr>
          <a:lstStyle/>
          <a:p>
            <a:pPr algn="just">
              <a:buNone/>
            </a:pPr>
            <a:r>
              <a:rPr lang="fr-FR" dirty="0" smtClean="0"/>
              <a:t>             </a:t>
            </a:r>
            <a:r>
              <a:rPr lang="en-US" dirty="0"/>
              <a:t>Regardless of the importance of involving energy service professionals in the project, facility managers need to be familiar with energy efficiency principles and solutions. These concepts will be central to the development and implementation of a long-term energy management plan</a:t>
            </a:r>
            <a:r>
              <a:rPr lang="fr-FR" dirty="0" smtClean="0"/>
              <a:t>.</a:t>
            </a: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938368"/>
          </a:xfrm>
        </p:spPr>
        <p:txBody>
          <a:bodyPr>
            <a:normAutofit/>
          </a:bodyPr>
          <a:lstStyle/>
          <a:p>
            <a:pPr algn="ctr"/>
            <a:r>
              <a:rPr lang="fr-FR" sz="3600" b="1" dirty="0" smtClean="0">
                <a:solidFill>
                  <a:schemeClr val="accent3">
                    <a:lumMod val="60000"/>
                    <a:lumOff val="40000"/>
                  </a:schemeClr>
                </a:solidFill>
              </a:rPr>
              <a:t>3. </a:t>
            </a:r>
            <a:r>
              <a:rPr lang="en-US" sz="3600" b="1" dirty="0">
                <a:solidFill>
                  <a:schemeClr val="accent3">
                    <a:lumMod val="60000"/>
                    <a:lumOff val="40000"/>
                  </a:schemeClr>
                </a:solidFill>
              </a:rPr>
              <a:t>Integration of energy saving measures </a:t>
            </a:r>
            <a:r>
              <a:rPr lang="fr-FR" sz="3600" b="1" dirty="0" smtClean="0">
                <a:solidFill>
                  <a:schemeClr val="accent3">
                    <a:lumMod val="60000"/>
                    <a:lumOff val="40000"/>
                  </a:schemeClr>
                </a:solidFill>
              </a:rPr>
              <a:t>:</a:t>
            </a:r>
            <a:endParaRPr lang="fr-FR" sz="3600" b="1" dirty="0">
              <a:solidFill>
                <a:schemeClr val="accent3">
                  <a:lumMod val="60000"/>
                  <a:lumOff val="40000"/>
                </a:schemeClr>
              </a:solidFill>
            </a:endParaRPr>
          </a:p>
        </p:txBody>
      </p:sp>
      <p:sp>
        <p:nvSpPr>
          <p:cNvPr id="3" name="Espace réservé du contenu 2"/>
          <p:cNvSpPr>
            <a:spLocks noGrp="1"/>
          </p:cNvSpPr>
          <p:nvPr>
            <p:ph idx="1"/>
          </p:nvPr>
        </p:nvSpPr>
        <p:spPr/>
        <p:txBody>
          <a:bodyPr>
            <a:normAutofit/>
          </a:bodyPr>
          <a:lstStyle/>
          <a:p>
            <a:pPr algn="just">
              <a:buNone/>
            </a:pPr>
            <a:r>
              <a:rPr lang="fr-FR" dirty="0" smtClean="0"/>
              <a:t>        </a:t>
            </a:r>
            <a:r>
              <a:rPr lang="en-US" dirty="0"/>
              <a:t>Here is a step-by-step guide that could be used to implement energy saving measures. The timing and scope of the steps defined may vary from project to project. </a:t>
            </a:r>
          </a:p>
          <a:p>
            <a:pPr algn="just">
              <a:buNone/>
            </a:pPr>
            <a:r>
              <a:rPr lang="en-US" b="1" dirty="0"/>
              <a:t> Definition of project scope:</a:t>
            </a:r>
          </a:p>
          <a:p>
            <a:pPr algn="just">
              <a:buNone/>
            </a:pPr>
            <a:r>
              <a:rPr lang="en-US" dirty="0"/>
              <a:t>       Understanding the objectives and budget of the project will help determine whether or not the project appears to offer opportunities for incorporating energy saving measures. Acceptable cost recovery periods and project timelines should also be established.</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5857916"/>
          </a:xfrm>
        </p:spPr>
        <p:txBody>
          <a:bodyPr>
            <a:normAutofit lnSpcReduction="10000"/>
          </a:bodyPr>
          <a:lstStyle/>
          <a:p>
            <a:pPr algn="just">
              <a:buFont typeface="Wingdings" pitchFamily="2" charset="2"/>
              <a:buChar char="§"/>
            </a:pPr>
            <a:r>
              <a:rPr lang="en-US" b="1" dirty="0"/>
              <a:t>Research:</a:t>
            </a:r>
          </a:p>
          <a:p>
            <a:pPr marL="0" indent="0" algn="just">
              <a:buNone/>
            </a:pPr>
            <a:r>
              <a:rPr lang="en-US" b="1" dirty="0" smtClean="0"/>
              <a:t>    </a:t>
            </a:r>
            <a:r>
              <a:rPr lang="en-US" dirty="0"/>
              <a:t>This phase includes a preliminary assessment of the financial benefits to be incorporated into the energy efficiency systems and energy saving measures project. At the design stage, approximately how much energy can be saved and the costs of implementing these measures should be estimated. For an existing facility, a review of records and a consumption survey will provide valid baseline data. This will provide the project team with an overview of current energy costs and a model for energy consumption. The study of consumption will also identify high energy consuming sectors and potential energy saving sectors. Engineering studies should provide estimates of energy costs and consumption patterns for construction projects.</a:t>
            </a: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5857916"/>
          </a:xfrm>
        </p:spPr>
        <p:txBody>
          <a:bodyPr>
            <a:normAutofit/>
          </a:bodyPr>
          <a:lstStyle/>
          <a:p>
            <a:pPr algn="just">
              <a:buFont typeface="Wingdings" pitchFamily="2" charset="2"/>
              <a:buChar char="§"/>
            </a:pPr>
            <a:r>
              <a:rPr lang="fr-FR" b="1" dirty="0" err="1"/>
              <a:t>Study</a:t>
            </a:r>
            <a:r>
              <a:rPr lang="fr-FR" b="1" dirty="0"/>
              <a:t> of </a:t>
            </a:r>
            <a:r>
              <a:rPr lang="fr-FR" b="1" dirty="0" err="1"/>
              <a:t>consumption</a:t>
            </a:r>
            <a:r>
              <a:rPr lang="fr-FR" b="1" dirty="0" smtClean="0"/>
              <a:t>:</a:t>
            </a:r>
          </a:p>
          <a:p>
            <a:pPr marL="0" indent="0" algn="just">
              <a:buNone/>
            </a:pPr>
            <a:r>
              <a:rPr lang="fr-FR" dirty="0" smtClean="0"/>
              <a:t>        </a:t>
            </a:r>
            <a:r>
              <a:rPr lang="en-US" dirty="0"/>
              <a:t>It identifies the precise energy consumption pattern and indicates where in the building proposed upgrades will modify these patterns and the most cost-effective savings measures. A comprehensive study will address energy conservation, efficiency and energy savings. For example, if occupants leave lighting fixtures on at the end of the day, The study could recommend that the retrofit include the installation of automatic presence sensors and lighting controls that turn off fixtures when rooms are unoccupied.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8229600" cy="796086"/>
          </a:xfrm>
        </p:spPr>
        <p:txBody>
          <a:bodyPr>
            <a:normAutofit fontScale="90000"/>
          </a:bodyPr>
          <a:lstStyle/>
          <a:p>
            <a:pPr algn="ctr"/>
            <a:r>
              <a:rPr lang="fr-FR" b="1" dirty="0" smtClean="0">
                <a:solidFill>
                  <a:schemeClr val="accent3">
                    <a:lumMod val="60000"/>
                    <a:lumOff val="40000"/>
                  </a:schemeClr>
                </a:solidFill>
              </a:rPr>
              <a:t>Introduction:</a:t>
            </a:r>
            <a:endParaRPr lang="fr-FR" b="1" dirty="0">
              <a:solidFill>
                <a:schemeClr val="accent3">
                  <a:lumMod val="60000"/>
                  <a:lumOff val="40000"/>
                </a:schemeClr>
              </a:solidFill>
            </a:endParaRPr>
          </a:p>
        </p:txBody>
      </p:sp>
      <p:sp>
        <p:nvSpPr>
          <p:cNvPr id="3" name="Espace réservé du contenu 2"/>
          <p:cNvSpPr>
            <a:spLocks noGrp="1"/>
          </p:cNvSpPr>
          <p:nvPr>
            <p:ph idx="1"/>
          </p:nvPr>
        </p:nvSpPr>
        <p:spPr>
          <a:xfrm>
            <a:off x="457200" y="1285860"/>
            <a:ext cx="8229600" cy="5038740"/>
          </a:xfrm>
        </p:spPr>
        <p:txBody>
          <a:bodyPr>
            <a:normAutofit/>
          </a:bodyPr>
          <a:lstStyle/>
          <a:p>
            <a:pPr marL="0" algn="just">
              <a:lnSpc>
                <a:spcPct val="150000"/>
              </a:lnSpc>
              <a:spcBef>
                <a:spcPts val="10"/>
              </a:spcBef>
              <a:buNone/>
            </a:pPr>
            <a:r>
              <a:rPr lang="fr-FR" dirty="0" smtClean="0"/>
              <a:t>    </a:t>
            </a:r>
            <a:r>
              <a:rPr lang="en-US" dirty="0"/>
              <a:t>Energy conservation usually means a decrease in energy consumption due to </a:t>
            </a:r>
            <a:r>
              <a:rPr lang="en-US" dirty="0" err="1"/>
              <a:t>behavioural</a:t>
            </a:r>
            <a:r>
              <a:rPr lang="en-US" dirty="0"/>
              <a:t> rather than technological changes. The application of energy conservation methods produces the same environmental benefits as those obtained by reducing energy use by energy-efficient products and materials</a:t>
            </a:r>
            <a:r>
              <a:rPr lang="fr-FR" dirty="0" smtClean="0"/>
              <a:t>. </a:t>
            </a:r>
            <a:endParaRPr lang="fr-FR" dirty="0" smtClean="0"/>
          </a:p>
          <a:p>
            <a:pPr marL="0" algn="just">
              <a:lnSpc>
                <a:spcPct val="150000"/>
              </a:lnSpc>
              <a:spcBef>
                <a:spcPts val="10"/>
              </a:spcBef>
              <a:buNone/>
            </a:pP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5857916"/>
          </a:xfrm>
        </p:spPr>
        <p:txBody>
          <a:bodyPr>
            <a:normAutofit/>
          </a:bodyPr>
          <a:lstStyle/>
          <a:p>
            <a:pPr algn="just">
              <a:buFont typeface="Wingdings" pitchFamily="2" charset="2"/>
              <a:buChar char="§"/>
            </a:pPr>
            <a:r>
              <a:rPr lang="fr-FR" b="1" dirty="0" err="1"/>
              <a:t>Study</a:t>
            </a:r>
            <a:r>
              <a:rPr lang="fr-FR" b="1" dirty="0"/>
              <a:t> of </a:t>
            </a:r>
            <a:r>
              <a:rPr lang="fr-FR" b="1" dirty="0" err="1"/>
              <a:t>consumption</a:t>
            </a:r>
            <a:r>
              <a:rPr lang="fr-FR" b="1" dirty="0" smtClean="0"/>
              <a:t>:</a:t>
            </a:r>
          </a:p>
          <a:p>
            <a:pPr marL="0" indent="0" algn="just">
              <a:buNone/>
            </a:pPr>
            <a:r>
              <a:rPr lang="fr-FR" dirty="0" smtClean="0"/>
              <a:t>        </a:t>
            </a:r>
            <a:r>
              <a:rPr lang="en-US" dirty="0"/>
              <a:t>It identifies the precise energy consumption pattern and indicates where in the building proposed upgrades will modify these patterns and the most cost-effective savings measures. A comprehensive study will address energy conservation, efficiency and energy savings. For example, if occupants leave lighting fixtures on at the end of the day, The study could recommend that the retrofit include the installation of automatic presence sensors and lighting controls that turn off fixtures when rooms are unoccupied. </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dirty="0" smtClean="0">
                <a:solidFill>
                  <a:schemeClr val="accent3">
                    <a:lumMod val="60000"/>
                    <a:lumOff val="40000"/>
                  </a:schemeClr>
                </a:solidFill>
              </a:rPr>
              <a:t>4. </a:t>
            </a:r>
            <a:r>
              <a:rPr lang="fr-FR" sz="3600" b="1" dirty="0" smtClean="0">
                <a:solidFill>
                  <a:schemeClr val="accent3">
                    <a:lumMod val="60000"/>
                    <a:lumOff val="40000"/>
                  </a:schemeClr>
                </a:solidFill>
              </a:rPr>
              <a:t>system monitoring:  </a:t>
            </a:r>
            <a:r>
              <a:rPr lang="fr-FR" sz="3600" b="1" dirty="0" smtClean="0">
                <a:solidFill>
                  <a:schemeClr val="accent3">
                    <a:lumMod val="60000"/>
                    <a:lumOff val="40000"/>
                  </a:schemeClr>
                </a:solidFill>
              </a:rPr>
              <a:t/>
            </a:r>
            <a:br>
              <a:rPr lang="fr-FR" sz="3600" b="1" dirty="0" smtClean="0">
                <a:solidFill>
                  <a:schemeClr val="accent3">
                    <a:lumMod val="60000"/>
                    <a:lumOff val="40000"/>
                  </a:schemeClr>
                </a:solidFill>
              </a:rPr>
            </a:br>
            <a:r>
              <a:rPr lang="fr-FR" sz="3600" b="1" dirty="0" smtClean="0">
                <a:solidFill>
                  <a:schemeClr val="accent3">
                    <a:lumMod val="60000"/>
                    <a:lumOff val="40000"/>
                  </a:schemeClr>
                </a:solidFill>
              </a:rPr>
              <a:t> </a:t>
            </a:r>
            <a:endParaRPr lang="fr-FR" sz="3600" b="1" dirty="0">
              <a:solidFill>
                <a:schemeClr val="accent3">
                  <a:lumMod val="60000"/>
                  <a:lumOff val="40000"/>
                </a:schemeClr>
              </a:solidFill>
            </a:endParaRPr>
          </a:p>
        </p:txBody>
      </p:sp>
      <p:sp>
        <p:nvSpPr>
          <p:cNvPr id="3" name="Espace réservé du contenu 2"/>
          <p:cNvSpPr>
            <a:spLocks noGrp="1"/>
          </p:cNvSpPr>
          <p:nvPr>
            <p:ph idx="1"/>
          </p:nvPr>
        </p:nvSpPr>
        <p:spPr/>
        <p:txBody>
          <a:bodyPr>
            <a:normAutofit/>
          </a:bodyPr>
          <a:lstStyle/>
          <a:p>
            <a:pPr algn="just">
              <a:buNone/>
            </a:pPr>
            <a:r>
              <a:rPr lang="fr-FR" dirty="0" smtClean="0"/>
              <a:t>          </a:t>
            </a:r>
            <a:r>
              <a:rPr lang="en-US" dirty="0"/>
              <a:t>Management should regularly review monitoring data. Results should be compared to the expected energy savings and used for monitoring and updating consumption reduction targets. </a:t>
            </a:r>
            <a:r>
              <a:rPr lang="en-US" dirty="0" smtClean="0"/>
              <a:t>A </a:t>
            </a:r>
            <a:r>
              <a:rPr lang="en-US" dirty="0"/>
              <a:t>regular monitoring program allows management to know if the energy savings can be achieved. It allows for close monitoring of energy consumption and continuous evaluation of the savings measures adopted.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142984"/>
            <a:ext cx="8229600" cy="4389120"/>
          </a:xfrm>
        </p:spPr>
        <p:txBody>
          <a:bodyPr>
            <a:normAutofit lnSpcReduction="10000"/>
          </a:bodyPr>
          <a:lstStyle/>
          <a:p>
            <a:pPr algn="just">
              <a:buNone/>
            </a:pPr>
            <a:r>
              <a:rPr lang="fr-FR" dirty="0" smtClean="0"/>
              <a:t>          </a:t>
            </a:r>
            <a:r>
              <a:rPr lang="en-US" dirty="0"/>
              <a:t>Monitoring can be a simple or complex activity. Reduced to its simplest expression, it means reviewing electricity bills, but this exercise provides only financial information and can be quite disappointing given the continued increase in costs. To a more complex degree, it means measuring the energy consumption of a particular building or equipment. Although there are costs associated with these calculations, the information obtained is much more accurate and useful for assessing the effectiveness </a:t>
            </a:r>
            <a:r>
              <a:rPr lang="en-US" dirty="0" smtClean="0"/>
              <a:t>               of </a:t>
            </a:r>
            <a:r>
              <a:rPr lang="en-US" dirty="0"/>
              <a:t>an energy-saving program</a:t>
            </a:r>
            <a:r>
              <a:rPr lang="fr-FR" dirty="0" smtClean="0"/>
              <a:t>. </a:t>
            </a: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F:\photo\1536623674479959861.gif"/>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3" name="Titre 1"/>
          <p:cNvSpPr txBox="1">
            <a:spLocks/>
          </p:cNvSpPr>
          <p:nvPr/>
        </p:nvSpPr>
        <p:spPr>
          <a:xfrm>
            <a:off x="500034" y="2714620"/>
            <a:ext cx="8305800" cy="136759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800" b="1" i="1" smtClean="0">
                <a:solidFill>
                  <a:srgbClr val="92D050"/>
                </a:solidFill>
                <a:latin typeface="Comic Sans MS" pitchFamily="66" charset="0"/>
                <a:ea typeface="+mj-ea"/>
                <a:cs typeface="+mj-cs"/>
              </a:rPr>
              <a:t>THANK YOU</a:t>
            </a:r>
            <a:endParaRPr kumimoji="0" lang="fr-FR" sz="4800" b="1" i="1" u="none" strike="noStrike" kern="1200" cap="none" spc="0" normalizeH="0" baseline="0" noProof="0" dirty="0">
              <a:ln>
                <a:noFill/>
              </a:ln>
              <a:solidFill>
                <a:srgbClr val="92D050"/>
              </a:solidFill>
              <a:effectLst/>
              <a:uLnTx/>
              <a:uFillTx/>
              <a:latin typeface="Comic Sans MS" pitchFamily="66"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85860"/>
            <a:ext cx="8229600" cy="5038740"/>
          </a:xfrm>
        </p:spPr>
        <p:txBody>
          <a:bodyPr>
            <a:normAutofit/>
          </a:bodyPr>
          <a:lstStyle/>
          <a:p>
            <a:pPr marL="0" algn="just">
              <a:lnSpc>
                <a:spcPct val="150000"/>
              </a:lnSpc>
              <a:spcBef>
                <a:spcPts val="10"/>
              </a:spcBef>
              <a:buNone/>
            </a:pPr>
            <a:r>
              <a:rPr lang="en-US" dirty="0"/>
              <a:t>Commonly recommended ways to conserve energy are using timers that turn off fixtures during off-duty periods and programmable thermostats to lower heating set </a:t>
            </a:r>
            <a:r>
              <a:rPr lang="en-US" dirty="0" smtClean="0"/>
              <a:t>points </a:t>
            </a:r>
            <a:r>
              <a:rPr lang="en-US" dirty="0"/>
              <a:t>and cooling over the same periods.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b="1" dirty="0" err="1">
                <a:solidFill>
                  <a:schemeClr val="accent3">
                    <a:lumMod val="60000"/>
                    <a:lumOff val="40000"/>
                  </a:schemeClr>
                </a:solidFill>
              </a:rPr>
              <a:t>What</a:t>
            </a:r>
            <a:r>
              <a:rPr lang="fr-FR" b="1" dirty="0">
                <a:solidFill>
                  <a:schemeClr val="accent3">
                    <a:lumMod val="60000"/>
                    <a:lumOff val="40000"/>
                  </a:schemeClr>
                </a:solidFill>
              </a:rPr>
              <a:t> </a:t>
            </a:r>
            <a:r>
              <a:rPr lang="fr-FR" b="1" dirty="0" err="1">
                <a:solidFill>
                  <a:schemeClr val="accent3">
                    <a:lumMod val="60000"/>
                    <a:lumOff val="40000"/>
                  </a:schemeClr>
                </a:solidFill>
              </a:rPr>
              <a:t>is</a:t>
            </a:r>
            <a:r>
              <a:rPr lang="fr-FR" b="1" dirty="0">
                <a:solidFill>
                  <a:schemeClr val="accent3">
                    <a:lumMod val="60000"/>
                    <a:lumOff val="40000"/>
                  </a:schemeClr>
                </a:solidFill>
              </a:rPr>
              <a:t> </a:t>
            </a:r>
            <a:r>
              <a:rPr lang="fr-FR" b="1" dirty="0" err="1">
                <a:solidFill>
                  <a:schemeClr val="accent3">
                    <a:lumMod val="60000"/>
                    <a:lumOff val="40000"/>
                  </a:schemeClr>
                </a:solidFill>
              </a:rPr>
              <a:t>energy</a:t>
            </a:r>
            <a:r>
              <a:rPr lang="fr-FR" b="1" dirty="0">
                <a:solidFill>
                  <a:schemeClr val="accent3">
                    <a:lumMod val="60000"/>
                    <a:lumOff val="40000"/>
                  </a:schemeClr>
                </a:solidFill>
              </a:rPr>
              <a:t> ?</a:t>
            </a:r>
            <a:endParaRPr lang="fr-FR" b="1" dirty="0">
              <a:solidFill>
                <a:schemeClr val="accent3">
                  <a:lumMod val="60000"/>
                  <a:lumOff val="40000"/>
                </a:schemeClr>
              </a:solidFill>
            </a:endParaRPr>
          </a:p>
        </p:txBody>
      </p:sp>
      <p:sp>
        <p:nvSpPr>
          <p:cNvPr id="3" name="Espace réservé du contenu 2"/>
          <p:cNvSpPr>
            <a:spLocks noGrp="1"/>
          </p:cNvSpPr>
          <p:nvPr>
            <p:ph idx="1"/>
          </p:nvPr>
        </p:nvSpPr>
        <p:spPr/>
        <p:txBody>
          <a:bodyPr>
            <a:normAutofit/>
          </a:bodyPr>
          <a:lstStyle/>
          <a:p>
            <a:pPr algn="just">
              <a:buNone/>
            </a:pPr>
            <a:r>
              <a:rPr lang="fr-FR" dirty="0" smtClean="0"/>
              <a:t>      </a:t>
            </a:r>
            <a:r>
              <a:rPr lang="en-US" dirty="0"/>
              <a:t>Energy is the engine of all natural phenomena: plant growth, wind, river currents, waves, falling objects... </a:t>
            </a:r>
            <a:r>
              <a:rPr lang="en-US" dirty="0" smtClean="0"/>
              <a:t>        In </a:t>
            </a:r>
            <a:r>
              <a:rPr lang="en-US" dirty="0"/>
              <a:t>physics, it is defined as the ability of a system to produce work, that is, the displacement </a:t>
            </a:r>
            <a:r>
              <a:rPr lang="en-US" dirty="0" smtClean="0"/>
              <a:t>                                  or </a:t>
            </a:r>
            <a:r>
              <a:rPr lang="en-US" dirty="0"/>
              <a:t>deformation of an object. One of its essential properties is that it can be converted from one form to another.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00034" y="1928802"/>
            <a:ext cx="8286808" cy="27860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Energy is the ability of a system to produce work, causing movement or producing for example light, heat or electricity</a:t>
            </a:r>
            <a:r>
              <a:rPr lang="fr-FR" sz="2800" b="1" dirty="0" smtClean="0">
                <a:solidFill>
                  <a:schemeClr val="tx1"/>
                </a:solidFill>
              </a:rPr>
              <a:t>. </a:t>
            </a:r>
            <a:endParaRPr lang="fr-FR" sz="2800" b="1"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1143000"/>
          </a:xfrm>
        </p:spPr>
        <p:txBody>
          <a:bodyPr>
            <a:normAutofit/>
          </a:bodyPr>
          <a:lstStyle/>
          <a:p>
            <a:pPr algn="ctr"/>
            <a:r>
              <a:rPr lang="en-US" sz="4000" b="1" dirty="0">
                <a:solidFill>
                  <a:schemeClr val="accent3">
                    <a:lumMod val="60000"/>
                    <a:lumOff val="40000"/>
                  </a:schemeClr>
                </a:solidFill>
              </a:rPr>
              <a:t>1. Sources and forms of energy:</a:t>
            </a:r>
            <a:endParaRPr lang="fr-FR" sz="4000" b="1" dirty="0">
              <a:solidFill>
                <a:schemeClr val="accent3">
                  <a:lumMod val="60000"/>
                  <a:lumOff val="40000"/>
                </a:schemeClr>
              </a:solidFill>
            </a:endParaRPr>
          </a:p>
        </p:txBody>
      </p:sp>
      <p:sp>
        <p:nvSpPr>
          <p:cNvPr id="3" name="Espace réservé du contenu 2"/>
          <p:cNvSpPr>
            <a:spLocks noGrp="1"/>
          </p:cNvSpPr>
          <p:nvPr>
            <p:ph idx="1"/>
          </p:nvPr>
        </p:nvSpPr>
        <p:spPr>
          <a:xfrm>
            <a:off x="500034" y="1357298"/>
            <a:ext cx="8229600" cy="4389120"/>
          </a:xfrm>
        </p:spPr>
        <p:txBody>
          <a:bodyPr>
            <a:normAutofit fontScale="92500"/>
          </a:bodyPr>
          <a:lstStyle/>
          <a:p>
            <a:pPr algn="just">
              <a:buNone/>
            </a:pPr>
            <a:r>
              <a:rPr lang="en-US" b="1" dirty="0"/>
              <a:t>1.1 The sources:</a:t>
            </a:r>
          </a:p>
          <a:p>
            <a:pPr algn="just">
              <a:buNone/>
            </a:pPr>
            <a:r>
              <a:rPr lang="en-US" b="1" dirty="0"/>
              <a:t>Definition:</a:t>
            </a:r>
          </a:p>
          <a:p>
            <a:pPr algn="just">
              <a:buNone/>
            </a:pPr>
            <a:r>
              <a:rPr lang="en-US" dirty="0"/>
              <a:t>         An energy source is a physical or chemical phenomenon that can be used for industrial purposes.</a:t>
            </a:r>
          </a:p>
          <a:p>
            <a:pPr algn="just">
              <a:buNone/>
            </a:pPr>
            <a:r>
              <a:rPr lang="en-US" dirty="0"/>
              <a:t>        An energy source is called “primary” if it comes from a natural phenomenon and has not been transformed; it is called “secondary” if it is the result of a voluntary transformation. It can also be described as “renewable” if its reserves do not exhaust themselves in a significant way within the time scale of its exploitation. Some sources are also referred to as “clean energy” in the ecological context.</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lnSpcReduction="10000"/>
          </a:bodyPr>
          <a:lstStyle/>
          <a:p>
            <a:pPr algn="just">
              <a:buNone/>
            </a:pPr>
            <a:r>
              <a:rPr lang="en-US" b="1" dirty="0"/>
              <a:t>1.1.1 Fossil fuels:</a:t>
            </a:r>
          </a:p>
          <a:p>
            <a:pPr algn="just">
              <a:buNone/>
            </a:pPr>
            <a:r>
              <a:rPr lang="en-US" b="1" dirty="0"/>
              <a:t>          </a:t>
            </a:r>
            <a:r>
              <a:rPr lang="en-US" dirty="0"/>
              <a:t>Fossil energy refers to the energy produced from rocks that are fossilized by living beings: oil, natural gas and coal. They are present in quantity (Quantity </a:t>
            </a:r>
            <a:r>
              <a:rPr lang="en-US" dirty="0" smtClean="0"/>
              <a:t> is </a:t>
            </a:r>
            <a:r>
              <a:rPr lang="en-US" dirty="0"/>
              <a:t>a generic term of metrology (count, amount); a scalar, vector, number of objects or some other way to denote the value of a collection or form of heat ). causes gases (A gas is a set of atoms or molecules very weakly linked and almost independent. In the gaseous state, matter has no form...) greenhouse (The greenhouse effect is a natural process that for absorption.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fr-FR" dirty="0" smtClean="0"/>
              <a:t>           </a:t>
            </a:r>
            <a:r>
              <a:rPr lang="en-US" dirty="0"/>
              <a:t>These are oil, coal and natural gas. These sources of energy are not renewable because they take millions of years to build up and because they are used much faster than the time needed to recreate reserves. </a:t>
            </a:r>
            <a:r>
              <a:rPr lang="en-US" dirty="0" err="1"/>
              <a:t>Methanation</a:t>
            </a:r>
            <a:r>
              <a:rPr lang="en-US" dirty="0"/>
              <a:t> (or anaerobic digestion) is the natural biological process of degradation of organic matter in the absence of </a:t>
            </a:r>
            <a:r>
              <a:rPr lang="en-US" dirty="0" smtClean="0"/>
              <a:t>oxygen.</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1156</TotalTime>
  <Words>2344</Words>
  <Application>Microsoft Office PowerPoint</Application>
  <PresentationFormat>Affichage à l'écran (4:3)</PresentationFormat>
  <Paragraphs>96</Paragraphs>
  <Slides>33</Slides>
  <Notes>7</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33</vt:i4>
      </vt:variant>
    </vt:vector>
  </HeadingPairs>
  <TitlesOfParts>
    <vt:vector size="41" baseType="lpstr">
      <vt:lpstr>Algerian</vt:lpstr>
      <vt:lpstr>Calibri</vt:lpstr>
      <vt:lpstr>Comic Sans MS</vt:lpstr>
      <vt:lpstr>Constantia</vt:lpstr>
      <vt:lpstr>Times New Roman</vt:lpstr>
      <vt:lpstr>Wingdings</vt:lpstr>
      <vt:lpstr>Wingdings 2</vt:lpstr>
      <vt:lpstr>Débit</vt:lpstr>
      <vt:lpstr>Présentation PowerPoint</vt:lpstr>
      <vt:lpstr>Course 1: Introduction to energy management </vt:lpstr>
      <vt:lpstr>Introduction:</vt:lpstr>
      <vt:lpstr>Présentation PowerPoint</vt:lpstr>
      <vt:lpstr>What is energy ?</vt:lpstr>
      <vt:lpstr>Présentation PowerPoint</vt:lpstr>
      <vt:lpstr>1. Sources and forms of energy: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2. Energy management: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3. Integration of energy saving measures :</vt:lpstr>
      <vt:lpstr>Présentation PowerPoint</vt:lpstr>
      <vt:lpstr>Présentation PowerPoint</vt:lpstr>
      <vt:lpstr>Présentation PowerPoint</vt:lpstr>
      <vt:lpstr>4. system monitoring:    </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mcs</dc:creator>
  <cp:lastModifiedBy>hp</cp:lastModifiedBy>
  <cp:revision>265</cp:revision>
  <dcterms:created xsi:type="dcterms:W3CDTF">2011-06-26T21:36:15Z</dcterms:created>
  <dcterms:modified xsi:type="dcterms:W3CDTF">2025-02-12T18:34:49Z</dcterms:modified>
</cp:coreProperties>
</file>