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Prompt Medium"/>
      <p:regular r:id="rId27"/>
    </p:embeddedFont>
    <p:embeddedFont>
      <p:font typeface="Prompt Medium"/>
      <p:regular r:id="rId28"/>
    </p:embeddedFont>
    <p:embeddedFont>
      <p:font typeface="Prompt Medium"/>
      <p:regular r:id="rId29"/>
    </p:embeddedFont>
    <p:embeddedFont>
      <p:font typeface="Prompt Medium"/>
      <p:regular r:id="rId30"/>
    </p:embeddedFont>
    <p:embeddedFont>
      <p:font typeface="Mukta Light"/>
      <p:regular r:id="rId31"/>
    </p:embeddedFont>
    <p:embeddedFont>
      <p:font typeface="Mukta Light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image" Target="../media/image-12-7.png"/><Relationship Id="rId8" Type="http://schemas.openxmlformats.org/officeDocument/2006/relationships/image" Target="../media/image-12-8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image" Target="../media/image-18-6.png"/><Relationship Id="rId7" Type="http://schemas.openxmlformats.org/officeDocument/2006/relationships/image" Target="../media/image-18-7.png"/><Relationship Id="rId8" Type="http://schemas.openxmlformats.org/officeDocument/2006/relationships/image" Target="../media/image-18-8.png"/><Relationship Id="rId9" Type="http://schemas.openxmlformats.org/officeDocument/2006/relationships/slideLayout" Target="../slideLayouts/slideLayout19.xml"/><Relationship Id="rId10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slideLayout" Target="../slideLayouts/slideLayout20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slideLayout" Target="../slideLayouts/slideLayout9.xml"/><Relationship Id="rId1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762601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Editing and Documentation in APA Style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3504486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Master the essential elements of APA documentation including editing principles, reference formats, table construction, figure presentation, and appendix organisation.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4037" y="4967288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This comprehensive guide follows the latest 7th edition guidelines to ensure your academic writing meets the highest standards.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864037" y="6053495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57" y="6061115"/>
            <a:ext cx="379690" cy="3796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82316" y="6035040"/>
            <a:ext cx="1932861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by Djazia CHIB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4712" y="970002"/>
            <a:ext cx="4941808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Referencing Books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64712" y="1921193"/>
            <a:ext cx="7587377" cy="5338286"/>
          </a:xfrm>
          <a:prstGeom prst="roundRect">
            <a:avLst>
              <a:gd name="adj" fmla="val 175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72332" y="1928813"/>
            <a:ext cx="7572137" cy="99345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94621" y="2069782"/>
            <a:ext cx="3337679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Basic Format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4500" y="2069782"/>
            <a:ext cx="3337679" cy="711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Surname, Initials. (Year). Title in italics. Publisher.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72332" y="2922270"/>
            <a:ext cx="7572137" cy="99345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494621" y="3063240"/>
            <a:ext cx="3337679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Single Author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284500" y="3063240"/>
            <a:ext cx="3337679" cy="711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Smith, J. A. (2020). Writing well. Oxford University Press.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72332" y="3915728"/>
            <a:ext cx="7572137" cy="99345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494621" y="4056698"/>
            <a:ext cx="3337679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Multiple Authors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284500" y="4056698"/>
            <a:ext cx="3337679" cy="711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Smith, J. A., &amp; Jones, K. B. (2020). Academic writing. Routledge.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72332" y="4909185"/>
            <a:ext cx="7572137" cy="99345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494621" y="5050155"/>
            <a:ext cx="3337679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Edited Book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0284500" y="5050155"/>
            <a:ext cx="3337679" cy="711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Smith, J. A. (Ed.). (2020). Essays on writing. Cambridge University Press.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272332" y="5902643"/>
            <a:ext cx="7572137" cy="1349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494621" y="6043613"/>
            <a:ext cx="3337679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Chapter in Book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0284500" y="6043613"/>
            <a:ext cx="3337679" cy="1067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Jones, K. B. (2020). Academic style. In J. A. Smith (Ed.), Writing handbook (pp. 50-75). Routledge.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08340"/>
            <a:ext cx="7550944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Referencing Journal Articles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187893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00193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Print Article Format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492948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Surname, I. (Year). Article title. Journal Title in Italics, volume(issue), pp-pp.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64037" y="6431161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No DOI or URL needed for print-only sources.</a:t>
            </a:r>
            <a:endParaRPr lang="en-US" sz="19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61" y="2187893"/>
            <a:ext cx="4053959" cy="25054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88161" y="5001935"/>
            <a:ext cx="310729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Online Article with DOI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5288161" y="5492948"/>
            <a:ext cx="405395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Surname, I. (Year). Article title. Journal Title, volume(issue), pp-pp. https://doi.org/xxxxx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5288161" y="6826210"/>
            <a:ext cx="405395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DOI is preferable to URL when available.</a:t>
            </a:r>
            <a:endParaRPr lang="en-US" sz="19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404" y="2187893"/>
            <a:ext cx="4053840" cy="250543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12404" y="5001935"/>
            <a:ext cx="391763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Database Article without DOI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9712404" y="5492948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Surname, I. (Year). Article title. Journal Title, volume(issue), pp-pp.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9712404" y="6431161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No URL needed for academic database articles without DOI.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2489" y="679728"/>
            <a:ext cx="7446407" cy="684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Referencing Online Sources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0292" y="1856899"/>
            <a:ext cx="1596985" cy="137707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489" y="2498408"/>
            <a:ext cx="346472" cy="4331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33618" y="2103239"/>
            <a:ext cx="304419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Webpages &amp; Websites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5133618" y="2593300"/>
            <a:ext cx="3695700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Author, I. (Year). Title. Site Name. URL</a:t>
            </a:r>
            <a:endParaRPr lang="en-US" sz="1900" dirty="0"/>
          </a:p>
        </p:txBody>
      </p:sp>
      <p:sp>
        <p:nvSpPr>
          <p:cNvPr id="7" name="Shape 3"/>
          <p:cNvSpPr/>
          <p:nvPr/>
        </p:nvSpPr>
        <p:spPr>
          <a:xfrm>
            <a:off x="4948833" y="3249454"/>
            <a:ext cx="8757523" cy="15240"/>
          </a:xfrm>
          <a:prstGeom prst="roundRect">
            <a:avLst>
              <a:gd name="adj" fmla="val 679140"/>
            </a:avLst>
          </a:prstGeom>
          <a:solidFill>
            <a:srgbClr val="6D4562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40" y="3295531"/>
            <a:ext cx="3194090" cy="1377077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489" y="3767495"/>
            <a:ext cx="346472" cy="43314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32170" y="3541871"/>
            <a:ext cx="2780586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Online News Articles</a:t>
            </a:r>
            <a:endParaRPr lang="en-US" sz="2150" dirty="0"/>
          </a:p>
        </p:txBody>
      </p:sp>
      <p:sp>
        <p:nvSpPr>
          <p:cNvPr id="11" name="Text 5"/>
          <p:cNvSpPr/>
          <p:nvPr/>
        </p:nvSpPr>
        <p:spPr>
          <a:xfrm>
            <a:off x="5932170" y="4031933"/>
            <a:ext cx="4977408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Author, I. (Year, Month Day). Title. Publication. URL</a:t>
            </a:r>
            <a:endParaRPr lang="en-US" sz="1900" dirty="0"/>
          </a:p>
        </p:txBody>
      </p:sp>
      <p:sp>
        <p:nvSpPr>
          <p:cNvPr id="12" name="Shape 6"/>
          <p:cNvSpPr/>
          <p:nvPr/>
        </p:nvSpPr>
        <p:spPr>
          <a:xfrm>
            <a:off x="5747385" y="4688086"/>
            <a:ext cx="7958971" cy="15240"/>
          </a:xfrm>
          <a:prstGeom prst="roundRect">
            <a:avLst>
              <a:gd name="adj" fmla="val 679140"/>
            </a:avLst>
          </a:prstGeom>
          <a:solidFill>
            <a:srgbClr val="6D4562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188" y="4734163"/>
            <a:ext cx="4791075" cy="1377077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489" y="5206127"/>
            <a:ext cx="346472" cy="43314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30603" y="4980503"/>
            <a:ext cx="282904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Blogs &amp; Social Media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6730603" y="5470565"/>
            <a:ext cx="5663922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Author, I. (Year, Month Day). Title [Format]. Platform. URL</a:t>
            </a:r>
            <a:endParaRPr lang="en-US" sz="1900" dirty="0"/>
          </a:p>
        </p:txBody>
      </p:sp>
      <p:sp>
        <p:nvSpPr>
          <p:cNvPr id="17" name="Shape 9"/>
          <p:cNvSpPr/>
          <p:nvPr/>
        </p:nvSpPr>
        <p:spPr>
          <a:xfrm>
            <a:off x="6545818" y="6126718"/>
            <a:ext cx="7160538" cy="15240"/>
          </a:xfrm>
          <a:prstGeom prst="roundRect">
            <a:avLst>
              <a:gd name="adj" fmla="val 679140"/>
            </a:avLst>
          </a:prstGeom>
          <a:solidFill>
            <a:srgbClr val="6D4562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636" y="6172795"/>
            <a:ext cx="6388179" cy="1377077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5489" y="6644759"/>
            <a:ext cx="346472" cy="433149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9155" y="6419136"/>
            <a:ext cx="3032046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Online Reports &amp; PDFs</a:t>
            </a:r>
            <a:endParaRPr lang="en-US" sz="2150" dirty="0"/>
          </a:p>
        </p:txBody>
      </p:sp>
      <p:sp>
        <p:nvSpPr>
          <p:cNvPr id="21" name="Text 11"/>
          <p:cNvSpPr/>
          <p:nvPr/>
        </p:nvSpPr>
        <p:spPr>
          <a:xfrm>
            <a:off x="7529155" y="6909197"/>
            <a:ext cx="4512231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Author, I. (Year). Title [Format]. Publisher. URL</a:t>
            </a:r>
            <a:endParaRPr lang="en-US" sz="1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0162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4510" y="3679746"/>
            <a:ext cx="11479292" cy="670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In-Text Citations: Paraphrasing and Quoting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844510" y="4832628"/>
            <a:ext cx="4072414" cy="796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6250" dirty="0"/>
          </a:p>
        </p:txBody>
      </p:sp>
      <p:sp>
        <p:nvSpPr>
          <p:cNvPr id="5" name="Text 2"/>
          <p:cNvSpPr/>
          <p:nvPr/>
        </p:nvSpPr>
        <p:spPr>
          <a:xfrm>
            <a:off x="1540193" y="5930503"/>
            <a:ext cx="268104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Citation Types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844510" y="6410444"/>
            <a:ext cx="4072414" cy="772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Parenthetical and narrative are the main approaches to in-text citations.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5278874" y="4832628"/>
            <a:ext cx="4072533" cy="796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6250" dirty="0"/>
          </a:p>
        </p:txBody>
      </p:sp>
      <p:sp>
        <p:nvSpPr>
          <p:cNvPr id="8" name="Text 5"/>
          <p:cNvSpPr/>
          <p:nvPr/>
        </p:nvSpPr>
        <p:spPr>
          <a:xfrm>
            <a:off x="5974556" y="5930503"/>
            <a:ext cx="268104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Citation Elements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5278874" y="6410444"/>
            <a:ext cx="4072533" cy="772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Author, year, and page number (for quotes) are the essential components.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9713357" y="4832628"/>
            <a:ext cx="4072414" cy="796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40</a:t>
            </a:r>
            <a:endParaRPr lang="en-US" sz="6250" dirty="0"/>
          </a:p>
        </p:txBody>
      </p:sp>
      <p:sp>
        <p:nvSpPr>
          <p:cNvPr id="11" name="Text 8"/>
          <p:cNvSpPr/>
          <p:nvPr/>
        </p:nvSpPr>
        <p:spPr>
          <a:xfrm>
            <a:off x="10409039" y="5930503"/>
            <a:ext cx="268104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Word Threshold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713357" y="6410444"/>
            <a:ext cx="4072414" cy="1158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Quotes under 40 words use quotation marks; longer quotes become block quotes.</a:t>
            </a:r>
            <a:endParaRPr lang="en-US"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62119"/>
            <a:ext cx="1160109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Citing Multiple Sources and Group Authors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657" y="2099905"/>
            <a:ext cx="3073718" cy="307371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80" y="2099905"/>
            <a:ext cx="3073718" cy="3073718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903" y="2099905"/>
            <a:ext cx="3073718" cy="3073718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026" y="2099905"/>
            <a:ext cx="3073718" cy="307371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4037" y="5609511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When citing multiple sources in one parenthetical citation, arrange them alphabetically by first author: (Jones, 2019; Smith, 2020).</a:t>
            </a:r>
            <a:endParaRPr lang="en-US" sz="1900" dirty="0"/>
          </a:p>
        </p:txBody>
      </p:sp>
      <p:sp>
        <p:nvSpPr>
          <p:cNvPr id="8" name="Text 2"/>
          <p:cNvSpPr/>
          <p:nvPr/>
        </p:nvSpPr>
        <p:spPr>
          <a:xfrm>
            <a:off x="864037" y="6677263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For group authors, provide the full name in first citation with abbreviation: (World Health Organization [WHO], 2020). Use only the abbreviation subsequently: (WHO, 2020).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6970" y="939403"/>
            <a:ext cx="7642860" cy="1191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Tables: APA Formatting Essentials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236970" y="2452330"/>
            <a:ext cx="160734" cy="1712595"/>
          </a:xfrm>
          <a:prstGeom prst="roundRect">
            <a:avLst>
              <a:gd name="adj" fmla="val 5603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19292" y="2452330"/>
            <a:ext cx="2468285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Table Number &amp; Title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719292" y="2878693"/>
            <a:ext cx="7160538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Place above the table. Number in bold (Table 1), title in italics with title case.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719292" y="3350300"/>
            <a:ext cx="7160538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Example: </a:t>
            </a:r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Table 1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719292" y="3821906"/>
            <a:ext cx="7160538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i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Comparison of Data Collection Methods Across Studies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558558" y="4379357"/>
            <a:ext cx="160734" cy="1240988"/>
          </a:xfrm>
          <a:prstGeom prst="roundRect">
            <a:avLst>
              <a:gd name="adj" fmla="val 5603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040880" y="4379357"/>
            <a:ext cx="2382798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Table Format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7040880" y="4805720"/>
            <a:ext cx="683895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 consistent font throughout. Omit vertical lines. Minimize horizontal lines.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7040880" y="5277326"/>
            <a:ext cx="683895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Column headings should be brief, clear, and use title case.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880265" y="5834777"/>
            <a:ext cx="160734" cy="1240988"/>
          </a:xfrm>
          <a:prstGeom prst="roundRect">
            <a:avLst>
              <a:gd name="adj" fmla="val 5603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362587" y="5834777"/>
            <a:ext cx="2382798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Table Notes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7362587" y="6261140"/>
            <a:ext cx="6517243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Place below the table. Three types: general, specific, and probability notes.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362587" y="6732746"/>
            <a:ext cx="6517243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General note explains abbreviations and symbols. Begins with "Note."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08340"/>
            <a:ext cx="9222105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Figures: APA Formatting Essentials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187893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00193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Figure Labeling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492948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Number and title go below the figure. Number in bold (Figure 1), title in italics.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64037" y="6431161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 clear, concise captions that explain the figure's purpose.</a:t>
            </a:r>
            <a:endParaRPr lang="en-US" sz="19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61" y="2187893"/>
            <a:ext cx="4053959" cy="25054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88161" y="500193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Visual Clarity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5288161" y="5492948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Ensure all text is legible when sized for publication. Label all elements clearly.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5288161" y="6431161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 high-resolution images (at least 300 dpi) for publication.</a:t>
            </a:r>
            <a:endParaRPr lang="en-US" sz="19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404" y="2187893"/>
            <a:ext cx="4053840" cy="250543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12404" y="500193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Attribution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9712404" y="5492948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Include "Adapted from" or "Reprinted from" notes for borrowed content.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9712404" y="6431161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Obtain permission for copyrighted materials when needed.</a:t>
            </a:r>
            <a:endParaRPr lang="en-US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9356" y="792599"/>
            <a:ext cx="6152078" cy="629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Appendices in APA Style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279356" y="2016562"/>
            <a:ext cx="509707" cy="509707"/>
          </a:xfrm>
          <a:prstGeom prst="roundRect">
            <a:avLst>
              <a:gd name="adj" fmla="val 18670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83119" y="2082582"/>
            <a:ext cx="302062" cy="37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7015639" y="2016562"/>
            <a:ext cx="251745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Placement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015639" y="2466975"/>
            <a:ext cx="6821805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Appendices appear after the reference list, each starting on a new page.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79356" y="3310771"/>
            <a:ext cx="509707" cy="509707"/>
          </a:xfrm>
          <a:prstGeom prst="roundRect">
            <a:avLst>
              <a:gd name="adj" fmla="val 18670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83119" y="3376791"/>
            <a:ext cx="302062" cy="37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7"/>
          <p:cNvSpPr/>
          <p:nvPr/>
        </p:nvSpPr>
        <p:spPr>
          <a:xfrm>
            <a:off x="7015639" y="3310771"/>
            <a:ext cx="251745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Labeling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7015639" y="3761184"/>
            <a:ext cx="6821805" cy="724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 "Appendix" for a single appendix. Use "Appendix A", "Appendix B" for multiple.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79356" y="4967407"/>
            <a:ext cx="509707" cy="509707"/>
          </a:xfrm>
          <a:prstGeom prst="roundRect">
            <a:avLst>
              <a:gd name="adj" fmla="val 18670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83119" y="5033427"/>
            <a:ext cx="302062" cy="37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350" dirty="0"/>
          </a:p>
        </p:txBody>
      </p:sp>
      <p:sp>
        <p:nvSpPr>
          <p:cNvPr id="14" name="Text 11"/>
          <p:cNvSpPr/>
          <p:nvPr/>
        </p:nvSpPr>
        <p:spPr>
          <a:xfrm>
            <a:off x="7015639" y="4967407"/>
            <a:ext cx="251745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Formatting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7015639" y="5417820"/>
            <a:ext cx="6821805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Each appendix needs a title. Centre and bold both the label and title.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279356" y="6261616"/>
            <a:ext cx="509707" cy="509707"/>
          </a:xfrm>
          <a:prstGeom prst="roundRect">
            <a:avLst>
              <a:gd name="adj" fmla="val 18670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83119" y="6327636"/>
            <a:ext cx="302062" cy="37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7015639" y="6261616"/>
            <a:ext cx="251745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Content Types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7015639" y="6712029"/>
            <a:ext cx="6821805" cy="724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Include supplementary materials: questionnaires, raw data, complex statistics, etc.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898446"/>
            <a:ext cx="10211395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Editing for APA Compliance: Checklist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43814" y="207799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Text Formatting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2569012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Double-spaced throughout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3050381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12pt Times New Roman font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3531751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2.54 cm (1 inch) margins</a:t>
            </a:r>
            <a:endParaRPr lang="en-US" sz="19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94" y="3356015"/>
            <a:ext cx="369332" cy="46172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43386" y="207799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Headings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9943386" y="2569012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Proper formatting for levels 1-5</a:t>
            </a:r>
            <a:endParaRPr lang="en-US" sz="1900" dirty="0"/>
          </a:p>
        </p:txBody>
      </p:sp>
      <p:sp>
        <p:nvSpPr>
          <p:cNvPr id="11" name="Text 7"/>
          <p:cNvSpPr/>
          <p:nvPr/>
        </p:nvSpPr>
        <p:spPr>
          <a:xfrm>
            <a:off x="9943386" y="3050381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Consistent use of title case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9943386" y="3531751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No heading called "Introduction"</a:t>
            </a:r>
            <a:endParaRPr lang="en-US" sz="19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055" y="3356015"/>
            <a:ext cx="369332" cy="46172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943386" y="429708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Citations</a:t>
            </a:r>
            <a:endParaRPr lang="en-US" sz="2150" dirty="0"/>
          </a:p>
        </p:txBody>
      </p:sp>
      <p:sp>
        <p:nvSpPr>
          <p:cNvPr id="16" name="Text 10"/>
          <p:cNvSpPr/>
          <p:nvPr/>
        </p:nvSpPr>
        <p:spPr>
          <a:xfrm>
            <a:off x="9943386" y="4788098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All in-text citations in reference list</a:t>
            </a:r>
            <a:endParaRPr lang="en-US" sz="1900" dirty="0"/>
          </a:p>
        </p:txBody>
      </p:sp>
      <p:sp>
        <p:nvSpPr>
          <p:cNvPr id="17" name="Text 11"/>
          <p:cNvSpPr/>
          <p:nvPr/>
        </p:nvSpPr>
        <p:spPr>
          <a:xfrm>
            <a:off x="9943386" y="5664518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All reference list entries cited in text</a:t>
            </a:r>
            <a:endParaRPr lang="en-US" sz="1900" dirty="0"/>
          </a:p>
        </p:txBody>
      </p:sp>
      <p:sp>
        <p:nvSpPr>
          <p:cNvPr id="18" name="Text 12"/>
          <p:cNvSpPr/>
          <p:nvPr/>
        </p:nvSpPr>
        <p:spPr>
          <a:xfrm>
            <a:off x="9943386" y="6540937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Correct formatting for citation type</a:t>
            </a:r>
            <a:endParaRPr lang="en-US" sz="190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055" y="5591175"/>
            <a:ext cx="369332" cy="461724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1943814" y="469213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Tables &amp; Figures</a:t>
            </a:r>
            <a:endParaRPr lang="en-US" sz="2150" dirty="0"/>
          </a:p>
        </p:txBody>
      </p:sp>
      <p:sp>
        <p:nvSpPr>
          <p:cNvPr id="22" name="Text 14"/>
          <p:cNvSpPr/>
          <p:nvPr/>
        </p:nvSpPr>
        <p:spPr>
          <a:xfrm>
            <a:off x="864037" y="5183148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Proper numbering sequence</a:t>
            </a:r>
            <a:endParaRPr lang="en-US" sz="1900" dirty="0"/>
          </a:p>
        </p:txBody>
      </p:sp>
      <p:sp>
        <p:nvSpPr>
          <p:cNvPr id="23" name="Text 15"/>
          <p:cNvSpPr/>
          <p:nvPr/>
        </p:nvSpPr>
        <p:spPr>
          <a:xfrm>
            <a:off x="864037" y="5664518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Appropriate titles and notes</a:t>
            </a:r>
            <a:endParaRPr lang="en-US" sz="1900" dirty="0"/>
          </a:p>
        </p:txBody>
      </p:sp>
      <p:sp>
        <p:nvSpPr>
          <p:cNvPr id="24" name="Text 16"/>
          <p:cNvSpPr/>
          <p:nvPr/>
        </p:nvSpPr>
        <p:spPr>
          <a:xfrm>
            <a:off x="864037" y="6145887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Referenced in text before they appear</a:t>
            </a:r>
            <a:endParaRPr lang="en-US" sz="1900" dirty="0"/>
          </a:p>
        </p:txBody>
      </p:sp>
      <p:pic>
        <p:nvPicPr>
          <p:cNvPr id="25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26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894" y="5591175"/>
            <a:ext cx="369332" cy="4617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8794" y="651153"/>
            <a:ext cx="7358063" cy="657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Common APA Style Mistakes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414" y="1934528"/>
            <a:ext cx="3097292" cy="3097292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34" y="1934528"/>
            <a:ext cx="3097292" cy="3097292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855" y="1934528"/>
            <a:ext cx="3097292" cy="3097292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1934528"/>
            <a:ext cx="3097411" cy="309741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828794" y="5450324"/>
            <a:ext cx="4166473" cy="2261830"/>
          </a:xfrm>
          <a:prstGeom prst="roundRect">
            <a:avLst>
              <a:gd name="adj" fmla="val 439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8" name="Text 2"/>
          <p:cNvSpPr/>
          <p:nvPr/>
        </p:nvSpPr>
        <p:spPr>
          <a:xfrm>
            <a:off x="1073110" y="5694640"/>
            <a:ext cx="2631043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Reference Errors</a:t>
            </a:r>
            <a:endParaRPr lang="en-US" sz="2050" dirty="0"/>
          </a:p>
        </p:txBody>
      </p:sp>
      <p:sp>
        <p:nvSpPr>
          <p:cNvPr id="9" name="Text 3"/>
          <p:cNvSpPr/>
          <p:nvPr/>
        </p:nvSpPr>
        <p:spPr>
          <a:xfrm>
            <a:off x="1073110" y="6165533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Missing DOIs or URLs</a:t>
            </a:r>
            <a:endParaRPr lang="en-US" sz="1850" dirty="0"/>
          </a:p>
        </p:txBody>
      </p:sp>
      <p:sp>
        <p:nvSpPr>
          <p:cNvPr id="10" name="Text 4"/>
          <p:cNvSpPr/>
          <p:nvPr/>
        </p:nvSpPr>
        <p:spPr>
          <a:xfrm>
            <a:off x="1073110" y="6627257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Incorrect use of italics</a:t>
            </a:r>
            <a:endParaRPr lang="en-US" sz="1850" dirty="0"/>
          </a:p>
        </p:txBody>
      </p:sp>
      <p:sp>
        <p:nvSpPr>
          <p:cNvPr id="11" name="Text 5"/>
          <p:cNvSpPr/>
          <p:nvPr/>
        </p:nvSpPr>
        <p:spPr>
          <a:xfrm>
            <a:off x="1073110" y="7088981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Wrong order of elements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5231963" y="5450324"/>
            <a:ext cx="4166473" cy="2261830"/>
          </a:xfrm>
          <a:prstGeom prst="roundRect">
            <a:avLst>
              <a:gd name="adj" fmla="val 439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3" name="Text 7"/>
          <p:cNvSpPr/>
          <p:nvPr/>
        </p:nvSpPr>
        <p:spPr>
          <a:xfrm>
            <a:off x="5476280" y="5694640"/>
            <a:ext cx="2631043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Citation Mistakes</a:t>
            </a:r>
            <a:endParaRPr lang="en-US" sz="2050" dirty="0"/>
          </a:p>
        </p:txBody>
      </p:sp>
      <p:sp>
        <p:nvSpPr>
          <p:cNvPr id="14" name="Text 8"/>
          <p:cNvSpPr/>
          <p:nvPr/>
        </p:nvSpPr>
        <p:spPr>
          <a:xfrm>
            <a:off x="5476280" y="6165533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Incorrect page numbers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5476280" y="6627257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Missing year or author</a:t>
            </a:r>
            <a:endParaRPr lang="en-US" sz="1850" dirty="0"/>
          </a:p>
        </p:txBody>
      </p:sp>
      <p:sp>
        <p:nvSpPr>
          <p:cNvPr id="16" name="Text 10"/>
          <p:cNvSpPr/>
          <p:nvPr/>
        </p:nvSpPr>
        <p:spPr>
          <a:xfrm>
            <a:off x="5476280" y="7088981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Citation/reference mismatch</a:t>
            </a:r>
            <a:endParaRPr lang="en-US" sz="1850" dirty="0"/>
          </a:p>
        </p:txBody>
      </p:sp>
      <p:sp>
        <p:nvSpPr>
          <p:cNvPr id="17" name="Shape 11"/>
          <p:cNvSpPr/>
          <p:nvPr/>
        </p:nvSpPr>
        <p:spPr>
          <a:xfrm>
            <a:off x="9635133" y="5450324"/>
            <a:ext cx="4166473" cy="2261830"/>
          </a:xfrm>
          <a:prstGeom prst="roundRect">
            <a:avLst>
              <a:gd name="adj" fmla="val 439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8" name="Text 12"/>
          <p:cNvSpPr/>
          <p:nvPr/>
        </p:nvSpPr>
        <p:spPr>
          <a:xfrm>
            <a:off x="9879449" y="5694640"/>
            <a:ext cx="2631043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Formatting Issues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9879449" y="6165533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Wrong heading level format</a:t>
            </a:r>
            <a:endParaRPr lang="en-US" sz="1850" dirty="0"/>
          </a:p>
        </p:txBody>
      </p:sp>
      <p:sp>
        <p:nvSpPr>
          <p:cNvPr id="20" name="Text 14"/>
          <p:cNvSpPr/>
          <p:nvPr/>
        </p:nvSpPr>
        <p:spPr>
          <a:xfrm>
            <a:off x="9879449" y="6627257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Incorrect table/figure labels</a:t>
            </a:r>
            <a:endParaRPr lang="en-US" sz="1850" dirty="0"/>
          </a:p>
        </p:txBody>
      </p:sp>
      <p:sp>
        <p:nvSpPr>
          <p:cNvPr id="21" name="Text 15"/>
          <p:cNvSpPr/>
          <p:nvPr/>
        </p:nvSpPr>
        <p:spPr>
          <a:xfrm>
            <a:off x="9879449" y="7088981"/>
            <a:ext cx="3677841" cy="378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Inconsistent spacing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3832146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What is APA Style?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4888230"/>
            <a:ext cx="4136231" cy="2595324"/>
          </a:xfrm>
          <a:prstGeom prst="roundRect">
            <a:avLst>
              <a:gd name="adj" fmla="val 3995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515028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Official Guidelines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126093" y="5641300"/>
            <a:ext cx="361211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American Psychological Association standardised format for academic writing and research documentation.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247084" y="4888230"/>
            <a:ext cx="4136231" cy="2595324"/>
          </a:xfrm>
          <a:prstGeom prst="roundRect">
            <a:avLst>
              <a:gd name="adj" fmla="val 3995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509141" y="515028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Long History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5509141" y="5641300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Established in 1929, widely adopted across social sciences and beyond for nearly a century.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9630132" y="4888230"/>
            <a:ext cx="4136231" cy="2595324"/>
          </a:xfrm>
          <a:prstGeom prst="roundRect">
            <a:avLst>
              <a:gd name="adj" fmla="val 3995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92189" y="515028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Current Version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892189" y="5641300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The 7th edition, released October 2019, provides the most up-to-date guidance for writers.</a:t>
            </a:r>
            <a:endParaRPr lang="en-US" sz="1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3874" y="403741"/>
            <a:ext cx="4830842" cy="407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Conclusion and Best Practices</a:t>
            </a:r>
            <a:endParaRPr lang="en-US" sz="2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874" y="1105257"/>
            <a:ext cx="13602653" cy="744009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859161" y="8575834"/>
            <a:ext cx="146804" cy="146804"/>
          </a:xfrm>
          <a:prstGeom prst="roundRect">
            <a:avLst>
              <a:gd name="adj" fmla="val 12457"/>
            </a:avLst>
          </a:prstGeom>
          <a:solidFill>
            <a:srgbClr val="3C2035"/>
          </a:solidFill>
          <a:ln/>
        </p:spPr>
      </p:sp>
      <p:sp>
        <p:nvSpPr>
          <p:cNvPr id="5" name="Text 2"/>
          <p:cNvSpPr/>
          <p:nvPr/>
        </p:nvSpPr>
        <p:spPr>
          <a:xfrm>
            <a:off x="2066925" y="8575834"/>
            <a:ext cx="1045488" cy="146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Citation Accuracy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3747016" y="8575834"/>
            <a:ext cx="146804" cy="146804"/>
          </a:xfrm>
          <a:prstGeom prst="roundRect">
            <a:avLst>
              <a:gd name="adj" fmla="val 12457"/>
            </a:avLst>
          </a:prstGeom>
          <a:solidFill>
            <a:srgbClr val="703B62"/>
          </a:solidFill>
          <a:ln/>
        </p:spPr>
      </p:sp>
      <p:sp>
        <p:nvSpPr>
          <p:cNvPr id="7" name="Text 4"/>
          <p:cNvSpPr/>
          <p:nvPr/>
        </p:nvSpPr>
        <p:spPr>
          <a:xfrm>
            <a:off x="3954780" y="8575834"/>
            <a:ext cx="1426369" cy="146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Formatting Consistency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6615827" y="8575834"/>
            <a:ext cx="146804" cy="146804"/>
          </a:xfrm>
          <a:prstGeom prst="roundRect">
            <a:avLst>
              <a:gd name="adj" fmla="val 12457"/>
            </a:avLst>
          </a:prstGeom>
          <a:solidFill>
            <a:srgbClr val="A3568F"/>
          </a:solidFill>
          <a:ln/>
        </p:spPr>
      </p:sp>
      <p:sp>
        <p:nvSpPr>
          <p:cNvPr id="9" name="Text 6"/>
          <p:cNvSpPr/>
          <p:nvPr/>
        </p:nvSpPr>
        <p:spPr>
          <a:xfrm>
            <a:off x="6823591" y="8575834"/>
            <a:ext cx="1190744" cy="146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Structural Elements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9567743" y="8575834"/>
            <a:ext cx="146804" cy="146804"/>
          </a:xfrm>
          <a:prstGeom prst="roundRect">
            <a:avLst>
              <a:gd name="adj" fmla="val 12457"/>
            </a:avLst>
          </a:prstGeom>
          <a:solidFill>
            <a:srgbClr val="C087B2"/>
          </a:solidFill>
          <a:ln/>
        </p:spPr>
      </p:sp>
      <p:sp>
        <p:nvSpPr>
          <p:cNvPr id="11" name="Text 8"/>
          <p:cNvSpPr/>
          <p:nvPr/>
        </p:nvSpPr>
        <p:spPr>
          <a:xfrm>
            <a:off x="9775508" y="8575834"/>
            <a:ext cx="788908" cy="146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Clear Writing</a:t>
            </a:r>
            <a:endParaRPr lang="en-US" sz="1150" dirty="0"/>
          </a:p>
        </p:txBody>
      </p:sp>
      <p:sp>
        <p:nvSpPr>
          <p:cNvPr id="12" name="Shape 9"/>
          <p:cNvSpPr/>
          <p:nvPr/>
        </p:nvSpPr>
        <p:spPr>
          <a:xfrm>
            <a:off x="11517868" y="8575834"/>
            <a:ext cx="146804" cy="146804"/>
          </a:xfrm>
          <a:prstGeom prst="roundRect">
            <a:avLst>
              <a:gd name="adj" fmla="val 12457"/>
            </a:avLst>
          </a:prstGeom>
          <a:solidFill>
            <a:srgbClr val="DBBBD3"/>
          </a:solidFill>
          <a:ln/>
        </p:spPr>
      </p:sp>
      <p:sp>
        <p:nvSpPr>
          <p:cNvPr id="13" name="Text 10"/>
          <p:cNvSpPr/>
          <p:nvPr/>
        </p:nvSpPr>
        <p:spPr>
          <a:xfrm>
            <a:off x="11725632" y="8575834"/>
            <a:ext cx="942618" cy="146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Visual Elements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513874" y="8887778"/>
            <a:ext cx="13602653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Mastering APA style requires attention to detail and consistent practice. Keep the Publication Manual handy as a reference.</a:t>
            </a:r>
            <a:endParaRPr lang="en-US" sz="1150" dirty="0"/>
          </a:p>
        </p:txBody>
      </p:sp>
      <p:sp>
        <p:nvSpPr>
          <p:cNvPr id="15" name="Text 12"/>
          <p:cNvSpPr/>
          <p:nvPr/>
        </p:nvSpPr>
        <p:spPr>
          <a:xfrm>
            <a:off x="513874" y="9287708"/>
            <a:ext cx="13602653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Consider using citation management software like EndNote, Zotero, or Mendeley to maintain accurate references.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513874" y="9687639"/>
            <a:ext cx="13602653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Regular updates to APA guidelines make continuing education essential for academic writers.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30077" y="664964"/>
            <a:ext cx="7456646" cy="1339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Importance of Consistent Academic Writing</a:t>
            </a:r>
            <a:endParaRPr lang="en-US" sz="42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077" y="2366010"/>
            <a:ext cx="1205389" cy="17328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97058" y="2606993"/>
            <a:ext cx="2678668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Enhanced Clarity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897058" y="3086338"/>
            <a:ext cx="588966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Consistent formatting creates professional documents that readers can navigate easily.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077" y="4098846"/>
            <a:ext cx="1205389" cy="173283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897058" y="4339828"/>
            <a:ext cx="2678668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Academic Integrity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897058" y="4819174"/>
            <a:ext cx="588966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Proper attribution demonstrates ethical scholarship and respect for intellectual property.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077" y="5831681"/>
            <a:ext cx="1205389" cy="173283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897058" y="6072664"/>
            <a:ext cx="280785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Facilitates Replication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897058" y="6552009"/>
            <a:ext cx="588966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Standardised documentation helps peers review and replicate research findings.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192649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Fundamentals of APA Editing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321218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46" y="3284101"/>
            <a:ext cx="329089" cy="411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66280" y="3212187"/>
            <a:ext cx="278237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Clear, Concise Language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666280" y="404610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 formal, bias-free writing that communicates ideas with precision.</a:t>
            </a:r>
            <a:endParaRPr lang="en-US" sz="1900" dirty="0"/>
          </a:p>
        </p:txBody>
      </p:sp>
      <p:sp>
        <p:nvSpPr>
          <p:cNvPr id="8" name="Shape 4"/>
          <p:cNvSpPr/>
          <p:nvPr/>
        </p:nvSpPr>
        <p:spPr>
          <a:xfrm>
            <a:off x="4695468" y="321218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77" y="3284101"/>
            <a:ext cx="329089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97711" y="3212187"/>
            <a:ext cx="278237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Active Voice Preference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5497711" y="404610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Choose active over passive voice. Avoid contractions in formal writing.</a:t>
            </a:r>
            <a:endParaRPr lang="en-US" sz="1900" dirty="0"/>
          </a:p>
        </p:txBody>
      </p:sp>
      <p:sp>
        <p:nvSpPr>
          <p:cNvPr id="12" name="Shape 7"/>
          <p:cNvSpPr/>
          <p:nvPr/>
        </p:nvSpPr>
        <p:spPr>
          <a:xfrm>
            <a:off x="864037" y="575571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46" y="5827633"/>
            <a:ext cx="329089" cy="411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66280" y="5755719"/>
            <a:ext cx="3655338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British English Conventions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666280" y="6246733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Follow standard British spelling and grammar throughout your document.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7681" y="567928"/>
            <a:ext cx="6436519" cy="572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Common Structural Elements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439495" y="1449348"/>
            <a:ext cx="22860" cy="6212324"/>
          </a:xfrm>
          <a:prstGeom prst="roundRect">
            <a:avLst>
              <a:gd name="adj" fmla="val 378632"/>
            </a:avLst>
          </a:prstGeom>
          <a:solidFill>
            <a:srgbClr val="6D4562"/>
          </a:solidFill>
          <a:ln/>
        </p:spPr>
      </p:sp>
      <p:sp>
        <p:nvSpPr>
          <p:cNvPr id="5" name="Shape 2"/>
          <p:cNvSpPr/>
          <p:nvPr/>
        </p:nvSpPr>
        <p:spPr>
          <a:xfrm>
            <a:off x="6648450" y="1901547"/>
            <a:ext cx="618173" cy="22860"/>
          </a:xfrm>
          <a:prstGeom prst="roundRect">
            <a:avLst>
              <a:gd name="adj" fmla="val 378632"/>
            </a:avLst>
          </a:prstGeom>
          <a:solidFill>
            <a:srgbClr val="6D4562"/>
          </a:solidFill>
          <a:ln/>
        </p:spPr>
      </p:sp>
      <p:sp>
        <p:nvSpPr>
          <p:cNvPr id="6" name="Shape 3"/>
          <p:cNvSpPr/>
          <p:nvPr/>
        </p:nvSpPr>
        <p:spPr>
          <a:xfrm>
            <a:off x="6207681" y="1681163"/>
            <a:ext cx="463629" cy="463629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157" y="1741289"/>
            <a:ext cx="274677" cy="3433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69862" y="1655326"/>
            <a:ext cx="2289810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Title Page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7469862" y="2065020"/>
            <a:ext cx="6439257" cy="659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Contains paper title, author names, institutional affiliations, course details, and date.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6648450" y="3588544"/>
            <a:ext cx="618173" cy="22860"/>
          </a:xfrm>
          <a:prstGeom prst="roundRect">
            <a:avLst>
              <a:gd name="adj" fmla="val 378632"/>
            </a:avLst>
          </a:prstGeom>
          <a:solidFill>
            <a:srgbClr val="6D4562"/>
          </a:solidFill>
          <a:ln/>
        </p:spPr>
      </p:sp>
      <p:sp>
        <p:nvSpPr>
          <p:cNvPr id="11" name="Shape 7"/>
          <p:cNvSpPr/>
          <p:nvPr/>
        </p:nvSpPr>
        <p:spPr>
          <a:xfrm>
            <a:off x="6207681" y="3368159"/>
            <a:ext cx="463629" cy="463629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57" y="3428286"/>
            <a:ext cx="274677" cy="34337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469862" y="3342322"/>
            <a:ext cx="2289810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Abstract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7469862" y="3752017"/>
            <a:ext cx="6439257" cy="659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 concise summary (150-250 words) of research objectives, methods, results, and conclusions.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6648450" y="5275540"/>
            <a:ext cx="618173" cy="22860"/>
          </a:xfrm>
          <a:prstGeom prst="roundRect">
            <a:avLst>
              <a:gd name="adj" fmla="val 378632"/>
            </a:avLst>
          </a:prstGeom>
          <a:solidFill>
            <a:srgbClr val="6D4562"/>
          </a:solidFill>
          <a:ln/>
        </p:spPr>
      </p:sp>
      <p:sp>
        <p:nvSpPr>
          <p:cNvPr id="16" name="Shape 11"/>
          <p:cNvSpPr/>
          <p:nvPr/>
        </p:nvSpPr>
        <p:spPr>
          <a:xfrm>
            <a:off x="6207681" y="5055156"/>
            <a:ext cx="463629" cy="463629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157" y="5115282"/>
            <a:ext cx="274677" cy="34337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469862" y="5029319"/>
            <a:ext cx="2289810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Main Text</a:t>
            </a:r>
            <a:endParaRPr lang="en-US" sz="1800" dirty="0"/>
          </a:p>
        </p:txBody>
      </p:sp>
      <p:sp>
        <p:nvSpPr>
          <p:cNvPr id="19" name="Text 13"/>
          <p:cNvSpPr/>
          <p:nvPr/>
        </p:nvSpPr>
        <p:spPr>
          <a:xfrm>
            <a:off x="7469862" y="5439013"/>
            <a:ext cx="6439257" cy="659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Introduction, Method, Results, Discussion sections in double-spaced Times New Roman 12pt.</a:t>
            </a:r>
            <a:endParaRPr lang="en-US" sz="1600" dirty="0"/>
          </a:p>
        </p:txBody>
      </p:sp>
      <p:sp>
        <p:nvSpPr>
          <p:cNvPr id="20" name="Shape 14"/>
          <p:cNvSpPr/>
          <p:nvPr/>
        </p:nvSpPr>
        <p:spPr>
          <a:xfrm>
            <a:off x="6648450" y="6962537"/>
            <a:ext cx="618173" cy="22860"/>
          </a:xfrm>
          <a:prstGeom prst="roundRect">
            <a:avLst>
              <a:gd name="adj" fmla="val 378632"/>
            </a:avLst>
          </a:prstGeom>
          <a:solidFill>
            <a:srgbClr val="6D4562"/>
          </a:solidFill>
          <a:ln/>
        </p:spPr>
      </p:sp>
      <p:sp>
        <p:nvSpPr>
          <p:cNvPr id="21" name="Shape 15"/>
          <p:cNvSpPr/>
          <p:nvPr/>
        </p:nvSpPr>
        <p:spPr>
          <a:xfrm>
            <a:off x="6207681" y="6742152"/>
            <a:ext cx="463629" cy="463629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157" y="6802279"/>
            <a:ext cx="274677" cy="34337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469862" y="6716316"/>
            <a:ext cx="2936438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References &amp; Appendices</a:t>
            </a:r>
            <a:endParaRPr lang="en-US" sz="1800" dirty="0"/>
          </a:p>
        </p:txBody>
      </p:sp>
      <p:sp>
        <p:nvSpPr>
          <p:cNvPr id="24" name="Text 17"/>
          <p:cNvSpPr/>
          <p:nvPr/>
        </p:nvSpPr>
        <p:spPr>
          <a:xfrm>
            <a:off x="7469862" y="7126010"/>
            <a:ext cx="6439257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Alphabetical source list followed by supplementary materials as needed.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399" y="562808"/>
            <a:ext cx="6099691" cy="568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Headings and Organisation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16399" y="1540669"/>
            <a:ext cx="1319689" cy="1143714"/>
          </a:xfrm>
          <a:prstGeom prst="roundRect">
            <a:avLst>
              <a:gd name="adj" fmla="val 751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32297" y="1932623"/>
            <a:ext cx="287774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250" dirty="0"/>
          </a:p>
        </p:txBody>
      </p:sp>
      <p:sp>
        <p:nvSpPr>
          <p:cNvPr id="5" name="Text 3"/>
          <p:cNvSpPr/>
          <p:nvPr/>
        </p:nvSpPr>
        <p:spPr>
          <a:xfrm>
            <a:off x="2240756" y="1745337"/>
            <a:ext cx="1996440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1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2240756" y="2152293"/>
            <a:ext cx="1996440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Centred, Bold, Title Case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2138363" y="2674858"/>
            <a:ext cx="11673364" cy="11430"/>
          </a:xfrm>
          <a:prstGeom prst="roundRect">
            <a:avLst>
              <a:gd name="adj" fmla="val 752156"/>
            </a:avLst>
          </a:prstGeom>
          <a:solidFill>
            <a:srgbClr val="6D4562"/>
          </a:solidFill>
          <a:ln/>
        </p:spPr>
      </p:sp>
      <p:sp>
        <p:nvSpPr>
          <p:cNvPr id="8" name="Shape 6"/>
          <p:cNvSpPr/>
          <p:nvPr/>
        </p:nvSpPr>
        <p:spPr>
          <a:xfrm>
            <a:off x="716399" y="2786658"/>
            <a:ext cx="2639497" cy="1143714"/>
          </a:xfrm>
          <a:prstGeom prst="roundRect">
            <a:avLst>
              <a:gd name="adj" fmla="val 751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892260" y="3178612"/>
            <a:ext cx="287774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8"/>
          <p:cNvSpPr/>
          <p:nvPr/>
        </p:nvSpPr>
        <p:spPr>
          <a:xfrm>
            <a:off x="3560564" y="2991326"/>
            <a:ext cx="2274332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2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3560564" y="3398282"/>
            <a:ext cx="2341840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Left-Aligned, Bold, Title Case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3458170" y="3920847"/>
            <a:ext cx="10353556" cy="11430"/>
          </a:xfrm>
          <a:prstGeom prst="roundRect">
            <a:avLst>
              <a:gd name="adj" fmla="val 752156"/>
            </a:avLst>
          </a:prstGeom>
          <a:solidFill>
            <a:srgbClr val="6D4562"/>
          </a:solidFill>
          <a:ln/>
        </p:spPr>
      </p:sp>
      <p:sp>
        <p:nvSpPr>
          <p:cNvPr id="13" name="Shape 11"/>
          <p:cNvSpPr/>
          <p:nvPr/>
        </p:nvSpPr>
        <p:spPr>
          <a:xfrm>
            <a:off x="716399" y="4032647"/>
            <a:ext cx="3959185" cy="1143714"/>
          </a:xfrm>
          <a:prstGeom prst="roundRect">
            <a:avLst>
              <a:gd name="adj" fmla="val 751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2552105" y="4424601"/>
            <a:ext cx="287774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250" dirty="0"/>
          </a:p>
        </p:txBody>
      </p:sp>
      <p:sp>
        <p:nvSpPr>
          <p:cNvPr id="15" name="Text 13"/>
          <p:cNvSpPr/>
          <p:nvPr/>
        </p:nvSpPr>
        <p:spPr>
          <a:xfrm>
            <a:off x="4880253" y="4237315"/>
            <a:ext cx="2274332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3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4880253" y="4644271"/>
            <a:ext cx="2785943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Left-Aligned, Bold Italic, Title Case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777859" y="5166836"/>
            <a:ext cx="9033867" cy="11430"/>
          </a:xfrm>
          <a:prstGeom prst="roundRect">
            <a:avLst>
              <a:gd name="adj" fmla="val 752156"/>
            </a:avLst>
          </a:prstGeom>
          <a:solidFill>
            <a:srgbClr val="6D4562"/>
          </a:solidFill>
          <a:ln/>
        </p:spPr>
      </p:sp>
      <p:sp>
        <p:nvSpPr>
          <p:cNvPr id="18" name="Shape 16"/>
          <p:cNvSpPr/>
          <p:nvPr/>
        </p:nvSpPr>
        <p:spPr>
          <a:xfrm>
            <a:off x="716399" y="5278636"/>
            <a:ext cx="5278993" cy="1143714"/>
          </a:xfrm>
          <a:prstGeom prst="roundRect">
            <a:avLst>
              <a:gd name="adj" fmla="val 751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211949" y="5670590"/>
            <a:ext cx="287774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2250" dirty="0"/>
          </a:p>
        </p:txBody>
      </p:sp>
      <p:sp>
        <p:nvSpPr>
          <p:cNvPr id="20" name="Text 18"/>
          <p:cNvSpPr/>
          <p:nvPr/>
        </p:nvSpPr>
        <p:spPr>
          <a:xfrm>
            <a:off x="6200061" y="5483304"/>
            <a:ext cx="2274332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4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6200061" y="5890260"/>
            <a:ext cx="3727013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Indented, Bold, Title Case, ends with full stop.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097667" y="6412825"/>
            <a:ext cx="7714059" cy="11430"/>
          </a:xfrm>
          <a:prstGeom prst="roundRect">
            <a:avLst>
              <a:gd name="adj" fmla="val 752156"/>
            </a:avLst>
          </a:prstGeom>
          <a:solidFill>
            <a:srgbClr val="6D4562"/>
          </a:solidFill>
          <a:ln/>
        </p:spPr>
      </p:sp>
      <p:sp>
        <p:nvSpPr>
          <p:cNvPr id="23" name="Shape 21"/>
          <p:cNvSpPr/>
          <p:nvPr/>
        </p:nvSpPr>
        <p:spPr>
          <a:xfrm>
            <a:off x="716399" y="6524625"/>
            <a:ext cx="6598801" cy="1143714"/>
          </a:xfrm>
          <a:prstGeom prst="roundRect">
            <a:avLst>
              <a:gd name="adj" fmla="val 751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3871913" y="6916579"/>
            <a:ext cx="287774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5</a:t>
            </a:r>
            <a:endParaRPr lang="en-US" sz="2250" dirty="0"/>
          </a:p>
        </p:txBody>
      </p:sp>
      <p:sp>
        <p:nvSpPr>
          <p:cNvPr id="25" name="Text 23"/>
          <p:cNvSpPr/>
          <p:nvPr/>
        </p:nvSpPr>
        <p:spPr>
          <a:xfrm>
            <a:off x="7519868" y="6729293"/>
            <a:ext cx="2274332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5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7519868" y="7136249"/>
            <a:ext cx="4171236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Indented, Bold Italic, Title Case, ends with full stop.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051328"/>
            <a:ext cx="11299865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Mechanics: Punctuation and Capitalisation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335422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Punctuation Rules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943945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Oxford comma required in all lists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4425315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Single space after full stops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490668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Em dashes without spaces—like this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5372695" y="335422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Capitalisation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5372695" y="3943945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Title case for headings (Level 1-5)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5372695" y="4425315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Sentence case for reference titles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372695" y="4906685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Proper nouns and specific theories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881354" y="335422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Hyphenation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9881354" y="394394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Compound modifiers before nouns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9881354" y="4820364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Numbers twenty-one through ninety-nine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881354" y="5696783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No hyphen after "-ly" adverbs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10158174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Referencing Overview: Why It Matters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43814" y="264485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Attribution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135868"/>
            <a:ext cx="382297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Properly crediting others' work prevents plagiarism and upholds academic integrity.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3180517"/>
            <a:ext cx="369332" cy="461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386" y="264485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Verification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943386" y="3135868"/>
            <a:ext cx="382297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Enables readers to locate original sources to verify claims and explore topics further.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53" y="3564731"/>
            <a:ext cx="369332" cy="4617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386" y="508789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Context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943386" y="5578912"/>
            <a:ext cx="382297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Situates your work within the broader academic conversation and research tradition.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338" y="5766673"/>
            <a:ext cx="369332" cy="46172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943814" y="508789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Credibility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864037" y="5578912"/>
            <a:ext cx="382297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Demonstrates the depth and breadth of your research, enhancing scholarly reputation.</a:t>
            </a:r>
            <a:endParaRPr lang="en-US" sz="1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396" y="5382458"/>
            <a:ext cx="369332" cy="4617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3677" y="857607"/>
            <a:ext cx="7456646" cy="1339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Reference List: General Format</a:t>
            </a:r>
            <a:endParaRPr lang="en-US" sz="42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77" y="2600801"/>
            <a:ext cx="602694" cy="6026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87354" y="2558653"/>
            <a:ext cx="2678668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Alphabetical Order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1687354" y="3037999"/>
            <a:ext cx="6612969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Arrange entries by author surname. For same author, use year (earliest first).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77" y="4574858"/>
            <a:ext cx="602694" cy="60269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87354" y="4532709"/>
            <a:ext cx="2678668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Hanging Indent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1687354" y="5012055"/>
            <a:ext cx="6612969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First line flush left, subsequent lines indented 1.27 cm (0.5 inches).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77" y="6163151"/>
            <a:ext cx="602694" cy="6026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87354" y="6121003"/>
            <a:ext cx="2678668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Consistent Spacing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1687354" y="6600349"/>
            <a:ext cx="6612969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Double-space throughout the reference list. No extra spaces between entries.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2025-04-18T18:55:25Z</dcterms:created>
  <dcterms:modified xsi:type="dcterms:W3CDTF">2025-04-18T18:55:25Z</dcterms:modified>
</cp:coreProperties>
</file>