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Agrandir Bold" charset="1" panose="00000800000000000000"/>
      <p:regular r:id="rId12"/>
    </p:embeddedFont>
    <p:embeddedFont>
      <p:font typeface="Poppins Bold" charset="1" panose="00000800000000000000"/>
      <p:regular r:id="rId13"/>
    </p:embeddedFont>
    <p:embeddedFont>
      <p:font typeface="Poppins" charset="1" panose="0000050000000000000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0.png" Type="http://schemas.openxmlformats.org/officeDocument/2006/relationships/image"/><Relationship Id="rId11" Target="../media/image31.svg" Type="http://schemas.openxmlformats.org/officeDocument/2006/relationships/image"/><Relationship Id="rId12" Target="../media/image32.png" Type="http://schemas.openxmlformats.org/officeDocument/2006/relationships/image"/><Relationship Id="rId13" Target="../media/image33.svg" Type="http://schemas.openxmlformats.org/officeDocument/2006/relationships/image"/><Relationship Id="rId14" Target="../media/image17.png" Type="http://schemas.openxmlformats.org/officeDocument/2006/relationships/image"/><Relationship Id="rId15" Target="../media/image18.svg" Type="http://schemas.openxmlformats.org/officeDocument/2006/relationships/image"/><Relationship Id="rId16" Target="../media/image19.png" Type="http://schemas.openxmlformats.org/officeDocument/2006/relationships/image"/><Relationship Id="rId17" Target="../media/image20.svg" Type="http://schemas.openxmlformats.org/officeDocument/2006/relationships/image"/><Relationship Id="rId18" Target="../media/image21.png" Type="http://schemas.openxmlformats.org/officeDocument/2006/relationships/image"/><Relationship Id="rId19" Target="../media/image22.svg" Type="http://schemas.openxmlformats.org/officeDocument/2006/relationships/image"/><Relationship Id="rId2" Target="../media/image26.png" Type="http://schemas.openxmlformats.org/officeDocument/2006/relationships/image"/><Relationship Id="rId20" Target="../media/image23.png" Type="http://schemas.openxmlformats.org/officeDocument/2006/relationships/image"/><Relationship Id="rId21" Target="../media/image24.svg" Type="http://schemas.openxmlformats.org/officeDocument/2006/relationships/image"/><Relationship Id="rId3" Target="../media/image27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28.png" Type="http://schemas.openxmlformats.org/officeDocument/2006/relationships/image"/><Relationship Id="rId9" Target="../media/image2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svg" Type="http://schemas.openxmlformats.org/officeDocument/2006/relationships/image"/><Relationship Id="rId12" Target="../media/image21.png" Type="http://schemas.openxmlformats.org/officeDocument/2006/relationships/image"/><Relationship Id="rId13" Target="../media/image22.svg" Type="http://schemas.openxmlformats.org/officeDocument/2006/relationships/image"/><Relationship Id="rId14" Target="../media/image23.png" Type="http://schemas.openxmlformats.org/officeDocument/2006/relationships/image"/><Relationship Id="rId15" Target="../media/image24.svg" Type="http://schemas.openxmlformats.org/officeDocument/2006/relationships/image"/><Relationship Id="rId2" Target="../media/image34.png" Type="http://schemas.openxmlformats.org/officeDocument/2006/relationships/image"/><Relationship Id="rId3" Target="../media/image35.svg" Type="http://schemas.openxmlformats.org/officeDocument/2006/relationships/image"/><Relationship Id="rId4" Target="../media/image36.png" Type="http://schemas.openxmlformats.org/officeDocument/2006/relationships/image"/><Relationship Id="rId5" Target="../media/image37.svg" Type="http://schemas.openxmlformats.org/officeDocument/2006/relationships/image"/><Relationship Id="rId6" Target="../media/image30.png" Type="http://schemas.openxmlformats.org/officeDocument/2006/relationships/image"/><Relationship Id="rId7" Target="../media/image31.svg" Type="http://schemas.openxmlformats.org/officeDocument/2006/relationships/image"/><Relationship Id="rId8" Target="../media/image32.png" Type="http://schemas.openxmlformats.org/officeDocument/2006/relationships/image"/><Relationship Id="rId9" Target="../media/image3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2" Target="../media/image38.png" Type="http://schemas.openxmlformats.org/officeDocument/2006/relationships/image"/><Relationship Id="rId3" Target="../media/image39.sv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Relationship Id="rId6" Target="../media/image42.png" Type="http://schemas.openxmlformats.org/officeDocument/2006/relationships/image"/><Relationship Id="rId7" Target="../media/image43.svg" Type="http://schemas.openxmlformats.org/officeDocument/2006/relationships/image"/><Relationship Id="rId8" Target="../media/image21.png" Type="http://schemas.openxmlformats.org/officeDocument/2006/relationships/image"/><Relationship Id="rId9" Target="../media/image2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.png" Type="http://schemas.openxmlformats.org/officeDocument/2006/relationships/image"/><Relationship Id="rId11" Target="../media/image22.svg" Type="http://schemas.openxmlformats.org/officeDocument/2006/relationships/image"/><Relationship Id="rId12" Target="../media/image23.png" Type="http://schemas.openxmlformats.org/officeDocument/2006/relationships/image"/><Relationship Id="rId13" Target="../media/image24.svg" Type="http://schemas.openxmlformats.org/officeDocument/2006/relationships/image"/><Relationship Id="rId2" Target="../media/image26.png" Type="http://schemas.openxmlformats.org/officeDocument/2006/relationships/image"/><Relationship Id="rId3" Target="../media/image27.svg" Type="http://schemas.openxmlformats.org/officeDocument/2006/relationships/image"/><Relationship Id="rId4" Target="../media/image28.png" Type="http://schemas.openxmlformats.org/officeDocument/2006/relationships/image"/><Relationship Id="rId5" Target="../media/image29.svg" Type="http://schemas.openxmlformats.org/officeDocument/2006/relationships/image"/><Relationship Id="rId6" Target="../media/image44.png" Type="http://schemas.openxmlformats.org/officeDocument/2006/relationships/image"/><Relationship Id="rId7" Target="../media/image45.svg" Type="http://schemas.openxmlformats.org/officeDocument/2006/relationships/image"/><Relationship Id="rId8" Target="../media/image19.png" Type="http://schemas.openxmlformats.org/officeDocument/2006/relationships/image"/><Relationship Id="rId9" Target="../media/image20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png" Type="http://schemas.openxmlformats.org/officeDocument/2006/relationships/image"/><Relationship Id="rId11" Target="../media/image18.svg" Type="http://schemas.openxmlformats.org/officeDocument/2006/relationships/image"/><Relationship Id="rId12" Target="../media/image21.png" Type="http://schemas.openxmlformats.org/officeDocument/2006/relationships/image"/><Relationship Id="rId13" Target="../media/image22.svg" Type="http://schemas.openxmlformats.org/officeDocument/2006/relationships/image"/><Relationship Id="rId14" Target="../media/image23.png" Type="http://schemas.openxmlformats.org/officeDocument/2006/relationships/image"/><Relationship Id="rId15" Target="../media/image24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46.png" Type="http://schemas.openxmlformats.org/officeDocument/2006/relationships/image"/><Relationship Id="rId7" Target="../media/image47.svg" Type="http://schemas.openxmlformats.org/officeDocument/2006/relationships/image"/><Relationship Id="rId8" Target="../media/image48.png" Type="http://schemas.openxmlformats.org/officeDocument/2006/relationships/image"/><Relationship Id="rId9" Target="../media/image49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E4C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80999" y="6252845"/>
            <a:ext cx="10164079" cy="3843655"/>
          </a:xfrm>
          <a:custGeom>
            <a:avLst/>
            <a:gdLst/>
            <a:ahLst/>
            <a:cxnLst/>
            <a:rect r="r" b="b" t="t" l="l"/>
            <a:pathLst>
              <a:path h="3843655" w="10164079">
                <a:moveTo>
                  <a:pt x="0" y="0"/>
                </a:moveTo>
                <a:lnTo>
                  <a:pt x="10164079" y="0"/>
                </a:lnTo>
                <a:lnTo>
                  <a:pt x="10164079" y="3843655"/>
                </a:lnTo>
                <a:lnTo>
                  <a:pt x="0" y="38436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9424" r="0" b="-942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57200" y="7034533"/>
            <a:ext cx="9715656" cy="3061967"/>
          </a:xfrm>
          <a:custGeom>
            <a:avLst/>
            <a:gdLst/>
            <a:ahLst/>
            <a:cxnLst/>
            <a:rect r="r" b="b" t="t" l="l"/>
            <a:pathLst>
              <a:path h="3061967" w="9715656">
                <a:moveTo>
                  <a:pt x="0" y="0"/>
                </a:moveTo>
                <a:lnTo>
                  <a:pt x="9715656" y="0"/>
                </a:lnTo>
                <a:lnTo>
                  <a:pt x="9715656" y="3061967"/>
                </a:lnTo>
                <a:lnTo>
                  <a:pt x="0" y="30619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21322" r="0" b="-21322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969646" y="6252845"/>
            <a:ext cx="5139291" cy="66675"/>
            <a:chOff x="0" y="0"/>
            <a:chExt cx="6852388" cy="889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852412" cy="88900"/>
            </a:xfrm>
            <a:custGeom>
              <a:avLst/>
              <a:gdLst/>
              <a:ahLst/>
              <a:cxnLst/>
              <a:rect r="r" b="b" t="t" l="l"/>
              <a:pathLst>
                <a:path h="88900" w="6852412">
                  <a:moveTo>
                    <a:pt x="44450" y="0"/>
                  </a:moveTo>
                  <a:lnTo>
                    <a:pt x="6807962" y="0"/>
                  </a:lnTo>
                  <a:cubicBezTo>
                    <a:pt x="6832473" y="0"/>
                    <a:pt x="6852412" y="19939"/>
                    <a:pt x="6852412" y="44450"/>
                  </a:cubicBezTo>
                  <a:cubicBezTo>
                    <a:pt x="6852412" y="68961"/>
                    <a:pt x="6832473" y="88900"/>
                    <a:pt x="6807962" y="88900"/>
                  </a:cubicBezTo>
                  <a:lnTo>
                    <a:pt x="44450" y="88900"/>
                  </a:lnTo>
                  <a:cubicBezTo>
                    <a:pt x="19939" y="88900"/>
                    <a:pt x="0" y="68961"/>
                    <a:pt x="0" y="44450"/>
                  </a:cubicBezTo>
                  <a:cubicBezTo>
                    <a:pt x="0" y="19939"/>
                    <a:pt x="19939" y="0"/>
                    <a:pt x="44450" y="0"/>
                  </a:cubicBezTo>
                  <a:close/>
                </a:path>
              </a:pathLst>
            </a:custGeom>
            <a:solidFill>
              <a:srgbClr val="171814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9979863" y="8265190"/>
            <a:ext cx="8094023" cy="1046258"/>
          </a:xfrm>
          <a:custGeom>
            <a:avLst/>
            <a:gdLst/>
            <a:ahLst/>
            <a:cxnLst/>
            <a:rect r="r" b="b" t="t" l="l"/>
            <a:pathLst>
              <a:path h="1046258" w="8094023">
                <a:moveTo>
                  <a:pt x="0" y="0"/>
                </a:moveTo>
                <a:lnTo>
                  <a:pt x="8094023" y="0"/>
                </a:lnTo>
                <a:lnTo>
                  <a:pt x="8094023" y="1046258"/>
                </a:lnTo>
                <a:lnTo>
                  <a:pt x="0" y="10462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688873" y="3373129"/>
            <a:ext cx="5896792" cy="5639477"/>
          </a:xfrm>
          <a:custGeom>
            <a:avLst/>
            <a:gdLst/>
            <a:ahLst/>
            <a:cxnLst/>
            <a:rect r="r" b="b" t="t" l="l"/>
            <a:pathLst>
              <a:path h="5639477" w="5896792">
                <a:moveTo>
                  <a:pt x="0" y="0"/>
                </a:moveTo>
                <a:lnTo>
                  <a:pt x="5896792" y="0"/>
                </a:lnTo>
                <a:lnTo>
                  <a:pt x="5896792" y="5639477"/>
                </a:lnTo>
                <a:lnTo>
                  <a:pt x="0" y="56394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-88" r="0" b="-88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796308" y="6825841"/>
            <a:ext cx="2583689" cy="2217857"/>
          </a:xfrm>
          <a:custGeom>
            <a:avLst/>
            <a:gdLst/>
            <a:ahLst/>
            <a:cxnLst/>
            <a:rect r="r" b="b" t="t" l="l"/>
            <a:pathLst>
              <a:path h="2217857" w="2583689">
                <a:moveTo>
                  <a:pt x="0" y="0"/>
                </a:moveTo>
                <a:lnTo>
                  <a:pt x="2583689" y="0"/>
                </a:lnTo>
                <a:lnTo>
                  <a:pt x="2583689" y="2217857"/>
                </a:lnTo>
                <a:lnTo>
                  <a:pt x="0" y="221785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04" t="0" r="-104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312722" y="7460221"/>
            <a:ext cx="1232501" cy="1798079"/>
          </a:xfrm>
          <a:custGeom>
            <a:avLst/>
            <a:gdLst/>
            <a:ahLst/>
            <a:cxnLst/>
            <a:rect r="r" b="b" t="t" l="l"/>
            <a:pathLst>
              <a:path h="1798079" w="1232501">
                <a:moveTo>
                  <a:pt x="0" y="0"/>
                </a:moveTo>
                <a:lnTo>
                  <a:pt x="1232501" y="0"/>
                </a:lnTo>
                <a:lnTo>
                  <a:pt x="1232501" y="1798079"/>
                </a:lnTo>
                <a:lnTo>
                  <a:pt x="0" y="179807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173" t="0" r="-173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312722" y="5301347"/>
            <a:ext cx="4854463" cy="3742350"/>
          </a:xfrm>
          <a:custGeom>
            <a:avLst/>
            <a:gdLst/>
            <a:ahLst/>
            <a:cxnLst/>
            <a:rect r="r" b="b" t="t" l="l"/>
            <a:pathLst>
              <a:path h="3742350" w="4854463">
                <a:moveTo>
                  <a:pt x="0" y="0"/>
                </a:moveTo>
                <a:lnTo>
                  <a:pt x="4854463" y="0"/>
                </a:lnTo>
                <a:lnTo>
                  <a:pt x="4854463" y="3742350"/>
                </a:lnTo>
                <a:lnTo>
                  <a:pt x="0" y="37423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20" t="0" r="-2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505173" y="6959548"/>
            <a:ext cx="2298752" cy="2298752"/>
          </a:xfrm>
          <a:custGeom>
            <a:avLst/>
            <a:gdLst/>
            <a:ahLst/>
            <a:cxnLst/>
            <a:rect r="r" b="b" t="t" l="l"/>
            <a:pathLst>
              <a:path h="2298752" w="2298752">
                <a:moveTo>
                  <a:pt x="0" y="0"/>
                </a:moveTo>
                <a:lnTo>
                  <a:pt x="2298752" y="0"/>
                </a:lnTo>
                <a:lnTo>
                  <a:pt x="2298752" y="2298752"/>
                </a:lnTo>
                <a:lnTo>
                  <a:pt x="0" y="229875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172857" y="2785700"/>
            <a:ext cx="820691" cy="769957"/>
          </a:xfrm>
          <a:custGeom>
            <a:avLst/>
            <a:gdLst/>
            <a:ahLst/>
            <a:cxnLst/>
            <a:rect r="r" b="b" t="t" l="l"/>
            <a:pathLst>
              <a:path h="769957" w="820691">
                <a:moveTo>
                  <a:pt x="0" y="0"/>
                </a:moveTo>
                <a:lnTo>
                  <a:pt x="820691" y="0"/>
                </a:lnTo>
                <a:lnTo>
                  <a:pt x="820691" y="769957"/>
                </a:lnTo>
                <a:lnTo>
                  <a:pt x="0" y="76995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-383" t="0" r="-383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956343" y="2857643"/>
            <a:ext cx="1020982" cy="1039889"/>
          </a:xfrm>
          <a:custGeom>
            <a:avLst/>
            <a:gdLst/>
            <a:ahLst/>
            <a:cxnLst/>
            <a:rect r="r" b="b" t="t" l="l"/>
            <a:pathLst>
              <a:path h="1039889" w="1020982">
                <a:moveTo>
                  <a:pt x="0" y="0"/>
                </a:moveTo>
                <a:lnTo>
                  <a:pt x="1020982" y="0"/>
                </a:lnTo>
                <a:lnTo>
                  <a:pt x="1020982" y="1039889"/>
                </a:lnTo>
                <a:lnTo>
                  <a:pt x="0" y="103988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-462" t="0" r="-462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8601899" y="6764562"/>
            <a:ext cx="876844" cy="876844"/>
          </a:xfrm>
          <a:custGeom>
            <a:avLst/>
            <a:gdLst/>
            <a:ahLst/>
            <a:cxnLst/>
            <a:rect r="r" b="b" t="t" l="l"/>
            <a:pathLst>
              <a:path h="876844" w="876844">
                <a:moveTo>
                  <a:pt x="0" y="0"/>
                </a:moveTo>
                <a:lnTo>
                  <a:pt x="876844" y="0"/>
                </a:lnTo>
                <a:lnTo>
                  <a:pt x="876844" y="876844"/>
                </a:lnTo>
                <a:lnTo>
                  <a:pt x="0" y="876844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6734626" y="5103725"/>
            <a:ext cx="1049348" cy="803228"/>
          </a:xfrm>
          <a:custGeom>
            <a:avLst/>
            <a:gdLst/>
            <a:ahLst/>
            <a:cxnLst/>
            <a:rect r="r" b="b" t="t" l="l"/>
            <a:pathLst>
              <a:path h="803228" w="1049348">
                <a:moveTo>
                  <a:pt x="0" y="0"/>
                </a:moveTo>
                <a:lnTo>
                  <a:pt x="1049348" y="0"/>
                </a:lnTo>
                <a:lnTo>
                  <a:pt x="1049348" y="803228"/>
                </a:lnTo>
                <a:lnTo>
                  <a:pt x="0" y="80322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-20" r="0" b="-2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380999" y="4215478"/>
            <a:ext cx="8794189" cy="1977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6600"/>
              </a:lnSpc>
            </a:pPr>
            <a:r>
              <a:rPr lang="ar-EG" b="true" sz="6600">
                <a:solidFill>
                  <a:srgbClr val="171814"/>
                </a:solidFill>
                <a:latin typeface="Agrandir Bold"/>
                <a:ea typeface="Agrandir Bold"/>
                <a:cs typeface="Agrandir Bold"/>
                <a:sym typeface="Agrandir Bold"/>
                <a:rtl val="true"/>
              </a:rPr>
              <a:t>حقوق وواجبات العامل الأجير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333167" y="7511466"/>
            <a:ext cx="2639380" cy="687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4618"/>
              </a:lnSpc>
            </a:pPr>
            <a:r>
              <a:rPr lang="ar-EG" b="true" sz="3298">
                <a:solidFill>
                  <a:srgbClr val="171814"/>
                </a:solidFill>
                <a:latin typeface="Poppins Bold"/>
                <a:ea typeface="Poppins Bold"/>
                <a:cs typeface="Poppins Bold"/>
                <a:sym typeface="Poppins Bold"/>
                <a:rtl val="true"/>
              </a:rPr>
              <a:t>من اعداد: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207891" y="8201659"/>
            <a:ext cx="2639380" cy="652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4479"/>
              </a:lnSpc>
            </a:pPr>
            <a:r>
              <a:rPr lang="ar-EG" b="true" sz="3199">
                <a:solidFill>
                  <a:srgbClr val="171814"/>
                </a:solidFill>
                <a:latin typeface="Poppins Bold"/>
                <a:ea typeface="Poppins Bold"/>
                <a:cs typeface="Poppins Bold"/>
                <a:sym typeface="Poppins Bold"/>
                <a:rtl val="true"/>
              </a:rPr>
              <a:t>د.هواري أحلام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429234" y="123313"/>
            <a:ext cx="9359405" cy="2818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600"/>
              </a:lnSpc>
            </a:pPr>
            <a:r>
              <a:rPr lang="ar-EG" b="true" sz="4600">
                <a:solidFill>
                  <a:srgbClr val="171814"/>
                </a:solidFill>
                <a:latin typeface="Agrandir Bold"/>
                <a:ea typeface="Agrandir Bold"/>
                <a:cs typeface="Agrandir Bold"/>
                <a:sym typeface="Agrandir Bold"/>
                <a:rtl val="true"/>
              </a:rPr>
              <a:t>جامعة أبو بكر بلقايد</a:t>
            </a:r>
          </a:p>
          <a:p>
            <a:pPr algn="ctr" rtl="true">
              <a:lnSpc>
                <a:spcPts val="4600"/>
              </a:lnSpc>
            </a:pPr>
            <a:r>
              <a:rPr lang="ar-EG" b="true" sz="4600">
                <a:solidFill>
                  <a:srgbClr val="171814"/>
                </a:solidFill>
                <a:latin typeface="Agrandir Bold"/>
                <a:ea typeface="Agrandir Bold"/>
                <a:cs typeface="Agrandir Bold"/>
                <a:sym typeface="Agrandir Bold"/>
                <a:rtl val="true"/>
              </a:rPr>
              <a:t>كلية العلوم الانسانية والاجتماعية</a:t>
            </a:r>
          </a:p>
          <a:p>
            <a:pPr algn="ctr" rtl="true">
              <a:lnSpc>
                <a:spcPts val="4600"/>
              </a:lnSpc>
            </a:pPr>
            <a:r>
              <a:rPr lang="ar-EG" b="true" sz="4600">
                <a:solidFill>
                  <a:srgbClr val="171814"/>
                </a:solidFill>
                <a:latin typeface="Agrandir Bold"/>
                <a:ea typeface="Agrandir Bold"/>
                <a:cs typeface="Agrandir Bold"/>
                <a:sym typeface="Agrandir Bold"/>
                <a:rtl val="true"/>
              </a:rPr>
              <a:t>قسم علم النفس</a:t>
            </a:r>
          </a:p>
          <a:p>
            <a:pPr algn="ctr" rtl="true">
              <a:lnSpc>
                <a:spcPts val="6600"/>
              </a:lnSpc>
            </a:pPr>
          </a:p>
        </p:txBody>
      </p:sp>
      <p:grpSp>
        <p:nvGrpSpPr>
          <p:cNvPr name="Group 20" id="20"/>
          <p:cNvGrpSpPr/>
          <p:nvPr/>
        </p:nvGrpSpPr>
        <p:grpSpPr>
          <a:xfrm rot="0">
            <a:off x="15355652" y="149099"/>
            <a:ext cx="2024345" cy="3021580"/>
            <a:chOff x="0" y="0"/>
            <a:chExt cx="2699127" cy="402877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699131" cy="4028821"/>
            </a:xfrm>
            <a:custGeom>
              <a:avLst/>
              <a:gdLst/>
              <a:ahLst/>
              <a:cxnLst/>
              <a:rect r="r" b="b" t="t" l="l"/>
              <a:pathLst>
                <a:path h="4028821" w="2699131">
                  <a:moveTo>
                    <a:pt x="757047" y="0"/>
                  </a:moveTo>
                  <a:lnTo>
                    <a:pt x="1942084" y="0"/>
                  </a:lnTo>
                  <a:cubicBezTo>
                    <a:pt x="2142871" y="0"/>
                    <a:pt x="2335403" y="79756"/>
                    <a:pt x="2477389" y="221742"/>
                  </a:cubicBezTo>
                  <a:cubicBezTo>
                    <a:pt x="2619375" y="363728"/>
                    <a:pt x="2699131" y="556260"/>
                    <a:pt x="2699131" y="757047"/>
                  </a:cubicBezTo>
                  <a:lnTo>
                    <a:pt x="2699131" y="3271774"/>
                  </a:lnTo>
                  <a:cubicBezTo>
                    <a:pt x="2699131" y="3472561"/>
                    <a:pt x="2619375" y="3665093"/>
                    <a:pt x="2477389" y="3807079"/>
                  </a:cubicBezTo>
                  <a:cubicBezTo>
                    <a:pt x="2335403" y="3949065"/>
                    <a:pt x="2142871" y="4028821"/>
                    <a:pt x="1942084" y="4028821"/>
                  </a:cubicBezTo>
                  <a:lnTo>
                    <a:pt x="757047" y="4028821"/>
                  </a:lnTo>
                  <a:cubicBezTo>
                    <a:pt x="556260" y="4028821"/>
                    <a:pt x="363728" y="3949065"/>
                    <a:pt x="221742" y="3807079"/>
                  </a:cubicBezTo>
                  <a:cubicBezTo>
                    <a:pt x="79756" y="3665093"/>
                    <a:pt x="0" y="3472561"/>
                    <a:pt x="0" y="3271774"/>
                  </a:cubicBezTo>
                  <a:lnTo>
                    <a:pt x="0" y="757047"/>
                  </a:lnTo>
                  <a:cubicBezTo>
                    <a:pt x="0" y="556260"/>
                    <a:pt x="79756" y="363728"/>
                    <a:pt x="221742" y="221742"/>
                  </a:cubicBezTo>
                  <a:cubicBezTo>
                    <a:pt x="363728" y="79756"/>
                    <a:pt x="556260" y="0"/>
                    <a:pt x="757047" y="0"/>
                  </a:cubicBezTo>
                  <a:close/>
                </a:path>
              </a:pathLst>
            </a:custGeom>
            <a:blipFill>
              <a:blip r:embed="rId26"/>
              <a:stretch>
                <a:fillRect l="-4480" t="0" r="-4480" b="1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2711842" y="3063141"/>
            <a:ext cx="8794189" cy="834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100"/>
              </a:lnSpc>
            </a:pPr>
            <a:r>
              <a:rPr lang="ar-EG" b="true" sz="5100">
                <a:solidFill>
                  <a:srgbClr val="171814"/>
                </a:solidFill>
                <a:latin typeface="Agrandir Bold"/>
                <a:ea typeface="Agrandir Bold"/>
                <a:cs typeface="Agrandir Bold"/>
                <a:sym typeface="Agrandir Bold"/>
                <a:rtl val="true"/>
              </a:rPr>
              <a:t>محاضرة بعنوان: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E4C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0">
            <a:off x="-12700" y="-2"/>
            <a:ext cx="13828037" cy="6807417"/>
          </a:xfrm>
          <a:custGeom>
            <a:avLst/>
            <a:gdLst/>
            <a:ahLst/>
            <a:cxnLst/>
            <a:rect r="r" b="b" t="t" l="l"/>
            <a:pathLst>
              <a:path h="6807417" w="13828037">
                <a:moveTo>
                  <a:pt x="0" y="6807417"/>
                </a:moveTo>
                <a:lnTo>
                  <a:pt x="13828037" y="6807417"/>
                </a:lnTo>
                <a:lnTo>
                  <a:pt x="13828037" y="0"/>
                </a:lnTo>
                <a:lnTo>
                  <a:pt x="0" y="0"/>
                </a:lnTo>
                <a:lnTo>
                  <a:pt x="0" y="680741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294" t="0" r="-1294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7187292" y="6046471"/>
            <a:ext cx="11100708" cy="4240529"/>
          </a:xfrm>
          <a:custGeom>
            <a:avLst/>
            <a:gdLst/>
            <a:ahLst/>
            <a:cxnLst/>
            <a:rect r="r" b="b" t="t" l="l"/>
            <a:pathLst>
              <a:path h="4240529" w="11100708">
                <a:moveTo>
                  <a:pt x="11100708" y="0"/>
                </a:moveTo>
                <a:lnTo>
                  <a:pt x="0" y="0"/>
                </a:lnTo>
                <a:lnTo>
                  <a:pt x="0" y="4240529"/>
                </a:lnTo>
                <a:lnTo>
                  <a:pt x="11100708" y="4240529"/>
                </a:lnTo>
                <a:lnTo>
                  <a:pt x="1110070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8821" r="0" b="-8821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5046407" y="6306199"/>
            <a:ext cx="10356263" cy="3956148"/>
          </a:xfrm>
          <a:custGeom>
            <a:avLst/>
            <a:gdLst/>
            <a:ahLst/>
            <a:cxnLst/>
            <a:rect r="r" b="b" t="t" l="l"/>
            <a:pathLst>
              <a:path h="3956148" w="10356263">
                <a:moveTo>
                  <a:pt x="10356263" y="0"/>
                </a:moveTo>
                <a:lnTo>
                  <a:pt x="0" y="0"/>
                </a:lnTo>
                <a:lnTo>
                  <a:pt x="0" y="3956148"/>
                </a:lnTo>
                <a:lnTo>
                  <a:pt x="10356263" y="3956148"/>
                </a:lnTo>
                <a:lnTo>
                  <a:pt x="10356263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8827" r="0" b="-8827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true" rot="0">
            <a:off x="0" y="190499"/>
            <a:ext cx="12281183" cy="5769737"/>
          </a:xfrm>
          <a:custGeom>
            <a:avLst/>
            <a:gdLst/>
            <a:ahLst/>
            <a:cxnLst/>
            <a:rect r="r" b="b" t="t" l="l"/>
            <a:pathLst>
              <a:path h="5769737" w="12281183">
                <a:moveTo>
                  <a:pt x="0" y="5769737"/>
                </a:moveTo>
                <a:lnTo>
                  <a:pt x="12281183" y="5769737"/>
                </a:lnTo>
                <a:lnTo>
                  <a:pt x="12281183" y="0"/>
                </a:lnTo>
                <a:lnTo>
                  <a:pt x="0" y="0"/>
                </a:lnTo>
                <a:lnTo>
                  <a:pt x="0" y="5769737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-1068" r="0" b="-1068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3723370">
            <a:off x="2928429" y="-2272608"/>
            <a:ext cx="3834280" cy="7901194"/>
          </a:xfrm>
          <a:custGeom>
            <a:avLst/>
            <a:gdLst/>
            <a:ahLst/>
            <a:cxnLst/>
            <a:rect r="r" b="b" t="t" l="l"/>
            <a:pathLst>
              <a:path h="7901194" w="3834280">
                <a:moveTo>
                  <a:pt x="3834280" y="0"/>
                </a:moveTo>
                <a:lnTo>
                  <a:pt x="0" y="0"/>
                </a:lnTo>
                <a:lnTo>
                  <a:pt x="0" y="7901194"/>
                </a:lnTo>
                <a:lnTo>
                  <a:pt x="3834280" y="7901194"/>
                </a:lnTo>
                <a:lnTo>
                  <a:pt x="3834280" y="0"/>
                </a:lnTo>
                <a:close/>
              </a:path>
            </a:pathLst>
          </a:custGeom>
          <a:blipFill>
            <a:blip r:embed="rId10">
              <a:alphaModFix amt="50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2440" t="0" r="-1244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10471868" y="6379168"/>
            <a:ext cx="150222" cy="245170"/>
          </a:xfrm>
          <a:custGeom>
            <a:avLst/>
            <a:gdLst/>
            <a:ahLst/>
            <a:cxnLst/>
            <a:rect r="r" b="b" t="t" l="l"/>
            <a:pathLst>
              <a:path h="245170" w="150222">
                <a:moveTo>
                  <a:pt x="150222" y="0"/>
                </a:moveTo>
                <a:lnTo>
                  <a:pt x="0" y="0"/>
                </a:lnTo>
                <a:lnTo>
                  <a:pt x="0" y="245170"/>
                </a:lnTo>
                <a:lnTo>
                  <a:pt x="150222" y="245170"/>
                </a:lnTo>
                <a:lnTo>
                  <a:pt x="150222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216" t="0" r="-216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172857" y="2785700"/>
            <a:ext cx="820691" cy="769957"/>
          </a:xfrm>
          <a:custGeom>
            <a:avLst/>
            <a:gdLst/>
            <a:ahLst/>
            <a:cxnLst/>
            <a:rect r="r" b="b" t="t" l="l"/>
            <a:pathLst>
              <a:path h="769957" w="820691">
                <a:moveTo>
                  <a:pt x="0" y="0"/>
                </a:moveTo>
                <a:lnTo>
                  <a:pt x="820691" y="0"/>
                </a:lnTo>
                <a:lnTo>
                  <a:pt x="820691" y="769957"/>
                </a:lnTo>
                <a:lnTo>
                  <a:pt x="0" y="76995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83" t="0" r="-383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18209" y="8503498"/>
            <a:ext cx="1020982" cy="1039889"/>
          </a:xfrm>
          <a:custGeom>
            <a:avLst/>
            <a:gdLst/>
            <a:ahLst/>
            <a:cxnLst/>
            <a:rect r="r" b="b" t="t" l="l"/>
            <a:pathLst>
              <a:path h="1039889" w="1020982">
                <a:moveTo>
                  <a:pt x="0" y="0"/>
                </a:moveTo>
                <a:lnTo>
                  <a:pt x="1020982" y="0"/>
                </a:lnTo>
                <a:lnTo>
                  <a:pt x="1020982" y="1039889"/>
                </a:lnTo>
                <a:lnTo>
                  <a:pt x="0" y="103988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462" t="0" r="-462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6296204" y="1028700"/>
            <a:ext cx="876844" cy="876844"/>
          </a:xfrm>
          <a:custGeom>
            <a:avLst/>
            <a:gdLst/>
            <a:ahLst/>
            <a:cxnLst/>
            <a:rect r="r" b="b" t="t" l="l"/>
            <a:pathLst>
              <a:path h="876844" w="876844">
                <a:moveTo>
                  <a:pt x="0" y="0"/>
                </a:moveTo>
                <a:lnTo>
                  <a:pt x="876844" y="0"/>
                </a:lnTo>
                <a:lnTo>
                  <a:pt x="876844" y="876844"/>
                </a:lnTo>
                <a:lnTo>
                  <a:pt x="0" y="87684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6734626" y="5103725"/>
            <a:ext cx="1049348" cy="803228"/>
          </a:xfrm>
          <a:custGeom>
            <a:avLst/>
            <a:gdLst/>
            <a:ahLst/>
            <a:cxnLst/>
            <a:rect r="r" b="b" t="t" l="l"/>
            <a:pathLst>
              <a:path h="803228" w="1049348">
                <a:moveTo>
                  <a:pt x="0" y="0"/>
                </a:moveTo>
                <a:lnTo>
                  <a:pt x="1049348" y="0"/>
                </a:lnTo>
                <a:lnTo>
                  <a:pt x="1049348" y="803228"/>
                </a:lnTo>
                <a:lnTo>
                  <a:pt x="0" y="80322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-20" r="0" b="-2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302730" y="2035349"/>
            <a:ext cx="17470089" cy="3878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5341"/>
              </a:lnSpc>
            </a:pPr>
            <a:r>
              <a:rPr lang="ar-EG" b="true" sz="3816">
                <a:solidFill>
                  <a:srgbClr val="171814"/>
                </a:solidFill>
                <a:latin typeface="Poppins Bold"/>
                <a:ea typeface="Poppins Bold"/>
                <a:cs typeface="Poppins Bold"/>
                <a:sym typeface="Poppins Bold"/>
                <a:rtl val="true"/>
              </a:rPr>
              <a:t>حيث يضمن قانون العمل حماية مصالح العامل باعتباره الطرف الضعيف في العلاقة،</a:t>
            </a:r>
          </a:p>
          <a:p>
            <a:pPr algn="just" rtl="true">
              <a:lnSpc>
                <a:spcPts val="5341"/>
              </a:lnSpc>
            </a:pPr>
          </a:p>
          <a:p>
            <a:pPr algn="just" rtl="true">
              <a:lnSpc>
                <a:spcPts val="5341"/>
              </a:lnSpc>
            </a:pPr>
            <a:r>
              <a:rPr lang="ar-EG" b="true" sz="3816">
                <a:solidFill>
                  <a:srgbClr val="171814"/>
                </a:solidFill>
                <a:latin typeface="Poppins Bold"/>
                <a:ea typeface="Poppins Bold"/>
                <a:cs typeface="Poppins Bold"/>
                <a:sym typeface="Poppins Bold"/>
                <a:rtl val="true"/>
              </a:rPr>
              <a:t> حيث أقر له حقوقا اقتصادية واجتماعية عبر اتفاقيات العمل الجماعية وبذلك يجسد هذ</a:t>
            </a:r>
          </a:p>
          <a:p>
            <a:pPr algn="just" rtl="true">
              <a:lnSpc>
                <a:spcPts val="5341"/>
              </a:lnSpc>
            </a:pPr>
          </a:p>
          <a:p>
            <a:pPr algn="just" rtl="true">
              <a:lnSpc>
                <a:spcPts val="5341"/>
              </a:lnSpc>
            </a:pPr>
            <a:r>
              <a:rPr lang="ar-EG" b="true" sz="3816">
                <a:solidFill>
                  <a:srgbClr val="171814"/>
                </a:solidFill>
                <a:latin typeface="Poppins Bold"/>
                <a:ea typeface="Poppins Bold"/>
                <a:cs typeface="Poppins Bold"/>
                <a:sym typeface="Poppins Bold"/>
                <a:rtl val="true"/>
              </a:rPr>
              <a:t>ا القانون قيم حقوق الانسان الأساسية الّتي تحمي شخص العامل.</a:t>
            </a:r>
          </a:p>
          <a:p>
            <a:pPr algn="just" rtl="true">
              <a:lnSpc>
                <a:spcPts val="2895"/>
              </a:lnSpc>
            </a:pPr>
            <a:r>
              <a:rPr lang="ar-EG" sz="2068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E4C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7128013" y="66124"/>
            <a:ext cx="11366448" cy="7894515"/>
          </a:xfrm>
          <a:custGeom>
            <a:avLst/>
            <a:gdLst/>
            <a:ahLst/>
            <a:cxnLst/>
            <a:rect r="r" b="b" t="t" l="l"/>
            <a:pathLst>
              <a:path h="7894515" w="11366448">
                <a:moveTo>
                  <a:pt x="0" y="0"/>
                </a:moveTo>
                <a:lnTo>
                  <a:pt x="11366448" y="0"/>
                </a:lnTo>
                <a:lnTo>
                  <a:pt x="11366448" y="7894515"/>
                </a:lnTo>
                <a:lnTo>
                  <a:pt x="0" y="78945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63" r="0" b="-16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8402076" y="66124"/>
            <a:ext cx="10092384" cy="7009619"/>
          </a:xfrm>
          <a:custGeom>
            <a:avLst/>
            <a:gdLst/>
            <a:ahLst/>
            <a:cxnLst/>
            <a:rect r="r" b="b" t="t" l="l"/>
            <a:pathLst>
              <a:path h="7009619" w="10092384">
                <a:moveTo>
                  <a:pt x="0" y="0"/>
                </a:moveTo>
                <a:lnTo>
                  <a:pt x="10092384" y="0"/>
                </a:lnTo>
                <a:lnTo>
                  <a:pt x="10092384" y="7009619"/>
                </a:lnTo>
                <a:lnTo>
                  <a:pt x="0" y="700961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188" r="0" b="-188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62923" y="2442007"/>
            <a:ext cx="11366448" cy="7894515"/>
          </a:xfrm>
          <a:custGeom>
            <a:avLst/>
            <a:gdLst/>
            <a:ahLst/>
            <a:cxnLst/>
            <a:rect r="r" b="b" t="t" l="l"/>
            <a:pathLst>
              <a:path h="7894515" w="11366448">
                <a:moveTo>
                  <a:pt x="0" y="0"/>
                </a:moveTo>
                <a:lnTo>
                  <a:pt x="11366448" y="0"/>
                </a:lnTo>
                <a:lnTo>
                  <a:pt x="11366448" y="7894515"/>
                </a:lnTo>
                <a:lnTo>
                  <a:pt x="0" y="78945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63" r="0" b="-163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62923" y="3326902"/>
            <a:ext cx="10092384" cy="7009619"/>
          </a:xfrm>
          <a:custGeom>
            <a:avLst/>
            <a:gdLst/>
            <a:ahLst/>
            <a:cxnLst/>
            <a:rect r="r" b="b" t="t" l="l"/>
            <a:pathLst>
              <a:path h="7009619" w="10092384">
                <a:moveTo>
                  <a:pt x="0" y="0"/>
                </a:moveTo>
                <a:lnTo>
                  <a:pt x="10092384" y="0"/>
                </a:lnTo>
                <a:lnTo>
                  <a:pt x="10092384" y="7009619"/>
                </a:lnTo>
                <a:lnTo>
                  <a:pt x="0" y="700961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188" r="0" b="-188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-2835798">
            <a:off x="1871441" y="1421067"/>
            <a:ext cx="4290783" cy="9003633"/>
          </a:xfrm>
          <a:custGeom>
            <a:avLst/>
            <a:gdLst/>
            <a:ahLst/>
            <a:cxnLst/>
            <a:rect r="r" b="b" t="t" l="l"/>
            <a:pathLst>
              <a:path h="9003633" w="4290783">
                <a:moveTo>
                  <a:pt x="4290783" y="0"/>
                </a:moveTo>
                <a:lnTo>
                  <a:pt x="0" y="0"/>
                </a:lnTo>
                <a:lnTo>
                  <a:pt x="0" y="9003633"/>
                </a:lnTo>
                <a:lnTo>
                  <a:pt x="4290783" y="9003633"/>
                </a:lnTo>
                <a:lnTo>
                  <a:pt x="4290783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3549" t="0" r="-13549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9722157" y="7827034"/>
            <a:ext cx="207304" cy="338329"/>
          </a:xfrm>
          <a:custGeom>
            <a:avLst/>
            <a:gdLst/>
            <a:ahLst/>
            <a:cxnLst/>
            <a:rect r="r" b="b" t="t" l="l"/>
            <a:pathLst>
              <a:path h="338329" w="207304">
                <a:moveTo>
                  <a:pt x="207304" y="0"/>
                </a:moveTo>
                <a:lnTo>
                  <a:pt x="0" y="0"/>
                </a:lnTo>
                <a:lnTo>
                  <a:pt x="0" y="338329"/>
                </a:lnTo>
                <a:lnTo>
                  <a:pt x="207304" y="338329"/>
                </a:lnTo>
                <a:lnTo>
                  <a:pt x="207304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-132" r="0" b="-132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93915" y="42291"/>
            <a:ext cx="17106674" cy="893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7839"/>
              </a:lnSpc>
            </a:pPr>
            <a:r>
              <a:rPr lang="ar-EG" b="true" sz="5599">
                <a:solidFill>
                  <a:srgbClr val="171814"/>
                </a:solidFill>
                <a:latin typeface="Poppins Bold"/>
                <a:ea typeface="Poppins Bold"/>
                <a:cs typeface="Poppins Bold"/>
                <a:sym typeface="Poppins Bold"/>
                <a:rtl val="true"/>
              </a:rPr>
              <a:t>حقوق وواجبات العامل الأجير:</a:t>
            </a:r>
          </a:p>
          <a:p>
            <a:pPr algn="just" rtl="true">
              <a:lnSpc>
                <a:spcPts val="7839"/>
              </a:lnSpc>
            </a:pPr>
            <a:r>
              <a:rPr lang="ar-EG" b="true" sz="5599">
                <a:solidFill>
                  <a:srgbClr val="171814"/>
                </a:solidFill>
                <a:latin typeface="Poppins Bold"/>
                <a:ea typeface="Poppins Bold"/>
                <a:cs typeface="Poppins Bold"/>
                <a:sym typeface="Poppins Bold"/>
                <a:rtl val="true"/>
              </a:rPr>
              <a:t>أ_ حقوق العامل الأجير:</a:t>
            </a:r>
          </a:p>
          <a:p>
            <a:pPr algn="just" rtl="true">
              <a:lnSpc>
                <a:spcPts val="7839"/>
              </a:lnSpc>
            </a:pPr>
            <a:r>
              <a:rPr lang="ar-EG" sz="55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حسب المواد رقم </a:t>
            </a:r>
            <a:r>
              <a:rPr lang="en-US" sz="55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</a:rPr>
              <a:t>5</a:t>
            </a:r>
            <a:r>
              <a:rPr lang="ar-EG" sz="55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 و</a:t>
            </a:r>
            <a:r>
              <a:rPr lang="en-US" sz="55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</a:rPr>
              <a:t>6</a:t>
            </a:r>
            <a:r>
              <a:rPr lang="ar-EG" sz="55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 من القانون رقم </a:t>
            </a:r>
            <a:r>
              <a:rPr lang="en-US" sz="55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</a:rPr>
              <a:t>11</a:t>
            </a:r>
            <a:r>
              <a:rPr lang="ar-EG" sz="55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_</a:t>
            </a:r>
            <a:r>
              <a:rPr lang="en-US" sz="55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</a:rPr>
              <a:t>90</a:t>
            </a:r>
            <a:r>
              <a:rPr lang="ar-EG" sz="55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 للعامل الأجير مجموعة من الحقوق تتمثل فيما يلي:</a:t>
            </a:r>
          </a:p>
          <a:p>
            <a:pPr algn="just" rtl="true">
              <a:lnSpc>
                <a:spcPts val="7839"/>
              </a:lnSpc>
            </a:pPr>
            <a:r>
              <a:rPr lang="ar-EG" sz="55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-ممارسة الحق النقابي.</a:t>
            </a:r>
          </a:p>
          <a:p>
            <a:pPr algn="just" rtl="true">
              <a:lnSpc>
                <a:spcPts val="7839"/>
              </a:lnSpc>
            </a:pPr>
            <a:r>
              <a:rPr lang="ar-EG" sz="55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-الحق في التفاوض الجماعي.</a:t>
            </a:r>
          </a:p>
          <a:p>
            <a:pPr algn="just" rtl="true">
              <a:lnSpc>
                <a:spcPts val="7839"/>
              </a:lnSpc>
            </a:pPr>
            <a:r>
              <a:rPr lang="ar-EG" sz="55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-المشاركة في الهيئة المستخدمة لتحسين الانتاجية والتنظيم.</a:t>
            </a:r>
          </a:p>
          <a:p>
            <a:pPr algn="r">
              <a:lnSpc>
                <a:spcPts val="7839"/>
              </a:lnSpc>
            </a:pPr>
            <a:r>
              <a:rPr lang="en-US" sz="55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r>
              <a:rPr lang="ar-EG" sz="55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الحق الضمان الاجتماعي والتقاعد</a:t>
            </a:r>
            <a:r>
              <a:rPr lang="en-US" sz="55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</a:rPr>
              <a:t>-</a:t>
            </a:r>
          </a:p>
          <a:p>
            <a:pPr algn="l" rtl="true">
              <a:lnSpc>
                <a:spcPts val="7839"/>
              </a:lnSpc>
            </a:pP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593915" y="772124"/>
            <a:ext cx="1020982" cy="1039889"/>
          </a:xfrm>
          <a:custGeom>
            <a:avLst/>
            <a:gdLst/>
            <a:ahLst/>
            <a:cxnLst/>
            <a:rect r="r" b="b" t="t" l="l"/>
            <a:pathLst>
              <a:path h="1039889" w="1020982">
                <a:moveTo>
                  <a:pt x="0" y="0"/>
                </a:moveTo>
                <a:lnTo>
                  <a:pt x="1020982" y="0"/>
                </a:lnTo>
                <a:lnTo>
                  <a:pt x="1020982" y="1039889"/>
                </a:lnTo>
                <a:lnTo>
                  <a:pt x="0" y="103988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62" t="0" r="-462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099749" y="8849639"/>
            <a:ext cx="876844" cy="876844"/>
          </a:xfrm>
          <a:custGeom>
            <a:avLst/>
            <a:gdLst/>
            <a:ahLst/>
            <a:cxnLst/>
            <a:rect r="r" b="b" t="t" l="l"/>
            <a:pathLst>
              <a:path h="876844" w="876844">
                <a:moveTo>
                  <a:pt x="0" y="0"/>
                </a:moveTo>
                <a:lnTo>
                  <a:pt x="876844" y="0"/>
                </a:lnTo>
                <a:lnTo>
                  <a:pt x="876844" y="876844"/>
                </a:lnTo>
                <a:lnTo>
                  <a:pt x="0" y="87684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6261058" y="7886050"/>
            <a:ext cx="1049348" cy="803228"/>
          </a:xfrm>
          <a:custGeom>
            <a:avLst/>
            <a:gdLst/>
            <a:ahLst/>
            <a:cxnLst/>
            <a:rect r="r" b="b" t="t" l="l"/>
            <a:pathLst>
              <a:path h="803228" w="1049348">
                <a:moveTo>
                  <a:pt x="0" y="0"/>
                </a:moveTo>
                <a:lnTo>
                  <a:pt x="1049348" y="0"/>
                </a:lnTo>
                <a:lnTo>
                  <a:pt x="1049348" y="803228"/>
                </a:lnTo>
                <a:lnTo>
                  <a:pt x="0" y="80322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-20" r="0" b="-2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E4C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-2617314">
            <a:off x="-628514" y="-826844"/>
            <a:ext cx="11298331" cy="8442935"/>
          </a:xfrm>
          <a:custGeom>
            <a:avLst/>
            <a:gdLst/>
            <a:ahLst/>
            <a:cxnLst/>
            <a:rect r="r" b="b" t="t" l="l"/>
            <a:pathLst>
              <a:path h="8442935" w="11298331">
                <a:moveTo>
                  <a:pt x="11298331" y="8442935"/>
                </a:moveTo>
                <a:lnTo>
                  <a:pt x="0" y="8442935"/>
                </a:lnTo>
                <a:lnTo>
                  <a:pt x="0" y="0"/>
                </a:lnTo>
                <a:lnTo>
                  <a:pt x="11298331" y="0"/>
                </a:lnTo>
                <a:lnTo>
                  <a:pt x="11298331" y="844293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2" t="0" r="-42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true" rot="-2617314">
            <a:off x="1589424" y="364936"/>
            <a:ext cx="10093372" cy="7542502"/>
          </a:xfrm>
          <a:custGeom>
            <a:avLst/>
            <a:gdLst/>
            <a:ahLst/>
            <a:cxnLst/>
            <a:rect r="r" b="b" t="t" l="l"/>
            <a:pathLst>
              <a:path h="7542502" w="10093372">
                <a:moveTo>
                  <a:pt x="10093372" y="7542502"/>
                </a:moveTo>
                <a:lnTo>
                  <a:pt x="0" y="7542502"/>
                </a:lnTo>
                <a:lnTo>
                  <a:pt x="0" y="0"/>
                </a:lnTo>
                <a:lnTo>
                  <a:pt x="10093372" y="0"/>
                </a:lnTo>
                <a:lnTo>
                  <a:pt x="10093372" y="7542502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54" t="0" r="-54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11727413" y="4377499"/>
            <a:ext cx="6569262" cy="5963694"/>
          </a:xfrm>
          <a:custGeom>
            <a:avLst/>
            <a:gdLst/>
            <a:ahLst/>
            <a:cxnLst/>
            <a:rect r="r" b="b" t="t" l="l"/>
            <a:pathLst>
              <a:path h="5963694" w="6569262">
                <a:moveTo>
                  <a:pt x="6569262" y="0"/>
                </a:moveTo>
                <a:lnTo>
                  <a:pt x="0" y="0"/>
                </a:lnTo>
                <a:lnTo>
                  <a:pt x="0" y="5963694"/>
                </a:lnTo>
                <a:lnTo>
                  <a:pt x="6569262" y="5963694"/>
                </a:lnTo>
                <a:lnTo>
                  <a:pt x="6569262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24" t="0" r="-24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122511" y="566442"/>
            <a:ext cx="16136789" cy="10309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7186"/>
              </a:lnSpc>
            </a:pPr>
            <a:r>
              <a:rPr lang="ar-EG" sz="5133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_الحق في الوقاية الصحية والأمن وطب العمل والراحة.</a:t>
            </a:r>
          </a:p>
          <a:p>
            <a:pPr algn="just" rtl="true">
              <a:lnSpc>
                <a:spcPts val="7186"/>
              </a:lnSpc>
            </a:pPr>
            <a:r>
              <a:rPr lang="ar-EG" sz="5133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_المساهمة في وقاية من المنازعات العمل وتسويتها.</a:t>
            </a:r>
          </a:p>
          <a:p>
            <a:pPr algn="just" rtl="true">
              <a:lnSpc>
                <a:spcPts val="7186"/>
              </a:lnSpc>
            </a:pPr>
            <a:r>
              <a:rPr lang="ar-EG" sz="5133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_التشغيل الفعلي في اطار عملهم.</a:t>
            </a:r>
          </a:p>
          <a:p>
            <a:pPr algn="just" rtl="true">
              <a:lnSpc>
                <a:spcPts val="7186"/>
              </a:lnSpc>
            </a:pPr>
            <a:r>
              <a:rPr lang="ar-EG" sz="5133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_احترام السلامة البدنية والعقلية وكرامته.</a:t>
            </a:r>
          </a:p>
          <a:p>
            <a:pPr algn="just" rtl="true">
              <a:lnSpc>
                <a:spcPts val="7186"/>
              </a:lnSpc>
            </a:pPr>
            <a:r>
              <a:rPr lang="ar-EG" sz="5133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_الحماية من أي تمييز لشغل منصب عمل غير المنصب القائم على أهليتهم واستحقاقهم.</a:t>
            </a:r>
          </a:p>
          <a:p>
            <a:pPr algn="just" rtl="true">
              <a:lnSpc>
                <a:spcPts val="7186"/>
              </a:lnSpc>
            </a:pPr>
            <a:r>
              <a:rPr lang="ar-EG" sz="5133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_الحق في التكوين المهني والترقية في العمل.</a:t>
            </a:r>
          </a:p>
          <a:p>
            <a:pPr algn="just" rtl="true">
              <a:lnSpc>
                <a:spcPts val="7186"/>
              </a:lnSpc>
            </a:pPr>
            <a:r>
              <a:rPr lang="ar-EG" sz="5133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_الدفع المنتظم للأجر المستحق.</a:t>
            </a:r>
          </a:p>
          <a:p>
            <a:pPr algn="just" rtl="true">
              <a:lnSpc>
                <a:spcPts val="7186"/>
              </a:lnSpc>
            </a:pPr>
            <a:r>
              <a:rPr lang="ar-EG" sz="5133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_الاستفادة من كلّ المنافع المرتبطة بعقد العمل ارتباطا نوعيا.</a:t>
            </a:r>
          </a:p>
          <a:p>
            <a:pPr algn="just" rtl="true">
              <a:lnSpc>
                <a:spcPts val="7186"/>
              </a:lnSpc>
            </a:pPr>
          </a:p>
          <a:p>
            <a:pPr algn="r" rtl="true">
              <a:lnSpc>
                <a:spcPts val="7186"/>
              </a:lnSpc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1727413" y="9258300"/>
            <a:ext cx="876844" cy="876844"/>
          </a:xfrm>
          <a:custGeom>
            <a:avLst/>
            <a:gdLst/>
            <a:ahLst/>
            <a:cxnLst/>
            <a:rect r="r" b="b" t="t" l="l"/>
            <a:pathLst>
              <a:path h="876844" w="876844">
                <a:moveTo>
                  <a:pt x="0" y="0"/>
                </a:moveTo>
                <a:lnTo>
                  <a:pt x="876844" y="0"/>
                </a:lnTo>
                <a:lnTo>
                  <a:pt x="876844" y="876844"/>
                </a:lnTo>
                <a:lnTo>
                  <a:pt x="0" y="87684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04026" y="8970121"/>
            <a:ext cx="1049348" cy="803228"/>
          </a:xfrm>
          <a:custGeom>
            <a:avLst/>
            <a:gdLst/>
            <a:ahLst/>
            <a:cxnLst/>
            <a:rect r="r" b="b" t="t" l="l"/>
            <a:pathLst>
              <a:path h="803228" w="1049348">
                <a:moveTo>
                  <a:pt x="0" y="0"/>
                </a:moveTo>
                <a:lnTo>
                  <a:pt x="1049348" y="0"/>
                </a:lnTo>
                <a:lnTo>
                  <a:pt x="1049348" y="803228"/>
                </a:lnTo>
                <a:lnTo>
                  <a:pt x="0" y="8032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-20" r="0" b="-2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E4C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0">
            <a:off x="0" y="475138"/>
            <a:ext cx="14752519" cy="7086616"/>
          </a:xfrm>
          <a:custGeom>
            <a:avLst/>
            <a:gdLst/>
            <a:ahLst/>
            <a:cxnLst/>
            <a:rect r="r" b="b" t="t" l="l"/>
            <a:pathLst>
              <a:path h="7086616" w="14752519">
                <a:moveTo>
                  <a:pt x="0" y="7086616"/>
                </a:moveTo>
                <a:lnTo>
                  <a:pt x="14752519" y="7086616"/>
                </a:lnTo>
                <a:lnTo>
                  <a:pt x="14752519" y="0"/>
                </a:lnTo>
                <a:lnTo>
                  <a:pt x="0" y="0"/>
                </a:lnTo>
                <a:lnTo>
                  <a:pt x="0" y="7086616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" t="0" r="-3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152399" y="11206"/>
            <a:ext cx="12953983" cy="6222659"/>
          </a:xfrm>
          <a:custGeom>
            <a:avLst/>
            <a:gdLst/>
            <a:ahLst/>
            <a:cxnLst/>
            <a:rect r="r" b="b" t="t" l="l"/>
            <a:pathLst>
              <a:path h="6222659" w="12953983">
                <a:moveTo>
                  <a:pt x="0" y="6222659"/>
                </a:moveTo>
                <a:lnTo>
                  <a:pt x="12953983" y="6222659"/>
                </a:lnTo>
                <a:lnTo>
                  <a:pt x="12953983" y="0"/>
                </a:lnTo>
                <a:lnTo>
                  <a:pt x="0" y="0"/>
                </a:lnTo>
                <a:lnTo>
                  <a:pt x="0" y="6222659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9" t="0" r="-19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0163787">
            <a:off x="2325383" y="5674635"/>
            <a:ext cx="12052212" cy="5193408"/>
          </a:xfrm>
          <a:custGeom>
            <a:avLst/>
            <a:gdLst/>
            <a:ahLst/>
            <a:cxnLst/>
            <a:rect r="r" b="b" t="t" l="l"/>
            <a:pathLst>
              <a:path h="5193408" w="12052212">
                <a:moveTo>
                  <a:pt x="0" y="0"/>
                </a:moveTo>
                <a:lnTo>
                  <a:pt x="12052212" y="0"/>
                </a:lnTo>
                <a:lnTo>
                  <a:pt x="12052212" y="5193408"/>
                </a:lnTo>
                <a:lnTo>
                  <a:pt x="0" y="51934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776" r="0" b="-776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303662" y="486757"/>
            <a:ext cx="15955638" cy="8294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6019"/>
              </a:lnSpc>
            </a:pPr>
            <a:r>
              <a:rPr lang="ar-EG" b="true" sz="4299">
                <a:solidFill>
                  <a:srgbClr val="171814"/>
                </a:solidFill>
                <a:latin typeface="Poppins Bold"/>
                <a:ea typeface="Poppins Bold"/>
                <a:cs typeface="Poppins Bold"/>
                <a:sym typeface="Poppins Bold"/>
                <a:rtl val="true"/>
              </a:rPr>
              <a:t>ب_ واجبات العامل الأجير:</a:t>
            </a:r>
          </a:p>
          <a:p>
            <a:pPr algn="just" rtl="true">
              <a:lnSpc>
                <a:spcPts val="6019"/>
              </a:lnSpc>
            </a:pPr>
            <a:r>
              <a:rPr lang="ar-EG" sz="42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حسب المادة رقم </a:t>
            </a:r>
            <a:r>
              <a:rPr lang="en-US" sz="42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</a:rPr>
              <a:t>7</a:t>
            </a:r>
            <a:r>
              <a:rPr lang="ar-EG" sz="42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 من القانون رقم </a:t>
            </a:r>
            <a:r>
              <a:rPr lang="en-US" sz="42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</a:rPr>
              <a:t>11</a:t>
            </a:r>
            <a:r>
              <a:rPr lang="ar-EG" sz="42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_</a:t>
            </a:r>
            <a:r>
              <a:rPr lang="en-US" sz="42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</a:rPr>
              <a:t>90</a:t>
            </a:r>
            <a:r>
              <a:rPr lang="ar-EG" sz="42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 يخضع العمال في اطار علاقات العمل للواجبات الأساسية التالية:</a:t>
            </a:r>
          </a:p>
          <a:p>
            <a:pPr algn="just" rtl="true">
              <a:lnSpc>
                <a:spcPts val="6019"/>
              </a:lnSpc>
            </a:pPr>
            <a:r>
              <a:rPr lang="ar-EG" sz="42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_أن يأدي العامل بأقصى ما لديه من قدرات الواجبات المرتبطة بمنصب عمله ويعمل بعناية ومواظبة في اطار تنظيم العمل الّذي يضعه المستخدم.</a:t>
            </a:r>
          </a:p>
          <a:p>
            <a:pPr algn="just" rtl="true">
              <a:lnSpc>
                <a:spcPts val="6019"/>
              </a:lnSpc>
            </a:pPr>
            <a:r>
              <a:rPr lang="ar-EG" sz="42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_أن يساهم مع الهيئة المستخدمة في تحسين وزيادة الانتاجية.</a:t>
            </a:r>
          </a:p>
          <a:p>
            <a:pPr algn="just" rtl="true">
              <a:lnSpc>
                <a:spcPts val="6019"/>
              </a:lnSpc>
            </a:pPr>
            <a:r>
              <a:rPr lang="ar-EG" sz="42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_أن ينفذ التعليمات الّتي تصدرها السلطة السلمية الّتي يعينها المستخدم أثناء ممارسته العادية لسلطات الادارة.</a:t>
            </a:r>
          </a:p>
          <a:p>
            <a:pPr algn="just" rtl="true">
              <a:lnSpc>
                <a:spcPts val="6019"/>
              </a:lnSpc>
            </a:pPr>
            <a:r>
              <a:rPr lang="ar-EG" sz="4299">
                <a:solidFill>
                  <a:srgbClr val="171814"/>
                </a:solidFill>
                <a:latin typeface="Poppins"/>
                <a:ea typeface="Poppins"/>
                <a:cs typeface="Poppins"/>
                <a:sym typeface="Poppins"/>
                <a:rtl val="true"/>
              </a:rPr>
              <a:t>_أن يراعي تدابير الوقاية الصحية والأمن الّتي يعدها المستخدم وفقا للتشريع والتنظيم.</a:t>
            </a:r>
          </a:p>
          <a:p>
            <a:pPr algn="r" rtl="true">
              <a:lnSpc>
                <a:spcPts val="4618"/>
              </a:lnSpc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3836842" y="508756"/>
            <a:ext cx="1020982" cy="1039889"/>
          </a:xfrm>
          <a:custGeom>
            <a:avLst/>
            <a:gdLst/>
            <a:ahLst/>
            <a:cxnLst/>
            <a:rect r="r" b="b" t="t" l="l"/>
            <a:pathLst>
              <a:path h="1039889" w="1020982">
                <a:moveTo>
                  <a:pt x="0" y="0"/>
                </a:moveTo>
                <a:lnTo>
                  <a:pt x="1020982" y="0"/>
                </a:lnTo>
                <a:lnTo>
                  <a:pt x="1020982" y="1039889"/>
                </a:lnTo>
                <a:lnTo>
                  <a:pt x="0" y="103988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462" t="0" r="-462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65240" y="9143441"/>
            <a:ext cx="876844" cy="876844"/>
          </a:xfrm>
          <a:custGeom>
            <a:avLst/>
            <a:gdLst/>
            <a:ahLst/>
            <a:cxnLst/>
            <a:rect r="r" b="b" t="t" l="l"/>
            <a:pathLst>
              <a:path h="876844" w="876844">
                <a:moveTo>
                  <a:pt x="0" y="0"/>
                </a:moveTo>
                <a:lnTo>
                  <a:pt x="876844" y="0"/>
                </a:lnTo>
                <a:lnTo>
                  <a:pt x="876844" y="876844"/>
                </a:lnTo>
                <a:lnTo>
                  <a:pt x="0" y="87684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144000" y="9143441"/>
            <a:ext cx="1049348" cy="803228"/>
          </a:xfrm>
          <a:custGeom>
            <a:avLst/>
            <a:gdLst/>
            <a:ahLst/>
            <a:cxnLst/>
            <a:rect r="r" b="b" t="t" l="l"/>
            <a:pathLst>
              <a:path h="803228" w="1049348">
                <a:moveTo>
                  <a:pt x="0" y="0"/>
                </a:moveTo>
                <a:lnTo>
                  <a:pt x="1049348" y="0"/>
                </a:lnTo>
                <a:lnTo>
                  <a:pt x="1049348" y="803228"/>
                </a:lnTo>
                <a:lnTo>
                  <a:pt x="0" y="80322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-20" r="0" b="-2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E4C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1780" y="5740777"/>
            <a:ext cx="11100708" cy="4240529"/>
          </a:xfrm>
          <a:custGeom>
            <a:avLst/>
            <a:gdLst/>
            <a:ahLst/>
            <a:cxnLst/>
            <a:rect r="r" b="b" t="t" l="l"/>
            <a:pathLst>
              <a:path h="4240529" w="11100708">
                <a:moveTo>
                  <a:pt x="0" y="0"/>
                </a:moveTo>
                <a:lnTo>
                  <a:pt x="11100708" y="0"/>
                </a:lnTo>
                <a:lnTo>
                  <a:pt x="11100708" y="4240529"/>
                </a:lnTo>
                <a:lnTo>
                  <a:pt x="0" y="42405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8821" r="0" b="-8821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81000" y="5882967"/>
            <a:ext cx="10356263" cy="3956148"/>
          </a:xfrm>
          <a:custGeom>
            <a:avLst/>
            <a:gdLst/>
            <a:ahLst/>
            <a:cxnLst/>
            <a:rect r="r" b="b" t="t" l="l"/>
            <a:pathLst>
              <a:path h="3956148" w="10356263">
                <a:moveTo>
                  <a:pt x="0" y="0"/>
                </a:moveTo>
                <a:lnTo>
                  <a:pt x="10356263" y="0"/>
                </a:lnTo>
                <a:lnTo>
                  <a:pt x="10356263" y="3956148"/>
                </a:lnTo>
                <a:lnTo>
                  <a:pt x="0" y="39561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8827" r="0" b="-8827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792499" y="2160679"/>
            <a:ext cx="14853282" cy="38100"/>
            <a:chOff x="0" y="0"/>
            <a:chExt cx="19804376" cy="50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9804380" cy="50800"/>
            </a:xfrm>
            <a:custGeom>
              <a:avLst/>
              <a:gdLst/>
              <a:ahLst/>
              <a:cxnLst/>
              <a:rect r="r" b="b" t="t" l="l"/>
              <a:pathLst>
                <a:path h="50800" w="19804380">
                  <a:moveTo>
                    <a:pt x="25400" y="0"/>
                  </a:moveTo>
                  <a:lnTo>
                    <a:pt x="19778980" y="0"/>
                  </a:lnTo>
                  <a:cubicBezTo>
                    <a:pt x="19792950" y="0"/>
                    <a:pt x="19804380" y="11430"/>
                    <a:pt x="19804380" y="25400"/>
                  </a:cubicBezTo>
                  <a:cubicBezTo>
                    <a:pt x="19804380" y="39370"/>
                    <a:pt x="19792950" y="50800"/>
                    <a:pt x="19778980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BD8A65">
                <a:alpha val="15686"/>
              </a:srgbClr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439046" y="5621365"/>
            <a:ext cx="631480" cy="631480"/>
          </a:xfrm>
          <a:custGeom>
            <a:avLst/>
            <a:gdLst/>
            <a:ahLst/>
            <a:cxnLst/>
            <a:rect r="r" b="b" t="t" l="l"/>
            <a:pathLst>
              <a:path h="631480" w="631480">
                <a:moveTo>
                  <a:pt x="0" y="0"/>
                </a:moveTo>
                <a:lnTo>
                  <a:pt x="631480" y="0"/>
                </a:lnTo>
                <a:lnTo>
                  <a:pt x="631480" y="631480"/>
                </a:lnTo>
                <a:lnTo>
                  <a:pt x="0" y="6314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725400" y="3459110"/>
            <a:ext cx="5027942" cy="5315613"/>
          </a:xfrm>
          <a:custGeom>
            <a:avLst/>
            <a:gdLst/>
            <a:ahLst/>
            <a:cxnLst/>
            <a:rect r="r" b="b" t="t" l="l"/>
            <a:pathLst>
              <a:path h="5315613" w="5027942">
                <a:moveTo>
                  <a:pt x="0" y="0"/>
                </a:moveTo>
                <a:lnTo>
                  <a:pt x="5027942" y="0"/>
                </a:lnTo>
                <a:lnTo>
                  <a:pt x="5027942" y="5315613"/>
                </a:lnTo>
                <a:lnTo>
                  <a:pt x="0" y="531561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2198" t="0" r="-2198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27471" y="3130927"/>
            <a:ext cx="9717608" cy="1390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8160"/>
              </a:lnSpc>
            </a:pPr>
            <a:r>
              <a:rPr lang="ar-EG" b="true" sz="6800">
                <a:solidFill>
                  <a:srgbClr val="171814"/>
                </a:solidFill>
                <a:latin typeface="Agrandir Bold"/>
                <a:ea typeface="Agrandir Bold"/>
                <a:cs typeface="Agrandir Bold"/>
                <a:sym typeface="Agrandir Bold"/>
                <a:rtl val="true"/>
              </a:rPr>
              <a:t>شكرا على حسن المتابعة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147709" y="5664577"/>
            <a:ext cx="6454190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8"/>
              </a:lnSpc>
            </a:pPr>
            <a:r>
              <a:rPr lang="en-US" sz="2999" b="true">
                <a:solidFill>
                  <a:srgbClr val="171814"/>
                </a:solidFill>
                <a:latin typeface="Poppins Bold"/>
                <a:ea typeface="Poppins Bold"/>
                <a:cs typeface="Poppins Bold"/>
                <a:sym typeface="Poppins Bold"/>
              </a:rPr>
              <a:t>ahlam.houari@univ-tlemcen.dz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618354" y="745077"/>
            <a:ext cx="820691" cy="769957"/>
          </a:xfrm>
          <a:custGeom>
            <a:avLst/>
            <a:gdLst/>
            <a:ahLst/>
            <a:cxnLst/>
            <a:rect r="r" b="b" t="t" l="l"/>
            <a:pathLst>
              <a:path h="769957" w="820691">
                <a:moveTo>
                  <a:pt x="0" y="0"/>
                </a:moveTo>
                <a:lnTo>
                  <a:pt x="820691" y="0"/>
                </a:lnTo>
                <a:lnTo>
                  <a:pt x="820691" y="769957"/>
                </a:lnTo>
                <a:lnTo>
                  <a:pt x="0" y="76995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383" t="0" r="-383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725055" y="3020688"/>
            <a:ext cx="876844" cy="876844"/>
          </a:xfrm>
          <a:custGeom>
            <a:avLst/>
            <a:gdLst/>
            <a:ahLst/>
            <a:cxnLst/>
            <a:rect r="r" b="b" t="t" l="l"/>
            <a:pathLst>
              <a:path h="876844" w="876844">
                <a:moveTo>
                  <a:pt x="0" y="0"/>
                </a:moveTo>
                <a:lnTo>
                  <a:pt x="876844" y="0"/>
                </a:lnTo>
                <a:lnTo>
                  <a:pt x="876844" y="876844"/>
                </a:lnTo>
                <a:lnTo>
                  <a:pt x="0" y="87684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046438" y="7971495"/>
            <a:ext cx="1049348" cy="803228"/>
          </a:xfrm>
          <a:custGeom>
            <a:avLst/>
            <a:gdLst/>
            <a:ahLst/>
            <a:cxnLst/>
            <a:rect r="r" b="b" t="t" l="l"/>
            <a:pathLst>
              <a:path h="803228" w="1049348">
                <a:moveTo>
                  <a:pt x="0" y="0"/>
                </a:moveTo>
                <a:lnTo>
                  <a:pt x="1049348" y="0"/>
                </a:lnTo>
                <a:lnTo>
                  <a:pt x="1049348" y="803228"/>
                </a:lnTo>
                <a:lnTo>
                  <a:pt x="0" y="80322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-20" r="0" b="-2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DAG1l_n4F8U</dc:identifier>
  <dcterms:modified xsi:type="dcterms:W3CDTF">2011-08-01T06:04:30Z</dcterms:modified>
  <cp:revision>1</cp:revision>
  <dc:title>حقوق وواجبات العامل (3).pptx</dc:title>
</cp:coreProperties>
</file>