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76"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12/03/2025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12/03/2025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12/03/2025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12/03/2025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12/03/2025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12/03/2025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12/03/2025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12/03/2025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12/03/2025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12/03/2025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12/03/2025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12/03/2025</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22714"/>
          </a:xfrm>
        </p:spPr>
        <p:txBody>
          <a:bodyPr>
            <a:normAutofit/>
          </a:bodyPr>
          <a:lstStyle/>
          <a:p>
            <a:pPr rtl="1"/>
            <a:r>
              <a:rPr lang="ar-DZ" sz="4000" b="1" u="sng" dirty="0" smtClean="0"/>
              <a:t>المحاضرة:5</a:t>
            </a:r>
            <a:r>
              <a:rPr lang="ar-DZ" sz="4000" b="1" u="sng" dirty="0" smtClean="0"/>
              <a:t/>
            </a:r>
            <a:br>
              <a:rPr lang="ar-DZ" sz="4000" b="1" u="sng" dirty="0" smtClean="0"/>
            </a:br>
            <a:r>
              <a:rPr lang="ar-DZ" sz="4000" b="1" dirty="0" smtClean="0">
                <a:solidFill>
                  <a:srgbClr val="FF0000"/>
                </a:solidFill>
              </a:rPr>
              <a:t/>
            </a:r>
            <a:br>
              <a:rPr lang="ar-DZ" sz="4000" b="1" dirty="0" smtClean="0">
                <a:solidFill>
                  <a:srgbClr val="FF0000"/>
                </a:solidFill>
              </a:rPr>
            </a:br>
            <a:r>
              <a:rPr lang="ar-SA" sz="4000" b="1" dirty="0" smtClean="0">
                <a:solidFill>
                  <a:srgbClr val="FF0000"/>
                </a:solidFill>
              </a:rPr>
              <a:t>تأثير </a:t>
            </a:r>
            <a:r>
              <a:rPr lang="ar-SA" sz="4000" b="1" dirty="0">
                <a:solidFill>
                  <a:srgbClr val="FF0000"/>
                </a:solidFill>
              </a:rPr>
              <a:t>عوامل التلف على مادة الخشب </a:t>
            </a:r>
            <a:r>
              <a:rPr lang="ar-DZ" sz="4000" b="1" dirty="0" smtClean="0">
                <a:solidFill>
                  <a:srgbClr val="FF0000"/>
                </a:solidFill>
              </a:rPr>
              <a:t>وطرق معالجتها</a:t>
            </a:r>
            <a:r>
              <a:rPr lang="fr-FR" sz="4000" dirty="0"/>
              <a:t/>
            </a:r>
            <a:br>
              <a:rPr lang="fr-FR" sz="4000" dirty="0"/>
            </a:br>
            <a:r>
              <a:rPr lang="ar-SA" sz="4000" dirty="0"/>
              <a:t>تعد مادة الخشب من المواد العضوية الأكثر حساسية للعوامل البيئية المحيطة بها ومن بين هذه العوامل ما يلي</a:t>
            </a:r>
            <a:r>
              <a:rPr lang="fr-FR" sz="4000" dirty="0"/>
              <a:t>:</a:t>
            </a:r>
            <a:br>
              <a:rPr lang="fr-FR" sz="4000" dirty="0"/>
            </a:br>
            <a:endParaRPr lang="fr-FR" sz="4000" dirty="0"/>
          </a:p>
        </p:txBody>
      </p:sp>
    </p:spTree>
    <p:extLst>
      <p:ext uri="{BB962C8B-B14F-4D97-AF65-F5344CB8AC3E}">
        <p14:creationId xmlns:p14="http://schemas.microsoft.com/office/powerpoint/2010/main" xmlns="" val="42524672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22714"/>
          </a:xfrm>
        </p:spPr>
        <p:txBody>
          <a:bodyPr>
            <a:normAutofit/>
          </a:bodyPr>
          <a:lstStyle/>
          <a:p>
            <a:pPr rtl="1"/>
            <a:r>
              <a:rPr lang="ar-SA" sz="3600" b="1" dirty="0"/>
              <a:t>•التقوية الكيميائية:</a:t>
            </a:r>
            <a:r>
              <a:rPr lang="fr-FR" sz="3600" dirty="0"/>
              <a:t/>
            </a:r>
            <a:br>
              <a:rPr lang="fr-FR" sz="3600" dirty="0"/>
            </a:br>
            <a:r>
              <a:rPr lang="ar-SA" sz="3600" dirty="0"/>
              <a:t>       تحتاج الأخشاب في كثير من الأحيان بعد </a:t>
            </a:r>
            <a:r>
              <a:rPr lang="ar-DZ" sz="3600" dirty="0" smtClean="0"/>
              <a:t>إ</a:t>
            </a:r>
            <a:r>
              <a:rPr lang="ar-SA" sz="3600" dirty="0" smtClean="0"/>
              <a:t>جراء </a:t>
            </a:r>
            <a:r>
              <a:rPr lang="ar-SA" sz="3600" dirty="0"/>
              <a:t>عملية التنظيف إلى استخدام مواد مختلفة، وهذه المواد عبارة عن مركبات تتكون من جزئيات </a:t>
            </a:r>
            <a:r>
              <a:rPr lang="ar-DZ" sz="3600" dirty="0" smtClean="0"/>
              <a:t>و</a:t>
            </a:r>
            <a:r>
              <a:rPr lang="ar-SA" sz="3600" dirty="0" smtClean="0"/>
              <a:t>وحدات </a:t>
            </a:r>
            <a:r>
              <a:rPr lang="ar-SA" sz="3600" dirty="0"/>
              <a:t>صغيرة مختلفة الأنواع يتم إذابتها في مذيبات مختلفة مثل (الإيثانول، والميثانول). ويمكن تقسيم المقويات إلى مقويات طبيعية وأخرى صناعية.</a:t>
            </a:r>
            <a:r>
              <a:rPr lang="fr-FR" sz="3600" dirty="0"/>
              <a:t/>
            </a:r>
            <a:br>
              <a:rPr lang="fr-FR" sz="3600" dirty="0"/>
            </a:br>
            <a:endParaRPr lang="fr-FR" sz="3600" dirty="0"/>
          </a:p>
        </p:txBody>
      </p:sp>
    </p:spTree>
    <p:extLst>
      <p:ext uri="{BB962C8B-B14F-4D97-AF65-F5344CB8AC3E}">
        <p14:creationId xmlns:p14="http://schemas.microsoft.com/office/powerpoint/2010/main" xmlns="" val="38088866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94722"/>
          </a:xfrm>
        </p:spPr>
        <p:txBody>
          <a:bodyPr>
            <a:normAutofit/>
          </a:bodyPr>
          <a:lstStyle/>
          <a:p>
            <a:pPr rtl="1"/>
            <a:r>
              <a:rPr lang="ar-SA" sz="3200" b="1" dirty="0"/>
              <a:t>أولاً: المقويات الطبيعية:</a:t>
            </a:r>
            <a:r>
              <a:rPr lang="fr-FR" sz="3200" dirty="0"/>
              <a:t/>
            </a:r>
            <a:br>
              <a:rPr lang="fr-FR" sz="3200" dirty="0"/>
            </a:br>
            <a:r>
              <a:rPr lang="ar-SA" sz="3200" dirty="0"/>
              <a:t>      وتشمل هذه المواد الموجودة في الطبيعة وذلك مثل الصمغ العربي والشموع مثل شمع العسل وشمع </a:t>
            </a:r>
            <a:r>
              <a:rPr lang="ar-SA" sz="3200" dirty="0" err="1"/>
              <a:t>البرافين</a:t>
            </a:r>
            <a:r>
              <a:rPr lang="ar-SA" sz="3200" dirty="0"/>
              <a:t> </a:t>
            </a:r>
            <a:r>
              <a:rPr lang="ar-SA" sz="3200" dirty="0" smtClean="0"/>
              <a:t>وبعض </a:t>
            </a:r>
            <a:r>
              <a:rPr lang="ar-SA" sz="3200" dirty="0"/>
              <a:t>الراتنجات الطبيعية </a:t>
            </a:r>
            <a:r>
              <a:rPr lang="fr-FR" sz="3200" dirty="0"/>
              <a:t/>
            </a:r>
            <a:br>
              <a:rPr lang="fr-FR" sz="3200" dirty="0"/>
            </a:br>
            <a:r>
              <a:rPr lang="ar-SA" sz="3200" b="1" dirty="0"/>
              <a:t>ثانياً: المقويات الصناعية:</a:t>
            </a:r>
            <a:r>
              <a:rPr lang="fr-FR" sz="3200" dirty="0"/>
              <a:t/>
            </a:r>
            <a:br>
              <a:rPr lang="fr-FR" sz="3200" dirty="0"/>
            </a:br>
            <a:r>
              <a:rPr lang="ar-SA" sz="3200" dirty="0"/>
              <a:t>        مشتقات </a:t>
            </a:r>
            <a:r>
              <a:rPr lang="ar-SA" sz="3200" dirty="0" err="1"/>
              <a:t>السليولوز</a:t>
            </a:r>
            <a:r>
              <a:rPr lang="ar-SA" sz="3200" dirty="0"/>
              <a:t>.</a:t>
            </a:r>
            <a:r>
              <a:rPr lang="fr-FR" sz="3200" dirty="0"/>
              <a:t/>
            </a:r>
            <a:br>
              <a:rPr lang="fr-FR" sz="3200" dirty="0"/>
            </a:br>
            <a:r>
              <a:rPr lang="ar-SA" sz="3200" dirty="0"/>
              <a:t>        خلات البولي فينيل.</a:t>
            </a:r>
            <a:r>
              <a:rPr lang="fr-FR" sz="3200" dirty="0"/>
              <a:t/>
            </a:r>
            <a:br>
              <a:rPr lang="fr-FR" sz="3200" dirty="0"/>
            </a:br>
            <a:r>
              <a:rPr lang="ar-SA" sz="3200" dirty="0"/>
              <a:t>        البولي فينيل كحول.</a:t>
            </a:r>
            <a:r>
              <a:rPr lang="fr-FR" sz="3200" dirty="0"/>
              <a:t/>
            </a:r>
            <a:br>
              <a:rPr lang="fr-FR" sz="3200" dirty="0"/>
            </a:br>
            <a:r>
              <a:rPr lang="ar-SA" sz="3200" dirty="0"/>
              <a:t>  البولي يورثان.</a:t>
            </a:r>
            <a:r>
              <a:rPr lang="fr-FR" sz="3200" dirty="0"/>
              <a:t/>
            </a:r>
            <a:br>
              <a:rPr lang="fr-FR" sz="3200" dirty="0"/>
            </a:br>
            <a:r>
              <a:rPr lang="ar-SA" sz="3200" dirty="0"/>
              <a:t>       البولي </a:t>
            </a:r>
            <a:r>
              <a:rPr lang="ar-SA" sz="3200" dirty="0" err="1"/>
              <a:t>إثيلين</a:t>
            </a:r>
            <a:r>
              <a:rPr lang="ar-SA" sz="3200" dirty="0"/>
              <a:t> </a:t>
            </a:r>
            <a:r>
              <a:rPr lang="ar-SA" sz="3200" dirty="0" err="1"/>
              <a:t>جليكول</a:t>
            </a:r>
            <a:r>
              <a:rPr lang="fr-FR" sz="3200" dirty="0"/>
              <a:t/>
            </a:r>
            <a:br>
              <a:rPr lang="fr-FR" sz="3200" dirty="0"/>
            </a:br>
            <a:endParaRPr lang="fr-FR" sz="3200" dirty="0"/>
          </a:p>
        </p:txBody>
      </p:sp>
    </p:spTree>
    <p:extLst>
      <p:ext uri="{BB962C8B-B14F-4D97-AF65-F5344CB8AC3E}">
        <p14:creationId xmlns:p14="http://schemas.microsoft.com/office/powerpoint/2010/main" xmlns="" val="2929307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332656"/>
            <a:ext cx="8496944" cy="6322714"/>
          </a:xfrm>
        </p:spPr>
        <p:txBody>
          <a:bodyPr>
            <a:normAutofit/>
          </a:bodyPr>
          <a:lstStyle/>
          <a:p>
            <a:pPr rtl="1"/>
            <a:r>
              <a:rPr lang="ar-SA" sz="3600" b="1" dirty="0"/>
              <a:t>المواد اللاصقة للأخشاب المكسورة:</a:t>
            </a:r>
            <a:r>
              <a:rPr lang="fr-FR" sz="3600" dirty="0"/>
              <a:t/>
            </a:r>
            <a:br>
              <a:rPr lang="fr-FR" sz="3600" dirty="0"/>
            </a:br>
            <a:r>
              <a:rPr lang="ar-SA" sz="3600" dirty="0"/>
              <a:t>          اللواصق الموجودة حالياً كثيرة جداً ومن الممكن تصنيفهم إلى ثلاثة مجموعات </a:t>
            </a:r>
            <a:r>
              <a:rPr lang="ar-SA" sz="3600" dirty="0" smtClean="0"/>
              <a:t>كالاتي:</a:t>
            </a:r>
            <a:r>
              <a:rPr lang="fr-FR" sz="3600" dirty="0"/>
              <a:t/>
            </a:r>
            <a:br>
              <a:rPr lang="fr-FR" sz="3600" dirty="0"/>
            </a:br>
            <a:r>
              <a:rPr lang="ar-SA" sz="3600" b="1" dirty="0"/>
              <a:t>•المجموعة الأولى:</a:t>
            </a:r>
            <a:r>
              <a:rPr lang="fr-FR" sz="3600" dirty="0"/>
              <a:t/>
            </a:r>
            <a:br>
              <a:rPr lang="fr-FR" sz="3600" dirty="0"/>
            </a:br>
            <a:r>
              <a:rPr lang="ar-SA" sz="3600" dirty="0"/>
              <a:t>          وهي المجموعة التي تعمل عن طريق مذيب ما ويخرج المذيب منها محدثاً بين الجزئيات الداخلية طبقة ترسب في أغلب الحالات تكون هذه الروابط مسترجعة على </a:t>
            </a:r>
            <a:r>
              <a:rPr lang="ar-SA" sz="3600" dirty="0" smtClean="0"/>
              <a:t>الأمد </a:t>
            </a:r>
            <a:r>
              <a:rPr lang="ar-SA" sz="3600" dirty="0"/>
              <a:t>البعيد ومن أمثلة هذه اللواصق مشتقات </a:t>
            </a:r>
            <a:r>
              <a:rPr lang="ar-SA" sz="3600" dirty="0" err="1"/>
              <a:t>السليولوز</a:t>
            </a:r>
            <a:r>
              <a:rPr lang="ar-SA" sz="3600" dirty="0"/>
              <a:t> بأنواعها:(</a:t>
            </a:r>
            <a:r>
              <a:rPr lang="ar-SA" sz="3600" dirty="0" err="1"/>
              <a:t>اسيتات</a:t>
            </a:r>
            <a:r>
              <a:rPr lang="ar-SA" sz="3600" dirty="0"/>
              <a:t> ميثيل </a:t>
            </a:r>
            <a:r>
              <a:rPr lang="ar-SA" sz="3600" dirty="0" err="1"/>
              <a:t>سليولوز</a:t>
            </a:r>
            <a:r>
              <a:rPr lang="ar-SA" sz="3600" dirty="0"/>
              <a:t> ومشتقات </a:t>
            </a:r>
            <a:r>
              <a:rPr lang="ar-SA" sz="3600" dirty="0" err="1"/>
              <a:t>الأكريلك</a:t>
            </a:r>
            <a:r>
              <a:rPr lang="ar-SA" sz="3600" dirty="0"/>
              <a:t> مثل </a:t>
            </a:r>
            <a:r>
              <a:rPr lang="ar-SA" sz="3600" dirty="0" err="1"/>
              <a:t>إثيل</a:t>
            </a:r>
            <a:r>
              <a:rPr lang="ar-SA" sz="3600" dirty="0"/>
              <a:t> ميثا أكريلات)</a:t>
            </a:r>
            <a:r>
              <a:rPr lang="fr-FR" sz="3600" dirty="0"/>
              <a:t/>
            </a:r>
            <a:br>
              <a:rPr lang="fr-FR" sz="3600" dirty="0"/>
            </a:br>
            <a:endParaRPr lang="fr-FR" sz="3600" dirty="0"/>
          </a:p>
        </p:txBody>
      </p:sp>
    </p:spTree>
    <p:extLst>
      <p:ext uri="{BB962C8B-B14F-4D97-AF65-F5344CB8AC3E}">
        <p14:creationId xmlns:p14="http://schemas.microsoft.com/office/powerpoint/2010/main" xmlns="" val="1245412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250706"/>
          </a:xfrm>
        </p:spPr>
        <p:txBody>
          <a:bodyPr>
            <a:normAutofit/>
          </a:bodyPr>
          <a:lstStyle/>
          <a:p>
            <a:pPr rtl="1"/>
            <a:r>
              <a:rPr lang="ar-SA" sz="4000" b="1" dirty="0"/>
              <a:t>•المجموعة الثانية:</a:t>
            </a:r>
            <a:r>
              <a:rPr lang="fr-FR" sz="4000" dirty="0"/>
              <a:t/>
            </a:r>
            <a:br>
              <a:rPr lang="fr-FR" sz="4000" dirty="0"/>
            </a:br>
            <a:r>
              <a:rPr lang="ar-SA" sz="4000" dirty="0"/>
              <a:t>          لواصق التفاعل: وهي لواصق تكون بعد البلمرة بناء ثلاثي الأبعاد غير قابل للذوبان (</a:t>
            </a:r>
            <a:r>
              <a:rPr lang="ar-SA" sz="4000" dirty="0" err="1"/>
              <a:t>الأيبوكس</a:t>
            </a:r>
            <a:r>
              <a:rPr lang="ar-SA" sz="4000" dirty="0"/>
              <a:t>.)</a:t>
            </a:r>
            <a:r>
              <a:rPr lang="fr-FR" sz="4000" dirty="0"/>
              <a:t/>
            </a:r>
            <a:br>
              <a:rPr lang="fr-FR" sz="4000" dirty="0"/>
            </a:br>
            <a:r>
              <a:rPr lang="ar-SA" sz="4000" b="1" dirty="0"/>
              <a:t>•المجموعة الثالثة:</a:t>
            </a:r>
            <a:r>
              <a:rPr lang="fr-FR" sz="4000" dirty="0"/>
              <a:t/>
            </a:r>
            <a:br>
              <a:rPr lang="fr-FR" sz="4000" dirty="0"/>
            </a:br>
            <a:r>
              <a:rPr lang="ar-SA" sz="4000" dirty="0"/>
              <a:t>          وتتضمن اللواصق التي تلين بالحرارة وتشمل معظم الراتنجات الطبيعية مثل شمع العسل ويضاف لها اللواصق الكيميائية مثل البولي إثلين </a:t>
            </a:r>
            <a:r>
              <a:rPr lang="ar-SA" sz="4000" dirty="0" err="1"/>
              <a:t>جليكول</a:t>
            </a:r>
            <a:r>
              <a:rPr lang="ar-SA" sz="4000" dirty="0"/>
              <a:t> وشمع </a:t>
            </a:r>
            <a:r>
              <a:rPr lang="ar-SA" sz="4000" dirty="0" err="1" smtClean="0"/>
              <a:t>الميكرويستلين</a:t>
            </a:r>
            <a:r>
              <a:rPr lang="ar-DZ" sz="4000" dirty="0" smtClean="0"/>
              <a:t> </a:t>
            </a:r>
            <a:endParaRPr lang="fr-FR" sz="4000" dirty="0"/>
          </a:p>
        </p:txBody>
      </p:sp>
    </p:spTree>
    <p:extLst>
      <p:ext uri="{BB962C8B-B14F-4D97-AF65-F5344CB8AC3E}">
        <p14:creationId xmlns:p14="http://schemas.microsoft.com/office/powerpoint/2010/main" xmlns="" val="41142026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496944" cy="6322714"/>
          </a:xfrm>
        </p:spPr>
        <p:txBody>
          <a:bodyPr>
            <a:normAutofit fontScale="90000"/>
          </a:bodyPr>
          <a:lstStyle/>
          <a:p>
            <a:pPr rtl="1"/>
            <a:r>
              <a:rPr lang="ar-SA" b="1" dirty="0"/>
              <a:t>الاستكمال:</a:t>
            </a:r>
            <a:r>
              <a:rPr lang="fr-FR" dirty="0"/>
              <a:t/>
            </a:r>
            <a:br>
              <a:rPr lang="fr-FR" dirty="0"/>
            </a:br>
            <a:r>
              <a:rPr lang="ar-SA" dirty="0"/>
              <a:t>          يشترط أن يكون الإكمال مميز عن الأثر الأصلي ويتم الاستكمال أو الإضافة بصورة لا تغير الشكل العام للأثر وتكون متجانسة معه، كما نص على أن المواد المستخدمة لتجميع مادة الأثر يجب ألا تكون لها آثار ضارة على مادته وتكون في أقل الحدود الممكنة لتعيد الأثر إلى شكله الأصلي، وهناك عدة أنواع للترميم يمكن تلخيصها فيما يلي:</a:t>
            </a:r>
            <a:r>
              <a:rPr lang="fr-FR" dirty="0"/>
              <a:t/>
            </a:r>
            <a:br>
              <a:rPr lang="fr-FR" dirty="0"/>
            </a:br>
            <a:endParaRPr lang="fr-FR" dirty="0"/>
          </a:p>
        </p:txBody>
      </p:sp>
    </p:spTree>
    <p:extLst>
      <p:ext uri="{BB962C8B-B14F-4D97-AF65-F5344CB8AC3E}">
        <p14:creationId xmlns:p14="http://schemas.microsoft.com/office/powerpoint/2010/main" xmlns="" val="617482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22714"/>
          </a:xfrm>
        </p:spPr>
        <p:txBody>
          <a:bodyPr>
            <a:normAutofit fontScale="90000"/>
          </a:bodyPr>
          <a:lstStyle/>
          <a:p>
            <a:pPr rtl="1"/>
            <a:r>
              <a:rPr lang="ar-SA" sz="3600" b="1" dirty="0"/>
              <a:t>الإكمال الترميمي:</a:t>
            </a:r>
            <a:r>
              <a:rPr lang="fr-FR" sz="3600" dirty="0"/>
              <a:t/>
            </a:r>
            <a:br>
              <a:rPr lang="fr-FR" sz="3600" dirty="0"/>
            </a:br>
            <a:r>
              <a:rPr lang="ar-SA" sz="3600" dirty="0"/>
              <a:t>          يتم الإكمال الترميمي في أضيق الحدود كلما زاد عمر الأثر مثل الآثار الفرعونية أو الرومانية البالغة في القدم, في حين يكون الإكمال أكثر حرية في الآثار الأحدث عمراً مثل الآثار القبطية أو الإسلامية.</a:t>
            </a:r>
            <a:r>
              <a:rPr lang="fr-FR" sz="3600" dirty="0"/>
              <a:t/>
            </a:r>
            <a:br>
              <a:rPr lang="fr-FR" sz="3600" dirty="0"/>
            </a:br>
            <a:r>
              <a:rPr lang="ar-SA" sz="3600" b="1" dirty="0"/>
              <a:t>•الإكمال المتجانس:</a:t>
            </a:r>
            <a:r>
              <a:rPr lang="fr-FR" sz="3600" dirty="0"/>
              <a:t/>
            </a:r>
            <a:br>
              <a:rPr lang="fr-FR" sz="3600" dirty="0"/>
            </a:br>
            <a:r>
              <a:rPr lang="ar-SA" sz="3600" dirty="0"/>
              <a:t>      تفضل بعض المدارس ترك الآثار بدون أي إكمال لإعطاء الجانب الأثري </a:t>
            </a:r>
            <a:r>
              <a:rPr lang="ar-SA" sz="3600" dirty="0" smtClean="0"/>
              <a:t>كام</a:t>
            </a:r>
            <a:r>
              <a:rPr lang="ar-DZ" sz="3600" dirty="0" smtClean="0"/>
              <a:t>لا</a:t>
            </a:r>
            <a:r>
              <a:rPr lang="ar-SA" sz="3600" dirty="0" smtClean="0"/>
              <a:t>،</a:t>
            </a:r>
            <a:r>
              <a:rPr lang="ar-DZ" sz="3600" dirty="0" smtClean="0"/>
              <a:t> </a:t>
            </a:r>
            <a:r>
              <a:rPr lang="ar-SA" sz="3600" dirty="0" smtClean="0"/>
              <a:t>أما </a:t>
            </a:r>
            <a:r>
              <a:rPr lang="ar-SA" sz="3600" dirty="0"/>
              <a:t>الرأي المعتدل هو الأخذ بأسلوب الإكمال المتمايز التجانس أي يكون الإكمال متمايز عن الأصل الأثري وتجانس معه في طبيعة المواد المستخدمة والمظهر مما يتطابق مع الأصول الفنية والذوق العام.</a:t>
            </a:r>
            <a:r>
              <a:rPr lang="fr-FR" sz="3600" dirty="0"/>
              <a:t/>
            </a:r>
            <a:br>
              <a:rPr lang="fr-FR" sz="3600" dirty="0"/>
            </a:br>
            <a:endParaRPr lang="fr-FR" sz="3600" dirty="0"/>
          </a:p>
        </p:txBody>
      </p:sp>
    </p:spTree>
    <p:extLst>
      <p:ext uri="{BB962C8B-B14F-4D97-AF65-F5344CB8AC3E}">
        <p14:creationId xmlns:p14="http://schemas.microsoft.com/office/powerpoint/2010/main" xmlns="" val="2791258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74638"/>
            <a:ext cx="8363272" cy="6178698"/>
          </a:xfrm>
        </p:spPr>
        <p:txBody>
          <a:bodyPr>
            <a:normAutofit/>
          </a:bodyPr>
          <a:lstStyle/>
          <a:p>
            <a:pPr rtl="1"/>
            <a:r>
              <a:rPr lang="ar-SA" sz="3600" b="1" dirty="0"/>
              <a:t>وفيما يلي شرح لأهم الأجزاء التي يمكن استكمالها في الآثار الخشبية:-</a:t>
            </a:r>
            <a:r>
              <a:rPr lang="fr-FR" sz="3600" dirty="0"/>
              <a:t/>
            </a:r>
            <a:br>
              <a:rPr lang="fr-FR" sz="3600" dirty="0"/>
            </a:br>
            <a:r>
              <a:rPr lang="ar-SA" sz="3600" b="1" dirty="0"/>
              <a:t>الفجوات:</a:t>
            </a:r>
            <a:r>
              <a:rPr lang="fr-FR" sz="3600" dirty="0"/>
              <a:t/>
            </a:r>
            <a:br>
              <a:rPr lang="fr-FR" sz="3600" dirty="0"/>
            </a:br>
            <a:r>
              <a:rPr lang="ar-SA" sz="3600" dirty="0"/>
              <a:t>      من المواد التي يمكن اتباعها في استكمال الفجوات؛ الاستكمال باستخدام </a:t>
            </a:r>
            <a:r>
              <a:rPr lang="ar-DZ" sz="3600" dirty="0" err="1" smtClean="0"/>
              <a:t>ال</a:t>
            </a:r>
            <a:r>
              <a:rPr lang="ar-SA" sz="3600" dirty="0" smtClean="0"/>
              <a:t>قطع المناسبة </a:t>
            </a:r>
            <a:r>
              <a:rPr lang="ar-SA" sz="3600" dirty="0"/>
              <a:t>لقطر الفجوة مع لصقها، أما في حالة ما إذا كان الجزء مستدير تقريباً فيمكن أن يقطع بالمخرطة ولصقه بالغراء.</a:t>
            </a:r>
            <a:r>
              <a:rPr lang="fr-FR" sz="3600" dirty="0"/>
              <a:t/>
            </a:r>
            <a:br>
              <a:rPr lang="fr-FR" sz="3600" dirty="0"/>
            </a:br>
            <a:r>
              <a:rPr lang="ar-SA" sz="3600" dirty="0"/>
              <a:t>ومن أحدث أنواع البوليمرات التي استخدامها في عملية ملأ الفجوات:</a:t>
            </a:r>
            <a:r>
              <a:rPr lang="fr-FR" sz="3600" dirty="0"/>
              <a:t/>
            </a:r>
            <a:br>
              <a:rPr lang="fr-FR" sz="3600" dirty="0"/>
            </a:br>
            <a:endParaRPr lang="fr-FR" sz="3600" dirty="0"/>
          </a:p>
        </p:txBody>
      </p:sp>
    </p:spTree>
    <p:extLst>
      <p:ext uri="{BB962C8B-B14F-4D97-AF65-F5344CB8AC3E}">
        <p14:creationId xmlns:p14="http://schemas.microsoft.com/office/powerpoint/2010/main" xmlns="" val="19848024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435280" cy="6322714"/>
          </a:xfrm>
        </p:spPr>
        <p:txBody>
          <a:bodyPr>
            <a:normAutofit/>
          </a:bodyPr>
          <a:lstStyle/>
          <a:p>
            <a:pPr rtl="1"/>
            <a:r>
              <a:rPr lang="ar-SA" sz="3600" b="1" dirty="0" err="1"/>
              <a:t>راتنج</a:t>
            </a:r>
            <a:r>
              <a:rPr lang="ar-SA" sz="3600" b="1" dirty="0"/>
              <a:t> السيليكون</a:t>
            </a:r>
            <a:r>
              <a:rPr lang="ar-SA" sz="3600" dirty="0"/>
              <a:t>:</a:t>
            </a:r>
            <a:r>
              <a:rPr lang="fr-FR" sz="3600" dirty="0"/>
              <a:t/>
            </a:r>
            <a:br>
              <a:rPr lang="fr-FR" sz="3600" dirty="0"/>
            </a:br>
            <a:r>
              <a:rPr lang="ar-SA" sz="3600" dirty="0"/>
              <a:t>          يضاف للبوليمرات غالباً في عملية الاستكمال مواد مالئة، وذلك لحفظ </a:t>
            </a:r>
            <a:r>
              <a:rPr lang="ar-SA" sz="3600" dirty="0" smtClean="0"/>
              <a:t>شكل </a:t>
            </a:r>
            <a:r>
              <a:rPr lang="ar-SA" sz="3600" dirty="0"/>
              <a:t>الاستكمال بعد تبخر المذيب وتصلد البوليمر</a:t>
            </a:r>
            <a:r>
              <a:rPr lang="ar-SA" sz="3600" dirty="0" smtClean="0"/>
              <a:t>.</a:t>
            </a:r>
            <a:r>
              <a:rPr lang="ar-DZ" sz="3600" dirty="0" smtClean="0"/>
              <a:t> </a:t>
            </a:r>
            <a:r>
              <a:rPr lang="ar-SA" sz="3600" dirty="0" smtClean="0"/>
              <a:t>ويمكن </a:t>
            </a:r>
            <a:r>
              <a:rPr lang="ar-SA" sz="3600" dirty="0"/>
              <a:t>أن تكون ليفية مثل نشارة الخشب وعجينة الورق.</a:t>
            </a:r>
            <a:r>
              <a:rPr lang="fr-FR" sz="3600" dirty="0"/>
              <a:t/>
            </a:r>
            <a:br>
              <a:rPr lang="fr-FR" sz="3600" dirty="0"/>
            </a:br>
            <a:endParaRPr lang="fr-FR" sz="3600" dirty="0"/>
          </a:p>
        </p:txBody>
      </p:sp>
    </p:spTree>
    <p:extLst>
      <p:ext uri="{BB962C8B-B14F-4D97-AF65-F5344CB8AC3E}">
        <p14:creationId xmlns:p14="http://schemas.microsoft.com/office/powerpoint/2010/main" xmlns="" val="32081119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250706"/>
          </a:xfrm>
        </p:spPr>
        <p:txBody>
          <a:bodyPr>
            <a:normAutofit/>
          </a:bodyPr>
          <a:lstStyle/>
          <a:p>
            <a:r>
              <a:rPr lang="ar-SA" sz="3600" dirty="0"/>
              <a:t>          تعمل </a:t>
            </a:r>
            <a:r>
              <a:rPr lang="ar-SA" sz="3600" dirty="0" smtClean="0"/>
              <a:t>طبقات </a:t>
            </a:r>
            <a:r>
              <a:rPr lang="ar-SA" sz="3600" dirty="0"/>
              <a:t>الطلاءات السطحية على حماية الخشب من التلف مثل الإصابات الفطرية والرطوبة المفرطة الممتصة في المواد المسامية، ومن أهم الشروط التي لابد أن تتوافر في مادة التغطية السطحية على حماية الخشب من التلف مثل الإصابات الفطرية والرطوبة المفرطة الممتصة في المواد المسامية، ومن أهم الشروط التي لابد أن تتوافر في مادة التغطية السطحية ما يلي:</a:t>
            </a:r>
            <a:r>
              <a:rPr lang="fr-FR" sz="3600" dirty="0"/>
              <a:t/>
            </a:r>
            <a:br>
              <a:rPr lang="fr-FR" sz="3600" dirty="0"/>
            </a:br>
            <a:endParaRPr lang="fr-FR" sz="3600" dirty="0"/>
          </a:p>
        </p:txBody>
      </p:sp>
    </p:spTree>
    <p:extLst>
      <p:ext uri="{BB962C8B-B14F-4D97-AF65-F5344CB8AC3E}">
        <p14:creationId xmlns:p14="http://schemas.microsoft.com/office/powerpoint/2010/main" xmlns="" val="14684521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91264" cy="6250706"/>
          </a:xfrm>
        </p:spPr>
        <p:txBody>
          <a:bodyPr/>
          <a:lstStyle/>
          <a:p>
            <a:pPr rtl="1"/>
            <a:r>
              <a:rPr lang="ar-SA" dirty="0"/>
              <a:t>        أن تكون المادة عبارة عن حبيبات دقيقة.</a:t>
            </a:r>
            <a:r>
              <a:rPr lang="fr-FR" dirty="0"/>
              <a:t/>
            </a:r>
            <a:br>
              <a:rPr lang="fr-FR" dirty="0"/>
            </a:br>
            <a:r>
              <a:rPr lang="ar-SA" dirty="0"/>
              <a:t>        أن تسمح للخشب بالتنفس.</a:t>
            </a:r>
            <a:r>
              <a:rPr lang="fr-FR" dirty="0"/>
              <a:t/>
            </a:r>
            <a:br>
              <a:rPr lang="fr-FR" dirty="0"/>
            </a:br>
            <a:r>
              <a:rPr lang="ar-SA" dirty="0"/>
              <a:t>        ألا تتقشر.</a:t>
            </a:r>
            <a:r>
              <a:rPr lang="fr-FR" dirty="0"/>
              <a:t/>
            </a:r>
            <a:br>
              <a:rPr lang="fr-FR" dirty="0"/>
            </a:br>
            <a:r>
              <a:rPr lang="ar-SA" dirty="0"/>
              <a:t>        أن تقلل امتصاص الماء.</a:t>
            </a:r>
            <a:r>
              <a:rPr lang="fr-FR" dirty="0"/>
              <a:t/>
            </a:r>
            <a:br>
              <a:rPr lang="fr-FR" dirty="0"/>
            </a:br>
            <a:r>
              <a:rPr lang="ar-SA" dirty="0"/>
              <a:t>        تقاوم التلف والبقع الميكروبية</a:t>
            </a:r>
            <a:r>
              <a:rPr lang="fr-FR" dirty="0"/>
              <a:t/>
            </a:r>
            <a:br>
              <a:rPr lang="fr-FR" dirty="0"/>
            </a:br>
            <a:endParaRPr lang="fr-FR" dirty="0"/>
          </a:p>
        </p:txBody>
      </p:sp>
    </p:spTree>
    <p:extLst>
      <p:ext uri="{BB962C8B-B14F-4D97-AF65-F5344CB8AC3E}">
        <p14:creationId xmlns:p14="http://schemas.microsoft.com/office/powerpoint/2010/main" xmlns="" val="3541119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188640"/>
            <a:ext cx="8784976" cy="6552728"/>
          </a:xfrm>
        </p:spPr>
        <p:txBody>
          <a:bodyPr>
            <a:normAutofit/>
          </a:bodyPr>
          <a:lstStyle/>
          <a:p>
            <a:pPr rtl="1"/>
            <a:r>
              <a:rPr lang="ar-SA" sz="4000" b="1" u="sng" dirty="0">
                <a:solidFill>
                  <a:srgbClr val="FF0000"/>
                </a:solidFill>
              </a:rPr>
              <a:t>تأثير العوامل البيولوجية</a:t>
            </a:r>
            <a:r>
              <a:rPr lang="fr-FR" sz="4000" b="1" u="sng" dirty="0">
                <a:solidFill>
                  <a:srgbClr val="FF0000"/>
                </a:solidFill>
              </a:rPr>
              <a:t>:</a:t>
            </a:r>
            <a:r>
              <a:rPr lang="fr-FR" sz="4000" dirty="0"/>
              <a:t/>
            </a:r>
            <a:br>
              <a:rPr lang="fr-FR" sz="4000" dirty="0"/>
            </a:br>
            <a:r>
              <a:rPr lang="ar-SA" sz="4000" dirty="0"/>
              <a:t>تندرج مختلف عوامل التلف البيولوجية للخشب ضمن ظاهرة التحلل البيولوجي أو الحيوي لأن عوامل التلف </a:t>
            </a:r>
            <a:r>
              <a:rPr lang="ar-SA" sz="4000" dirty="0" smtClean="0"/>
              <a:t>التي</a:t>
            </a:r>
            <a:r>
              <a:rPr lang="ar-DZ" sz="4000" dirty="0"/>
              <a:t> </a:t>
            </a:r>
            <a:r>
              <a:rPr lang="ar-SA" sz="4000" dirty="0" smtClean="0"/>
              <a:t>تتدخل </a:t>
            </a:r>
            <a:r>
              <a:rPr lang="ar-SA" sz="4000" dirty="0"/>
              <a:t>على الخشب الأثري وتؤدي به إلى التلف والانهيار عديدة ومتعددة، وهي متفاوتة الخطورة وتضم عدة أنواع فنجد</a:t>
            </a:r>
            <a:r>
              <a:rPr lang="fr-FR" sz="4000" dirty="0"/>
              <a:t/>
            </a:r>
            <a:br>
              <a:rPr lang="fr-FR" sz="4000" dirty="0"/>
            </a:br>
            <a:r>
              <a:rPr lang="ar-SA" sz="4000" dirty="0"/>
              <a:t>في مقدمتها </a:t>
            </a:r>
            <a:r>
              <a:rPr lang="ar-DZ" sz="4000" dirty="0" smtClean="0"/>
              <a:t>الحشرات </a:t>
            </a:r>
            <a:r>
              <a:rPr lang="ar-SA" sz="4000" dirty="0" smtClean="0"/>
              <a:t>الخاشبة</a:t>
            </a:r>
            <a:r>
              <a:rPr lang="ar-SA" sz="4000" dirty="0"/>
              <a:t>، والفطريات الخشبية إضافة إلى الكائنات المجهرية والتي يطلق عليها مصطلح </a:t>
            </a:r>
            <a:r>
              <a:rPr lang="ar-SA" sz="4000" dirty="0" smtClean="0"/>
              <a:t>الكائنات</a:t>
            </a:r>
            <a:r>
              <a:rPr lang="ar-DZ" sz="4000" dirty="0"/>
              <a:t> </a:t>
            </a:r>
            <a:r>
              <a:rPr lang="ar-SA" sz="4000" dirty="0" smtClean="0"/>
              <a:t>التعايشية</a:t>
            </a:r>
            <a:r>
              <a:rPr lang="fr-FR" sz="4000" dirty="0"/>
              <a:t>. </a:t>
            </a:r>
            <a:r>
              <a:rPr lang="fr-FR" sz="3600" dirty="0"/>
              <a:t/>
            </a:r>
            <a:br>
              <a:rPr lang="fr-FR" sz="3600" dirty="0"/>
            </a:br>
            <a:endParaRPr lang="fr-FR" sz="3600" dirty="0"/>
          </a:p>
        </p:txBody>
      </p:sp>
    </p:spTree>
    <p:extLst>
      <p:ext uri="{BB962C8B-B14F-4D97-AF65-F5344CB8AC3E}">
        <p14:creationId xmlns:p14="http://schemas.microsoft.com/office/powerpoint/2010/main" xmlns="" val="24323167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504" y="0"/>
            <a:ext cx="8928992" cy="6669360"/>
          </a:xfrm>
        </p:spPr>
        <p:txBody>
          <a:bodyPr>
            <a:normAutofit/>
          </a:bodyPr>
          <a:lstStyle/>
          <a:p>
            <a:pPr rtl="1"/>
            <a:r>
              <a:rPr lang="ar-DZ" sz="3600" b="1" dirty="0" smtClean="0"/>
              <a:t/>
            </a:r>
            <a:br>
              <a:rPr lang="ar-DZ" sz="3600" b="1" dirty="0" smtClean="0"/>
            </a:br>
            <a:r>
              <a:rPr lang="ar-DZ" sz="3600" b="1" dirty="0" smtClean="0"/>
              <a:t>ملاحظة:</a:t>
            </a:r>
            <a:r>
              <a:rPr lang="fr-FR" sz="3600" dirty="0"/>
              <a:t/>
            </a:r>
            <a:br>
              <a:rPr lang="fr-FR" sz="3600" dirty="0"/>
            </a:br>
            <a:r>
              <a:rPr lang="ar-SA" sz="3600" dirty="0"/>
              <a:t>       إن عدم معرفة نوع وتركيب مادة الطلاء وخواصها بالإضافة </a:t>
            </a:r>
            <a:r>
              <a:rPr lang="ar-SA" sz="3600" dirty="0" smtClean="0"/>
              <a:t>إلى </a:t>
            </a:r>
            <a:r>
              <a:rPr lang="ar-SA" sz="3600" dirty="0"/>
              <a:t>عدم معرفة المذيب المناسب لها يؤدى </a:t>
            </a:r>
            <a:r>
              <a:rPr lang="ar-SA" sz="3600" dirty="0" smtClean="0"/>
              <a:t>إلى </a:t>
            </a:r>
            <a:r>
              <a:rPr lang="ar-SA" sz="3600" dirty="0"/>
              <a:t>نتائج غير جيدة أثناء التنظيف , نظرا لأن معرفة نوع مادة الطلاء يمكننا من معرفة نوع المذيب الذى يمكن أن تزال به أو على الأقل يؤدى </a:t>
            </a:r>
            <a:r>
              <a:rPr lang="ar-SA" sz="3600" dirty="0" smtClean="0"/>
              <a:t>إلى </a:t>
            </a:r>
            <a:r>
              <a:rPr lang="ar-SA" sz="3600" dirty="0"/>
              <a:t>تليينها مما يقلل من زمن التعرض للمذيب ويضاعف من فرص التنظيف الجيد، ويوصي عند إجراء عملية التقوية استخدام أقرب المواد في التركيب الكيميائي بالنسبة </a:t>
            </a:r>
            <a:r>
              <a:rPr lang="ar-SA" sz="3600" dirty="0" smtClean="0"/>
              <a:t>للأخشاب.</a:t>
            </a:r>
            <a:r>
              <a:rPr lang="fr-FR" sz="3600" dirty="0"/>
              <a:t/>
            </a:r>
            <a:br>
              <a:rPr lang="fr-FR" sz="3600" dirty="0"/>
            </a:br>
            <a:endParaRPr lang="fr-FR" sz="3600" dirty="0"/>
          </a:p>
        </p:txBody>
      </p:sp>
    </p:spTree>
    <p:extLst>
      <p:ext uri="{BB962C8B-B14F-4D97-AF65-F5344CB8AC3E}">
        <p14:creationId xmlns:p14="http://schemas.microsoft.com/office/powerpoint/2010/main" xmlns="" val="3637099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22714"/>
          </a:xfrm>
        </p:spPr>
        <p:txBody>
          <a:bodyPr>
            <a:normAutofit/>
          </a:bodyPr>
          <a:lstStyle/>
          <a:p>
            <a:pPr rtl="1"/>
            <a:r>
              <a:rPr lang="ar-SA" sz="3600" dirty="0"/>
              <a:t>تعرف الفطريات التي تعيش بكثافة على المادة الخشبية على أنها فطريات هدامة ومتلفة  (</a:t>
            </a:r>
            <a:r>
              <a:rPr lang="fr-FR" sz="3600" dirty="0"/>
              <a:t>Champignons lignivores ou dé compositeur</a:t>
            </a:r>
            <a:r>
              <a:rPr lang="ar-SA" sz="3600" dirty="0"/>
              <a:t>) ويمكن أن تكون عبارة عن تعفن (</a:t>
            </a:r>
            <a:r>
              <a:rPr lang="fr-FR" sz="3600" dirty="0"/>
              <a:t> (moisissures </a:t>
            </a:r>
            <a:r>
              <a:rPr lang="ar-SA" sz="3600" dirty="0"/>
              <a:t>  وبعض الأنواع الأخرى</a:t>
            </a:r>
            <a:r>
              <a:rPr lang="fr-FR" sz="3600" dirty="0"/>
              <a:t/>
            </a:r>
            <a:br>
              <a:rPr lang="fr-FR" sz="3600" dirty="0"/>
            </a:br>
            <a:r>
              <a:rPr lang="ar-SA" sz="3600" dirty="0"/>
              <a:t>يطلق عليها اسم الفطريات الملطخة ( </a:t>
            </a:r>
            <a:r>
              <a:rPr lang="fr-FR" sz="3600" dirty="0"/>
              <a:t>champignons tacheurs</a:t>
            </a:r>
            <a:r>
              <a:rPr lang="ar-SA" sz="3600" dirty="0"/>
              <a:t>) </a:t>
            </a:r>
            <a:endParaRPr lang="fr-FR" sz="3600" dirty="0"/>
          </a:p>
        </p:txBody>
      </p:sp>
    </p:spTree>
    <p:extLst>
      <p:ext uri="{BB962C8B-B14F-4D97-AF65-F5344CB8AC3E}">
        <p14:creationId xmlns:p14="http://schemas.microsoft.com/office/powerpoint/2010/main" xmlns="" val="2670406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22714"/>
          </a:xfrm>
        </p:spPr>
        <p:txBody>
          <a:bodyPr>
            <a:normAutofit/>
          </a:bodyPr>
          <a:lstStyle/>
          <a:p>
            <a:pPr rtl="1"/>
            <a:r>
              <a:rPr lang="ar-SA" sz="3200" dirty="0"/>
              <a:t>يدل تحلل وتلف الخشب على وجود عدة عوامل فطرية متفاعلة فيما بينها، بدءا من العامل الرئيسي ألا وهو الفطريات الموجودة في الهواء خلال فترة كبيرة من السنة وهذه الأخيرة تحتاج إلى مجموعة من الشروط العامة والمناسبة لنمو كل أنواع الفطريات منها نسبة الرطوبة وكمية الماء ودرجة الحرارة المناسبة ومعدل معين من الأكسجين</a:t>
            </a:r>
            <a:r>
              <a:rPr lang="fr-FR" sz="3200" dirty="0"/>
              <a:t>.</a:t>
            </a:r>
            <a:br>
              <a:rPr lang="fr-FR" sz="3200" dirty="0"/>
            </a:br>
            <a:r>
              <a:rPr lang="ar-SA" sz="3200" dirty="0"/>
              <a:t>فالتعفن والفطريات الملطخة تقوم بتغيير لون الخشب وتلوينه بألوان قاتمة، والأنواع الأخرى تتدخل على البنية الخشبية فتفقدها خصائصها الميكانيكية، وخاصة المقاومة، وبذلك يصعب معالجتها إذا أصيب الخشب بها بصفة كبيرة</a:t>
            </a:r>
            <a:r>
              <a:rPr lang="fr-FR" sz="3200" dirty="0"/>
              <a:t>.</a:t>
            </a:r>
            <a:br>
              <a:rPr lang="fr-FR" sz="3200" dirty="0"/>
            </a:br>
            <a:endParaRPr lang="fr-FR" sz="3200" dirty="0"/>
          </a:p>
        </p:txBody>
      </p:sp>
    </p:spTree>
    <p:extLst>
      <p:ext uri="{BB962C8B-B14F-4D97-AF65-F5344CB8AC3E}">
        <p14:creationId xmlns:p14="http://schemas.microsoft.com/office/powerpoint/2010/main" xmlns="" val="1953711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84976" cy="6322714"/>
          </a:xfrm>
        </p:spPr>
        <p:txBody>
          <a:bodyPr>
            <a:normAutofit/>
          </a:bodyPr>
          <a:lstStyle/>
          <a:p>
            <a:r>
              <a:rPr lang="ar-DZ" sz="4000" b="1" u="sng" dirty="0">
                <a:solidFill>
                  <a:srgbClr val="FF0000"/>
                </a:solidFill>
              </a:rPr>
              <a:t>درجة </a:t>
            </a:r>
            <a:r>
              <a:rPr lang="ar-DZ" sz="4000" b="1" u="sng" dirty="0" smtClean="0">
                <a:solidFill>
                  <a:srgbClr val="FF0000"/>
                </a:solidFill>
              </a:rPr>
              <a:t>الحرارة:</a:t>
            </a:r>
            <a:r>
              <a:rPr lang="ar-DZ" sz="4000" b="1" u="sng" dirty="0">
                <a:solidFill>
                  <a:srgbClr val="FF0000"/>
                </a:solidFill>
              </a:rPr>
              <a:t/>
            </a:r>
            <a:br>
              <a:rPr lang="ar-DZ" sz="4000" b="1" u="sng" dirty="0">
                <a:solidFill>
                  <a:srgbClr val="FF0000"/>
                </a:solidFill>
              </a:rPr>
            </a:br>
            <a:r>
              <a:rPr lang="ar-DZ" sz="4000" dirty="0"/>
              <a:t>يؤدي الارتفاع </a:t>
            </a:r>
            <a:r>
              <a:rPr lang="ar-DZ" sz="4000" dirty="0" smtClean="0"/>
              <a:t>المتزايد في </a:t>
            </a:r>
            <a:r>
              <a:rPr lang="ar-DZ" sz="4000" dirty="0"/>
              <a:t>درجات </a:t>
            </a:r>
            <a:r>
              <a:rPr lang="ar-DZ" sz="4000" dirty="0" smtClean="0"/>
              <a:t>الحرارة على </a:t>
            </a:r>
            <a:r>
              <a:rPr lang="ar-DZ" sz="4000" dirty="0"/>
              <a:t>المواد العضوية ومنها المادة الخشبية وخصوصا إذ تعرضت </a:t>
            </a:r>
            <a:r>
              <a:rPr lang="ar-DZ" sz="4000" dirty="0" smtClean="0"/>
              <a:t>لفترات طويلة للحرارة المرتفعة </a:t>
            </a:r>
            <a:r>
              <a:rPr lang="ar-DZ" sz="4000" dirty="0" smtClean="0"/>
              <a:t>فقد </a:t>
            </a:r>
            <a:r>
              <a:rPr lang="ar-DZ" sz="4000" dirty="0"/>
              <a:t>يؤدي ذلك إلى تفكك جزيئات ومركبات </a:t>
            </a:r>
            <a:r>
              <a:rPr lang="ar-DZ" sz="4000" dirty="0" smtClean="0"/>
              <a:t/>
            </a:r>
            <a:br>
              <a:rPr lang="ar-DZ" sz="4000" dirty="0" smtClean="0"/>
            </a:br>
            <a:r>
              <a:rPr lang="ar-DZ" sz="4000" dirty="0" smtClean="0"/>
              <a:t>السليلوز والهمسيليلوز</a:t>
            </a:r>
            <a:br>
              <a:rPr lang="ar-DZ" sz="4000" dirty="0" smtClean="0"/>
            </a:br>
            <a:r>
              <a:rPr lang="ar-DZ" sz="4000" dirty="0"/>
              <a:t>لأنها تفقد محتواها المائي الداخلي مما يؤدي إلى جفافها وتغير أبعادها وبالتالي ظهور الشقوق والانفصالات في الوصلات الخشبية ويصبح الخشب هشا وضعيفا</a:t>
            </a:r>
            <a:endParaRPr lang="fr-FR" sz="4000" dirty="0"/>
          </a:p>
        </p:txBody>
      </p:sp>
    </p:spTree>
    <p:extLst>
      <p:ext uri="{BB962C8B-B14F-4D97-AF65-F5344CB8AC3E}">
        <p14:creationId xmlns:p14="http://schemas.microsoft.com/office/powerpoint/2010/main" xmlns="" val="2777084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178698"/>
          </a:xfrm>
        </p:spPr>
        <p:txBody>
          <a:bodyPr>
            <a:normAutofit/>
          </a:bodyPr>
          <a:lstStyle/>
          <a:p>
            <a:pPr rtl="1"/>
            <a:r>
              <a:rPr lang="ar-DZ" sz="3600" dirty="0"/>
              <a:t>ولهذه الأخيرة تأثير كبير، إذا قارناها بقابلية الخشب على مص الرطوبة وهذا التأثير مؤذي خاصة بالنسبة للخشب الذي بداخله رطوبة </a:t>
            </a:r>
            <a:r>
              <a:rPr lang="ar-DZ" sz="3600" dirty="0" smtClean="0"/>
              <a:t>عالية</a:t>
            </a:r>
            <a:br>
              <a:rPr lang="ar-DZ" sz="3600" dirty="0" smtClean="0"/>
            </a:br>
            <a:r>
              <a:rPr lang="ar-DZ" sz="3600" dirty="0"/>
              <a:t>ويعتبر الخشب من المواد الأثرية السريعة التأثر بالاختلاف المستمر بين درجة الحرارة ونسبة الرطوبة في الجو وخاصة عندما لا يتم استخلاص المواد السكرية من جذوع الشجر بعد قطعه، وكذلك عدم مراعاة اتجاه الألياف عند التصنيع، لأن قطع الألواح بطريقة طولية يجعلها تتقوس عند جفافها باتجاه المركز</a:t>
            </a:r>
            <a:endParaRPr lang="fr-FR" sz="3600" dirty="0"/>
          </a:p>
        </p:txBody>
      </p:sp>
    </p:spTree>
    <p:extLst>
      <p:ext uri="{BB962C8B-B14F-4D97-AF65-F5344CB8AC3E}">
        <p14:creationId xmlns:p14="http://schemas.microsoft.com/office/powerpoint/2010/main" xmlns="" val="3626612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274638"/>
            <a:ext cx="8712968" cy="6394722"/>
          </a:xfrm>
        </p:spPr>
        <p:txBody>
          <a:bodyPr>
            <a:normAutofit/>
          </a:bodyPr>
          <a:lstStyle/>
          <a:p>
            <a:r>
              <a:rPr lang="ar-DZ" sz="3600" b="1" u="sng" dirty="0">
                <a:solidFill>
                  <a:srgbClr val="FF0000"/>
                </a:solidFill>
              </a:rPr>
              <a:t>الرطوبة النسبية: </a:t>
            </a:r>
            <a:r>
              <a:rPr lang="ar-DZ" sz="3600" b="1" u="sng" dirty="0" smtClean="0">
                <a:solidFill>
                  <a:srgbClr val="FF0000"/>
                </a:solidFill>
              </a:rPr>
              <a:t/>
            </a:r>
            <a:br>
              <a:rPr lang="ar-DZ" sz="3600" b="1" u="sng" dirty="0" smtClean="0">
                <a:solidFill>
                  <a:srgbClr val="FF0000"/>
                </a:solidFill>
              </a:rPr>
            </a:br>
            <a:r>
              <a:rPr lang="ar-DZ" sz="3600" dirty="0" smtClean="0"/>
              <a:t>تؤدي </a:t>
            </a:r>
            <a:r>
              <a:rPr lang="ar-DZ" sz="3600" dirty="0"/>
              <a:t>نسبة الرطوبة المرتفعة إلى اعوجاج الخشب بحيث تبدأ الألياف والحلقات بالانحراف بالنسبة للمحور الطولي للخشب. </a:t>
            </a:r>
            <a:r>
              <a:rPr lang="ar-SA" sz="3600" dirty="0"/>
              <a:t>يؤثر المحتوى الرطوبي بدرجة كبيرة على الخواص الميكانيكية، خاصة تحت نقطة تشبع الألياف، ويلاحظ أن معظم الخواص الميكانيكية للأخشاب تنخفض </a:t>
            </a:r>
            <a:r>
              <a:rPr lang="ar-DZ" sz="3600" dirty="0" smtClean="0"/>
              <a:t/>
            </a:r>
            <a:br>
              <a:rPr lang="ar-DZ" sz="3600" dirty="0" smtClean="0"/>
            </a:br>
            <a:r>
              <a:rPr lang="ar-SA" sz="3600" dirty="0" smtClean="0"/>
              <a:t>مع </a:t>
            </a:r>
            <a:r>
              <a:rPr lang="ar-SA" sz="3600" dirty="0"/>
              <a:t>ارتفاع المحتوى الرطوبي، ماعدا خاصية </a:t>
            </a:r>
            <a:r>
              <a:rPr lang="ar-SA" sz="3600" dirty="0" smtClean="0"/>
              <a:t>المرونة</a:t>
            </a:r>
            <a:r>
              <a:rPr lang="ar-DZ" sz="3600" dirty="0" smtClean="0"/>
              <a:t/>
            </a:r>
            <a:br>
              <a:rPr lang="ar-DZ" sz="3600" dirty="0" smtClean="0"/>
            </a:br>
            <a:r>
              <a:rPr lang="ar-DZ" sz="3600" dirty="0"/>
              <a:t>عند تعرض الخشب لتغيرات كبيرة في الرطوبة النسبية (في الجو المحيط) فإن هذا يؤدي إلى تمدد الخشب أو انكماشه في اتجاهات متعامدة مع اتجاه الألياف مما يسبب تشققه أو تقوسه أو انفتاله</a:t>
            </a:r>
            <a:endParaRPr lang="fr-FR" sz="3600" dirty="0"/>
          </a:p>
        </p:txBody>
      </p:sp>
    </p:spTree>
    <p:extLst>
      <p:ext uri="{BB962C8B-B14F-4D97-AF65-F5344CB8AC3E}">
        <p14:creationId xmlns:p14="http://schemas.microsoft.com/office/powerpoint/2010/main" xmlns="" val="3240487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274638"/>
            <a:ext cx="8715436" cy="6369072"/>
          </a:xfrm>
        </p:spPr>
        <p:txBody>
          <a:bodyPr/>
          <a:lstStyle/>
          <a:p>
            <a:r>
              <a:rPr lang="ar-DZ" b="1" dirty="0" smtClean="0"/>
              <a:t>الوسط المناخي الأنسب لحفظ الأخشاب</a:t>
            </a:r>
            <a:r>
              <a:rPr lang="ar-DZ" dirty="0" smtClean="0"/>
              <a:t/>
            </a:r>
            <a:br>
              <a:rPr lang="ar-DZ" dirty="0" smtClean="0"/>
            </a:br>
            <a:r>
              <a:rPr lang="ar-DZ" dirty="0" smtClean="0"/>
              <a:t>ويجب </a:t>
            </a:r>
            <a:r>
              <a:rPr lang="ar-DZ" dirty="0" smtClean="0"/>
              <a:t>حفظ الخشب في وسط درجة حرارته ما بين 18-22°م درجة مؤوية. ونسبة رطوبة ما </a:t>
            </a:r>
            <a:r>
              <a:rPr lang="ar-DZ" dirty="0" smtClean="0"/>
              <a:t>بين </a:t>
            </a:r>
            <a:r>
              <a:rPr lang="ar-DZ" dirty="0" smtClean="0"/>
              <a:t>45-55 </a:t>
            </a:r>
            <a:r>
              <a:rPr lang="ar-DZ" dirty="0" err="1" smtClean="0"/>
              <a:t>بالمئة</a:t>
            </a:r>
            <a:r>
              <a:rPr lang="ar-DZ" dirty="0" smtClean="0"/>
              <a:t>  حتى لا يتعرض </a:t>
            </a:r>
            <a:r>
              <a:rPr lang="ar-DZ" dirty="0" smtClean="0"/>
              <a:t>للجفاف والتشقق </a:t>
            </a:r>
            <a:br>
              <a:rPr lang="ar-DZ" dirty="0" smtClean="0"/>
            </a:br>
            <a:r>
              <a:rPr lang="ar-DZ" dirty="0" smtClean="0"/>
              <a:t>أما بالنسبة للإضاءة فيفضل أن تكون ما بين 50-150 حسب نوع الخشب. </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74638"/>
            <a:ext cx="8712968" cy="6394722"/>
          </a:xfrm>
        </p:spPr>
        <p:txBody>
          <a:bodyPr>
            <a:normAutofit/>
          </a:bodyPr>
          <a:lstStyle/>
          <a:p>
            <a:pPr rtl="1"/>
            <a:r>
              <a:rPr lang="ar-DZ" sz="3600" dirty="0" smtClean="0"/>
              <a:t>بعض الطرق العامة لمعالجة التحف الخشبية:</a:t>
            </a:r>
            <a:br>
              <a:rPr lang="ar-DZ" sz="3600" dirty="0" smtClean="0"/>
            </a:br>
            <a:r>
              <a:rPr lang="ar-SA" sz="3600" b="1" u="sng" dirty="0">
                <a:solidFill>
                  <a:srgbClr val="FF0000"/>
                </a:solidFill>
              </a:rPr>
              <a:t>تقوية الأخشاب:</a:t>
            </a:r>
            <a:r>
              <a:rPr lang="fr-FR" sz="3600" dirty="0"/>
              <a:t/>
            </a:r>
            <a:br>
              <a:rPr lang="fr-FR" sz="3600" dirty="0"/>
            </a:br>
            <a:r>
              <a:rPr lang="ar-SA" sz="3600" b="1" dirty="0"/>
              <a:t>•التقوية الميكانيكية:</a:t>
            </a:r>
            <a:r>
              <a:rPr lang="fr-FR" sz="3600" dirty="0"/>
              <a:t/>
            </a:r>
            <a:br>
              <a:rPr lang="fr-FR" sz="3600" dirty="0"/>
            </a:br>
            <a:r>
              <a:rPr lang="ar-SA" sz="3600" dirty="0"/>
              <a:t>          يمكن استخدام التدعيم الميكانيكي للوحدات الخشبية المختلفة وذلك عن طريق استخدام بدائل </a:t>
            </a:r>
            <a:r>
              <a:rPr lang="ar-DZ" sz="3600" dirty="0" smtClean="0"/>
              <a:t>دعامات</a:t>
            </a:r>
            <a:r>
              <a:rPr lang="ar-SA" sz="3600" dirty="0" smtClean="0"/>
              <a:t> </a:t>
            </a:r>
            <a:r>
              <a:rPr lang="ar-SA" sz="3600" dirty="0"/>
              <a:t>وتثبيت الأجزاء المكسورة ذلك </a:t>
            </a:r>
            <a:r>
              <a:rPr lang="ar-SA" sz="3600" dirty="0" smtClean="0"/>
              <a:t>للتقليل </a:t>
            </a:r>
            <a:r>
              <a:rPr lang="ar-SA" sz="3600" dirty="0"/>
              <a:t>من مخاطر الانكماش والتشوه</a:t>
            </a:r>
            <a:endParaRPr lang="fr-FR" sz="3600" dirty="0"/>
          </a:p>
        </p:txBody>
      </p:sp>
    </p:spTree>
    <p:extLst>
      <p:ext uri="{BB962C8B-B14F-4D97-AF65-F5344CB8AC3E}">
        <p14:creationId xmlns:p14="http://schemas.microsoft.com/office/powerpoint/2010/main" xmlns="" val="4152962201"/>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169</Words>
  <Application>Microsoft Office PowerPoint</Application>
  <PresentationFormat>Affichage à l'écran (4:3)</PresentationFormat>
  <Paragraphs>20</Paragraphs>
  <Slides>20</Slides>
  <Notes>0</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Thème Office</vt:lpstr>
      <vt:lpstr>المحاضرة:5  تأثير عوامل التلف على مادة الخشب وطرق معالجتها تعد مادة الخشب من المواد العضوية الأكثر حساسية للعوامل البيئية المحيطة بها ومن بين هذه العوامل ما يلي: </vt:lpstr>
      <vt:lpstr>تأثير العوامل البيولوجية: تندرج مختلف عوامل التلف البيولوجية للخشب ضمن ظاهرة التحلل البيولوجي أو الحيوي لأن عوامل التلف التي تتدخل على الخشب الأثري وتؤدي به إلى التلف والانهيار عديدة ومتعددة، وهي متفاوتة الخطورة وتضم عدة أنواع فنجد في مقدمتها الحشرات الخاشبة، والفطريات الخشبية إضافة إلى الكائنات المجهرية والتي يطلق عليها مصطلح الكائنات التعايشية.  </vt:lpstr>
      <vt:lpstr>تعرف الفطريات التي تعيش بكثافة على المادة الخشبية على أنها فطريات هدامة ومتلفة  (Champignons lignivores ou dé compositeur) ويمكن أن تكون عبارة عن تعفن ( (moisissures   وبعض الأنواع الأخرى يطلق عليها اسم الفطريات الملطخة ( champignons tacheurs) </vt:lpstr>
      <vt:lpstr>يدل تحلل وتلف الخشب على وجود عدة عوامل فطرية متفاعلة فيما بينها، بدءا من العامل الرئيسي ألا وهو الفطريات الموجودة في الهواء خلال فترة كبيرة من السنة وهذه الأخيرة تحتاج إلى مجموعة من الشروط العامة والمناسبة لنمو كل أنواع الفطريات منها نسبة الرطوبة وكمية الماء ودرجة الحرارة المناسبة ومعدل معين من الأكسجين. فالتعفن والفطريات الملطخة تقوم بتغيير لون الخشب وتلوينه بألوان قاتمة، والأنواع الأخرى تتدخل على البنية الخشبية فتفقدها خصائصها الميكانيكية، وخاصة المقاومة، وبذلك يصعب معالجتها إذا أصيب الخشب بها بصفة كبيرة. </vt:lpstr>
      <vt:lpstr>درجة الحرارة: يؤدي الارتفاع المتزايد في درجات الحرارة على المواد العضوية ومنها المادة الخشبية وخصوصا إذ تعرضت لفترات طويلة للحرارة المرتفعة فقد يؤدي ذلك إلى تفكك جزيئات ومركبات  السليلوز والهمسيليلوز لأنها تفقد محتواها المائي الداخلي مما يؤدي إلى جفافها وتغير أبعادها وبالتالي ظهور الشقوق والانفصالات في الوصلات الخشبية ويصبح الخشب هشا وضعيفا</vt:lpstr>
      <vt:lpstr>ولهذه الأخيرة تأثير كبير، إذا قارناها بقابلية الخشب على مص الرطوبة وهذا التأثير مؤذي خاصة بالنسبة للخشب الذي بداخله رطوبة عالية ويعتبر الخشب من المواد الأثرية السريعة التأثر بالاختلاف المستمر بين درجة الحرارة ونسبة الرطوبة في الجو وخاصة عندما لا يتم استخلاص المواد السكرية من جذوع الشجر بعد قطعه، وكذلك عدم مراعاة اتجاه الألياف عند التصنيع، لأن قطع الألواح بطريقة طولية يجعلها تتقوس عند جفافها باتجاه المركز</vt:lpstr>
      <vt:lpstr>الرطوبة النسبية:  تؤدي نسبة الرطوبة المرتفعة إلى اعوجاج الخشب بحيث تبدأ الألياف والحلقات بالانحراف بالنسبة للمحور الطولي للخشب. يؤثر المحتوى الرطوبي بدرجة كبيرة على الخواص الميكانيكية، خاصة تحت نقطة تشبع الألياف، ويلاحظ أن معظم الخواص الميكانيكية للأخشاب تنخفض  مع ارتفاع المحتوى الرطوبي، ماعدا خاصية المرونة عند تعرض الخشب لتغيرات كبيرة في الرطوبة النسبية (في الجو المحيط) فإن هذا يؤدي إلى تمدد الخشب أو انكماشه في اتجاهات متعامدة مع اتجاه الألياف مما يسبب تشققه أو تقوسه أو انفتاله</vt:lpstr>
      <vt:lpstr>الوسط المناخي الأنسب لحفظ الأخشاب ويجب حفظ الخشب في وسط درجة حرارته ما بين 18-22°م درجة مؤوية. ونسبة رطوبة ما بين 45-55 بالمئة  حتى لا يتعرض للجفاف والتشقق  أما بالنسبة للإضاءة فيفضل أن تكون ما بين 50-150 حسب نوع الخشب. </vt:lpstr>
      <vt:lpstr>بعض الطرق العامة لمعالجة التحف الخشبية: تقوية الأخشاب: •التقوية الميكانيكية:           يمكن استخدام التدعيم الميكانيكي للوحدات الخشبية المختلفة وذلك عن طريق استخدام بدائل دعامات وتثبيت الأجزاء المكسورة ذلك للتقليل من مخاطر الانكماش والتشوه</vt:lpstr>
      <vt:lpstr>•التقوية الكيميائية:        تحتاج الأخشاب في كثير من الأحيان بعد إجراء عملية التنظيف إلى استخدام مواد مختلفة، وهذه المواد عبارة عن مركبات تتكون من جزئيات ووحدات صغيرة مختلفة الأنواع يتم إذابتها في مذيبات مختلفة مثل (الإيثانول، والميثانول). ويمكن تقسيم المقويات إلى مقويات طبيعية وأخرى صناعية. </vt:lpstr>
      <vt:lpstr>أولاً: المقويات الطبيعية:       وتشمل هذه المواد الموجودة في الطبيعة وذلك مثل الصمغ العربي والشموع مثل شمع العسل وشمع البرافين وبعض الراتنجات الطبيعية  ثانياً: المقويات الصناعية:         مشتقات السليولوز.         خلات البولي فينيل.         البولي فينيل كحول.   البولي يورثان.        البولي إثيلين جليكول </vt:lpstr>
      <vt:lpstr>المواد اللاصقة للأخشاب المكسورة:           اللواصق الموجودة حالياً كثيرة جداً ومن الممكن تصنيفهم إلى ثلاثة مجموعات كالاتي: •المجموعة الأولى:           وهي المجموعة التي تعمل عن طريق مذيب ما ويخرج المذيب منها محدثاً بين الجزئيات الداخلية طبقة ترسب في أغلب الحالات تكون هذه الروابط مسترجعة على الأمد البعيد ومن أمثلة هذه اللواصق مشتقات السليولوز بأنواعها:(اسيتات ميثيل سليولوز ومشتقات الأكريلك مثل إثيل ميثا أكريلات) </vt:lpstr>
      <vt:lpstr>•المجموعة الثانية:           لواصق التفاعل: وهي لواصق تكون بعد البلمرة بناء ثلاثي الأبعاد غير قابل للذوبان (الأيبوكس.) •المجموعة الثالثة:           وتتضمن اللواصق التي تلين بالحرارة وتشمل معظم الراتنجات الطبيعية مثل شمع العسل ويضاف لها اللواصق الكيميائية مثل البولي إثلين جليكول وشمع الميكرويستلين </vt:lpstr>
      <vt:lpstr>الاستكمال:           يشترط أن يكون الإكمال مميز عن الأثر الأصلي ويتم الاستكمال أو الإضافة بصورة لا تغير الشكل العام للأثر وتكون متجانسة معه، كما نص على أن المواد المستخدمة لتجميع مادة الأثر يجب ألا تكون لها آثار ضارة على مادته وتكون في أقل الحدود الممكنة لتعيد الأثر إلى شكله الأصلي، وهناك عدة أنواع للترميم يمكن تلخيصها فيما يلي: </vt:lpstr>
      <vt:lpstr>الإكمال الترميمي:           يتم الإكمال الترميمي في أضيق الحدود كلما زاد عمر الأثر مثل الآثار الفرعونية أو الرومانية البالغة في القدم, في حين يكون الإكمال أكثر حرية في الآثار الأحدث عمراً مثل الآثار القبطية أو الإسلامية. •الإكمال المتجانس:       تفضل بعض المدارس ترك الآثار بدون أي إكمال لإعطاء الجانب الأثري كاملا، أما الرأي المعتدل هو الأخذ بأسلوب الإكمال المتمايز التجانس أي يكون الإكمال متمايز عن الأصل الأثري وتجانس معه في طبيعة المواد المستخدمة والمظهر مما يتطابق مع الأصول الفنية والذوق العام. </vt:lpstr>
      <vt:lpstr>وفيما يلي شرح لأهم الأجزاء التي يمكن استكمالها في الآثار الخشبية:- الفجوات:       من المواد التي يمكن اتباعها في استكمال الفجوات؛ الاستكمال باستخدام القطع المناسبة لقطر الفجوة مع لصقها، أما في حالة ما إذا كان الجزء مستدير تقريباً فيمكن أن يقطع بالمخرطة ولصقه بالغراء. ومن أحدث أنواع البوليمرات التي استخدامها في عملية ملأ الفجوات: </vt:lpstr>
      <vt:lpstr>راتنج السيليكون:           يضاف للبوليمرات غالباً في عملية الاستكمال مواد مالئة، وذلك لحفظ شكل الاستكمال بعد تبخر المذيب وتصلد البوليمر. ويمكن أن تكون ليفية مثل نشارة الخشب وعجينة الورق. </vt:lpstr>
      <vt:lpstr>          تعمل طبقات الطلاءات السطحية على حماية الخشب من التلف مثل الإصابات الفطرية والرطوبة المفرطة الممتصة في المواد المسامية، ومن أهم الشروط التي لابد أن تتوافر في مادة التغطية السطحية على حماية الخشب من التلف مثل الإصابات الفطرية والرطوبة المفرطة الممتصة في المواد المسامية، ومن أهم الشروط التي لابد أن تتوافر في مادة التغطية السطحية ما يلي: </vt:lpstr>
      <vt:lpstr>        أن تكون المادة عبارة عن حبيبات دقيقة.         أن تسمح للخشب بالتنفس.         ألا تتقشر.         أن تقلل امتصاص الماء.         تقاوم التلف والبقع الميكروبية </vt:lpstr>
      <vt:lpstr> ملاحظة:        إن عدم معرفة نوع وتركيب مادة الطلاء وخواصها بالإضافة إلى عدم معرفة المذيب المناسب لها يؤدى إلى نتائج غير جيدة أثناء التنظيف , نظرا لأن معرفة نوع مادة الطلاء يمكننا من معرفة نوع المذيب الذى يمكن أن تزال به أو على الأقل يؤدى إلى تليينها مما يقلل من زمن التعرض للمذيب ويضاعف من فرص التنظيف الجيد، ويوصي عند إجراء عملية التقوية استخدام أقرب المواد في التركيب الكيميائي بالنسبة للأخشاب.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aicha</dc:creator>
  <cp:lastModifiedBy>archiologie</cp:lastModifiedBy>
  <cp:revision>15</cp:revision>
  <dcterms:created xsi:type="dcterms:W3CDTF">2022-10-20T09:41:54Z</dcterms:created>
  <dcterms:modified xsi:type="dcterms:W3CDTF">2025-03-12T10:13:21Z</dcterms:modified>
</cp:coreProperties>
</file>