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95" r:id="rId2"/>
    <p:sldId id="432" r:id="rId3"/>
    <p:sldId id="412" r:id="rId4"/>
    <p:sldId id="429" r:id="rId5"/>
    <p:sldId id="434" r:id="rId6"/>
    <p:sldId id="435" r:id="rId7"/>
    <p:sldId id="448" r:id="rId8"/>
    <p:sldId id="439" r:id="rId9"/>
    <p:sldId id="442" r:id="rId10"/>
    <p:sldId id="436" r:id="rId11"/>
    <p:sldId id="431" r:id="rId12"/>
    <p:sldId id="400" r:id="rId13"/>
    <p:sldId id="441" r:id="rId14"/>
    <p:sldId id="391" r:id="rId15"/>
    <p:sldId id="398" r:id="rId16"/>
    <p:sldId id="402" r:id="rId17"/>
    <p:sldId id="399" r:id="rId18"/>
    <p:sldId id="407" r:id="rId19"/>
    <p:sldId id="408" r:id="rId20"/>
    <p:sldId id="405" r:id="rId21"/>
    <p:sldId id="394" r:id="rId22"/>
    <p:sldId id="414" r:id="rId23"/>
    <p:sldId id="413" r:id="rId24"/>
    <p:sldId id="415" r:id="rId25"/>
    <p:sldId id="443" r:id="rId26"/>
    <p:sldId id="445" r:id="rId27"/>
    <p:sldId id="446" r:id="rId28"/>
    <p:sldId id="403" r:id="rId29"/>
    <p:sldId id="397" r:id="rId30"/>
    <p:sldId id="406" r:id="rId31"/>
    <p:sldId id="447" r:id="rId32"/>
    <p:sldId id="427"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69" autoAdjust="0"/>
    <p:restoredTop sz="89964" autoAdjust="0"/>
  </p:normalViewPr>
  <p:slideViewPr>
    <p:cSldViewPr>
      <p:cViewPr varScale="1">
        <p:scale>
          <a:sx n="60" d="100"/>
          <a:sy n="60" d="100"/>
        </p:scale>
        <p:origin x="144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FD42C6-4276-4A8F-8979-1EEAFCB7777B}" type="doc">
      <dgm:prSet loTypeId="urn:microsoft.com/office/officeart/2005/8/layout/venn1" loCatId="relationship" qsTypeId="urn:microsoft.com/office/officeart/2005/8/quickstyle/simple5" qsCatId="simple" csTypeId="urn:microsoft.com/office/officeart/2005/8/colors/colorful1#1" csCatId="colorful" phldr="1"/>
      <dgm:spPr/>
    </dgm:pt>
    <dgm:pt modelId="{2AAF2E21-E0ED-4CE3-9265-AF3F12DC953B}">
      <dgm:prSet phldrT="[Texte]"/>
      <dgm:spPr/>
      <dgm:t>
        <a:bodyPr/>
        <a:lstStyle/>
        <a:p>
          <a:r>
            <a:rPr lang="fr-FR" dirty="0"/>
            <a:t>Intelligence artificielle</a:t>
          </a:r>
        </a:p>
      </dgm:t>
    </dgm:pt>
    <dgm:pt modelId="{6CA37F02-0A33-4B60-876C-401DFE375A8E}" type="parTrans" cxnId="{2AA65429-33CF-465F-BAFE-889EDA952A61}">
      <dgm:prSet/>
      <dgm:spPr/>
      <dgm:t>
        <a:bodyPr/>
        <a:lstStyle/>
        <a:p>
          <a:endParaRPr lang="fr-FR"/>
        </a:p>
      </dgm:t>
    </dgm:pt>
    <dgm:pt modelId="{40BB5E91-5B76-4322-97D7-9A73F3EE5C7F}" type="sibTrans" cxnId="{2AA65429-33CF-465F-BAFE-889EDA952A61}">
      <dgm:prSet/>
      <dgm:spPr/>
      <dgm:t>
        <a:bodyPr/>
        <a:lstStyle/>
        <a:p>
          <a:endParaRPr lang="fr-FR"/>
        </a:p>
      </dgm:t>
    </dgm:pt>
    <dgm:pt modelId="{9463DF1E-7929-4881-BA47-F98CE87D4CE4}">
      <dgm:prSet phldrT="[Texte]"/>
      <dgm:spPr/>
      <dgm:t>
        <a:bodyPr/>
        <a:lstStyle/>
        <a:p>
          <a:r>
            <a:rPr lang="fr-FR" dirty="0"/>
            <a:t>Statistiques</a:t>
          </a:r>
        </a:p>
      </dgm:t>
    </dgm:pt>
    <dgm:pt modelId="{2A363255-7640-4C9A-9219-3EAAA747C2F4}" type="parTrans" cxnId="{D3A15FD5-EE93-4E39-A0A9-9421038E175E}">
      <dgm:prSet/>
      <dgm:spPr/>
      <dgm:t>
        <a:bodyPr/>
        <a:lstStyle/>
        <a:p>
          <a:endParaRPr lang="fr-FR"/>
        </a:p>
      </dgm:t>
    </dgm:pt>
    <dgm:pt modelId="{FE13CC7E-BDE3-4F23-A622-AEF14D2645CE}" type="sibTrans" cxnId="{D3A15FD5-EE93-4E39-A0A9-9421038E175E}">
      <dgm:prSet/>
      <dgm:spPr/>
      <dgm:t>
        <a:bodyPr/>
        <a:lstStyle/>
        <a:p>
          <a:endParaRPr lang="fr-FR"/>
        </a:p>
      </dgm:t>
    </dgm:pt>
    <dgm:pt modelId="{CDFE01EF-01FC-4FB3-9069-8CD8F0620D7B}">
      <dgm:prSet phldrT="[Texte]"/>
      <dgm:spPr/>
      <dgm:t>
        <a:bodyPr/>
        <a:lstStyle/>
        <a:p>
          <a:r>
            <a:rPr lang="fr-FR" dirty="0"/>
            <a:t>Bases de données</a:t>
          </a:r>
        </a:p>
      </dgm:t>
    </dgm:pt>
    <dgm:pt modelId="{370E0BCC-0DB5-4069-986C-1AF46D26D8F7}" type="parTrans" cxnId="{EA971589-7729-4EC4-B5D1-6BBD7737C828}">
      <dgm:prSet/>
      <dgm:spPr/>
      <dgm:t>
        <a:bodyPr/>
        <a:lstStyle/>
        <a:p>
          <a:endParaRPr lang="fr-FR"/>
        </a:p>
      </dgm:t>
    </dgm:pt>
    <dgm:pt modelId="{88CFA432-A5A7-4B64-A6EC-2A404AC7E2A1}" type="sibTrans" cxnId="{EA971589-7729-4EC4-B5D1-6BBD7737C828}">
      <dgm:prSet/>
      <dgm:spPr/>
      <dgm:t>
        <a:bodyPr/>
        <a:lstStyle/>
        <a:p>
          <a:endParaRPr lang="fr-FR"/>
        </a:p>
      </dgm:t>
    </dgm:pt>
    <dgm:pt modelId="{E7BDB397-9DBC-48A2-A90F-A03CE264442C}" type="pres">
      <dgm:prSet presAssocID="{5DFD42C6-4276-4A8F-8979-1EEAFCB7777B}" presName="compositeShape" presStyleCnt="0">
        <dgm:presLayoutVars>
          <dgm:chMax val="7"/>
          <dgm:dir/>
          <dgm:resizeHandles val="exact"/>
        </dgm:presLayoutVars>
      </dgm:prSet>
      <dgm:spPr/>
    </dgm:pt>
    <dgm:pt modelId="{32BF4360-1F42-4C32-9564-3F9BDBE4CB4B}" type="pres">
      <dgm:prSet presAssocID="{2AAF2E21-E0ED-4CE3-9265-AF3F12DC953B}" presName="circ1" presStyleLbl="vennNode1" presStyleIdx="0" presStyleCnt="3"/>
      <dgm:spPr/>
    </dgm:pt>
    <dgm:pt modelId="{05E90304-158C-440E-928C-A5E7B1F2B6E0}" type="pres">
      <dgm:prSet presAssocID="{2AAF2E21-E0ED-4CE3-9265-AF3F12DC953B}" presName="circ1Tx" presStyleLbl="revTx" presStyleIdx="0" presStyleCnt="0">
        <dgm:presLayoutVars>
          <dgm:chMax val="0"/>
          <dgm:chPref val="0"/>
          <dgm:bulletEnabled val="1"/>
        </dgm:presLayoutVars>
      </dgm:prSet>
      <dgm:spPr/>
    </dgm:pt>
    <dgm:pt modelId="{C6BEF896-386D-4B25-AD16-FD8F4AC4C698}" type="pres">
      <dgm:prSet presAssocID="{9463DF1E-7929-4881-BA47-F98CE87D4CE4}" presName="circ2" presStyleLbl="vennNode1" presStyleIdx="1" presStyleCnt="3"/>
      <dgm:spPr/>
    </dgm:pt>
    <dgm:pt modelId="{33E05FC8-8B95-43EA-8069-07DB65D3E4FE}" type="pres">
      <dgm:prSet presAssocID="{9463DF1E-7929-4881-BA47-F98CE87D4CE4}" presName="circ2Tx" presStyleLbl="revTx" presStyleIdx="0" presStyleCnt="0">
        <dgm:presLayoutVars>
          <dgm:chMax val="0"/>
          <dgm:chPref val="0"/>
          <dgm:bulletEnabled val="1"/>
        </dgm:presLayoutVars>
      </dgm:prSet>
      <dgm:spPr/>
    </dgm:pt>
    <dgm:pt modelId="{397E759D-D5B7-4BA0-8A8E-20F7E9F0FFB5}" type="pres">
      <dgm:prSet presAssocID="{CDFE01EF-01FC-4FB3-9069-8CD8F0620D7B}" presName="circ3" presStyleLbl="vennNode1" presStyleIdx="2" presStyleCnt="3"/>
      <dgm:spPr/>
    </dgm:pt>
    <dgm:pt modelId="{CAEA00F6-9CC8-4A46-890F-F1D15ABC07F0}" type="pres">
      <dgm:prSet presAssocID="{CDFE01EF-01FC-4FB3-9069-8CD8F0620D7B}" presName="circ3Tx" presStyleLbl="revTx" presStyleIdx="0" presStyleCnt="0">
        <dgm:presLayoutVars>
          <dgm:chMax val="0"/>
          <dgm:chPref val="0"/>
          <dgm:bulletEnabled val="1"/>
        </dgm:presLayoutVars>
      </dgm:prSet>
      <dgm:spPr/>
    </dgm:pt>
  </dgm:ptLst>
  <dgm:cxnLst>
    <dgm:cxn modelId="{2AA65429-33CF-465F-BAFE-889EDA952A61}" srcId="{5DFD42C6-4276-4A8F-8979-1EEAFCB7777B}" destId="{2AAF2E21-E0ED-4CE3-9265-AF3F12DC953B}" srcOrd="0" destOrd="0" parTransId="{6CA37F02-0A33-4B60-876C-401DFE375A8E}" sibTransId="{40BB5E91-5B76-4322-97D7-9A73F3EE5C7F}"/>
    <dgm:cxn modelId="{D9333F2B-CC77-433A-A866-5BCD2BEEE0F2}" type="presOf" srcId="{9463DF1E-7929-4881-BA47-F98CE87D4CE4}" destId="{33E05FC8-8B95-43EA-8069-07DB65D3E4FE}" srcOrd="1" destOrd="0" presId="urn:microsoft.com/office/officeart/2005/8/layout/venn1"/>
    <dgm:cxn modelId="{A3127F38-3D0B-4705-A4D8-95726EAC9420}" type="presOf" srcId="{9463DF1E-7929-4881-BA47-F98CE87D4CE4}" destId="{C6BEF896-386D-4B25-AD16-FD8F4AC4C698}" srcOrd="0" destOrd="0" presId="urn:microsoft.com/office/officeart/2005/8/layout/venn1"/>
    <dgm:cxn modelId="{98FB6E42-8EF4-4818-9CDE-C04E5FCD027B}" type="presOf" srcId="{5DFD42C6-4276-4A8F-8979-1EEAFCB7777B}" destId="{E7BDB397-9DBC-48A2-A90F-A03CE264442C}" srcOrd="0" destOrd="0" presId="urn:microsoft.com/office/officeart/2005/8/layout/venn1"/>
    <dgm:cxn modelId="{60901D4A-4706-4E72-A172-4773977188F9}" type="presOf" srcId="{2AAF2E21-E0ED-4CE3-9265-AF3F12DC953B}" destId="{05E90304-158C-440E-928C-A5E7B1F2B6E0}" srcOrd="1" destOrd="0" presId="urn:microsoft.com/office/officeart/2005/8/layout/venn1"/>
    <dgm:cxn modelId="{EA971589-7729-4EC4-B5D1-6BBD7737C828}" srcId="{5DFD42C6-4276-4A8F-8979-1EEAFCB7777B}" destId="{CDFE01EF-01FC-4FB3-9069-8CD8F0620D7B}" srcOrd="2" destOrd="0" parTransId="{370E0BCC-0DB5-4069-986C-1AF46D26D8F7}" sibTransId="{88CFA432-A5A7-4B64-A6EC-2A404AC7E2A1}"/>
    <dgm:cxn modelId="{A2EEA794-0746-45CB-B0FD-A23D1F99D258}" type="presOf" srcId="{CDFE01EF-01FC-4FB3-9069-8CD8F0620D7B}" destId="{397E759D-D5B7-4BA0-8A8E-20F7E9F0FFB5}" srcOrd="0" destOrd="0" presId="urn:microsoft.com/office/officeart/2005/8/layout/venn1"/>
    <dgm:cxn modelId="{FE6F7A9B-380A-42DA-858C-BDAC1705FF74}" type="presOf" srcId="{2AAF2E21-E0ED-4CE3-9265-AF3F12DC953B}" destId="{32BF4360-1F42-4C32-9564-3F9BDBE4CB4B}" srcOrd="0" destOrd="0" presId="urn:microsoft.com/office/officeart/2005/8/layout/venn1"/>
    <dgm:cxn modelId="{1D365AAF-BC99-417D-A497-3C321CD656C4}" type="presOf" srcId="{CDFE01EF-01FC-4FB3-9069-8CD8F0620D7B}" destId="{CAEA00F6-9CC8-4A46-890F-F1D15ABC07F0}" srcOrd="1" destOrd="0" presId="urn:microsoft.com/office/officeart/2005/8/layout/venn1"/>
    <dgm:cxn modelId="{D3A15FD5-EE93-4E39-A0A9-9421038E175E}" srcId="{5DFD42C6-4276-4A8F-8979-1EEAFCB7777B}" destId="{9463DF1E-7929-4881-BA47-F98CE87D4CE4}" srcOrd="1" destOrd="0" parTransId="{2A363255-7640-4C9A-9219-3EAAA747C2F4}" sibTransId="{FE13CC7E-BDE3-4F23-A622-AEF14D2645CE}"/>
    <dgm:cxn modelId="{287BC2F9-8849-4806-A6D6-DC78F8B2123C}" type="presParOf" srcId="{E7BDB397-9DBC-48A2-A90F-A03CE264442C}" destId="{32BF4360-1F42-4C32-9564-3F9BDBE4CB4B}" srcOrd="0" destOrd="0" presId="urn:microsoft.com/office/officeart/2005/8/layout/venn1"/>
    <dgm:cxn modelId="{498939F0-9138-4348-8261-09E8DC872C13}" type="presParOf" srcId="{E7BDB397-9DBC-48A2-A90F-A03CE264442C}" destId="{05E90304-158C-440E-928C-A5E7B1F2B6E0}" srcOrd="1" destOrd="0" presId="urn:microsoft.com/office/officeart/2005/8/layout/venn1"/>
    <dgm:cxn modelId="{29AF700B-6A26-435F-9546-B8619576B91B}" type="presParOf" srcId="{E7BDB397-9DBC-48A2-A90F-A03CE264442C}" destId="{C6BEF896-386D-4B25-AD16-FD8F4AC4C698}" srcOrd="2" destOrd="0" presId="urn:microsoft.com/office/officeart/2005/8/layout/venn1"/>
    <dgm:cxn modelId="{D1DBFEDA-4AF6-4F02-91A7-6599C1637720}" type="presParOf" srcId="{E7BDB397-9DBC-48A2-A90F-A03CE264442C}" destId="{33E05FC8-8B95-43EA-8069-07DB65D3E4FE}" srcOrd="3" destOrd="0" presId="urn:microsoft.com/office/officeart/2005/8/layout/venn1"/>
    <dgm:cxn modelId="{87907A3D-78A1-44DA-BC94-53AA93CF9145}" type="presParOf" srcId="{E7BDB397-9DBC-48A2-A90F-A03CE264442C}" destId="{397E759D-D5B7-4BA0-8A8E-20F7E9F0FFB5}" srcOrd="4" destOrd="0" presId="urn:microsoft.com/office/officeart/2005/8/layout/venn1"/>
    <dgm:cxn modelId="{49758347-9081-44F1-BE40-8220BF545FBE}" type="presParOf" srcId="{E7BDB397-9DBC-48A2-A90F-A03CE264442C}" destId="{CAEA00F6-9CC8-4A46-890F-F1D15ABC07F0}"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BF4360-1F42-4C32-9564-3F9BDBE4CB4B}">
      <dsp:nvSpPr>
        <dsp:cNvPr id="0" name=""/>
        <dsp:cNvSpPr/>
      </dsp:nvSpPr>
      <dsp:spPr>
        <a:xfrm>
          <a:off x="2757011" y="56574"/>
          <a:ext cx="2715577" cy="2715577"/>
        </a:xfrm>
        <a:prstGeom prst="ellipse">
          <a:avLst/>
        </a:prstGeom>
        <a:gradFill rotWithShape="0">
          <a:gsLst>
            <a:gs pos="0">
              <a:schemeClr val="accent2">
                <a:alpha val="50000"/>
                <a:hueOff val="0"/>
                <a:satOff val="0"/>
                <a:lumOff val="0"/>
                <a:alphaOff val="0"/>
                <a:shade val="51000"/>
                <a:satMod val="130000"/>
              </a:schemeClr>
            </a:gs>
            <a:gs pos="80000">
              <a:schemeClr val="accent2">
                <a:alpha val="50000"/>
                <a:hueOff val="0"/>
                <a:satOff val="0"/>
                <a:lumOff val="0"/>
                <a:alphaOff val="0"/>
                <a:shade val="93000"/>
                <a:satMod val="130000"/>
              </a:schemeClr>
            </a:gs>
            <a:gs pos="100000">
              <a:schemeClr val="accent2">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fr-FR" sz="2700" kern="1200" dirty="0"/>
            <a:t>Intelligence artificielle</a:t>
          </a:r>
        </a:p>
      </dsp:txBody>
      <dsp:txXfrm>
        <a:off x="3119088" y="531800"/>
        <a:ext cx="1991423" cy="1222010"/>
      </dsp:txXfrm>
    </dsp:sp>
    <dsp:sp modelId="{C6BEF896-386D-4B25-AD16-FD8F4AC4C698}">
      <dsp:nvSpPr>
        <dsp:cNvPr id="0" name=""/>
        <dsp:cNvSpPr/>
      </dsp:nvSpPr>
      <dsp:spPr>
        <a:xfrm>
          <a:off x="3736882" y="1753810"/>
          <a:ext cx="2715577" cy="2715577"/>
        </a:xfrm>
        <a:prstGeom prst="ellipse">
          <a:avLst/>
        </a:prstGeom>
        <a:gradFill rotWithShape="0">
          <a:gsLst>
            <a:gs pos="0">
              <a:schemeClr val="accent3">
                <a:alpha val="50000"/>
                <a:hueOff val="0"/>
                <a:satOff val="0"/>
                <a:lumOff val="0"/>
                <a:alphaOff val="0"/>
                <a:shade val="51000"/>
                <a:satMod val="130000"/>
              </a:schemeClr>
            </a:gs>
            <a:gs pos="80000">
              <a:schemeClr val="accent3">
                <a:alpha val="50000"/>
                <a:hueOff val="0"/>
                <a:satOff val="0"/>
                <a:lumOff val="0"/>
                <a:alphaOff val="0"/>
                <a:shade val="93000"/>
                <a:satMod val="130000"/>
              </a:schemeClr>
            </a:gs>
            <a:gs pos="100000">
              <a:schemeClr val="accent3">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fr-FR" sz="2700" kern="1200" dirty="0"/>
            <a:t>Statistiques</a:t>
          </a:r>
        </a:p>
      </dsp:txBody>
      <dsp:txXfrm>
        <a:off x="4567396" y="2455334"/>
        <a:ext cx="1629346" cy="1493567"/>
      </dsp:txXfrm>
    </dsp:sp>
    <dsp:sp modelId="{397E759D-D5B7-4BA0-8A8E-20F7E9F0FFB5}">
      <dsp:nvSpPr>
        <dsp:cNvPr id="0" name=""/>
        <dsp:cNvSpPr/>
      </dsp:nvSpPr>
      <dsp:spPr>
        <a:xfrm>
          <a:off x="1777140" y="1753810"/>
          <a:ext cx="2715577" cy="2715577"/>
        </a:xfrm>
        <a:prstGeom prst="ellipse">
          <a:avLst/>
        </a:prstGeom>
        <a:gradFill rotWithShape="0">
          <a:gsLst>
            <a:gs pos="0">
              <a:schemeClr val="accent4">
                <a:alpha val="50000"/>
                <a:hueOff val="0"/>
                <a:satOff val="0"/>
                <a:lumOff val="0"/>
                <a:alphaOff val="0"/>
                <a:shade val="51000"/>
                <a:satMod val="130000"/>
              </a:schemeClr>
            </a:gs>
            <a:gs pos="80000">
              <a:schemeClr val="accent4">
                <a:alpha val="50000"/>
                <a:hueOff val="0"/>
                <a:satOff val="0"/>
                <a:lumOff val="0"/>
                <a:alphaOff val="0"/>
                <a:shade val="93000"/>
                <a:satMod val="130000"/>
              </a:schemeClr>
            </a:gs>
            <a:gs pos="100000">
              <a:schemeClr val="accent4">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fr-FR" sz="2700" kern="1200" dirty="0"/>
            <a:t>Bases de données</a:t>
          </a:r>
        </a:p>
      </dsp:txBody>
      <dsp:txXfrm>
        <a:off x="2032857" y="2455334"/>
        <a:ext cx="1629346" cy="1493567"/>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494F5E-6DCD-4D24-8057-1FC75FF04A8F}" type="datetimeFigureOut">
              <a:rPr lang="fr-FR" smtClean="0"/>
              <a:pPr/>
              <a:t>10/04/2023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DAB904-253A-4459-9E9C-73DCB7318AAE}" type="slidenum">
              <a:rPr lang="fr-FR" smtClean="0"/>
              <a:pPr/>
              <a:t>‹N°›</a:t>
            </a:fld>
            <a:endParaRPr lang="fr-FR"/>
          </a:p>
        </p:txBody>
      </p:sp>
    </p:spTree>
    <p:extLst>
      <p:ext uri="{BB962C8B-B14F-4D97-AF65-F5344CB8AC3E}">
        <p14:creationId xmlns:p14="http://schemas.microsoft.com/office/powerpoint/2010/main" val="4245278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B597929E-4F83-4362-BDE4-7C6BD2E37812}" type="datetimeFigureOut">
              <a:rPr lang="fr-FR" smtClean="0"/>
              <a:pPr/>
              <a:t>10/04/2023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597929E-4F83-4362-BDE4-7C6BD2E37812}" type="datetimeFigureOut">
              <a:rPr lang="fr-FR" smtClean="0"/>
              <a:pPr/>
              <a:t>10/04/2023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597929E-4F83-4362-BDE4-7C6BD2E37812}" type="datetimeFigureOut">
              <a:rPr lang="fr-FR" smtClean="0"/>
              <a:pPr/>
              <a:t>10/04/2023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597929E-4F83-4362-BDE4-7C6BD2E37812}" type="datetimeFigureOut">
              <a:rPr lang="fr-FR" smtClean="0"/>
              <a:pPr/>
              <a:t>10/04/2023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B597929E-4F83-4362-BDE4-7C6BD2E37812}" type="datetimeFigureOut">
              <a:rPr lang="fr-FR" smtClean="0"/>
              <a:pPr/>
              <a:t>10/04/2023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597929E-4F83-4362-BDE4-7C6BD2E37812}" type="datetimeFigureOut">
              <a:rPr lang="fr-FR" smtClean="0"/>
              <a:pPr/>
              <a:t>10/04/2023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597929E-4F83-4362-BDE4-7C6BD2E37812}" type="datetimeFigureOut">
              <a:rPr lang="fr-FR" smtClean="0"/>
              <a:pPr/>
              <a:t>10/04/2023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B597929E-4F83-4362-BDE4-7C6BD2E37812}" type="datetimeFigureOut">
              <a:rPr lang="fr-FR" smtClean="0"/>
              <a:pPr/>
              <a:t>10/04/2023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597929E-4F83-4362-BDE4-7C6BD2E37812}" type="datetimeFigureOut">
              <a:rPr lang="fr-FR" smtClean="0"/>
              <a:pPr/>
              <a:t>10/04/2023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B597929E-4F83-4362-BDE4-7C6BD2E37812}" type="datetimeFigureOut">
              <a:rPr lang="fr-FR" smtClean="0"/>
              <a:pPr/>
              <a:t>10/04/2023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B597929E-4F83-4362-BDE4-7C6BD2E37812}" type="datetimeFigureOut">
              <a:rPr lang="fr-FR" smtClean="0"/>
              <a:pPr/>
              <a:t>10/04/2023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0F5B14-C9CD-4743-B7C0-3D82EBD2B6A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97929E-4F83-4362-BDE4-7C6BD2E37812}" type="datetimeFigureOut">
              <a:rPr lang="fr-FR" smtClean="0"/>
              <a:pPr/>
              <a:t>10/04/2023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F5B14-C9CD-4743-B7C0-3D82EBD2B6A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39552" y="1556792"/>
            <a:ext cx="6400800" cy="792088"/>
          </a:xfrm>
          <a:ln w="3175">
            <a:solidFill>
              <a:schemeClr val="tx1"/>
            </a:solidFill>
          </a:ln>
          <a:effectLst>
            <a:outerShdw blurRad="50800" dist="38100" dir="2700000" algn="tl" rotWithShape="0">
              <a:prstClr val="black">
                <a:alpha val="40000"/>
              </a:prstClr>
            </a:outerShdw>
          </a:effectLst>
        </p:spPr>
        <p:txBody>
          <a:bodyPr>
            <a:normAutofit/>
          </a:bodyPr>
          <a:lstStyle/>
          <a:p>
            <a:r>
              <a:rPr lang="fr-FR" sz="2000" b="1" dirty="0">
                <a:solidFill>
                  <a:schemeClr val="tx1"/>
                </a:solidFill>
              </a:rPr>
              <a:t>Département d’Informatique</a:t>
            </a:r>
          </a:p>
          <a:p>
            <a:r>
              <a:rPr lang="fr-FR" sz="2000" b="1" dirty="0">
                <a:solidFill>
                  <a:schemeClr val="tx1"/>
                </a:solidFill>
              </a:rPr>
              <a:t>3</a:t>
            </a:r>
            <a:r>
              <a:rPr lang="fr-FR" sz="2000" b="1" baseline="30000" dirty="0">
                <a:solidFill>
                  <a:schemeClr val="tx1"/>
                </a:solidFill>
              </a:rPr>
              <a:t>ème</a:t>
            </a:r>
            <a:r>
              <a:rPr lang="fr-FR" sz="2000" b="1" dirty="0">
                <a:solidFill>
                  <a:schemeClr val="tx1"/>
                </a:solidFill>
              </a:rPr>
              <a:t> année Licence</a:t>
            </a:r>
          </a:p>
        </p:txBody>
      </p:sp>
      <p:pic>
        <p:nvPicPr>
          <p:cNvPr id="1026" name="Picture 2" descr="https://www.univ-tlemcen.dz/assets/img/logo-fr.png"/>
          <p:cNvPicPr>
            <a:picLocks noChangeAspect="1" noChangeArrowheads="1"/>
          </p:cNvPicPr>
          <p:nvPr/>
        </p:nvPicPr>
        <p:blipFill>
          <a:blip r:embed="rId2" cstate="print"/>
          <a:srcRect/>
          <a:stretch>
            <a:fillRect/>
          </a:stretch>
        </p:blipFill>
        <p:spPr bwMode="auto">
          <a:xfrm>
            <a:off x="4716016" y="260648"/>
            <a:ext cx="3333750" cy="1238250"/>
          </a:xfrm>
          <a:prstGeom prst="rect">
            <a:avLst/>
          </a:prstGeom>
          <a:noFill/>
        </p:spPr>
      </p:pic>
      <p:sp>
        <p:nvSpPr>
          <p:cNvPr id="5" name="Sous-titre 2"/>
          <p:cNvSpPr txBox="1">
            <a:spLocks/>
          </p:cNvSpPr>
          <p:nvPr/>
        </p:nvSpPr>
        <p:spPr>
          <a:xfrm>
            <a:off x="755576" y="3356992"/>
            <a:ext cx="8136904" cy="1152128"/>
          </a:xfrm>
          <a:prstGeom prst="rect">
            <a:avLst/>
          </a:prstGeom>
          <a:ln w="3175">
            <a:noFill/>
          </a:ln>
          <a:effectLst/>
          <a:scene3d>
            <a:camera prst="orthographicFront"/>
            <a:lightRig rig="threePt" dir="t"/>
          </a:scene3d>
          <a:sp3d>
            <a:bevelT/>
          </a:sp3d>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600" b="1" dirty="0">
                <a:solidFill>
                  <a:srgbClr val="C00000"/>
                </a:solidFill>
                <a:effectLst>
                  <a:outerShdw blurRad="38100" dist="38100" dir="2700000" algn="tl">
                    <a:srgbClr val="000000">
                      <a:alpha val="43137"/>
                    </a:srgbClr>
                  </a:outerShdw>
                </a:effectLst>
              </a:rPr>
              <a:t>Data </a:t>
            </a:r>
            <a:r>
              <a:rPr lang="fr-FR" sz="3600" b="1" dirty="0" err="1">
                <a:solidFill>
                  <a:srgbClr val="C00000"/>
                </a:solidFill>
                <a:effectLst>
                  <a:outerShdw blurRad="38100" dist="38100" dir="2700000" algn="tl">
                    <a:srgbClr val="000000">
                      <a:alpha val="43137"/>
                    </a:srgbClr>
                  </a:outerShdw>
                </a:effectLst>
              </a:rPr>
              <a:t>warehouse</a:t>
            </a:r>
            <a:r>
              <a:rPr lang="fr-FR" sz="3600" b="1" dirty="0">
                <a:solidFill>
                  <a:srgbClr val="C00000"/>
                </a:solidFill>
                <a:effectLst>
                  <a:outerShdw blurRad="38100" dist="38100" dir="2700000" algn="tl">
                    <a:srgbClr val="000000">
                      <a:alpha val="43137"/>
                    </a:srgbClr>
                  </a:outerShdw>
                </a:effectLst>
              </a:rPr>
              <a:t> et Data </a:t>
            </a:r>
            <a:r>
              <a:rPr lang="fr-FR" sz="3600" b="1" dirty="0" err="1">
                <a:solidFill>
                  <a:srgbClr val="C00000"/>
                </a:solidFill>
                <a:effectLst>
                  <a:outerShdw blurRad="38100" dist="38100" dir="2700000" algn="tl">
                    <a:srgbClr val="000000">
                      <a:alpha val="43137"/>
                    </a:srgbClr>
                  </a:outerShdw>
                </a:effectLst>
              </a:rPr>
              <a:t>mining</a:t>
            </a:r>
            <a:endParaRPr kumimoji="0" lang="fr-FR" sz="3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n-lt"/>
              <a:ea typeface="+mn-ea"/>
              <a:cs typeface="+mn-cs"/>
            </a:endParaRPr>
          </a:p>
        </p:txBody>
      </p:sp>
      <p:sp>
        <p:nvSpPr>
          <p:cNvPr id="6" name="ZoneTexte 5"/>
          <p:cNvSpPr txBox="1"/>
          <p:nvPr/>
        </p:nvSpPr>
        <p:spPr>
          <a:xfrm>
            <a:off x="395536" y="5662989"/>
            <a:ext cx="3198761" cy="646331"/>
          </a:xfrm>
          <a:prstGeom prst="rect">
            <a:avLst/>
          </a:prstGeom>
          <a:noFill/>
        </p:spPr>
        <p:txBody>
          <a:bodyPr wrap="none" rtlCol="0">
            <a:spAutoFit/>
          </a:bodyPr>
          <a:lstStyle/>
          <a:p>
            <a:r>
              <a:rPr lang="fr-FR" b="1" dirty="0"/>
              <a:t>Mme Asma SARI née AMRAOUI</a:t>
            </a:r>
          </a:p>
          <a:p>
            <a:r>
              <a:rPr lang="fr-FR" dirty="0"/>
              <a:t>amraoui.asma@gmail.com</a:t>
            </a:r>
          </a:p>
        </p:txBody>
      </p:sp>
      <p:sp>
        <p:nvSpPr>
          <p:cNvPr id="7" name="ZoneTexte 6"/>
          <p:cNvSpPr txBox="1"/>
          <p:nvPr/>
        </p:nvSpPr>
        <p:spPr>
          <a:xfrm>
            <a:off x="5796136" y="6444044"/>
            <a:ext cx="3312368" cy="369332"/>
          </a:xfrm>
          <a:prstGeom prst="rect">
            <a:avLst/>
          </a:prstGeom>
          <a:noFill/>
        </p:spPr>
        <p:txBody>
          <a:bodyPr wrap="square" rtlCol="0">
            <a:spAutoFit/>
          </a:bodyPr>
          <a:lstStyle/>
          <a:p>
            <a:r>
              <a:rPr lang="fr-FR" dirty="0"/>
              <a:t>Année universitaire</a:t>
            </a:r>
            <a:r>
              <a:rPr lang="fr-FR"/>
              <a:t>: 2022 - 2023</a:t>
            </a:r>
            <a:endParaRPr lang="fr-FR" dirty="0"/>
          </a:p>
        </p:txBody>
      </p:sp>
      <p:sp>
        <p:nvSpPr>
          <p:cNvPr id="2" name="AutoShape 2" descr="Résultat de recherche d'images pour &quot;intelligence artificiell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 name="AutoShape 4" descr="Résultat de recherche d'images pour &quot;intelligence artificiell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34" name="Picture 10" descr="Résultat de recherche d'images pour &quot;artificial intelligence png transparent&quot;"/>
          <p:cNvPicPr>
            <a:picLocks noChangeAspect="1" noChangeArrowheads="1"/>
          </p:cNvPicPr>
          <p:nvPr/>
        </p:nvPicPr>
        <p:blipFill>
          <a:blip r:embed="rId3" cstate="print"/>
          <a:srcRect t="17241" b="17241"/>
          <a:stretch>
            <a:fillRect/>
          </a:stretch>
        </p:blipFill>
        <p:spPr bwMode="auto">
          <a:xfrm>
            <a:off x="5163494" y="4941168"/>
            <a:ext cx="3728986" cy="136815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Data </a:t>
            </a:r>
            <a:r>
              <a:rPr lang="fr-FR" b="1" dirty="0" err="1">
                <a:solidFill>
                  <a:srgbClr val="C00000"/>
                </a:solidFill>
              </a:rPr>
              <a:t>mart</a:t>
            </a:r>
            <a:br>
              <a:rPr lang="fr-FR" dirty="0"/>
            </a:br>
            <a:r>
              <a:rPr lang="fr-FR" b="1" dirty="0">
                <a:solidFill>
                  <a:srgbClr val="0070C0"/>
                </a:solidFill>
              </a:rPr>
              <a:t>Magasin de données</a:t>
            </a:r>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 C'est un sous-ensemble de données dérivées du Data </a:t>
            </a:r>
            <a:r>
              <a:rPr lang="fr-FR" dirty="0" err="1"/>
              <a:t>Warehouse</a:t>
            </a:r>
            <a:r>
              <a:rPr lang="fr-FR" dirty="0"/>
              <a:t> ciblé sur un sujet unique».</a:t>
            </a:r>
          </a:p>
          <a:p>
            <a:pPr algn="just">
              <a:buFont typeface="Wingdings" pitchFamily="2" charset="2"/>
              <a:buChar char="q"/>
            </a:pPr>
            <a:endParaRPr lang="fr-FR" dirty="0"/>
          </a:p>
          <a:p>
            <a:pPr algn="just">
              <a:buFont typeface="Wingdings" pitchFamily="2" charset="2"/>
              <a:buChar char="q"/>
            </a:pPr>
            <a:r>
              <a:rPr lang="fr-FR" dirty="0"/>
              <a:t> On peut donc créer plusieurs </a:t>
            </a:r>
            <a:r>
              <a:rPr lang="fr-FR" dirty="0" err="1"/>
              <a:t>datamart</a:t>
            </a:r>
            <a:r>
              <a:rPr lang="fr-FR" dirty="0"/>
              <a:t> correspondant au différent besoin des utilisateurs.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852936"/>
            <a:ext cx="8229600" cy="1143000"/>
          </a:xfrm>
        </p:spPr>
        <p:txBody>
          <a:bodyPr>
            <a:normAutofit/>
          </a:bodyPr>
          <a:lstStyle/>
          <a:p>
            <a:r>
              <a:rPr lang="fr-FR" sz="5400" b="1" dirty="0">
                <a:solidFill>
                  <a:srgbClr val="C00000"/>
                </a:solidFill>
              </a:rPr>
              <a:t>Data </a:t>
            </a:r>
            <a:r>
              <a:rPr lang="fr-FR" sz="5400" b="1" dirty="0" err="1">
                <a:solidFill>
                  <a:srgbClr val="C00000"/>
                </a:solidFill>
              </a:rPr>
              <a:t>mining</a:t>
            </a:r>
            <a:endParaRPr lang="fr-FR" sz="5400" b="1" dirty="0">
              <a:solidFill>
                <a:srgbClr val="C00000"/>
              </a:solidFill>
            </a:endParaRPr>
          </a:p>
        </p:txBody>
      </p:sp>
      <p:sp>
        <p:nvSpPr>
          <p:cNvPr id="4" name="Titre 1"/>
          <p:cNvSpPr txBox="1">
            <a:spLocks/>
          </p:cNvSpPr>
          <p:nvPr/>
        </p:nvSpPr>
        <p:spPr>
          <a:xfrm>
            <a:off x="734888" y="4014192"/>
            <a:ext cx="8229600" cy="1143000"/>
          </a:xfrm>
          <a:prstGeom prst="rect">
            <a:avLst/>
          </a:prstGeom>
        </p:spPr>
        <p:txBody>
          <a:bodyPr vert="horz" lIns="91440" tIns="45720" rIns="91440" bIns="45720" rtlCol="0" anchor="ctr">
            <a:noAutofit/>
          </a:bodyPr>
          <a:lstStyle/>
          <a:p>
            <a:pPr marL="630238" lvl="2" indent="0" algn="ctr" defTabSz="536575" rtl="1">
              <a:lnSpc>
                <a:spcPct val="150000"/>
              </a:lnSpc>
            </a:pPr>
            <a:r>
              <a:rPr lang="ar-DZ" sz="3200" dirty="0">
                <a:solidFill>
                  <a:srgbClr val="0070C0"/>
                </a:solidFill>
              </a:rPr>
              <a:t>بيانات التعدين</a:t>
            </a:r>
            <a:endParaRPr lang="fr-FR" sz="3200" dirty="0">
              <a:solidFill>
                <a:srgbClr val="0070C0"/>
              </a:solidFill>
            </a:endParaRPr>
          </a:p>
          <a:p>
            <a:pPr algn="ctr"/>
            <a:r>
              <a:rPr lang="fr-FR" sz="3200" dirty="0">
                <a:solidFill>
                  <a:srgbClr val="0070C0"/>
                </a:solidFill>
              </a:rPr>
              <a:t>Fouille de données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Termes équivalents</a:t>
            </a:r>
          </a:p>
        </p:txBody>
      </p:sp>
      <p:sp>
        <p:nvSpPr>
          <p:cNvPr id="3" name="Espace réservé du contenu 2"/>
          <p:cNvSpPr>
            <a:spLocks noGrp="1"/>
          </p:cNvSpPr>
          <p:nvPr>
            <p:ph idx="1"/>
          </p:nvPr>
        </p:nvSpPr>
        <p:spPr/>
        <p:txBody>
          <a:bodyPr>
            <a:normAutofit fontScale="77500" lnSpcReduction="20000"/>
          </a:bodyPr>
          <a:lstStyle/>
          <a:p>
            <a:pPr>
              <a:lnSpc>
                <a:spcPct val="150000"/>
              </a:lnSpc>
              <a:buFont typeface="Wingdings" pitchFamily="2" charset="2"/>
              <a:buChar char="q"/>
            </a:pPr>
            <a:r>
              <a:rPr lang="fr-FR" dirty="0"/>
              <a:t>Exploration de données</a:t>
            </a:r>
          </a:p>
          <a:p>
            <a:pPr>
              <a:lnSpc>
                <a:spcPct val="150000"/>
              </a:lnSpc>
              <a:buFont typeface="Wingdings" pitchFamily="2" charset="2"/>
              <a:buChar char="q"/>
            </a:pPr>
            <a:r>
              <a:rPr lang="fr-FR" dirty="0"/>
              <a:t>Fouille de données</a:t>
            </a:r>
          </a:p>
          <a:p>
            <a:pPr>
              <a:lnSpc>
                <a:spcPct val="150000"/>
              </a:lnSpc>
              <a:buFont typeface="Wingdings" pitchFamily="2" charset="2"/>
              <a:buChar char="q"/>
            </a:pPr>
            <a:r>
              <a:rPr lang="fr-FR" dirty="0"/>
              <a:t>Forage de données</a:t>
            </a:r>
          </a:p>
          <a:p>
            <a:pPr>
              <a:lnSpc>
                <a:spcPct val="150000"/>
              </a:lnSpc>
              <a:buFont typeface="Wingdings" pitchFamily="2" charset="2"/>
              <a:buChar char="q"/>
            </a:pPr>
            <a:r>
              <a:rPr lang="fr-FR" dirty="0"/>
              <a:t>Prospection de données</a:t>
            </a:r>
          </a:p>
          <a:p>
            <a:pPr>
              <a:lnSpc>
                <a:spcPct val="150000"/>
              </a:lnSpc>
              <a:buFont typeface="Wingdings" pitchFamily="2" charset="2"/>
              <a:buChar char="q"/>
            </a:pPr>
            <a:r>
              <a:rPr lang="fr-FR" dirty="0"/>
              <a:t>Extraction de connaissances à partir de données</a:t>
            </a:r>
          </a:p>
          <a:p>
            <a:pPr marL="630238" lvl="2" indent="0" algn="r" defTabSz="536575" rtl="1">
              <a:lnSpc>
                <a:spcPct val="150000"/>
              </a:lnSpc>
              <a:buFont typeface="Wingdings" pitchFamily="2" charset="2"/>
              <a:buChar char="q"/>
            </a:pPr>
            <a:r>
              <a:rPr lang="ar-DZ" sz="3500" dirty="0"/>
              <a:t>بيانات التعدين</a:t>
            </a:r>
            <a:endParaRPr lang="fr-FR" sz="3500" dirty="0"/>
          </a:p>
          <a:p>
            <a:pPr marL="630238" lvl="2" indent="15875" algn="r" rtl="1">
              <a:lnSpc>
                <a:spcPct val="150000"/>
              </a:lnSpc>
              <a:buFont typeface="Wingdings" pitchFamily="2" charset="2"/>
              <a:buChar char="q"/>
            </a:pPr>
            <a:r>
              <a:rPr lang="ar-DZ" sz="3500" dirty="0"/>
              <a:t>التنقيب </a:t>
            </a:r>
            <a:r>
              <a:rPr lang="ar-DZ" sz="4200" dirty="0"/>
              <a:t>في البيانات</a:t>
            </a:r>
          </a:p>
          <a:p>
            <a:pPr>
              <a:lnSpc>
                <a:spcPct val="150000"/>
              </a:lnSpc>
              <a:buFont typeface="Wingdings" pitchFamily="2" charset="2"/>
              <a:buChar char="q"/>
            </a:pPr>
            <a:endParaRPr lang="fr-FR" dirty="0"/>
          </a:p>
          <a:p>
            <a:pPr>
              <a:lnSpc>
                <a:spcPct val="150000"/>
              </a:lnSpc>
              <a:buFont typeface="Wingdings" pitchFamily="2" charset="2"/>
              <a:buChar char="q"/>
            </a:pPr>
            <a:endParaRPr lang="fr-FR" dirty="0"/>
          </a:p>
        </p:txBody>
      </p:sp>
      <p:pic>
        <p:nvPicPr>
          <p:cNvPr id="1026" name="Picture 2" descr="Résultat de recherche d'images pour &quot;data mining png&quot;"/>
          <p:cNvPicPr>
            <a:picLocks noChangeAspect="1" noChangeArrowheads="1"/>
          </p:cNvPicPr>
          <p:nvPr/>
        </p:nvPicPr>
        <p:blipFill>
          <a:blip r:embed="rId2" cstate="print"/>
          <a:srcRect/>
          <a:stretch>
            <a:fillRect/>
          </a:stretch>
        </p:blipFill>
        <p:spPr bwMode="auto">
          <a:xfrm>
            <a:off x="4283968" y="1484784"/>
            <a:ext cx="4365527" cy="2182764"/>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cap="all" dirty="0">
                <a:solidFill>
                  <a:srgbClr val="C00000"/>
                </a:solidFill>
              </a:rPr>
              <a:t>DATA MINING (DM)</a:t>
            </a:r>
            <a:endParaRPr lang="fr-FR" b="1" dirty="0">
              <a:solidFill>
                <a:srgbClr val="C00000"/>
              </a:solidFill>
            </a:endParaRPr>
          </a:p>
        </p:txBody>
      </p:sp>
      <p:sp>
        <p:nvSpPr>
          <p:cNvPr id="3" name="Espace réservé du contenu 2"/>
          <p:cNvSpPr>
            <a:spLocks noGrp="1"/>
          </p:cNvSpPr>
          <p:nvPr>
            <p:ph idx="1"/>
          </p:nvPr>
        </p:nvSpPr>
        <p:spPr/>
        <p:txBody>
          <a:bodyPr>
            <a:normAutofit/>
          </a:bodyPr>
          <a:lstStyle/>
          <a:p>
            <a:pPr algn="just" fontAlgn="base">
              <a:buFont typeface="Wingdings" pitchFamily="2" charset="2"/>
              <a:buChar char="q"/>
            </a:pPr>
            <a:endParaRPr lang="fr-FR" sz="3600" dirty="0"/>
          </a:p>
          <a:p>
            <a:pPr algn="just" fontAlgn="base">
              <a:buFont typeface="Wingdings" pitchFamily="2" charset="2"/>
              <a:buChar char="q"/>
            </a:pPr>
            <a:endParaRPr lang="fr-FR" sz="3600" dirty="0"/>
          </a:p>
          <a:p>
            <a:pPr algn="just" fontAlgn="base">
              <a:buFont typeface="Wingdings" pitchFamily="2" charset="2"/>
              <a:buChar char="q"/>
            </a:pPr>
            <a:r>
              <a:rPr lang="fr-FR" sz="3600" dirty="0"/>
              <a:t>C’est l’analyse des données sauvegardées dans le </a:t>
            </a:r>
            <a:r>
              <a:rPr lang="fr-FR" sz="3600" b="1" dirty="0"/>
              <a:t>data </a:t>
            </a:r>
            <a:r>
              <a:rPr lang="fr-FR" sz="3600" b="1" dirty="0" err="1"/>
              <a:t>warehouse</a:t>
            </a:r>
            <a:r>
              <a:rPr lang="fr-FR" sz="3600"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27784" y="4941168"/>
            <a:ext cx="4762266" cy="1107996"/>
          </a:xfrm>
          <a:prstGeom prst="rect">
            <a:avLst/>
          </a:prstGeom>
          <a:noFill/>
        </p:spPr>
        <p:txBody>
          <a:bodyPr wrap="none" rtlCol="0">
            <a:spAutoFit/>
          </a:bodyPr>
          <a:lstStyle/>
          <a:p>
            <a:r>
              <a:rPr lang="fr-FR" sz="2400" b="1" i="1" dirty="0"/>
              <a:t>« Le Datamining peut être comparé </a:t>
            </a:r>
          </a:p>
          <a:p>
            <a:r>
              <a:rPr lang="fr-FR" sz="2400" b="1" i="1" dirty="0"/>
              <a:t>au minage de l’or»</a:t>
            </a:r>
            <a:endParaRPr lang="fr-FR" sz="2400" i="1" dirty="0"/>
          </a:p>
          <a:p>
            <a:endParaRPr lang="fr-FR" dirty="0"/>
          </a:p>
        </p:txBody>
      </p:sp>
      <p:pic>
        <p:nvPicPr>
          <p:cNvPr id="10242" name="Picture 2" descr="Image associée"/>
          <p:cNvPicPr>
            <a:picLocks noChangeAspect="1" noChangeArrowheads="1"/>
          </p:cNvPicPr>
          <p:nvPr/>
        </p:nvPicPr>
        <p:blipFill>
          <a:blip r:embed="rId2" cstate="print"/>
          <a:srcRect/>
          <a:stretch>
            <a:fillRect/>
          </a:stretch>
        </p:blipFill>
        <p:spPr bwMode="auto">
          <a:xfrm>
            <a:off x="1259632" y="1628800"/>
            <a:ext cx="6286500" cy="3143250"/>
          </a:xfrm>
          <a:prstGeom prst="rect">
            <a:avLst/>
          </a:prstGeom>
          <a:noFill/>
        </p:spPr>
      </p:pic>
      <p:sp>
        <p:nvSpPr>
          <p:cNvPr id="8" name="Titre 1"/>
          <p:cNvSpPr>
            <a:spLocks noGrp="1"/>
          </p:cNvSpPr>
          <p:nvPr>
            <p:ph type="title"/>
          </p:nvPr>
        </p:nvSpPr>
        <p:spPr>
          <a:xfrm>
            <a:off x="457200" y="274638"/>
            <a:ext cx="8229600" cy="1143000"/>
          </a:xfrm>
        </p:spPr>
        <p:txBody>
          <a:bodyPr>
            <a:normAutofit/>
          </a:bodyPr>
          <a:lstStyle/>
          <a:p>
            <a:r>
              <a:rPr lang="fr-FR" b="1" cap="all" dirty="0">
                <a:solidFill>
                  <a:srgbClr val="C00000"/>
                </a:solidFill>
              </a:rPr>
              <a:t>DATA MINING (DM)</a:t>
            </a:r>
            <a:endParaRPr lang="fr-FR" b="1" dirty="0">
              <a:solidFill>
                <a:srgbClr val="C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cap="all" dirty="0">
                <a:solidFill>
                  <a:srgbClr val="C00000"/>
                </a:solidFill>
              </a:rPr>
              <a:t>DATA MINING (DM)</a:t>
            </a:r>
            <a:endParaRPr lang="fr-FR" dirty="0"/>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Une nouvelle façon de faire de la statistique ?</a:t>
            </a:r>
          </a:p>
          <a:p>
            <a:pPr algn="just">
              <a:buFont typeface="Wingdings" pitchFamily="2" charset="2"/>
              <a:buChar char="q"/>
            </a:pPr>
            <a:r>
              <a:rPr lang="fr-FR" dirty="0"/>
              <a:t>Le Data </a:t>
            </a:r>
            <a:r>
              <a:rPr lang="fr-FR" dirty="0" err="1"/>
              <a:t>Mining</a:t>
            </a:r>
            <a:r>
              <a:rPr lang="fr-FR" dirty="0"/>
              <a:t> est un nouveau champ situé au croisement de la statistique et des technologies de l’information (bases de données, intelligence artificielle, apprentissage etc.) dont le but est de découvrir des structures dans de vastes ensembles de données.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cap="all" dirty="0">
                <a:solidFill>
                  <a:srgbClr val="C00000"/>
                </a:solidFill>
              </a:rPr>
              <a:t>DATA MINING (DM)</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cap="all" dirty="0">
                <a:solidFill>
                  <a:srgbClr val="C00000"/>
                </a:solidFill>
              </a:rPr>
              <a:t>DATA MINING (DM)</a:t>
            </a:r>
            <a:endParaRPr lang="fr-FR" dirty="0"/>
          </a:p>
        </p:txBody>
      </p:sp>
      <p:sp>
        <p:nvSpPr>
          <p:cNvPr id="3" name="Espace réservé du contenu 2"/>
          <p:cNvSpPr>
            <a:spLocks noGrp="1"/>
          </p:cNvSpPr>
          <p:nvPr>
            <p:ph idx="1"/>
          </p:nvPr>
        </p:nvSpPr>
        <p:spPr/>
        <p:txBody>
          <a:bodyPr>
            <a:normAutofit/>
          </a:bodyPr>
          <a:lstStyle/>
          <a:p>
            <a:r>
              <a:rPr lang="fr-FR" dirty="0"/>
              <a:t>Le Data </a:t>
            </a:r>
            <a:r>
              <a:rPr lang="fr-FR" dirty="0" err="1"/>
              <a:t>Mining</a:t>
            </a:r>
            <a:r>
              <a:rPr lang="fr-FR" dirty="0"/>
              <a:t> est né de:</a:t>
            </a:r>
          </a:p>
          <a:p>
            <a:pPr lvl="1" algn="just">
              <a:buFont typeface="Wingdings" pitchFamily="2" charset="2"/>
              <a:buChar char="Ø"/>
            </a:pPr>
            <a:r>
              <a:rPr lang="fr-FR" dirty="0"/>
              <a:t>L’évolution des SGBD vers l’informatique décisionnelle avec les DW.</a:t>
            </a:r>
          </a:p>
          <a:p>
            <a:pPr lvl="1" algn="just">
              <a:buFont typeface="Wingdings" pitchFamily="2" charset="2"/>
              <a:buChar char="Ø"/>
            </a:pPr>
            <a:r>
              <a:rPr lang="fr-FR" dirty="0"/>
              <a:t>Développement de la Gestion de la Relation Client (CRM) : Marketing client au lieu de marketing produit .</a:t>
            </a:r>
          </a:p>
          <a:p>
            <a:pPr lvl="1" algn="just">
              <a:buFont typeface="Wingdings" pitchFamily="2" charset="2"/>
              <a:buChar char="Ø"/>
            </a:pPr>
            <a:r>
              <a:rPr lang="fr-FR" dirty="0"/>
              <a:t>Recherches en Intelligence artificielle, apprentissage, extraction de connaissances.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cap="all" dirty="0">
                <a:solidFill>
                  <a:srgbClr val="C00000"/>
                </a:solidFill>
              </a:rPr>
              <a:t>DATA MINING (DM)</a:t>
            </a:r>
            <a:endParaRPr lang="fr-FR" dirty="0"/>
          </a:p>
        </p:txBody>
      </p:sp>
      <p:sp>
        <p:nvSpPr>
          <p:cNvPr id="3" name="Espace réservé du contenu 2"/>
          <p:cNvSpPr>
            <a:spLocks noGrp="1"/>
          </p:cNvSpPr>
          <p:nvPr>
            <p:ph idx="1"/>
          </p:nvPr>
        </p:nvSpPr>
        <p:spPr/>
        <p:txBody>
          <a:bodyPr>
            <a:normAutofit fontScale="92500" lnSpcReduction="20000"/>
          </a:bodyPr>
          <a:lstStyle/>
          <a:p>
            <a:pPr algn="just">
              <a:buFont typeface="Wingdings" pitchFamily="2" charset="2"/>
              <a:buChar char="q"/>
            </a:pPr>
            <a:r>
              <a:rPr lang="fr-FR" dirty="0"/>
              <a:t>Le terme Data </a:t>
            </a:r>
            <a:r>
              <a:rPr lang="fr-FR" dirty="0" err="1"/>
              <a:t>Mining</a:t>
            </a:r>
            <a:r>
              <a:rPr lang="fr-FR" dirty="0"/>
              <a:t> désigne l’analyse de données depuis différentes perspectives et le fait de transformer ces données en informations utiles, en établissant des relations entre les données ou en repérant des patterns. </a:t>
            </a:r>
          </a:p>
          <a:p>
            <a:pPr algn="just">
              <a:buFont typeface="Wingdings" pitchFamily="2" charset="2"/>
              <a:buChar char="q"/>
            </a:pPr>
            <a:r>
              <a:rPr lang="fr-FR" dirty="0"/>
              <a:t>Ces informations peuvent ensuite être utilisées par les entreprises pour augmenter un chiffre d’affaires ou pour réduire des coûts. </a:t>
            </a:r>
          </a:p>
          <a:p>
            <a:pPr algn="just">
              <a:buFont typeface="Wingdings" pitchFamily="2" charset="2"/>
              <a:buChar char="q"/>
            </a:pPr>
            <a:r>
              <a:rPr lang="fr-FR" dirty="0"/>
              <a:t>Elles peuvent également servir à mieux comprendre une clientèle afin d’établir de meilleures stratégies marketing.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cap="all" dirty="0">
                <a:solidFill>
                  <a:srgbClr val="C00000"/>
                </a:solidFill>
              </a:rPr>
              <a:t>DATA MINING (DM)</a:t>
            </a:r>
            <a:endParaRPr lang="fr-FR" dirty="0"/>
          </a:p>
        </p:txBody>
      </p:sp>
      <p:pic>
        <p:nvPicPr>
          <p:cNvPr id="4" name="Image 3" descr="data mining processus"/>
          <p:cNvPicPr/>
          <p:nvPr/>
        </p:nvPicPr>
        <p:blipFill>
          <a:blip r:embed="rId2" cstate="print"/>
          <a:srcRect/>
          <a:stretch>
            <a:fillRect/>
          </a:stretch>
        </p:blipFill>
        <p:spPr bwMode="auto">
          <a:xfrm>
            <a:off x="1043608" y="1412776"/>
            <a:ext cx="7272807" cy="468052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Sommaire</a:t>
            </a:r>
          </a:p>
        </p:txBody>
      </p:sp>
      <p:sp>
        <p:nvSpPr>
          <p:cNvPr id="3" name="Espace réservé du contenu 2"/>
          <p:cNvSpPr>
            <a:spLocks noGrp="1"/>
          </p:cNvSpPr>
          <p:nvPr>
            <p:ph idx="1"/>
          </p:nvPr>
        </p:nvSpPr>
        <p:spPr/>
        <p:txBody>
          <a:bodyPr/>
          <a:lstStyle/>
          <a:p>
            <a:pPr>
              <a:lnSpc>
                <a:spcPct val="200000"/>
              </a:lnSpc>
              <a:buFont typeface="Wingdings" pitchFamily="2" charset="2"/>
              <a:buChar char="q"/>
            </a:pPr>
            <a:r>
              <a:rPr lang="fr-FR" dirty="0"/>
              <a:t>Data </a:t>
            </a:r>
            <a:r>
              <a:rPr lang="fr-FR" dirty="0" err="1"/>
              <a:t>warehouse</a:t>
            </a:r>
            <a:endParaRPr lang="fr-FR" dirty="0"/>
          </a:p>
          <a:p>
            <a:pPr>
              <a:lnSpc>
                <a:spcPct val="200000"/>
              </a:lnSpc>
              <a:buFont typeface="Wingdings" pitchFamily="2" charset="2"/>
              <a:buChar char="q"/>
            </a:pPr>
            <a:r>
              <a:rPr lang="fr-FR" dirty="0"/>
              <a:t>Data </a:t>
            </a:r>
            <a:r>
              <a:rPr lang="fr-FR" dirty="0" err="1"/>
              <a:t>mining</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Intérêt du Data </a:t>
            </a:r>
            <a:r>
              <a:rPr lang="fr-FR" b="1" dirty="0" err="1">
                <a:solidFill>
                  <a:srgbClr val="C00000"/>
                </a:solidFill>
              </a:rPr>
              <a:t>Mining</a:t>
            </a:r>
            <a:r>
              <a:rPr lang="fr-FR" b="1" dirty="0">
                <a:solidFill>
                  <a:srgbClr val="C00000"/>
                </a:solidFill>
              </a:rPr>
              <a:t> </a:t>
            </a:r>
            <a:endParaRPr lang="fr-FR" dirty="0"/>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 Trouver des structures originales et des corrélations informelles entre les données. </a:t>
            </a:r>
          </a:p>
          <a:p>
            <a:pPr algn="just">
              <a:buFont typeface="Wingdings" pitchFamily="2" charset="2"/>
              <a:buChar char="q"/>
            </a:pPr>
            <a:endParaRPr lang="fr-FR" dirty="0"/>
          </a:p>
          <a:p>
            <a:pPr algn="just">
              <a:buFont typeface="Wingdings" pitchFamily="2" charset="2"/>
              <a:buChar char="q"/>
            </a:pPr>
            <a:r>
              <a:rPr lang="fr-FR" dirty="0"/>
              <a:t>Il permet de mieux comprendre les liens entre des phénomènes en apparence distincts et d'anticiper des tendances encore peu discernables.</a:t>
            </a:r>
          </a:p>
          <a:p>
            <a:pPr algn="just">
              <a:buFont typeface="Wingdings" pitchFamily="2" charset="2"/>
              <a:buChar char="q"/>
            </a:pP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Intérêt du Data </a:t>
            </a:r>
            <a:r>
              <a:rPr lang="fr-FR" b="1" dirty="0" err="1">
                <a:solidFill>
                  <a:srgbClr val="C00000"/>
                </a:solidFill>
              </a:rPr>
              <a:t>Mining</a:t>
            </a:r>
            <a:r>
              <a:rPr lang="fr-FR" b="1" dirty="0">
                <a:solidFill>
                  <a:srgbClr val="C00000"/>
                </a:solidFill>
              </a:rPr>
              <a:t> </a:t>
            </a:r>
          </a:p>
        </p:txBody>
      </p:sp>
      <p:sp>
        <p:nvSpPr>
          <p:cNvPr id="3" name="Espace réservé du contenu 2"/>
          <p:cNvSpPr>
            <a:spLocks noGrp="1"/>
          </p:cNvSpPr>
          <p:nvPr>
            <p:ph idx="1"/>
          </p:nvPr>
        </p:nvSpPr>
        <p:spPr/>
        <p:txBody>
          <a:bodyPr>
            <a:normAutofit fontScale="92500" lnSpcReduction="20000"/>
          </a:bodyPr>
          <a:lstStyle/>
          <a:p>
            <a:pPr algn="just">
              <a:buFont typeface="Wingdings" pitchFamily="2" charset="2"/>
              <a:buChar char="q"/>
            </a:pPr>
            <a:r>
              <a:rPr lang="fr-FR" dirty="0"/>
              <a:t> On ne veut plus seulement savoir : </a:t>
            </a:r>
          </a:p>
          <a:p>
            <a:pPr algn="just">
              <a:buFont typeface="Wingdings" pitchFamily="2" charset="2"/>
              <a:buChar char="q"/>
            </a:pPr>
            <a:endParaRPr lang="fr-FR" dirty="0"/>
          </a:p>
          <a:p>
            <a:pPr algn="just">
              <a:buNone/>
            </a:pPr>
            <a:r>
              <a:rPr lang="fr-FR" dirty="0"/>
              <a:t>« Combien de clients ont acheté tel produit pendant telle période ? »</a:t>
            </a:r>
          </a:p>
          <a:p>
            <a:pPr algn="just">
              <a:buNone/>
            </a:pPr>
            <a:r>
              <a:rPr lang="fr-FR" dirty="0"/>
              <a:t> </a:t>
            </a:r>
          </a:p>
          <a:p>
            <a:pPr algn="just">
              <a:buFont typeface="Wingdings" pitchFamily="2" charset="2"/>
              <a:buChar char="q"/>
            </a:pPr>
            <a:r>
              <a:rPr lang="fr-FR" dirty="0"/>
              <a:t> Mais : </a:t>
            </a:r>
          </a:p>
          <a:p>
            <a:pPr algn="just">
              <a:buFont typeface="Wingdings" pitchFamily="2" charset="2"/>
              <a:buChar char="q"/>
            </a:pPr>
            <a:endParaRPr lang="fr-FR" dirty="0"/>
          </a:p>
          <a:p>
            <a:pPr algn="just">
              <a:buNone/>
            </a:pPr>
            <a:r>
              <a:rPr lang="fr-FR" dirty="0"/>
              <a:t>« Quel est leur profil ? » </a:t>
            </a:r>
          </a:p>
          <a:p>
            <a:pPr algn="just">
              <a:buNone/>
            </a:pPr>
            <a:r>
              <a:rPr lang="fr-FR" dirty="0"/>
              <a:t>« Quels autres produits les intéresseront ? » </a:t>
            </a:r>
          </a:p>
          <a:p>
            <a:pPr algn="just">
              <a:buNone/>
            </a:pPr>
            <a:r>
              <a:rPr lang="fr-FR" dirty="0"/>
              <a:t>« Quand seront-ils intéressés ? » </a:t>
            </a:r>
          </a:p>
          <a:p>
            <a:pPr algn="just">
              <a:buFont typeface="Wingdings" pitchFamily="2" charset="2"/>
              <a:buChar char="q"/>
            </a:pP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Processus du Data </a:t>
            </a:r>
            <a:r>
              <a:rPr lang="fr-FR" b="1" dirty="0" err="1">
                <a:solidFill>
                  <a:srgbClr val="C00000"/>
                </a:solidFill>
              </a:rPr>
              <a:t>Mining</a:t>
            </a:r>
            <a:endParaRPr lang="fr-FR" b="1" dirty="0">
              <a:solidFill>
                <a:srgbClr val="C00000"/>
              </a:solidFill>
            </a:endParaRPr>
          </a:p>
        </p:txBody>
      </p:sp>
      <p:pic>
        <p:nvPicPr>
          <p:cNvPr id="26626" name="Picture 2"/>
          <p:cNvPicPr>
            <a:picLocks noChangeAspect="1" noChangeArrowheads="1"/>
          </p:cNvPicPr>
          <p:nvPr/>
        </p:nvPicPr>
        <p:blipFill>
          <a:blip r:embed="rId2" cstate="print"/>
          <a:srcRect/>
          <a:stretch>
            <a:fillRect/>
          </a:stretch>
        </p:blipFill>
        <p:spPr bwMode="auto">
          <a:xfrm>
            <a:off x="467544" y="2276872"/>
            <a:ext cx="8331727" cy="3489945"/>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Etapes du Data </a:t>
            </a:r>
            <a:r>
              <a:rPr lang="fr-FR" b="1" dirty="0" err="1">
                <a:solidFill>
                  <a:srgbClr val="C00000"/>
                </a:solidFill>
              </a:rPr>
              <a:t>Mining</a:t>
            </a:r>
            <a:endParaRPr lang="fr-FR" b="1" dirty="0">
              <a:solidFill>
                <a:srgbClr val="C00000"/>
              </a:solidFill>
            </a:endParaRPr>
          </a:p>
        </p:txBody>
      </p:sp>
      <p:sp>
        <p:nvSpPr>
          <p:cNvPr id="3" name="Espace réservé du contenu 2"/>
          <p:cNvSpPr>
            <a:spLocks noGrp="1"/>
          </p:cNvSpPr>
          <p:nvPr>
            <p:ph idx="1"/>
          </p:nvPr>
        </p:nvSpPr>
        <p:spPr/>
        <p:txBody>
          <a:bodyPr>
            <a:normAutofit lnSpcReduction="10000"/>
          </a:bodyPr>
          <a:lstStyle/>
          <a:p>
            <a:pPr marL="514350" indent="-514350">
              <a:buFont typeface="+mj-lt"/>
              <a:buAutoNum type="arabicPeriod"/>
            </a:pPr>
            <a:endParaRPr lang="fr-FR" dirty="0"/>
          </a:p>
          <a:p>
            <a:pPr marL="971550" lvl="1" indent="-514350">
              <a:buFont typeface="+mj-lt"/>
              <a:buAutoNum type="arabicPeriod"/>
            </a:pPr>
            <a:r>
              <a:rPr lang="fr-FR" dirty="0"/>
              <a:t>Poser les problèmes</a:t>
            </a:r>
          </a:p>
          <a:p>
            <a:pPr marL="971550" lvl="1" indent="-514350">
              <a:buFont typeface="+mj-lt"/>
              <a:buAutoNum type="arabicPeriod"/>
            </a:pPr>
            <a:r>
              <a:rPr lang="fr-FR" dirty="0"/>
              <a:t>Rechercher des données </a:t>
            </a:r>
          </a:p>
          <a:p>
            <a:pPr marL="971550" lvl="1" indent="-514350">
              <a:buFont typeface="+mj-lt"/>
              <a:buAutoNum type="arabicPeriod"/>
            </a:pPr>
            <a:r>
              <a:rPr lang="fr-FR" dirty="0"/>
              <a:t>Sélectionner les données pertinentes</a:t>
            </a:r>
          </a:p>
          <a:p>
            <a:pPr marL="971550" lvl="1" indent="-514350">
              <a:buFont typeface="+mj-lt"/>
              <a:buAutoNum type="arabicPeriod"/>
            </a:pPr>
            <a:r>
              <a:rPr lang="fr-FR" dirty="0"/>
              <a:t>Nettoyer des données</a:t>
            </a:r>
          </a:p>
          <a:p>
            <a:pPr marL="971550" lvl="1" indent="-514350">
              <a:buFont typeface="+mj-lt"/>
              <a:buAutoNum type="arabicPeriod"/>
            </a:pPr>
            <a:r>
              <a:rPr lang="fr-FR" dirty="0"/>
              <a:t>Transformer les variables</a:t>
            </a:r>
          </a:p>
          <a:p>
            <a:pPr marL="971550" lvl="1" indent="-514350">
              <a:buFont typeface="+mj-lt"/>
              <a:buAutoNum type="arabicPeriod"/>
            </a:pPr>
            <a:r>
              <a:rPr lang="fr-FR" dirty="0"/>
              <a:t>Rechercher le modèle</a:t>
            </a:r>
          </a:p>
          <a:p>
            <a:pPr marL="971550" lvl="1" indent="-514350">
              <a:buFont typeface="+mj-lt"/>
              <a:buAutoNum type="arabicPeriod"/>
            </a:pPr>
            <a:r>
              <a:rPr lang="fr-FR" dirty="0"/>
              <a:t>Evaluer le résultat</a:t>
            </a:r>
          </a:p>
          <a:p>
            <a:pPr marL="971550" lvl="1" indent="-514350">
              <a:buFont typeface="+mj-lt"/>
              <a:buAutoNum type="arabicPeriod"/>
            </a:pPr>
            <a:r>
              <a:rPr lang="fr-FR" dirty="0"/>
              <a:t>Intégrer la connaissance</a:t>
            </a:r>
          </a:p>
          <a:p>
            <a:pPr marL="514350" indent="-514350">
              <a:buFont typeface="+mj-lt"/>
              <a:buAutoNum type="arabicPeriod"/>
            </a:pP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Etapes du Data </a:t>
            </a:r>
            <a:r>
              <a:rPr lang="fr-FR" b="1" dirty="0" err="1">
                <a:solidFill>
                  <a:srgbClr val="C00000"/>
                </a:solidFill>
              </a:rPr>
              <a:t>Mining</a:t>
            </a:r>
            <a:endParaRPr lang="fr-FR" dirty="0"/>
          </a:p>
        </p:txBody>
      </p:sp>
      <p:sp>
        <p:nvSpPr>
          <p:cNvPr id="3" name="Espace réservé du contenu 2"/>
          <p:cNvSpPr>
            <a:spLocks noGrp="1"/>
          </p:cNvSpPr>
          <p:nvPr>
            <p:ph idx="1"/>
          </p:nvPr>
        </p:nvSpPr>
        <p:spPr/>
        <p:txBody>
          <a:bodyPr>
            <a:normAutofit fontScale="70000" lnSpcReduction="20000"/>
          </a:bodyPr>
          <a:lstStyle/>
          <a:p>
            <a:pPr marL="514350" lvl="0" indent="-514350" algn="just">
              <a:buFont typeface="+mj-lt"/>
              <a:buAutoNum type="arabicPeriod"/>
            </a:pPr>
            <a:r>
              <a:rPr lang="fr-FR" sz="4500" b="1" u="sng" dirty="0"/>
              <a:t>Poser les problèmes :</a:t>
            </a:r>
            <a:endParaRPr lang="fr-FR" sz="4500" dirty="0"/>
          </a:p>
          <a:p>
            <a:pPr algn="just">
              <a:buNone/>
            </a:pPr>
            <a:r>
              <a:rPr lang="fr-FR" sz="6000" dirty="0"/>
              <a:t>	</a:t>
            </a:r>
            <a:r>
              <a:rPr lang="fr-FR" sz="5100" dirty="0"/>
              <a:t>Exposer le problème et où l’on définit les objectifs, le résultat attendu ainsi que les moyens de mesurer le succès de l’étape de datamining.</a:t>
            </a:r>
          </a:p>
          <a:p>
            <a:pPr lvl="1" algn="just"/>
            <a:r>
              <a:rPr lang="fr-FR" sz="5100" b="1" dirty="0"/>
              <a:t>La formulation du problème </a:t>
            </a:r>
          </a:p>
          <a:p>
            <a:pPr lvl="1" algn="just"/>
            <a:r>
              <a:rPr lang="fr-FR" sz="5100" b="1" dirty="0"/>
              <a:t>La typologie du problème</a:t>
            </a:r>
          </a:p>
          <a:p>
            <a:pPr lvl="1" algn="just"/>
            <a:r>
              <a:rPr lang="fr-FR" sz="5100" b="1" dirty="0"/>
              <a:t>Les  résultats attendus </a:t>
            </a:r>
          </a:p>
          <a:p>
            <a:pPr algn="just"/>
            <a:endParaRPr lang="fr-FR" sz="6000" dirty="0"/>
          </a:p>
          <a:p>
            <a:pPr algn="just"/>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Etapes du Data </a:t>
            </a:r>
            <a:r>
              <a:rPr lang="fr-FR" b="1" dirty="0" err="1">
                <a:solidFill>
                  <a:srgbClr val="C00000"/>
                </a:solidFill>
              </a:rPr>
              <a:t>Mining</a:t>
            </a:r>
            <a:endParaRPr lang="fr-FR" dirty="0"/>
          </a:p>
        </p:txBody>
      </p:sp>
      <p:sp>
        <p:nvSpPr>
          <p:cNvPr id="3" name="Espace réservé du contenu 2"/>
          <p:cNvSpPr>
            <a:spLocks noGrp="1"/>
          </p:cNvSpPr>
          <p:nvPr>
            <p:ph idx="1"/>
          </p:nvPr>
        </p:nvSpPr>
        <p:spPr/>
        <p:txBody>
          <a:bodyPr>
            <a:normAutofit fontScale="32500" lnSpcReduction="20000"/>
          </a:bodyPr>
          <a:lstStyle/>
          <a:p>
            <a:pPr marL="1143000" lvl="0" indent="-1143000" algn="just">
              <a:buFont typeface="+mj-lt"/>
              <a:buAutoNum type="arabicPeriod" startAt="2"/>
            </a:pPr>
            <a:r>
              <a:rPr lang="fr-FR" sz="6900" b="1" u="sng" dirty="0"/>
              <a:t>Rechercher des données :</a:t>
            </a:r>
          </a:p>
          <a:p>
            <a:pPr algn="just">
              <a:buNone/>
            </a:pPr>
            <a:r>
              <a:rPr lang="fr-FR" dirty="0"/>
              <a:t>	</a:t>
            </a:r>
            <a:r>
              <a:rPr lang="fr-FR" sz="6200" dirty="0"/>
              <a:t>On détermine la structure générale des données ainsi que les règles utilisées pour les constituer. Il faut identifier les informations exploitables et vérifier leur qualité et leur facilité d’accès (documents papier, supports électroniques,…).</a:t>
            </a:r>
          </a:p>
          <a:p>
            <a:pPr algn="just">
              <a:buNone/>
            </a:pPr>
            <a:endParaRPr lang="fr-FR" b="1" i="1" u="sng" dirty="0"/>
          </a:p>
          <a:p>
            <a:pPr algn="just">
              <a:buNone/>
            </a:pPr>
            <a:r>
              <a:rPr lang="fr-FR" b="1" i="1" u="sng" dirty="0"/>
              <a:t> </a:t>
            </a:r>
            <a:endParaRPr lang="fr-FR" sz="2800" dirty="0"/>
          </a:p>
          <a:p>
            <a:pPr marL="1143000" lvl="0" indent="-1143000" algn="just">
              <a:buFont typeface="+mj-lt"/>
              <a:buAutoNum type="arabicPeriod" startAt="3"/>
            </a:pPr>
            <a:r>
              <a:rPr lang="fr-FR" sz="6900" b="1" u="sng" dirty="0"/>
              <a:t>Sélectionner les données pertinentes :</a:t>
            </a:r>
          </a:p>
          <a:p>
            <a:pPr algn="just">
              <a:buNone/>
            </a:pPr>
            <a:r>
              <a:rPr lang="fr-FR" sz="5100" dirty="0"/>
              <a:t>	</a:t>
            </a:r>
            <a:r>
              <a:rPr lang="fr-FR" sz="6200" dirty="0"/>
              <a:t>Le meilleur moyen  de créer un modèle est de rechercher des événements similaires dans le passé. </a:t>
            </a:r>
          </a:p>
          <a:p>
            <a:pPr algn="just"/>
            <a:endParaRPr lang="fr-FR" sz="6200" dirty="0"/>
          </a:p>
          <a:p>
            <a:pPr algn="just">
              <a:buNone/>
            </a:pPr>
            <a:r>
              <a:rPr lang="fr-FR" sz="6200" dirty="0"/>
              <a:t>	Cette étape de collecte et de sélection constitue une masse de travail très importante qui peut représenter jusqu’à 80% de la charge de travail globale du processus de data </a:t>
            </a:r>
            <a:r>
              <a:rPr lang="fr-FR" sz="6200" dirty="0" err="1"/>
              <a:t>mining</a:t>
            </a:r>
            <a:r>
              <a:rPr lang="fr-FR" sz="6200" dirty="0"/>
              <a:t> car la préparation de données en vue d’un traitement par logiciel de data </a:t>
            </a:r>
            <a:r>
              <a:rPr lang="fr-FR" sz="6200" dirty="0" err="1"/>
              <a:t>mining</a:t>
            </a:r>
            <a:r>
              <a:rPr lang="fr-FR" sz="6200" dirty="0"/>
              <a:t> nécessite une attention toute particulière : entrer une donnée fausse ou peu en rapport avec le sujet d’étude donnerait une information fausse ou erronée à la sortie.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Etapes du Data </a:t>
            </a:r>
            <a:r>
              <a:rPr lang="fr-FR" b="1" dirty="0" err="1">
                <a:solidFill>
                  <a:srgbClr val="C00000"/>
                </a:solidFill>
              </a:rPr>
              <a:t>Mining</a:t>
            </a:r>
            <a:endParaRPr lang="fr-FR" dirty="0"/>
          </a:p>
        </p:txBody>
      </p:sp>
      <p:sp>
        <p:nvSpPr>
          <p:cNvPr id="3" name="Espace réservé du contenu 2"/>
          <p:cNvSpPr>
            <a:spLocks noGrp="1"/>
          </p:cNvSpPr>
          <p:nvPr>
            <p:ph idx="1"/>
          </p:nvPr>
        </p:nvSpPr>
        <p:spPr/>
        <p:txBody>
          <a:bodyPr>
            <a:normAutofit fontScale="70000" lnSpcReduction="20000"/>
          </a:bodyPr>
          <a:lstStyle/>
          <a:p>
            <a:pPr marL="514350" lvl="0" indent="-514350" algn="just">
              <a:buFont typeface="+mj-lt"/>
              <a:buAutoNum type="arabicPeriod" startAt="4"/>
            </a:pPr>
            <a:r>
              <a:rPr lang="fr-FR" b="1" u="sng" dirty="0"/>
              <a:t>Nettoyer les données :</a:t>
            </a:r>
            <a:endParaRPr lang="fr-FR" sz="2800" dirty="0"/>
          </a:p>
          <a:p>
            <a:pPr algn="just">
              <a:buNone/>
            </a:pPr>
            <a:r>
              <a:rPr lang="fr-FR" dirty="0"/>
              <a:t>	La définition de la taille de la base d’exemples et le choix de son mode d’élaboration passent par un diagnostic de la qualité potentielle des données (erreurs de saisie, champs nuls, valeurs aberrantes) impose généralement  une phase de nettoyage des données. Celle-ci a pour objectif de corriger ou de contourner les inexactitudes ou les erreurs qui se sont glissés dans les données.     </a:t>
            </a:r>
            <a:endParaRPr lang="fr-FR" sz="2800" dirty="0"/>
          </a:p>
          <a:p>
            <a:pPr algn="just"/>
            <a:endParaRPr lang="fr-FR" sz="2800" dirty="0"/>
          </a:p>
          <a:p>
            <a:pPr marL="514350" lvl="0" indent="-514350" algn="just">
              <a:buFont typeface="+mj-lt"/>
              <a:buAutoNum type="arabicPeriod" startAt="5"/>
            </a:pPr>
            <a:r>
              <a:rPr lang="fr-FR" b="1" u="sng" dirty="0"/>
              <a:t>Transformer les variables :</a:t>
            </a:r>
            <a:endParaRPr lang="fr-FR" sz="2800" dirty="0"/>
          </a:p>
          <a:p>
            <a:pPr algn="just">
              <a:buNone/>
            </a:pPr>
            <a:r>
              <a:rPr lang="fr-FR" dirty="0"/>
              <a:t>	Maintenant que les variables sont pertinentes et que les données sont fiables, il faut les transformer pour préparer le travail d’analyse. Il s’agit d’intervenir sur les variables pour faciliter leur exploitation par les outils de modélisation. </a:t>
            </a:r>
            <a:endParaRPr lang="fr-FR" sz="2800" dirty="0"/>
          </a:p>
          <a:p>
            <a:pPr algn="just"/>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Etapes du Data </a:t>
            </a:r>
            <a:r>
              <a:rPr lang="fr-FR" b="1" dirty="0" err="1">
                <a:solidFill>
                  <a:srgbClr val="C00000"/>
                </a:solidFill>
              </a:rPr>
              <a:t>Mining</a:t>
            </a:r>
            <a:endParaRPr lang="fr-FR" dirty="0"/>
          </a:p>
        </p:txBody>
      </p:sp>
      <p:sp>
        <p:nvSpPr>
          <p:cNvPr id="3" name="Espace réservé du contenu 2"/>
          <p:cNvSpPr>
            <a:spLocks noGrp="1"/>
          </p:cNvSpPr>
          <p:nvPr>
            <p:ph idx="1"/>
          </p:nvPr>
        </p:nvSpPr>
        <p:spPr/>
        <p:txBody>
          <a:bodyPr>
            <a:normAutofit fontScale="55000" lnSpcReduction="20000"/>
          </a:bodyPr>
          <a:lstStyle/>
          <a:p>
            <a:pPr marL="514350" lvl="0" indent="-514350" algn="just">
              <a:buFont typeface="+mj-lt"/>
              <a:buAutoNum type="arabicPeriod" startAt="6"/>
            </a:pPr>
            <a:r>
              <a:rPr lang="fr-FR" b="1" u="sng" dirty="0"/>
              <a:t>Rechercher le modèle :</a:t>
            </a:r>
            <a:endParaRPr lang="fr-FR" sz="2800" dirty="0"/>
          </a:p>
          <a:p>
            <a:pPr algn="just">
              <a:buNone/>
            </a:pPr>
            <a:r>
              <a:rPr lang="fr-FR" dirty="0"/>
              <a:t>	La modélisation consiste à extraire la connaissance utile d’un ensemble de données bruitées et à la présenter sous une forme synthétique. Elle repose sur une recherche exploratoire, c'est-à-dire dépourvue de préjugés concernant les relations entre les données.</a:t>
            </a:r>
            <a:endParaRPr lang="fr-FR" sz="2800" dirty="0"/>
          </a:p>
          <a:p>
            <a:pPr algn="just">
              <a:buNone/>
            </a:pPr>
            <a:r>
              <a:rPr lang="fr-FR" b="1" i="1" dirty="0"/>
              <a:t> </a:t>
            </a:r>
            <a:endParaRPr lang="fr-FR" sz="2800" dirty="0"/>
          </a:p>
          <a:p>
            <a:pPr marL="514350" lvl="0" indent="-514350" algn="just">
              <a:buFont typeface="+mj-lt"/>
              <a:buAutoNum type="arabicPeriod" startAt="7"/>
            </a:pPr>
            <a:r>
              <a:rPr lang="fr-FR" b="1" u="sng" dirty="0"/>
              <a:t>Evaluer le résultat :</a:t>
            </a:r>
            <a:endParaRPr lang="fr-FR" sz="2800" dirty="0"/>
          </a:p>
          <a:p>
            <a:pPr algn="just">
              <a:buNone/>
            </a:pPr>
            <a:r>
              <a:rPr lang="fr-FR" dirty="0"/>
              <a:t>	L’évaluation du résultat permet d’estimer la qualité du modèle, c’est à dire sa capacité à déterminer correctement les valeurs qu’il est censé avoir appris à calculer sur des cas nouveaux. Cette évaluation prend généralement une forme qualitative et une forme quantitative.</a:t>
            </a:r>
            <a:endParaRPr lang="fr-FR" sz="2800" dirty="0"/>
          </a:p>
          <a:p>
            <a:pPr algn="just">
              <a:buNone/>
            </a:pPr>
            <a:r>
              <a:rPr lang="fr-FR" b="1" i="1" dirty="0"/>
              <a:t> </a:t>
            </a:r>
            <a:endParaRPr lang="fr-FR" sz="2800" dirty="0"/>
          </a:p>
          <a:p>
            <a:pPr marL="514350" lvl="0" indent="-514350" algn="just">
              <a:buFont typeface="+mj-lt"/>
              <a:buAutoNum type="arabicPeriod" startAt="8"/>
            </a:pPr>
            <a:r>
              <a:rPr lang="fr-FR" b="1" u="sng" dirty="0"/>
              <a:t>Intégrer les connaissances :</a:t>
            </a:r>
            <a:endParaRPr lang="fr-FR" sz="2800" dirty="0"/>
          </a:p>
          <a:p>
            <a:pPr algn="just">
              <a:buNone/>
            </a:pPr>
            <a:r>
              <a:rPr lang="fr-FR" dirty="0"/>
              <a:t>	La connaissance ne sert à rien tant qu’elle n’est pas convertie en décision puis en action.  Cette étape d’intégration de la connaissance consiste à implanter le modèle ou ses résultats dans les systèmes informatiques ou dans les processus de l’entreprise. C’est la transition du domaine des études au domaine opérationnel.</a:t>
            </a:r>
            <a:endParaRPr lang="fr-FR" sz="2800" dirty="0"/>
          </a:p>
          <a:p>
            <a:pPr algn="just"/>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Domaines d’application</a:t>
            </a:r>
          </a:p>
        </p:txBody>
      </p:sp>
      <p:sp>
        <p:nvSpPr>
          <p:cNvPr id="3" name="Espace réservé du contenu 2"/>
          <p:cNvSpPr>
            <a:spLocks noGrp="1"/>
          </p:cNvSpPr>
          <p:nvPr>
            <p:ph idx="1"/>
          </p:nvPr>
        </p:nvSpPr>
        <p:spPr/>
        <p:txBody>
          <a:bodyPr>
            <a:normAutofit fontScale="85000" lnSpcReduction="10000"/>
          </a:bodyPr>
          <a:lstStyle/>
          <a:p>
            <a:pPr>
              <a:buFont typeface="Wingdings" pitchFamily="2" charset="2"/>
              <a:buChar char="q"/>
            </a:pPr>
            <a:r>
              <a:rPr lang="fr-FR" dirty="0"/>
              <a:t>Organisme de crédit : pour décider d’accorder ou non un crédit en fonction du profil du demandeur, de sa demande, et des expériences passées de prêts ; </a:t>
            </a:r>
          </a:p>
          <a:p>
            <a:pPr>
              <a:buFont typeface="Wingdings" pitchFamily="2" charset="2"/>
              <a:buChar char="q"/>
            </a:pPr>
            <a:r>
              <a:rPr lang="fr-FR" dirty="0"/>
              <a:t>Optimisation du nombre de places dans les avions, hôtels</a:t>
            </a:r>
          </a:p>
          <a:p>
            <a:pPr>
              <a:buFont typeface="Wingdings" pitchFamily="2" charset="2"/>
              <a:buChar char="q"/>
            </a:pPr>
            <a:r>
              <a:rPr lang="fr-FR" dirty="0"/>
              <a:t>Organisation des rayonnages dans les supermarchés en regroupant les produits qui sont généralement achetés ensemble .</a:t>
            </a:r>
          </a:p>
          <a:p>
            <a:pPr>
              <a:buFont typeface="Wingdings" pitchFamily="2" charset="2"/>
              <a:buChar char="q"/>
            </a:pPr>
            <a:r>
              <a:rPr lang="fr-FR" dirty="0"/>
              <a:t>Diagnostic médical</a:t>
            </a:r>
          </a:p>
          <a:p>
            <a:pPr>
              <a:buFont typeface="Wingdings" pitchFamily="2" charset="2"/>
              <a:buChar char="q"/>
            </a:pPr>
            <a:r>
              <a:rPr lang="fr-FR" dirty="0"/>
              <a:t>Commerce électronique, recommandation de produits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Dérivés du Data </a:t>
            </a:r>
            <a:r>
              <a:rPr lang="fr-FR" b="1" dirty="0" err="1">
                <a:solidFill>
                  <a:srgbClr val="C00000"/>
                </a:solidFill>
              </a:rPr>
              <a:t>Mining</a:t>
            </a:r>
            <a:endParaRPr lang="fr-FR" b="1" dirty="0">
              <a:solidFill>
                <a:srgbClr val="C00000"/>
              </a:solidFill>
            </a:endParaRPr>
          </a:p>
        </p:txBody>
      </p:sp>
      <p:sp>
        <p:nvSpPr>
          <p:cNvPr id="3" name="Espace réservé du contenu 2"/>
          <p:cNvSpPr>
            <a:spLocks noGrp="1"/>
          </p:cNvSpPr>
          <p:nvPr>
            <p:ph idx="1"/>
          </p:nvPr>
        </p:nvSpPr>
        <p:spPr/>
        <p:txBody>
          <a:bodyPr>
            <a:normAutofit fontScale="92500" lnSpcReduction="20000"/>
          </a:bodyPr>
          <a:lstStyle/>
          <a:p>
            <a:pPr algn="just">
              <a:buFont typeface="Wingdings" pitchFamily="2" charset="2"/>
              <a:buChar char="q"/>
            </a:pPr>
            <a:r>
              <a:rPr lang="fr-FR" b="1" dirty="0"/>
              <a:t>Web </a:t>
            </a:r>
            <a:r>
              <a:rPr lang="fr-FR" b="1" dirty="0" err="1"/>
              <a:t>mining</a:t>
            </a:r>
            <a:r>
              <a:rPr lang="fr-FR" b="1" dirty="0"/>
              <a:t>:</a:t>
            </a:r>
          </a:p>
          <a:p>
            <a:pPr lvl="1" algn="just">
              <a:buFont typeface="Wingdings" pitchFamily="2" charset="2"/>
              <a:buChar char="§"/>
            </a:pPr>
            <a:r>
              <a:rPr lang="fr-FR" dirty="0"/>
              <a:t>optimisation des sites</a:t>
            </a:r>
          </a:p>
          <a:p>
            <a:pPr lvl="1" algn="just">
              <a:buFont typeface="Wingdings" pitchFamily="2" charset="2"/>
              <a:buChar char="§"/>
            </a:pPr>
            <a:r>
              <a:rPr lang="fr-FR" dirty="0"/>
              <a:t>meilleure connaissance des </a:t>
            </a:r>
          </a:p>
          <a:p>
            <a:pPr algn="just">
              <a:buFont typeface="Wingdings" pitchFamily="2" charset="2"/>
              <a:buChar char="q"/>
            </a:pPr>
            <a:r>
              <a:rPr lang="fr-FR" b="1" dirty="0" err="1"/>
              <a:t>Text</a:t>
            </a:r>
            <a:r>
              <a:rPr lang="fr-FR" b="1" dirty="0"/>
              <a:t> </a:t>
            </a:r>
            <a:r>
              <a:rPr lang="fr-FR" b="1" dirty="0" err="1"/>
              <a:t>mining</a:t>
            </a:r>
            <a:r>
              <a:rPr lang="fr-FR" b="1" dirty="0"/>
              <a:t>:</a:t>
            </a:r>
          </a:p>
          <a:p>
            <a:pPr lvl="1" algn="just">
              <a:buFont typeface="Wingdings" pitchFamily="2" charset="2"/>
              <a:buChar char="§"/>
            </a:pPr>
            <a:r>
              <a:rPr lang="fr-FR" dirty="0"/>
              <a:t>statistique lexicale pour l’analyse des courriers, courriels, dépêches, comptes-rendus, brevets (langue naturelle) </a:t>
            </a:r>
          </a:p>
          <a:p>
            <a:pPr algn="just">
              <a:buFont typeface="Wingdings" pitchFamily="2" charset="2"/>
              <a:buChar char="q"/>
            </a:pPr>
            <a:r>
              <a:rPr lang="fr-FR" b="1" dirty="0"/>
              <a:t>Image </a:t>
            </a:r>
            <a:r>
              <a:rPr lang="fr-FR" b="1" dirty="0" err="1"/>
              <a:t>mining</a:t>
            </a:r>
            <a:r>
              <a:rPr lang="fr-FR" b="1" dirty="0"/>
              <a:t>: </a:t>
            </a:r>
          </a:p>
          <a:p>
            <a:pPr lvl="1" algn="just">
              <a:buFont typeface="Wingdings" pitchFamily="2" charset="2"/>
              <a:buChar char="§"/>
            </a:pPr>
            <a:r>
              <a:rPr lang="fr-FR" dirty="0"/>
              <a:t>reconnaissance automatique d’une forme ou d’un visage</a:t>
            </a:r>
          </a:p>
          <a:p>
            <a:pPr lvl="1" algn="just">
              <a:buFont typeface="Wingdings" pitchFamily="2" charset="2"/>
              <a:buChar char="§"/>
            </a:pPr>
            <a:r>
              <a:rPr lang="fr-FR" dirty="0"/>
              <a:t>détection d’une échographie anormale, d’une tumeur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a:bodyPr>
          <a:lstStyle/>
          <a:p>
            <a:pPr algn="just">
              <a:buFont typeface="Wingdings" pitchFamily="2" charset="2"/>
              <a:buChar char="q"/>
            </a:pPr>
            <a:r>
              <a:rPr lang="fr-FR" dirty="0"/>
              <a:t>Le développement important qu’a connu le matériel informatique, et la baisse des coûts ont permis de construire de grandes bases de données à moindre frais.</a:t>
            </a:r>
          </a:p>
          <a:p>
            <a:pPr algn="just">
              <a:buFont typeface="Wingdings" pitchFamily="2" charset="2"/>
              <a:buChar char="q"/>
            </a:pPr>
            <a:r>
              <a:rPr lang="fr-FR" dirty="0"/>
              <a:t> Malheureusement, il s’est avéré que la quantité phénoménale d’informations stockées  depuis qu’elles sont informatisées, est fortement sous-utilisée, alors qu’on pouvait exploiter ces données afin d’en extraire des connaissances.</a:t>
            </a:r>
          </a:p>
          <a:p>
            <a:pPr algn="just">
              <a:buFont typeface="Wingdings" pitchFamily="2" charset="2"/>
              <a:buChar char="q"/>
            </a:pPr>
            <a:endParaRPr lang="fr-FR" dirty="0"/>
          </a:p>
        </p:txBody>
      </p:sp>
      <p:sp>
        <p:nvSpPr>
          <p:cNvPr id="4" name="Titre 1"/>
          <p:cNvSpPr>
            <a:spLocks noGrp="1"/>
          </p:cNvSpPr>
          <p:nvPr>
            <p:ph type="title"/>
          </p:nvPr>
        </p:nvSpPr>
        <p:spPr>
          <a:xfrm>
            <a:off x="457200" y="274638"/>
            <a:ext cx="8229600" cy="1143000"/>
          </a:xfrm>
        </p:spPr>
        <p:txBody>
          <a:bodyPr>
            <a:normAutofit/>
          </a:bodyPr>
          <a:lstStyle/>
          <a:p>
            <a:r>
              <a:rPr lang="fr-FR" b="1" cap="all" dirty="0">
                <a:solidFill>
                  <a:srgbClr val="C00000"/>
                </a:solidFill>
              </a:rPr>
              <a:t>introduction</a:t>
            </a:r>
            <a:endParaRPr lang="fr-FR" b="1" dirty="0">
              <a:solidFill>
                <a:srgbClr val="C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Techniques du Data </a:t>
            </a:r>
            <a:r>
              <a:rPr lang="fr-FR" b="1" dirty="0" err="1">
                <a:solidFill>
                  <a:srgbClr val="C00000"/>
                </a:solidFill>
              </a:rPr>
              <a:t>Mining</a:t>
            </a:r>
            <a:endParaRPr lang="fr-FR" b="1" dirty="0">
              <a:solidFill>
                <a:srgbClr val="C00000"/>
              </a:solidFill>
            </a:endParaRPr>
          </a:p>
        </p:txBody>
      </p:sp>
      <p:sp>
        <p:nvSpPr>
          <p:cNvPr id="3" name="Espace réservé du contenu 2"/>
          <p:cNvSpPr>
            <a:spLocks noGrp="1"/>
          </p:cNvSpPr>
          <p:nvPr>
            <p:ph idx="1"/>
          </p:nvPr>
        </p:nvSpPr>
        <p:spPr/>
        <p:txBody>
          <a:bodyPr>
            <a:normAutofit fontScale="92500" lnSpcReduction="20000"/>
          </a:bodyPr>
          <a:lstStyle/>
          <a:p>
            <a:pPr lvl="0" algn="just">
              <a:buFont typeface="Wingdings" pitchFamily="2" charset="2"/>
              <a:buChar char="q"/>
            </a:pPr>
            <a:r>
              <a:rPr lang="fr-FR" dirty="0"/>
              <a:t>Classification et  segmentation</a:t>
            </a:r>
          </a:p>
          <a:p>
            <a:pPr lvl="0" algn="just">
              <a:buFont typeface="Wingdings" pitchFamily="2" charset="2"/>
              <a:buChar char="q"/>
            </a:pPr>
            <a:r>
              <a:rPr lang="fr-FR" dirty="0" err="1"/>
              <a:t>Clustering</a:t>
            </a:r>
            <a:endParaRPr lang="fr-FR" dirty="0"/>
          </a:p>
          <a:p>
            <a:pPr lvl="0" algn="just">
              <a:buFont typeface="Wingdings" pitchFamily="2" charset="2"/>
              <a:buChar char="q"/>
            </a:pPr>
            <a:r>
              <a:rPr lang="fr-FR" dirty="0"/>
              <a:t>Analyse prédictive</a:t>
            </a:r>
          </a:p>
          <a:p>
            <a:pPr lvl="0" algn="just">
              <a:buFont typeface="Wingdings" pitchFamily="2" charset="2"/>
              <a:buChar char="q"/>
            </a:pPr>
            <a:r>
              <a:rPr lang="fr-FR" dirty="0"/>
              <a:t>Arbres de décision </a:t>
            </a:r>
          </a:p>
          <a:p>
            <a:pPr lvl="0" algn="just">
              <a:buFont typeface="Wingdings" pitchFamily="2" charset="2"/>
              <a:buChar char="q"/>
            </a:pPr>
            <a:r>
              <a:rPr lang="fr-FR" dirty="0"/>
              <a:t>Associations et analogies</a:t>
            </a:r>
          </a:p>
          <a:p>
            <a:pPr lvl="0" algn="just">
              <a:buFont typeface="Wingdings" pitchFamily="2" charset="2"/>
              <a:buChar char="q"/>
            </a:pPr>
            <a:r>
              <a:rPr lang="fr-FR" dirty="0"/>
              <a:t>Apprentissage automatique et réseaux de neurones.</a:t>
            </a:r>
          </a:p>
          <a:p>
            <a:pPr lvl="0" algn="just">
              <a:buFont typeface="Wingdings" pitchFamily="2" charset="2"/>
              <a:buChar char="q"/>
            </a:pPr>
            <a:r>
              <a:rPr lang="fr-FR" dirty="0"/>
              <a:t> Algorithmes génétiques</a:t>
            </a:r>
          </a:p>
          <a:p>
            <a:pPr lvl="0" algn="just">
              <a:buFont typeface="Wingdings" pitchFamily="2" charset="2"/>
              <a:buChar char="q"/>
            </a:pPr>
            <a:r>
              <a:rPr lang="fr-FR" i="1" dirty="0"/>
              <a:t>Algorithmes Naïve Bayes, séries chronologiques, régression linéaire...</a:t>
            </a:r>
            <a:endParaRPr lang="fr-FR" dirty="0"/>
          </a:p>
          <a:p>
            <a:pPr algn="just">
              <a:buFont typeface="Wingdings" pitchFamily="2" charset="2"/>
              <a:buChar char="q"/>
            </a:pP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Outils de Data </a:t>
            </a:r>
            <a:r>
              <a:rPr lang="fr-FR" b="1" dirty="0" err="1">
                <a:solidFill>
                  <a:srgbClr val="C00000"/>
                </a:solidFill>
              </a:rPr>
              <a:t>Mining</a:t>
            </a:r>
            <a:endParaRPr lang="fr-FR" b="1" dirty="0">
              <a:solidFill>
                <a:srgbClr val="C00000"/>
              </a:solidFill>
            </a:endParaRPr>
          </a:p>
        </p:txBody>
      </p:sp>
      <p:sp>
        <p:nvSpPr>
          <p:cNvPr id="3" name="Espace réservé du contenu 2"/>
          <p:cNvSpPr>
            <a:spLocks noGrp="1"/>
          </p:cNvSpPr>
          <p:nvPr>
            <p:ph idx="1"/>
          </p:nvPr>
        </p:nvSpPr>
        <p:spPr/>
        <p:txBody>
          <a:bodyPr>
            <a:normAutofit/>
          </a:bodyPr>
          <a:lstStyle/>
          <a:p>
            <a:pPr marL="493712" indent="-457200">
              <a:buFont typeface="+mj-lt"/>
              <a:buAutoNum type="arabicPeriod"/>
            </a:pPr>
            <a:r>
              <a:rPr lang="fr-FR" sz="2400" b="1" u="sng" dirty="0"/>
              <a:t>Commerciaux</a:t>
            </a:r>
            <a:r>
              <a:rPr lang="fr-FR" sz="2400" b="1" dirty="0"/>
              <a:t> :</a:t>
            </a:r>
          </a:p>
          <a:p>
            <a:pPr>
              <a:buNone/>
            </a:pPr>
            <a:r>
              <a:rPr lang="fr-FR" sz="2400" dirty="0"/>
              <a:t>	• Simplicité du pilotage </a:t>
            </a:r>
          </a:p>
          <a:p>
            <a:pPr>
              <a:buNone/>
            </a:pPr>
            <a:r>
              <a:rPr lang="fr-FR" sz="2400" dirty="0"/>
              <a:t>	• </a:t>
            </a:r>
            <a:r>
              <a:rPr lang="fr-FR" sz="2400"/>
              <a:t>Techniques variées</a:t>
            </a:r>
          </a:p>
          <a:p>
            <a:pPr>
              <a:buNone/>
            </a:pPr>
            <a:endParaRPr lang="fr-FR" sz="2400" b="1" dirty="0"/>
          </a:p>
          <a:p>
            <a:pPr marL="457200" indent="-457200">
              <a:buFont typeface="+mj-lt"/>
              <a:buAutoNum type="arabicPeriod" startAt="2"/>
            </a:pPr>
            <a:r>
              <a:rPr lang="fr-FR" sz="2400" b="1" dirty="0"/>
              <a:t> </a:t>
            </a:r>
            <a:r>
              <a:rPr lang="fr-FR" sz="2400" b="1" u="sng" dirty="0"/>
              <a:t>Universitaires </a:t>
            </a:r>
            <a:r>
              <a:rPr lang="fr-FR" sz="2400" b="1" dirty="0"/>
              <a:t> :</a:t>
            </a:r>
            <a:endParaRPr lang="fr-FR" sz="2400" b="1" u="sng" dirty="0"/>
          </a:p>
          <a:p>
            <a:pPr>
              <a:buNone/>
            </a:pPr>
            <a:r>
              <a:rPr lang="fr-FR" sz="2400" dirty="0"/>
              <a:t>	• Spécifique à certaines techniques</a:t>
            </a:r>
          </a:p>
          <a:p>
            <a:pPr>
              <a:buNone/>
            </a:pPr>
            <a:r>
              <a:rPr lang="fr-FR" sz="2400" dirty="0"/>
              <a:t>	• Techniques publiées</a:t>
            </a:r>
          </a:p>
        </p:txBody>
      </p:sp>
      <p:pic>
        <p:nvPicPr>
          <p:cNvPr id="4" name="Picture 4" descr="F:\spad_bleu[1].gif"/>
          <p:cNvPicPr>
            <a:picLocks noChangeAspect="1" noChangeArrowheads="1"/>
          </p:cNvPicPr>
          <p:nvPr/>
        </p:nvPicPr>
        <p:blipFill>
          <a:blip r:embed="rId2" cstate="print"/>
          <a:srcRect/>
          <a:stretch>
            <a:fillRect/>
          </a:stretch>
        </p:blipFill>
        <p:spPr bwMode="auto">
          <a:xfrm>
            <a:off x="5724128" y="1700808"/>
            <a:ext cx="2087563" cy="1930435"/>
          </a:xfrm>
          <a:prstGeom prst="rect">
            <a:avLst/>
          </a:prstGeom>
          <a:noFill/>
        </p:spPr>
      </p:pic>
      <p:pic>
        <p:nvPicPr>
          <p:cNvPr id="5" name="Picture 2" descr="F:\bandeau_tanagra[1].gif"/>
          <p:cNvPicPr>
            <a:picLocks noChangeAspect="1" noChangeArrowheads="1"/>
          </p:cNvPicPr>
          <p:nvPr/>
        </p:nvPicPr>
        <p:blipFill>
          <a:blip r:embed="rId3" cstate="print"/>
          <a:srcRect/>
          <a:stretch>
            <a:fillRect/>
          </a:stretch>
        </p:blipFill>
        <p:spPr bwMode="auto">
          <a:xfrm>
            <a:off x="4860032" y="4653136"/>
            <a:ext cx="2087563" cy="1435599"/>
          </a:xfrm>
          <a:prstGeom prst="rect">
            <a:avLst/>
          </a:prstGeom>
          <a:noFill/>
        </p:spPr>
      </p:pic>
      <p:pic>
        <p:nvPicPr>
          <p:cNvPr id="6" name="Picture 6"/>
          <p:cNvPicPr>
            <a:picLocks noChangeAspect="1" noChangeArrowheads="1"/>
          </p:cNvPicPr>
          <p:nvPr/>
        </p:nvPicPr>
        <p:blipFill>
          <a:blip r:embed="rId4" cstate="print"/>
          <a:srcRect/>
          <a:stretch>
            <a:fillRect/>
          </a:stretch>
        </p:blipFill>
        <p:spPr bwMode="auto">
          <a:xfrm>
            <a:off x="1403648" y="4725144"/>
            <a:ext cx="2087563" cy="1435599"/>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nodeType="clickEffect">
                                  <p:stCondLst>
                                    <p:cond delay="0"/>
                                  </p:stCondLst>
                                  <p:childTnLst>
                                    <p:animEffect transition="out" filter="fade">
                                      <p:cBhvr>
                                        <p:cTn id="10" dur="2000"/>
                                        <p:tgtEl>
                                          <p:spTgt spid="4"/>
                                        </p:tgtEl>
                                      </p:cBhvr>
                                    </p:animEffect>
                                    <p:set>
                                      <p:cBhvr>
                                        <p:cTn id="11" dur="1" fill="hold">
                                          <p:stCondLst>
                                            <p:cond delay="1999"/>
                                          </p:stCondLst>
                                        </p:cTn>
                                        <p:tgtEl>
                                          <p:spTgt spid="4"/>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Récapitulatif</a:t>
            </a:r>
          </a:p>
        </p:txBody>
      </p:sp>
      <p:sp>
        <p:nvSpPr>
          <p:cNvPr id="3" name="Espace réservé du contenu 2"/>
          <p:cNvSpPr>
            <a:spLocks noGrp="1"/>
          </p:cNvSpPr>
          <p:nvPr>
            <p:ph idx="1"/>
          </p:nvPr>
        </p:nvSpPr>
        <p:spPr/>
        <p:txBody>
          <a:bodyPr>
            <a:normAutofit fontScale="55000" lnSpcReduction="20000"/>
          </a:bodyPr>
          <a:lstStyle/>
          <a:p>
            <a:pPr algn="just">
              <a:buFont typeface="Wingdings" pitchFamily="2" charset="2"/>
              <a:buChar char="q"/>
            </a:pPr>
            <a:r>
              <a:rPr lang="fr-FR" dirty="0"/>
              <a:t>Un </a:t>
            </a:r>
            <a:r>
              <a:rPr lang="fr-FR" b="1" dirty="0" err="1"/>
              <a:t>DataWarehouse</a:t>
            </a:r>
            <a:r>
              <a:rPr lang="fr-FR" dirty="0"/>
              <a:t> est une base de données dans laquelle on centralise, normalise et </a:t>
            </a:r>
            <a:r>
              <a:rPr lang="fr-FR" dirty="0" err="1"/>
              <a:t>historise</a:t>
            </a:r>
            <a:r>
              <a:rPr lang="fr-FR" dirty="0"/>
              <a:t> toutes les données nécessaires à un système décisionnel.</a:t>
            </a:r>
            <a:br>
              <a:rPr lang="fr-FR" dirty="0"/>
            </a:br>
            <a:r>
              <a:rPr lang="fr-FR" dirty="0"/>
              <a:t>En clair, une base dans laquelle on range toutes les informations dont on va avoir besoin, on les nettoie et on les transforme de façon à les rendre plus facilement exploitable et, quand c'est possible, on construit de l'information à partir d'elle (historique, agrégations, ...).</a:t>
            </a:r>
          </a:p>
          <a:p>
            <a:pPr algn="just">
              <a:buNone/>
            </a:pPr>
            <a:br>
              <a:rPr lang="fr-FR" dirty="0"/>
            </a:br>
            <a:endParaRPr lang="fr-FR" dirty="0"/>
          </a:p>
          <a:p>
            <a:pPr algn="just">
              <a:buFont typeface="Wingdings" pitchFamily="2" charset="2"/>
              <a:buChar char="q"/>
            </a:pPr>
            <a:r>
              <a:rPr lang="fr-FR" dirty="0"/>
              <a:t>Un </a:t>
            </a:r>
            <a:r>
              <a:rPr lang="fr-FR" b="1" dirty="0" err="1"/>
              <a:t>Datamart</a:t>
            </a:r>
            <a:r>
              <a:rPr lang="fr-FR" dirty="0"/>
              <a:t> est un </a:t>
            </a:r>
            <a:r>
              <a:rPr lang="fr-FR" dirty="0" err="1"/>
              <a:t>DataWarehouse</a:t>
            </a:r>
            <a:r>
              <a:rPr lang="fr-FR" dirty="0"/>
              <a:t> en plus petit, souvent dédié à une thématique (comptabilité, commerce, finances, RH). On remplis un </a:t>
            </a:r>
            <a:r>
              <a:rPr lang="fr-FR" dirty="0" err="1"/>
              <a:t>Datamart</a:t>
            </a:r>
            <a:r>
              <a:rPr lang="fr-FR" dirty="0"/>
              <a:t> à partir d'un </a:t>
            </a:r>
            <a:r>
              <a:rPr lang="fr-FR" dirty="0" err="1"/>
              <a:t>DataWarehouse</a:t>
            </a:r>
            <a:r>
              <a:rPr lang="fr-FR" dirty="0"/>
              <a:t> dans lequel on ne prend que les informations dont on a besoin pour traiter le sujet en question.</a:t>
            </a:r>
          </a:p>
          <a:p>
            <a:pPr algn="just">
              <a:buNone/>
            </a:pPr>
            <a:br>
              <a:rPr lang="fr-FR" dirty="0"/>
            </a:br>
            <a:endParaRPr lang="fr-FR" dirty="0"/>
          </a:p>
          <a:p>
            <a:pPr algn="just">
              <a:buFont typeface="Wingdings" pitchFamily="2" charset="2"/>
              <a:buChar char="q"/>
            </a:pPr>
            <a:r>
              <a:rPr lang="fr-FR" dirty="0"/>
              <a:t>Le </a:t>
            </a:r>
            <a:r>
              <a:rPr lang="fr-FR" b="1" dirty="0" err="1"/>
              <a:t>DatamMining</a:t>
            </a:r>
            <a:r>
              <a:rPr lang="fr-FR" dirty="0"/>
              <a:t>, c'est un grand mot pour décrire toutes les techniques permettant d'extraire du sens à partir d'une masse brute de données et de faire, dans la mesure du possible, de la prédiction sur ces données.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2852936"/>
            <a:ext cx="8229600" cy="1143000"/>
          </a:xfrm>
        </p:spPr>
        <p:txBody>
          <a:bodyPr>
            <a:normAutofit/>
          </a:bodyPr>
          <a:lstStyle/>
          <a:p>
            <a:r>
              <a:rPr lang="fr-FR" sz="5400" b="1" dirty="0">
                <a:solidFill>
                  <a:srgbClr val="C00000"/>
                </a:solidFill>
              </a:rPr>
              <a:t>Data </a:t>
            </a:r>
            <a:r>
              <a:rPr lang="fr-FR" sz="5400" b="1" dirty="0" err="1">
                <a:solidFill>
                  <a:srgbClr val="C00000"/>
                </a:solidFill>
              </a:rPr>
              <a:t>warehouse</a:t>
            </a:r>
            <a:endParaRPr lang="fr-FR" sz="5400" b="1" dirty="0">
              <a:solidFill>
                <a:srgbClr val="C00000"/>
              </a:solidFill>
            </a:endParaRPr>
          </a:p>
        </p:txBody>
      </p:sp>
      <p:sp>
        <p:nvSpPr>
          <p:cNvPr id="4" name="Titre 1"/>
          <p:cNvSpPr txBox="1">
            <a:spLocks/>
          </p:cNvSpPr>
          <p:nvPr/>
        </p:nvSpPr>
        <p:spPr>
          <a:xfrm>
            <a:off x="539552" y="4014192"/>
            <a:ext cx="8229600" cy="1143000"/>
          </a:xfrm>
          <a:prstGeom prst="rect">
            <a:avLst/>
          </a:prstGeom>
        </p:spPr>
        <p:txBody>
          <a:bodyPr vert="horz" lIns="91440" tIns="45720" rIns="91440" bIns="45720" rtlCol="0" anchor="ctr">
            <a:normAutofit fontScale="92500" lnSpcReduction="20000"/>
          </a:bodyPr>
          <a:lstStyle/>
          <a:p>
            <a:pPr algn="ctr"/>
            <a:r>
              <a:rPr lang="ar-DZ" sz="4400" dirty="0">
                <a:solidFill>
                  <a:srgbClr val="0070C0"/>
                </a:solidFill>
              </a:rPr>
              <a:t>مستودع البيانات</a:t>
            </a:r>
            <a:endParaRPr lang="fr-FR" sz="4400" dirty="0">
              <a:solidFill>
                <a:srgbClr val="0070C0"/>
              </a:solidFill>
            </a:endParaRPr>
          </a:p>
          <a:p>
            <a:pPr algn="ctr"/>
            <a:r>
              <a:rPr lang="fr-FR" sz="4400" dirty="0">
                <a:solidFill>
                  <a:srgbClr val="0070C0"/>
                </a:solidFill>
              </a:rPr>
              <a:t>Entrepôt de données</a:t>
            </a:r>
          </a:p>
        </p:txBody>
      </p:sp>
      <p:pic>
        <p:nvPicPr>
          <p:cNvPr id="5" name="Picture 2" descr="Image associée"/>
          <p:cNvPicPr>
            <a:picLocks noChangeAspect="1" noChangeArrowheads="1"/>
          </p:cNvPicPr>
          <p:nvPr/>
        </p:nvPicPr>
        <p:blipFill>
          <a:blip r:embed="rId2" cstate="print"/>
          <a:srcRect/>
          <a:stretch>
            <a:fillRect/>
          </a:stretch>
        </p:blipFill>
        <p:spPr bwMode="auto">
          <a:xfrm>
            <a:off x="2339752" y="332656"/>
            <a:ext cx="4392488" cy="251146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Data </a:t>
            </a:r>
            <a:r>
              <a:rPr lang="fr-FR" b="1" dirty="0" err="1">
                <a:solidFill>
                  <a:srgbClr val="C00000"/>
                </a:solidFill>
              </a:rPr>
              <a:t>warehouse</a:t>
            </a:r>
            <a:r>
              <a:rPr lang="fr-FR" b="1" dirty="0">
                <a:solidFill>
                  <a:srgbClr val="C00000"/>
                </a:solidFill>
              </a:rPr>
              <a:t> (DW)</a:t>
            </a:r>
          </a:p>
        </p:txBody>
      </p:sp>
      <p:sp>
        <p:nvSpPr>
          <p:cNvPr id="3" name="Espace réservé du contenu 2"/>
          <p:cNvSpPr>
            <a:spLocks noGrp="1"/>
          </p:cNvSpPr>
          <p:nvPr>
            <p:ph idx="1"/>
          </p:nvPr>
        </p:nvSpPr>
        <p:spPr/>
        <p:txBody>
          <a:bodyPr>
            <a:normAutofit fontScale="92500" lnSpcReduction="20000"/>
          </a:bodyPr>
          <a:lstStyle/>
          <a:p>
            <a:pPr algn="just">
              <a:buFont typeface="Wingdings" pitchFamily="2" charset="2"/>
              <a:buChar char="q"/>
            </a:pPr>
            <a:r>
              <a:rPr lang="fr-FR" dirty="0"/>
              <a:t> Formalisé pour la première fois en 1990.</a:t>
            </a:r>
          </a:p>
          <a:p>
            <a:pPr algn="just">
              <a:buFont typeface="Wingdings" pitchFamily="2" charset="2"/>
              <a:buChar char="q"/>
            </a:pPr>
            <a:r>
              <a:rPr lang="fr-FR" dirty="0"/>
              <a:t> Une vision centralisée et universelle de toutes les informations de l'entreprise. C'est une structure qui à pour but, contrairement aux bases de données, de regrouper les données de l'entreprise pour des fins analytiques et pour aider à la décision stratégique. </a:t>
            </a:r>
          </a:p>
          <a:p>
            <a:pPr algn="just">
              <a:buFont typeface="Wingdings" pitchFamily="2" charset="2"/>
              <a:buChar char="q"/>
            </a:pPr>
            <a:r>
              <a:rPr lang="fr-FR" dirty="0"/>
              <a:t>C'est un gigantesque tas d'informations épurées, organisées, </a:t>
            </a:r>
            <a:r>
              <a:rPr lang="fr-FR" dirty="0" err="1"/>
              <a:t>historisées</a:t>
            </a:r>
            <a:r>
              <a:rPr lang="fr-FR" dirty="0"/>
              <a:t> et provenant de plusieurs sources de données, servant aux analyses et à l'aide à la décision.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Data </a:t>
            </a:r>
            <a:r>
              <a:rPr lang="fr-FR" b="1" dirty="0" err="1">
                <a:solidFill>
                  <a:srgbClr val="C00000"/>
                </a:solidFill>
              </a:rPr>
              <a:t>warehouse</a:t>
            </a:r>
            <a:r>
              <a:rPr lang="fr-FR" b="1" dirty="0">
                <a:solidFill>
                  <a:srgbClr val="C00000"/>
                </a:solidFill>
              </a:rPr>
              <a:t> (DW)</a:t>
            </a:r>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Un </a:t>
            </a:r>
            <a:r>
              <a:rPr lang="fr-FR" i="1" dirty="0"/>
              <a:t>DW</a:t>
            </a:r>
            <a:r>
              <a:rPr lang="fr-FR" dirty="0"/>
              <a:t> est organisé de façon à ce que des non informaticiens puissent en comprendre la structure et l'exploiter.</a:t>
            </a:r>
          </a:p>
          <a:p>
            <a:pPr algn="just">
              <a:buFont typeface="Wingdings" pitchFamily="2" charset="2"/>
              <a:buChar char="q"/>
            </a:pPr>
            <a:r>
              <a:rPr lang="fr-FR" dirty="0"/>
              <a:t>Un DW est en lecture seule : on ne supprime </a:t>
            </a:r>
            <a:r>
              <a:rPr lang="fr-FR" b="1" dirty="0"/>
              <a:t>JAMAIS</a:t>
            </a:r>
            <a:r>
              <a:rPr lang="fr-FR" dirty="0"/>
              <a:t> des données d'un entrepôt puisque sa raison d'exister est de conserver tout changement.</a:t>
            </a:r>
          </a:p>
          <a:p>
            <a:pPr algn="just">
              <a:buFont typeface="Wingdings" pitchFamily="2" charset="2"/>
              <a:buChar char="q"/>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42C7C5-A675-4829-B9E4-29005E6F614F}"/>
              </a:ext>
            </a:extLst>
          </p:cNvPr>
          <p:cNvSpPr>
            <a:spLocks noGrp="1"/>
          </p:cNvSpPr>
          <p:nvPr>
            <p:ph type="title"/>
          </p:nvPr>
        </p:nvSpPr>
        <p:spPr/>
        <p:txBody>
          <a:bodyPr/>
          <a:lstStyle/>
          <a:p>
            <a:r>
              <a:rPr lang="fr-FR" b="1" dirty="0">
                <a:solidFill>
                  <a:srgbClr val="C00000"/>
                </a:solidFill>
              </a:rPr>
              <a:t>Data </a:t>
            </a:r>
            <a:r>
              <a:rPr lang="fr-FR" b="1" dirty="0" err="1">
                <a:solidFill>
                  <a:srgbClr val="C00000"/>
                </a:solidFill>
              </a:rPr>
              <a:t>warehouse</a:t>
            </a:r>
            <a:r>
              <a:rPr lang="fr-FR" b="1" dirty="0">
                <a:solidFill>
                  <a:srgbClr val="C00000"/>
                </a:solidFill>
              </a:rPr>
              <a:t> (DW)</a:t>
            </a:r>
            <a:endParaRPr lang="fr-FR" dirty="0"/>
          </a:p>
        </p:txBody>
      </p:sp>
      <p:sp>
        <p:nvSpPr>
          <p:cNvPr id="3" name="Espace réservé du contenu 2">
            <a:extLst>
              <a:ext uri="{FF2B5EF4-FFF2-40B4-BE49-F238E27FC236}">
                <a16:creationId xmlns:a16="http://schemas.microsoft.com/office/drawing/2014/main" id="{052BE3F7-5CAB-423D-B381-488395D8470A}"/>
              </a:ext>
            </a:extLst>
          </p:cNvPr>
          <p:cNvSpPr>
            <a:spLocks noGrp="1"/>
          </p:cNvSpPr>
          <p:nvPr>
            <p:ph idx="1"/>
          </p:nvPr>
        </p:nvSpPr>
        <p:spPr/>
        <p:txBody>
          <a:bodyPr/>
          <a:lstStyle/>
          <a:p>
            <a:endParaRPr lang="fr-FR"/>
          </a:p>
        </p:txBody>
      </p:sp>
      <p:pic>
        <p:nvPicPr>
          <p:cNvPr id="4" name="Image 3">
            <a:extLst>
              <a:ext uri="{FF2B5EF4-FFF2-40B4-BE49-F238E27FC236}">
                <a16:creationId xmlns:a16="http://schemas.microsoft.com/office/drawing/2014/main" id="{B45EDAF1-11BA-4CA4-8775-68E3ADDE21E5}"/>
              </a:ext>
            </a:extLst>
          </p:cNvPr>
          <p:cNvPicPr>
            <a:picLocks noChangeAspect="1"/>
          </p:cNvPicPr>
          <p:nvPr/>
        </p:nvPicPr>
        <p:blipFill rotWithShape="1">
          <a:blip r:embed="rId2"/>
          <a:srcRect l="26375" t="38795" r="38975" b="28990"/>
          <a:stretch/>
        </p:blipFill>
        <p:spPr>
          <a:xfrm>
            <a:off x="1763688" y="2348880"/>
            <a:ext cx="5832648" cy="3048885"/>
          </a:xfrm>
          <a:prstGeom prst="rect">
            <a:avLst/>
          </a:prstGeom>
        </p:spPr>
      </p:pic>
    </p:spTree>
    <p:extLst>
      <p:ext uri="{BB962C8B-B14F-4D97-AF65-F5344CB8AC3E}">
        <p14:creationId xmlns:p14="http://schemas.microsoft.com/office/powerpoint/2010/main" val="1290230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Data </a:t>
            </a:r>
            <a:r>
              <a:rPr lang="fr-FR" b="1" dirty="0" err="1">
                <a:solidFill>
                  <a:srgbClr val="C00000"/>
                </a:solidFill>
              </a:rPr>
              <a:t>warehouse</a:t>
            </a:r>
            <a:r>
              <a:rPr lang="fr-FR" b="1" dirty="0">
                <a:solidFill>
                  <a:srgbClr val="C00000"/>
                </a:solidFill>
              </a:rPr>
              <a:t> (DW)</a:t>
            </a:r>
            <a:endParaRPr lang="fr-FR" dirty="0"/>
          </a:p>
        </p:txBody>
      </p:sp>
      <p:pic>
        <p:nvPicPr>
          <p:cNvPr id="6" name="Picture 2" descr="Résultat de recherche d'images pour &quot;entrepot de données&quot;"/>
          <p:cNvPicPr>
            <a:picLocks noChangeAspect="1" noChangeArrowheads="1"/>
          </p:cNvPicPr>
          <p:nvPr/>
        </p:nvPicPr>
        <p:blipFill>
          <a:blip r:embed="rId2" cstate="print"/>
          <a:srcRect/>
          <a:stretch>
            <a:fillRect/>
          </a:stretch>
        </p:blipFill>
        <p:spPr bwMode="auto">
          <a:xfrm>
            <a:off x="1403648" y="1916832"/>
            <a:ext cx="6264696" cy="40475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Data </a:t>
            </a:r>
            <a:r>
              <a:rPr lang="fr-FR" b="1" dirty="0" err="1">
                <a:solidFill>
                  <a:srgbClr val="C00000"/>
                </a:solidFill>
              </a:rPr>
              <a:t>warehouse</a:t>
            </a:r>
            <a:r>
              <a:rPr lang="fr-FR" b="1" dirty="0">
                <a:solidFill>
                  <a:srgbClr val="C00000"/>
                </a:solidFill>
              </a:rPr>
              <a:t> (DW)</a:t>
            </a:r>
            <a:br>
              <a:rPr lang="fr-FR" b="1" dirty="0">
                <a:solidFill>
                  <a:srgbClr val="C00000"/>
                </a:solidFill>
              </a:rPr>
            </a:br>
            <a:r>
              <a:rPr lang="fr-FR" b="1" dirty="0">
                <a:solidFill>
                  <a:srgbClr val="0070C0"/>
                </a:solidFill>
              </a:rPr>
              <a:t>Structure </a:t>
            </a:r>
            <a:r>
              <a:rPr lang="fr-FR" b="1" dirty="0" err="1">
                <a:solidFill>
                  <a:srgbClr val="0070C0"/>
                </a:solidFill>
              </a:rPr>
              <a:t>hypercube</a:t>
            </a:r>
            <a:endParaRPr lang="fr-FR" dirty="0">
              <a:solidFill>
                <a:srgbClr val="0070C0"/>
              </a:solidFill>
            </a:endParaRPr>
          </a:p>
        </p:txBody>
      </p:sp>
      <p:pic>
        <p:nvPicPr>
          <p:cNvPr id="4" name="Picture 2" descr="http://www-igm.univ-mlv.fr/~dr/XPOSE2005/entrepot/hypercube.gif"/>
          <p:cNvPicPr>
            <a:picLocks noChangeAspect="1" noChangeArrowheads="1"/>
          </p:cNvPicPr>
          <p:nvPr/>
        </p:nvPicPr>
        <p:blipFill>
          <a:blip r:embed="rId2" cstate="print"/>
          <a:srcRect/>
          <a:stretch>
            <a:fillRect/>
          </a:stretch>
        </p:blipFill>
        <p:spPr bwMode="auto">
          <a:xfrm>
            <a:off x="1045137" y="2204864"/>
            <a:ext cx="7415295" cy="4205469"/>
          </a:xfrm>
          <a:prstGeom prst="rect">
            <a:avLst/>
          </a:prstGeom>
          <a:noFill/>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5485</TotalTime>
  <Words>1499</Words>
  <Application>Microsoft Office PowerPoint</Application>
  <PresentationFormat>Affichage à l'écran (4:3)</PresentationFormat>
  <Paragraphs>157</Paragraphs>
  <Slides>32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32</vt:i4>
      </vt:variant>
    </vt:vector>
  </HeadingPairs>
  <TitlesOfParts>
    <vt:vector size="36" baseType="lpstr">
      <vt:lpstr>Arial</vt:lpstr>
      <vt:lpstr>Calibri</vt:lpstr>
      <vt:lpstr>Wingdings</vt:lpstr>
      <vt:lpstr>Thème Office</vt:lpstr>
      <vt:lpstr>Présentation PowerPoint</vt:lpstr>
      <vt:lpstr>Sommaire</vt:lpstr>
      <vt:lpstr>introduction</vt:lpstr>
      <vt:lpstr>Data warehouse</vt:lpstr>
      <vt:lpstr>Data warehouse (DW)</vt:lpstr>
      <vt:lpstr>Data warehouse (DW)</vt:lpstr>
      <vt:lpstr>Data warehouse (DW)</vt:lpstr>
      <vt:lpstr>Data warehouse (DW)</vt:lpstr>
      <vt:lpstr>Data warehouse (DW) Structure hypercube</vt:lpstr>
      <vt:lpstr>Data mart Magasin de données</vt:lpstr>
      <vt:lpstr>Data mining</vt:lpstr>
      <vt:lpstr>Termes équivalents</vt:lpstr>
      <vt:lpstr>DATA MINING (DM)</vt:lpstr>
      <vt:lpstr>DATA MINING (DM)</vt:lpstr>
      <vt:lpstr>DATA MINING (DM)</vt:lpstr>
      <vt:lpstr>DATA MINING (DM)</vt:lpstr>
      <vt:lpstr>DATA MINING (DM)</vt:lpstr>
      <vt:lpstr>DATA MINING (DM)</vt:lpstr>
      <vt:lpstr>DATA MINING (DM)</vt:lpstr>
      <vt:lpstr>Intérêt du Data Mining </vt:lpstr>
      <vt:lpstr>Intérêt du Data Mining </vt:lpstr>
      <vt:lpstr>Processus du Data Mining</vt:lpstr>
      <vt:lpstr>Etapes du Data Mining</vt:lpstr>
      <vt:lpstr>Etapes du Data Mining</vt:lpstr>
      <vt:lpstr>Etapes du Data Mining</vt:lpstr>
      <vt:lpstr>Etapes du Data Mining</vt:lpstr>
      <vt:lpstr>Etapes du Data Mining</vt:lpstr>
      <vt:lpstr>Domaines d’application</vt:lpstr>
      <vt:lpstr>Dérivés du Data Mining</vt:lpstr>
      <vt:lpstr>Techniques du Data Mining</vt:lpstr>
      <vt:lpstr>Outils de Data Mining</vt:lpstr>
      <vt:lpstr>Récapitulatif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AsmaPC</dc:creator>
  <cp:lastModifiedBy>Asma Asma</cp:lastModifiedBy>
  <cp:revision>36</cp:revision>
  <dcterms:created xsi:type="dcterms:W3CDTF">2017-10-03T18:44:14Z</dcterms:created>
  <dcterms:modified xsi:type="dcterms:W3CDTF">2023-04-10T07:59:08Z</dcterms:modified>
</cp:coreProperties>
</file>