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06/05/2025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06/05/2025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06/05/2025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06/05/2025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06/05/2025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06/05/2025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06/05/2025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06/05/2025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06/05/2025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06/05/2025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06/05/2025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06/05/2025</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572560" cy="6297634"/>
          </a:xfrm>
        </p:spPr>
        <p:txBody>
          <a:bodyPr/>
          <a:lstStyle/>
          <a:p>
            <a:r>
              <a:rPr lang="ar-SA" b="1" dirty="0" smtClean="0"/>
              <a:t>محاضرة</a:t>
            </a:r>
            <a:r>
              <a:rPr lang="ar-SA" b="1" dirty="0" smtClean="0"/>
              <a:t>:</a:t>
            </a:r>
            <a:r>
              <a:rPr lang="fr-FR" b="1" dirty="0" smtClean="0"/>
              <a:t/>
            </a:r>
            <a:br>
              <a:rPr lang="fr-FR" b="1" dirty="0" smtClean="0"/>
            </a:br>
            <a:r>
              <a:rPr lang="ar-SA" b="1" dirty="0" smtClean="0"/>
              <a:t> </a:t>
            </a:r>
            <a:r>
              <a:rPr lang="ar-SA" b="1" dirty="0" smtClean="0"/>
              <a:t>وسائل الاتصال داخل المؤسسة المتحفية</a:t>
            </a:r>
            <a:r>
              <a:rPr lang="fr-FR" dirty="0" smtClean="0"/>
              <a:t/>
            </a:r>
            <a:br>
              <a:rPr lang="fr-FR" dirty="0" smtClean="0"/>
            </a:b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74638"/>
            <a:ext cx="8429684" cy="6369072"/>
          </a:xfrm>
        </p:spPr>
        <p:txBody>
          <a:bodyPr>
            <a:normAutofit fontScale="90000"/>
          </a:bodyPr>
          <a:lstStyle/>
          <a:p>
            <a:pPr rtl="1"/>
            <a:r>
              <a:rPr lang="ar-SA" sz="2800" b="1" u="sng" dirty="0" smtClean="0"/>
              <a:t>ب2/. الدعوات :</a:t>
            </a:r>
            <a:r>
              <a:rPr lang="fr-FR" sz="2800" dirty="0" smtClean="0"/>
              <a:t/>
            </a:r>
            <a:br>
              <a:rPr lang="fr-FR" sz="2800" dirty="0" smtClean="0"/>
            </a:br>
            <a:r>
              <a:rPr lang="ar-SA" sz="2800" dirty="0" smtClean="0"/>
              <a:t>       تأتي الدعوات في الرتبة الثانية بعد الملصقات من حيث أهميتها الإعلامية والدعائية وتعتبر هذه  الدعوات وسيلة اتصال بين المتحف والجمهور يستلزم طبع عدد كبير عند كل تظاهرة ثقافية ومن المستحسن أن تكون حاملة لصورة تحفة من مجموعات المتحف وتوزع مجانا وعلى أوسع نطاق لاستقطاب عدد اكبر من الزوار .</a:t>
            </a:r>
            <a:r>
              <a:rPr lang="fr-FR" sz="2800" dirty="0" smtClean="0"/>
              <a:t/>
            </a:r>
            <a:br>
              <a:rPr lang="fr-FR" sz="2800" dirty="0" smtClean="0"/>
            </a:br>
            <a:r>
              <a:rPr lang="ar-SA" sz="2800" b="1" u="sng" dirty="0" smtClean="0"/>
              <a:t>ج/المعارض </a:t>
            </a:r>
            <a:r>
              <a:rPr lang="ar-SA" sz="2800" u="sng" dirty="0" smtClean="0"/>
              <a:t>:</a:t>
            </a:r>
            <a:r>
              <a:rPr lang="fr-FR" sz="2800" dirty="0" smtClean="0"/>
              <a:t/>
            </a:r>
            <a:br>
              <a:rPr lang="fr-FR" sz="2800" dirty="0" smtClean="0"/>
            </a:br>
            <a:r>
              <a:rPr lang="ar-SA" sz="2800" b="1" dirty="0" smtClean="0"/>
              <a:t>      </a:t>
            </a:r>
            <a:r>
              <a:rPr lang="ar-SA" sz="2800" dirty="0" smtClean="0"/>
              <a:t> 	تعد المعارض من أهم وسائل الاتصال والإعلام فضلا عن دورها الدعائي </a:t>
            </a:r>
            <a:r>
              <a:rPr lang="ar-SA" sz="2800" dirty="0" err="1" smtClean="0"/>
              <a:t>والإشهاري</a:t>
            </a:r>
            <a:r>
              <a:rPr lang="ar-SA" sz="2800" dirty="0" smtClean="0"/>
              <a:t> لأنشطة المتحف المتنوعة. تلعب المعارض بمختلف أنواعها (المتنقلة، الدائمة، المؤقتة ) دورا كبيرا في جلب واستقطاب الزوار من الجمهور الواسع الذي ينتمي إلى فئات مختلفة من شرائح المجتمع  إلى المتحف ولاسيما فترة قيام المعارض فيحدث بذلك اتصال مباشر بين الجمهور والمتحف لذلك فإنه يستحسن حسب اعتقادنا الإكثار من هذه المعارض.</a:t>
            </a:r>
            <a:r>
              <a:rPr lang="fr-FR" sz="2800" dirty="0" smtClean="0"/>
              <a:t/>
            </a:r>
            <a:br>
              <a:rPr lang="fr-FR" sz="2800" dirty="0" smtClean="0"/>
            </a:br>
            <a:endParaRPr lang="fr-F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572560" cy="6226196"/>
          </a:xfrm>
        </p:spPr>
        <p:txBody>
          <a:bodyPr/>
          <a:lstStyle/>
          <a:p>
            <a:r>
              <a:rPr lang="ar-SA" dirty="0" smtClean="0"/>
              <a:t>تؤدي وسائل الاتصال دورًا حيويًا في نجاح أي مؤسسة، وخاصة في المؤسسات المتحفية التي تعتمد على إيصال الرسائل الثقافية والتعليمية للجمهور وتنسيق العمل بين الأقسام المختلفة. فالاتصال الجيد يعزز من كفاءة العمل، ويوفر بيئة تنظيمية مرنة، ويساهم في تحسين تجربة الزائر</a:t>
            </a:r>
            <a:r>
              <a:rPr lang="fr-FR" dirty="0" smtClean="0"/>
              <a:t>.</a:t>
            </a:r>
            <a:br>
              <a:rPr lang="fr-FR" dirty="0" smtClean="0"/>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572560" cy="6369072"/>
          </a:xfrm>
        </p:spPr>
        <p:txBody>
          <a:bodyPr/>
          <a:lstStyle/>
          <a:p>
            <a:pPr rtl="1"/>
            <a:r>
              <a:rPr lang="ar-SA" b="1" dirty="0" smtClean="0"/>
              <a:t>أولًا: مفهوم الاتصال داخل المؤسسة المتحفية</a:t>
            </a:r>
            <a:r>
              <a:rPr lang="fr-FR" dirty="0" smtClean="0"/>
              <a:t/>
            </a:r>
            <a:br>
              <a:rPr lang="fr-FR" dirty="0" smtClean="0"/>
            </a:br>
            <a:r>
              <a:rPr lang="ar-SA" dirty="0" smtClean="0"/>
              <a:t>الاتصال هو عملية تبادل المعلومات والأفكار بين الأفراد أو الأقسام بهدف تحقيق فهم مشترك واتخاذ قرارات مناسبة. في المتحف، يشمل الاتصال كلاً من الجانب الداخلي (بين العاملين) والخارجي (مع الزوار والجمهور</a:t>
            </a:r>
            <a:r>
              <a:rPr lang="fr-FR" dirty="0" smtClean="0"/>
              <a:t>).</a:t>
            </a:r>
            <a:br>
              <a:rPr lang="fr-FR" dirty="0" smtClean="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643998" cy="6369072"/>
          </a:xfrm>
        </p:spPr>
        <p:txBody>
          <a:bodyPr>
            <a:normAutofit/>
          </a:bodyPr>
          <a:lstStyle/>
          <a:p>
            <a:pPr rtl="1"/>
            <a:r>
              <a:rPr lang="ar-SA" sz="2800" b="1" dirty="0" smtClean="0"/>
              <a:t>ثانيًا: أنواع الاتصال داخل المتحف</a:t>
            </a:r>
            <a:r>
              <a:rPr lang="fr-FR" sz="2800" dirty="0" smtClean="0"/>
              <a:t/>
            </a:r>
            <a:br>
              <a:rPr lang="fr-FR" sz="2800" dirty="0" smtClean="0"/>
            </a:br>
            <a:r>
              <a:rPr lang="fr-FR" sz="2800" u="sng" dirty="0" smtClean="0"/>
              <a:t>1. </a:t>
            </a:r>
            <a:r>
              <a:rPr lang="ar-SA" sz="2800" u="sng" dirty="0" smtClean="0"/>
              <a:t>الاتصال الداخلي</a:t>
            </a:r>
            <a:r>
              <a:rPr lang="fr-FR" sz="2800" dirty="0" smtClean="0"/>
              <a:t/>
            </a:r>
            <a:br>
              <a:rPr lang="fr-FR" sz="2800" dirty="0" smtClean="0"/>
            </a:br>
            <a:r>
              <a:rPr lang="ar-SA" sz="2800" dirty="0" smtClean="0"/>
              <a:t>يهدف إلى تنسيق العمل داخل المتحف وتحقيق الأهداف المؤسسية، ومن أنواعه</a:t>
            </a:r>
            <a:r>
              <a:rPr lang="fr-FR" sz="2800" dirty="0" smtClean="0"/>
              <a:t>:</a:t>
            </a:r>
            <a:br>
              <a:rPr lang="fr-FR" sz="2800" dirty="0" smtClean="0"/>
            </a:br>
            <a:r>
              <a:rPr lang="ar-SA" sz="2800" dirty="0" smtClean="0"/>
              <a:t>الاتصال الشفهي</a:t>
            </a:r>
            <a:r>
              <a:rPr lang="fr-FR" sz="2800" dirty="0" smtClean="0"/>
              <a:t>: </a:t>
            </a:r>
            <a:r>
              <a:rPr lang="ar-SA" sz="2800" dirty="0" smtClean="0"/>
              <a:t>الاجتماعات، المناقشات، التعليمات المباشرة</a:t>
            </a:r>
            <a:r>
              <a:rPr lang="fr-FR" sz="2800" dirty="0" smtClean="0"/>
              <a:t>.</a:t>
            </a:r>
            <a:br>
              <a:rPr lang="fr-FR" sz="2800" dirty="0" smtClean="0"/>
            </a:br>
            <a:r>
              <a:rPr lang="ar-SA" sz="2800" dirty="0" smtClean="0"/>
              <a:t>الاتصال الكتابي</a:t>
            </a:r>
            <a:r>
              <a:rPr lang="fr-FR" sz="2800" dirty="0" smtClean="0"/>
              <a:t>: </a:t>
            </a:r>
            <a:r>
              <a:rPr lang="ar-SA" sz="2800" dirty="0" smtClean="0"/>
              <a:t>التقارير، المذكرات، البريد الإلكتروني</a:t>
            </a:r>
            <a:r>
              <a:rPr lang="fr-FR" sz="2800" dirty="0" smtClean="0"/>
              <a:t>.</a:t>
            </a:r>
            <a:br>
              <a:rPr lang="fr-FR" sz="2800" dirty="0" smtClean="0"/>
            </a:br>
            <a:r>
              <a:rPr lang="fr-FR" sz="2800" b="1" u="sng" dirty="0" smtClean="0"/>
              <a:t>2. </a:t>
            </a:r>
            <a:r>
              <a:rPr lang="ar-SA" sz="2800" b="1" u="sng" dirty="0" smtClean="0"/>
              <a:t>الاتصال الخارجي</a:t>
            </a:r>
            <a:r>
              <a:rPr lang="fr-FR" sz="2800" dirty="0" smtClean="0"/>
              <a:t/>
            </a:r>
            <a:br>
              <a:rPr lang="fr-FR" sz="2800" dirty="0" smtClean="0"/>
            </a:br>
            <a:r>
              <a:rPr lang="ar-SA" sz="2800" dirty="0" smtClean="0"/>
              <a:t>يهدف إلى بناء علاقة مع الجمهور، ومن وسائله</a:t>
            </a:r>
            <a:r>
              <a:rPr lang="fr-FR" sz="2800" dirty="0" smtClean="0"/>
              <a:t>:</a:t>
            </a:r>
            <a:br>
              <a:rPr lang="fr-FR" sz="2800" dirty="0" smtClean="0"/>
            </a:br>
            <a:r>
              <a:rPr lang="ar-SA" sz="2800" dirty="0" smtClean="0"/>
              <a:t>النشرات الإعلانية</a:t>
            </a:r>
            <a:r>
              <a:rPr lang="fr-FR" sz="2800" dirty="0" smtClean="0"/>
              <a:t/>
            </a:r>
            <a:br>
              <a:rPr lang="fr-FR" sz="2800" dirty="0" smtClean="0"/>
            </a:br>
            <a:r>
              <a:rPr lang="ar-SA" sz="2800" dirty="0" smtClean="0"/>
              <a:t>وسائل التواصل الاجتماعي</a:t>
            </a:r>
            <a:r>
              <a:rPr lang="fr-FR" sz="2800" dirty="0" smtClean="0"/>
              <a:t/>
            </a:r>
            <a:br>
              <a:rPr lang="fr-FR" sz="2800" dirty="0" smtClean="0"/>
            </a:br>
            <a:r>
              <a:rPr lang="ar-SA" sz="2800" dirty="0" smtClean="0"/>
              <a:t>المعارض التفاعلية</a:t>
            </a:r>
            <a:r>
              <a:rPr lang="fr-FR" sz="2800" dirty="0" smtClean="0"/>
              <a:t/>
            </a:r>
            <a:br>
              <a:rPr lang="fr-FR" sz="2800" dirty="0" smtClean="0"/>
            </a:br>
            <a:r>
              <a:rPr lang="ar-SA" sz="2800" dirty="0" smtClean="0"/>
              <a:t>الندوات والفعاليات العامة</a:t>
            </a:r>
            <a:r>
              <a:rPr lang="fr-FR" sz="2800" dirty="0" smtClean="0"/>
              <a:t/>
            </a:r>
            <a:br>
              <a:rPr lang="fr-FR" sz="2800" dirty="0" smtClean="0"/>
            </a:br>
            <a:r>
              <a:rPr lang="ar-SA" sz="2800" dirty="0" smtClean="0"/>
              <a:t>التطبيقات والمواقع الإلكترونية</a:t>
            </a:r>
            <a:r>
              <a:rPr lang="fr-FR" sz="2800" dirty="0" smtClean="0"/>
              <a:t/>
            </a:r>
            <a:br>
              <a:rPr lang="fr-FR" sz="2800" dirty="0" smtClean="0"/>
            </a:br>
            <a:endParaRPr lang="fr-F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74638"/>
            <a:ext cx="8501122" cy="6297634"/>
          </a:xfrm>
        </p:spPr>
        <p:txBody>
          <a:bodyPr>
            <a:normAutofit/>
          </a:bodyPr>
          <a:lstStyle/>
          <a:p>
            <a:pPr rtl="1"/>
            <a:r>
              <a:rPr lang="ar-SA" sz="2800" b="1" dirty="0" smtClean="0"/>
              <a:t>ثالثًا: وسائل الاتصال الحديثة في المتاحف</a:t>
            </a:r>
            <a:r>
              <a:rPr lang="fr-FR" sz="2800" dirty="0" smtClean="0"/>
              <a:t/>
            </a:r>
            <a:br>
              <a:rPr lang="fr-FR" sz="2800" dirty="0" smtClean="0"/>
            </a:br>
            <a:r>
              <a:rPr lang="ar-SA" sz="2800" dirty="0" smtClean="0"/>
              <a:t>التقنيات الرقمية</a:t>
            </a:r>
            <a:r>
              <a:rPr lang="fr-FR" sz="2800" dirty="0" smtClean="0"/>
              <a:t>: </a:t>
            </a:r>
            <a:r>
              <a:rPr lang="ar-SA" sz="2800" dirty="0" smtClean="0"/>
              <a:t>الشاشات التفاعلية، الجولات الافتراضية</a:t>
            </a:r>
            <a:r>
              <a:rPr lang="fr-FR" sz="2800" dirty="0" smtClean="0"/>
              <a:t>.</a:t>
            </a:r>
            <a:br>
              <a:rPr lang="fr-FR" sz="2800" dirty="0" smtClean="0"/>
            </a:br>
            <a:r>
              <a:rPr lang="ar-SA" sz="2800" dirty="0" smtClean="0"/>
              <a:t>الواقع المعزز والافتراضي </a:t>
            </a:r>
            <a:r>
              <a:rPr lang="fr-FR" sz="2800" dirty="0" smtClean="0"/>
              <a:t>: </a:t>
            </a:r>
            <a:r>
              <a:rPr lang="ar-SA" sz="2800" dirty="0" smtClean="0"/>
              <a:t>لتقديم تجارب فريدة</a:t>
            </a:r>
            <a:r>
              <a:rPr lang="fr-FR" sz="2800" dirty="0" smtClean="0"/>
              <a:t>.</a:t>
            </a:r>
            <a:br>
              <a:rPr lang="fr-FR" sz="2800" dirty="0" smtClean="0"/>
            </a:br>
            <a:r>
              <a:rPr lang="ar-SA" sz="2800" dirty="0" smtClean="0"/>
              <a:t>نظم إدارة المعلومات</a:t>
            </a:r>
            <a:r>
              <a:rPr lang="fr-FR" sz="2800" dirty="0" smtClean="0"/>
              <a:t>: </a:t>
            </a:r>
            <a:r>
              <a:rPr lang="ar-SA" sz="2800" dirty="0" smtClean="0"/>
              <a:t>لتسهيل التواصل بين الأقسام مثل إدارة المجموعات أو الحجوزات</a:t>
            </a:r>
            <a:r>
              <a:rPr lang="fr-FR" sz="2800" dirty="0" smtClean="0"/>
              <a:t>.</a:t>
            </a:r>
            <a:br>
              <a:rPr lang="fr-FR" sz="2800" dirty="0" smtClean="0"/>
            </a:br>
            <a:r>
              <a:rPr lang="ar-SA" sz="2800" b="1" dirty="0" smtClean="0"/>
              <a:t>رابعًا: التحديات التي تواجه الاتصال في المتاحف</a:t>
            </a:r>
            <a:r>
              <a:rPr lang="fr-FR" sz="2800" dirty="0" smtClean="0"/>
              <a:t/>
            </a:r>
            <a:br>
              <a:rPr lang="fr-FR" sz="2800" dirty="0" smtClean="0"/>
            </a:br>
            <a:r>
              <a:rPr lang="ar-SA" sz="2800" dirty="0" smtClean="0"/>
              <a:t>ضعف التنسيق بين الإدارات</a:t>
            </a:r>
            <a:r>
              <a:rPr lang="fr-FR" sz="2800" dirty="0" smtClean="0"/>
              <a:t>.</a:t>
            </a:r>
            <a:br>
              <a:rPr lang="fr-FR" sz="2800" dirty="0" smtClean="0"/>
            </a:br>
            <a:r>
              <a:rPr lang="ar-SA" sz="2800" dirty="0" smtClean="0"/>
              <a:t>الحواجز اللغوية والثقافية مع الزوار الأجانب</a:t>
            </a:r>
            <a:r>
              <a:rPr lang="fr-FR" sz="2800" dirty="0" smtClean="0"/>
              <a:t>.</a:t>
            </a:r>
            <a:br>
              <a:rPr lang="fr-FR" sz="2800" dirty="0" smtClean="0"/>
            </a:br>
            <a:r>
              <a:rPr lang="ar-SA" sz="2800" dirty="0" smtClean="0"/>
              <a:t>محدودية الموارد أو ضعف البنية التحتية التكنولوجية</a:t>
            </a:r>
            <a:r>
              <a:rPr lang="fr-FR" sz="2800" dirty="0" smtClean="0"/>
              <a:t>.</a:t>
            </a:r>
            <a:br>
              <a:rPr lang="fr-FR" sz="2800" dirty="0" smtClean="0"/>
            </a:br>
            <a:r>
              <a:rPr lang="ar-SA" sz="2800" dirty="0" smtClean="0"/>
              <a:t>مقاومة التغيير في وسائل الاتصال</a:t>
            </a:r>
            <a:r>
              <a:rPr lang="fr-FR" sz="2800" dirty="0" smtClean="0"/>
              <a:t>.</a:t>
            </a:r>
            <a:r>
              <a:rPr lang="fr-FR" sz="2400" dirty="0" smtClean="0"/>
              <a:t/>
            </a:r>
            <a:br>
              <a:rPr lang="fr-FR" sz="2400" dirty="0" smtClean="0"/>
            </a:br>
            <a:endParaRPr lang="fr-F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572560" cy="6369072"/>
          </a:xfrm>
        </p:spPr>
        <p:txBody>
          <a:bodyPr/>
          <a:lstStyle/>
          <a:p>
            <a:pPr rtl="1"/>
            <a:r>
              <a:rPr lang="ar-SA" b="1" dirty="0" smtClean="0"/>
              <a:t>خامسًا: استراتيجيات تحسين الاتصال داخل المؤسسة المتحفية</a:t>
            </a:r>
            <a:r>
              <a:rPr lang="fr-FR" dirty="0" smtClean="0"/>
              <a:t/>
            </a:r>
            <a:br>
              <a:rPr lang="fr-FR" dirty="0" smtClean="0"/>
            </a:br>
            <a:r>
              <a:rPr lang="ar-SA" dirty="0" smtClean="0"/>
              <a:t>تدريب العاملين على مهارات التواصل</a:t>
            </a:r>
            <a:r>
              <a:rPr lang="fr-FR" dirty="0" smtClean="0"/>
              <a:t>.</a:t>
            </a:r>
            <a:br>
              <a:rPr lang="fr-FR" dirty="0" smtClean="0"/>
            </a:br>
            <a:r>
              <a:rPr lang="ar-SA" dirty="0" smtClean="0"/>
              <a:t>تبني أدوات رقمية حديثة</a:t>
            </a:r>
            <a:r>
              <a:rPr lang="fr-FR" dirty="0" smtClean="0"/>
              <a:t>.</a:t>
            </a:r>
            <a:br>
              <a:rPr lang="fr-FR" dirty="0" smtClean="0"/>
            </a:br>
            <a:r>
              <a:rPr lang="ar-SA" dirty="0" smtClean="0"/>
              <a:t>تشجيع ثقافة الشفافية والانفتاح</a:t>
            </a:r>
            <a:r>
              <a:rPr lang="fr-FR" dirty="0" smtClean="0"/>
              <a:t>.</a:t>
            </a:r>
            <a:br>
              <a:rPr lang="fr-FR" dirty="0" smtClean="0"/>
            </a:br>
            <a:r>
              <a:rPr lang="ar-SA" dirty="0" smtClean="0"/>
              <a:t>تطوير قنوات معلوماتية مع الجمهور</a:t>
            </a:r>
            <a:r>
              <a:rPr lang="fr-FR" dirty="0" smtClean="0"/>
              <a:t>.</a:t>
            </a:r>
            <a:br>
              <a:rPr lang="fr-FR" dirty="0" smtClean="0"/>
            </a:b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74638"/>
            <a:ext cx="8501122" cy="6369072"/>
          </a:xfrm>
        </p:spPr>
        <p:txBody>
          <a:bodyPr/>
          <a:lstStyle/>
          <a:p>
            <a:r>
              <a:rPr lang="ar-SA" dirty="0" smtClean="0"/>
              <a:t>وسائل الاتصال داخل المتحف ليست مجرد أدوات إدارية، بل هي جسر يربط بين الماضي والحاضر، وبين المؤسسة والجمهور. من خلال تحسين الاتصال، يمكن للمتحف أن يؤدي دوره الثقافي والتعليمي بكفاءة أعلى ويصل إلى جمهور أوسع وأكثر تفاعلاً</a:t>
            </a:r>
            <a:r>
              <a:rPr lang="fr-FR" dirty="0" smtClean="0"/>
              <a:t>.</a:t>
            </a:r>
            <a:br>
              <a:rPr lang="fr-FR" dirty="0" smtClean="0"/>
            </a:b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74638"/>
            <a:ext cx="8501122" cy="6297634"/>
          </a:xfrm>
        </p:spPr>
        <p:txBody>
          <a:bodyPr>
            <a:normAutofit/>
          </a:bodyPr>
          <a:lstStyle/>
          <a:p>
            <a:pPr rtl="1"/>
            <a:r>
              <a:rPr lang="ar-SA" sz="2400" b="1" u="sng" dirty="0" smtClean="0"/>
              <a:t>أ/الإعلام:</a:t>
            </a:r>
            <a:r>
              <a:rPr lang="fr-FR" sz="2400" dirty="0" smtClean="0"/>
              <a:t/>
            </a:r>
            <a:br>
              <a:rPr lang="fr-FR" sz="2400" dirty="0" smtClean="0"/>
            </a:br>
            <a:r>
              <a:rPr lang="ar-SA" sz="2400" b="1" dirty="0" smtClean="0"/>
              <a:t>     	</a:t>
            </a:r>
            <a:r>
              <a:rPr lang="ar-SA" sz="2400" dirty="0" smtClean="0"/>
              <a:t> يعتبر الإعلام بمختلف أنواعه (جرائد، مجلات، منشورات وأجهزة السمعي البصري) عنصرا أساسيا هاما يمكن للمتحف أن يوظفه للتعريف بمختلف أنشطته . لذلك يجب التركيز على هذه الأخيرة واستغلال تأثيرها ونفوذها على المجتمع خدمة للمتحف ونشاطاته العلمية والتربوية وكذلك تعطي الفرصة لأكبر عدد من الجمهور بالمشاركة والتعرف على مختلف النشاطات التي يقوم </a:t>
            </a:r>
            <a:r>
              <a:rPr lang="ar-SA" sz="2400" dirty="0" err="1" smtClean="0"/>
              <a:t>بها</a:t>
            </a:r>
            <a:r>
              <a:rPr lang="ar-SA" sz="2400" dirty="0" smtClean="0"/>
              <a:t>  المتحف في الوقت المناسب .</a:t>
            </a:r>
            <a:r>
              <a:rPr lang="fr-FR" sz="2400" dirty="0" smtClean="0"/>
              <a:t/>
            </a:r>
            <a:br>
              <a:rPr lang="fr-FR" sz="2400" dirty="0" smtClean="0"/>
            </a:br>
            <a:r>
              <a:rPr lang="ar-SA" sz="2400" dirty="0" smtClean="0"/>
              <a:t>إشراك المتحف في إنجاز مقالات ونشرها في وسائل الإعلام والمشاركة في حوارات إعلامية تتعلق بدور المتحف وعلاقته بالمجتمع بهدف </a:t>
            </a:r>
            <a:r>
              <a:rPr lang="ar-SA" sz="2400" dirty="0" err="1" smtClean="0"/>
              <a:t>تحسيس</a:t>
            </a:r>
            <a:r>
              <a:rPr lang="ar-SA" sz="2400" dirty="0" smtClean="0"/>
              <a:t> الجمهور بدور هذه المؤسسة وأهميتها التنموية في خدمة  الثقافة والمجتمع.</a:t>
            </a:r>
            <a:r>
              <a:rPr lang="fr-FR" sz="2400" dirty="0" smtClean="0"/>
              <a:t/>
            </a:r>
            <a:br>
              <a:rPr lang="fr-FR" sz="2400" dirty="0" smtClean="0"/>
            </a:br>
            <a:endParaRPr lang="fr-F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74638"/>
            <a:ext cx="8501122" cy="6297634"/>
          </a:xfrm>
        </p:spPr>
        <p:txBody>
          <a:bodyPr>
            <a:normAutofit/>
          </a:bodyPr>
          <a:lstStyle/>
          <a:p>
            <a:pPr rtl="1"/>
            <a:r>
              <a:rPr lang="ar-SA" sz="2400" b="1" u="sng" dirty="0" smtClean="0"/>
              <a:t>ب/المطبوعات :</a:t>
            </a:r>
            <a:r>
              <a:rPr lang="fr-FR" sz="2400" dirty="0" smtClean="0"/>
              <a:t/>
            </a:r>
            <a:br>
              <a:rPr lang="fr-FR" sz="2400" dirty="0" smtClean="0"/>
            </a:br>
            <a:r>
              <a:rPr lang="ar-SA" sz="2400" dirty="0" smtClean="0"/>
              <a:t>      	تلعب المطبوعات دورا لا يقل أهمية عن وسائل الإعلام أو ذلك بما لديها من قدرات تمكنها من نشر الوعي وتعميم المعرفة في وسط المجتمع. فضلا عن دورها في مجال الدعاية والترويج لأنشطة المتحف العلمية والتثقيفية لذا يستحسن الإكثار من هذه المطبوعات وتسخيرها لربط المتحف بمحيطه ويمكن تصنيف هذه الأخيرة حسب أهميتها الإعلامية إلى </a:t>
            </a:r>
            <a:r>
              <a:rPr lang="ar-SA" sz="2400" dirty="0" err="1" smtClean="0"/>
              <a:t>مايلي</a:t>
            </a:r>
            <a:r>
              <a:rPr lang="ar-SA" sz="2400" dirty="0" smtClean="0"/>
              <a:t> :</a:t>
            </a:r>
            <a:r>
              <a:rPr lang="fr-FR" sz="2400" dirty="0" smtClean="0"/>
              <a:t/>
            </a:r>
            <a:br>
              <a:rPr lang="fr-FR" sz="2400" dirty="0" smtClean="0"/>
            </a:br>
            <a:r>
              <a:rPr lang="ar-SA" sz="2400" b="1" u="sng" dirty="0" smtClean="0"/>
              <a:t>ب1/الملصقات</a:t>
            </a:r>
            <a:r>
              <a:rPr lang="ar-SA" sz="2400" u="sng" dirty="0" smtClean="0"/>
              <a:t> :</a:t>
            </a:r>
            <a:r>
              <a:rPr lang="fr-FR" sz="2400" dirty="0" smtClean="0"/>
              <a:t/>
            </a:r>
            <a:br>
              <a:rPr lang="fr-FR" sz="2400" dirty="0" smtClean="0"/>
            </a:br>
            <a:r>
              <a:rPr lang="ar-SA" sz="2400" dirty="0" smtClean="0"/>
              <a:t>     	 تعتبر الملصقات من بين المطبوعات التي يعتمد عليها المتحف ويوظفها لجلب واستقطاب الزوار إليه والتعريف بأنشطته الثقافية خاصة عند إقامة المعارض  كما يراعى وضع صورة من صور التحف النادرة على هذه الملصقات ويفترض أيضا اختيار الأماكن العامة لتعليقها مثل الشوارع العامة وفي الطرق والمداخل المؤدية إلى المتحف وفي دور الثقافة ...الخ حتى تكون على مرأى من العين ويراها عدد أكبر من الناس وهذه الأخيرة تجنب المتحف صرف أموال في عمليات إبرام عقود مع شركات إشهاري يمكن توفيرها وصرفها في أغراض أخرى.</a:t>
            </a:r>
            <a:r>
              <a:rPr lang="fr-FR" sz="2400" dirty="0" smtClean="0"/>
              <a:t/>
            </a:r>
            <a:br>
              <a:rPr lang="fr-FR" sz="2400" dirty="0" smtClean="0"/>
            </a:br>
            <a:endParaRPr lang="fr-FR" sz="2400" dirty="0"/>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126</Words>
  <PresentationFormat>Affichage à l'écran (4:3)</PresentationFormat>
  <Paragraphs>10</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محاضرة:  وسائل الاتصال داخل المؤسسة المتحفية </vt:lpstr>
      <vt:lpstr>تؤدي وسائل الاتصال دورًا حيويًا في نجاح أي مؤسسة، وخاصة في المؤسسات المتحفية التي تعتمد على إيصال الرسائل الثقافية والتعليمية للجمهور وتنسيق العمل بين الأقسام المختلفة. فالاتصال الجيد يعزز من كفاءة العمل، ويوفر بيئة تنظيمية مرنة، ويساهم في تحسين تجربة الزائر. </vt:lpstr>
      <vt:lpstr>أولًا: مفهوم الاتصال داخل المؤسسة المتحفية الاتصال هو عملية تبادل المعلومات والأفكار بين الأفراد أو الأقسام بهدف تحقيق فهم مشترك واتخاذ قرارات مناسبة. في المتحف، يشمل الاتصال كلاً من الجانب الداخلي (بين العاملين) والخارجي (مع الزوار والجمهور). </vt:lpstr>
      <vt:lpstr>ثانيًا: أنواع الاتصال داخل المتحف 1. الاتصال الداخلي يهدف إلى تنسيق العمل داخل المتحف وتحقيق الأهداف المؤسسية، ومن أنواعه: الاتصال الشفهي: الاجتماعات، المناقشات، التعليمات المباشرة. الاتصال الكتابي: التقارير، المذكرات، البريد الإلكتروني. 2. الاتصال الخارجي يهدف إلى بناء علاقة مع الجمهور، ومن وسائله: النشرات الإعلانية وسائل التواصل الاجتماعي المعارض التفاعلية الندوات والفعاليات العامة التطبيقات والمواقع الإلكترونية </vt:lpstr>
      <vt:lpstr>ثالثًا: وسائل الاتصال الحديثة في المتاحف التقنيات الرقمية: الشاشات التفاعلية، الجولات الافتراضية. الواقع المعزز والافتراضي : لتقديم تجارب فريدة. نظم إدارة المعلومات: لتسهيل التواصل بين الأقسام مثل إدارة المجموعات أو الحجوزات. رابعًا: التحديات التي تواجه الاتصال في المتاحف ضعف التنسيق بين الإدارات. الحواجز اللغوية والثقافية مع الزوار الأجانب. محدودية الموارد أو ضعف البنية التحتية التكنولوجية. مقاومة التغيير في وسائل الاتصال. </vt:lpstr>
      <vt:lpstr>خامسًا: استراتيجيات تحسين الاتصال داخل المؤسسة المتحفية تدريب العاملين على مهارات التواصل. تبني أدوات رقمية حديثة. تشجيع ثقافة الشفافية والانفتاح. تطوير قنوات معلوماتية مع الجمهور. </vt:lpstr>
      <vt:lpstr>وسائل الاتصال داخل المتحف ليست مجرد أدوات إدارية، بل هي جسر يربط بين الماضي والحاضر، وبين المؤسسة والجمهور. من خلال تحسين الاتصال، يمكن للمتحف أن يؤدي دوره الثقافي والتعليمي بكفاءة أعلى ويصل إلى جمهور أوسع وأكثر تفاعلاً. </vt:lpstr>
      <vt:lpstr>أ/الإعلام:        يعتبر الإعلام بمختلف أنواعه (جرائد، مجلات، منشورات وأجهزة السمعي البصري) عنصرا أساسيا هاما يمكن للمتحف أن يوظفه للتعريف بمختلف أنشطته . لذلك يجب التركيز على هذه الأخيرة واستغلال تأثيرها ونفوذها على المجتمع خدمة للمتحف ونشاطاته العلمية والتربوية وكذلك تعطي الفرصة لأكبر عدد من الجمهور بالمشاركة والتعرف على مختلف النشاطات التي يقوم بها  المتحف في الوقت المناسب . إشراك المتحف في إنجاز مقالات ونشرها في وسائل الإعلام والمشاركة في حوارات إعلامية تتعلق بدور المتحف وعلاقته بالمجتمع بهدف تحسيس الجمهور بدور هذه المؤسسة وأهميتها التنموية في خدمة  الثقافة والمجتمع. </vt:lpstr>
      <vt:lpstr>ب/المطبوعات :        تلعب المطبوعات دورا لا يقل أهمية عن وسائل الإعلام أو ذلك بما لديها من قدرات تمكنها من نشر الوعي وتعميم المعرفة في وسط المجتمع. فضلا عن دورها في مجال الدعاية والترويج لأنشطة المتحف العلمية والتثقيفية لذا يستحسن الإكثار من هذه المطبوعات وتسخيرها لربط المتحف بمحيطه ويمكن تصنيف هذه الأخيرة حسب أهميتها الإعلامية إلى مايلي : ب1/الملصقات :        تعتبر الملصقات من بين المطبوعات التي يعتمد عليها المتحف ويوظفها لجلب واستقطاب الزوار إليه والتعريف بأنشطته الثقافية خاصة عند إقامة المعارض  كما يراعى وضع صورة من صور التحف النادرة على هذه الملصقات ويفترض أيضا اختيار الأماكن العامة لتعليقها مثل الشوارع العامة وفي الطرق والمداخل المؤدية إلى المتحف وفي دور الثقافة ...الخ حتى تكون على مرأى من العين ويراها عدد أكبر من الناس وهذه الأخيرة تجنب المتحف صرف أموال في عمليات إبرام عقود مع شركات إشهاري يمكن توفيرها وصرفها في أغراض أخرى. </vt:lpstr>
      <vt:lpstr>ب2/. الدعوات :        تأتي الدعوات في الرتبة الثانية بعد الملصقات من حيث أهميتها الإعلامية والدعائية وتعتبر هذه  الدعوات وسيلة اتصال بين المتحف والجمهور يستلزم طبع عدد كبير عند كل تظاهرة ثقافية ومن المستحسن أن تكون حاملة لصورة تحفة من مجموعات المتحف وتوزع مجانا وعلى أوسع نطاق لاستقطاب عدد اكبر من الزوار . ج/المعارض :         تعد المعارض من أهم وسائل الاتصال والإعلام فضلا عن دورها الدعائي والإشهاري لأنشطة المتحف المتنوعة. تلعب المعارض بمختلف أنواعها (المتنقلة، الدائمة، المؤقتة ) دورا كبيرا في جلب واستقطاب الزوار من الجمهور الواسع الذي ينتمي إلى فئات مختلفة من شرائح المجتمع  إلى المتحف ولاسيما فترة قيام المعارض فيحدث بذلك اتصال مباشر بين الجمهور والمتحف لذلك فإنه يستحسن حسب اعتقادنا الإكثار من هذه المعارض.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وسائل الاتصال داخل المؤسسة المتحفية </dc:title>
  <dc:creator>archiologie</dc:creator>
  <cp:lastModifiedBy>archiologie</cp:lastModifiedBy>
  <cp:revision>1</cp:revision>
  <dcterms:created xsi:type="dcterms:W3CDTF">2025-05-06T07:59:53Z</dcterms:created>
  <dcterms:modified xsi:type="dcterms:W3CDTF">2025-05-06T08:08:05Z</dcterms:modified>
</cp:coreProperties>
</file>