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94"/>
  </p:notesMasterIdLst>
  <p:sldIdLst>
    <p:sldId id="256" r:id="rId2"/>
    <p:sldId id="363" r:id="rId3"/>
    <p:sldId id="364" r:id="rId4"/>
    <p:sldId id="397" r:id="rId5"/>
    <p:sldId id="429" r:id="rId6"/>
    <p:sldId id="366" r:id="rId7"/>
    <p:sldId id="367" r:id="rId8"/>
    <p:sldId id="430" r:id="rId9"/>
    <p:sldId id="398" r:id="rId10"/>
    <p:sldId id="368" r:id="rId11"/>
    <p:sldId id="370" r:id="rId12"/>
    <p:sldId id="371" r:id="rId13"/>
    <p:sldId id="372" r:id="rId14"/>
    <p:sldId id="373" r:id="rId15"/>
    <p:sldId id="374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382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3" r:id="rId41"/>
    <p:sldId id="425" r:id="rId42"/>
    <p:sldId id="424" r:id="rId43"/>
    <p:sldId id="392" r:id="rId44"/>
    <p:sldId id="394" r:id="rId45"/>
    <p:sldId id="426" r:id="rId46"/>
    <p:sldId id="427" r:id="rId47"/>
    <p:sldId id="276" r:id="rId48"/>
    <p:sldId id="312" r:id="rId49"/>
    <p:sldId id="275" r:id="rId50"/>
    <p:sldId id="313" r:id="rId51"/>
    <p:sldId id="291" r:id="rId52"/>
    <p:sldId id="396" r:id="rId53"/>
    <p:sldId id="292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444" r:id="rId66"/>
    <p:sldId id="445" r:id="rId67"/>
    <p:sldId id="446" r:id="rId68"/>
    <p:sldId id="447" r:id="rId69"/>
    <p:sldId id="448" r:id="rId70"/>
    <p:sldId id="449" r:id="rId71"/>
    <p:sldId id="450" r:id="rId72"/>
    <p:sldId id="451" r:id="rId73"/>
    <p:sldId id="452" r:id="rId74"/>
    <p:sldId id="454" r:id="rId75"/>
    <p:sldId id="455" r:id="rId76"/>
    <p:sldId id="456" r:id="rId77"/>
    <p:sldId id="457" r:id="rId78"/>
    <p:sldId id="458" r:id="rId79"/>
    <p:sldId id="459" r:id="rId80"/>
    <p:sldId id="460" r:id="rId81"/>
    <p:sldId id="461" r:id="rId82"/>
    <p:sldId id="462" r:id="rId83"/>
    <p:sldId id="463" r:id="rId84"/>
    <p:sldId id="467" r:id="rId85"/>
    <p:sldId id="468" r:id="rId86"/>
    <p:sldId id="469" r:id="rId87"/>
    <p:sldId id="470" r:id="rId88"/>
    <p:sldId id="471" r:id="rId89"/>
    <p:sldId id="472" r:id="rId90"/>
    <p:sldId id="473" r:id="rId91"/>
    <p:sldId id="474" r:id="rId92"/>
    <p:sldId id="475" r:id="rId9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739" y="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727E3-7165-454C-B703-754B23A5C69B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831CE-219C-4AD8-8855-3CCBBFFF26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4E893-ECC5-451C-BA2B-9843FE0C7409}" type="slidenum">
              <a:rPr lang="fr-FR" smtClean="0">
                <a:ea typeface="ＭＳ Ｐゴシック" pitchFamily="-9" charset="-128"/>
              </a:rPr>
              <a:pPr/>
              <a:t>5</a:t>
            </a:fld>
            <a:endParaRPr lang="fr-FR" smtClean="0">
              <a:ea typeface="ＭＳ Ｐゴシック" pitchFamily="-9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-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E16CE-86A1-43F0-828B-762F14B59EAD}" type="slidenum">
              <a:rPr lang="fr-FR" smtClean="0"/>
              <a:pPr/>
              <a:t>44</a:t>
            </a:fld>
            <a:endParaRPr lang="fr-FR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B2DCD-851C-498A-ABE8-2E33949D27F1}" type="slidenum">
              <a:rPr lang="fr-FR" smtClean="0">
                <a:ea typeface="ＭＳ Ｐゴシック" pitchFamily="-9" charset="-128"/>
              </a:rPr>
              <a:pPr/>
              <a:t>6</a:t>
            </a:fld>
            <a:endParaRPr lang="fr-FR" smtClean="0">
              <a:ea typeface="ＭＳ Ｐゴシック" pitchFamily="-9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-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146F7-66F2-4C91-A57D-063EFE09E447}" type="slidenum">
              <a:rPr lang="fr-FR" smtClean="0">
                <a:ea typeface="ＭＳ Ｐゴシック" pitchFamily="-9" charset="-128"/>
              </a:rPr>
              <a:pPr/>
              <a:t>8</a:t>
            </a:fld>
            <a:endParaRPr lang="fr-FR" smtClean="0">
              <a:ea typeface="ＭＳ Ｐゴシック" pitchFamily="-9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-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De</a:t>
            </a:r>
            <a:r>
              <a:rPr lang="en-US" baseline="0" dirty="0" smtClean="0">
                <a:latin typeface="Comic Sans MS" pitchFamily="66" charset="0"/>
              </a:rPr>
              <a:t> </a:t>
            </a:r>
            <a:r>
              <a:rPr lang="en-US" baseline="0" dirty="0" err="1" smtClean="0">
                <a:latin typeface="Comic Sans MS" pitchFamily="66" charset="0"/>
              </a:rPr>
              <a:t>quelle</a:t>
            </a:r>
            <a:r>
              <a:rPr lang="en-US" baseline="0" dirty="0" smtClean="0">
                <a:latin typeface="Comic Sans MS" pitchFamily="66" charset="0"/>
              </a:rPr>
              <a:t> </a:t>
            </a:r>
            <a:r>
              <a:rPr lang="en-US" baseline="0" dirty="0" err="1" smtClean="0">
                <a:latin typeface="Comic Sans MS" pitchFamily="66" charset="0"/>
              </a:rPr>
              <a:t>taille</a:t>
            </a:r>
            <a:r>
              <a:rPr lang="en-US" baseline="0" dirty="0" smtClean="0">
                <a:latin typeface="Comic Sans MS" pitchFamily="66" charset="0"/>
              </a:rPr>
              <a:t> </a:t>
            </a:r>
            <a:r>
              <a:rPr lang="en-US" baseline="0" dirty="0" err="1" smtClean="0">
                <a:latin typeface="Comic Sans MS" pitchFamily="66" charset="0"/>
              </a:rPr>
              <a:t>est</a:t>
            </a:r>
            <a:r>
              <a:rPr lang="en-US" baseline="0" dirty="0" smtClean="0">
                <a:latin typeface="Comic Sans MS" pitchFamily="66" charset="0"/>
              </a:rPr>
              <a:t> un virus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140C4-F031-4C9A-AE36-A0666DA0FC82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Pourquoi </a:t>
            </a:r>
            <a:r>
              <a:rPr lang="fr-FR" dirty="0" err="1" smtClean="0"/>
              <a:t>qq</a:t>
            </a:r>
            <a:r>
              <a:rPr lang="fr-FR" dirty="0" smtClean="0"/>
              <a:t> virus</a:t>
            </a:r>
            <a:r>
              <a:rPr lang="fr-FR" baseline="0" dirty="0" smtClean="0"/>
              <a:t> sont nuisible </a:t>
            </a:r>
          </a:p>
          <a:p>
            <a:r>
              <a:rPr lang="fr-FR" dirty="0" smtClean="0"/>
              <a:t>Quand vos cellules font des virus au lieu d'opérer normalement, VOUS tombez malades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140C4-F031-4C9A-AE36-A0666DA0FC82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F4DCF-DA37-4A80-89B8-5A7DC541645C}" type="slidenum">
              <a:rPr lang="fr-FR" smtClean="0">
                <a:ea typeface="ＭＳ Ｐゴシック" pitchFamily="-9" charset="-128"/>
              </a:rPr>
              <a:pPr/>
              <a:t>15</a:t>
            </a:fld>
            <a:endParaRPr lang="fr-FR" smtClean="0">
              <a:ea typeface="ＭＳ Ｐゴシック" pitchFamily="-9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-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831CE-219C-4AD8-8855-3CCBBFFF26B7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831CE-219C-4AD8-8855-3CCBBFFF26B7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1589C-7B7E-4D14-9E24-1201B59C8289}" type="slidenum">
              <a:rPr lang="fr-FR" smtClean="0">
                <a:ea typeface="ＭＳ Ｐゴシック" pitchFamily="-9" charset="-128"/>
              </a:rPr>
              <a:pPr/>
              <a:t>43</a:t>
            </a:fld>
            <a:endParaRPr lang="fr-FR" smtClean="0">
              <a:ea typeface="ＭＳ Ｐゴシック" pitchFamily="-9" charset="-128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>
              <a:ea typeface="ＭＳ Ｐゴシック" pitchFamily="-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7DB631-FF05-41F3-88F8-784906E241BA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97B99A-66D2-4AF4-8968-C259E6686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DB631-FF05-41F3-88F8-784906E241BA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7B99A-66D2-4AF4-8968-C259E6686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DB631-FF05-41F3-88F8-784906E241BA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7B99A-66D2-4AF4-8968-C259E6686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E5EFC-D4A8-4EEA-B0CA-EB2B6305F2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DB631-FF05-41F3-88F8-784906E241BA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7B99A-66D2-4AF4-8968-C259E66861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DB631-FF05-41F3-88F8-784906E241BA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7B99A-66D2-4AF4-8968-C259E66861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DB631-FF05-41F3-88F8-784906E241BA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7B99A-66D2-4AF4-8968-C259E66861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DB631-FF05-41F3-88F8-784906E241BA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7B99A-66D2-4AF4-8968-C259E6686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DB631-FF05-41F3-88F8-784906E241BA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7B99A-66D2-4AF4-8968-C259E66861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7DB631-FF05-41F3-88F8-784906E241BA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7B99A-66D2-4AF4-8968-C259E6686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7DB631-FF05-41F3-88F8-784906E241BA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97B99A-66D2-4AF4-8968-C259E6686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7DB631-FF05-41F3-88F8-784906E241BA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97B99A-66D2-4AF4-8968-C259E668614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B7DB631-FF05-41F3-88F8-784906E241BA}" type="datetimeFigureOut">
              <a:rPr lang="fr-FR" smtClean="0"/>
              <a:pPr/>
              <a:t>22/03/2020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497B99A-66D2-4AF4-8968-C259E66861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astrographics.com/GalleryPrints/Display/GP2144.jp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86050" y="1862142"/>
            <a:ext cx="6357982" cy="2209800"/>
          </a:xfrm>
        </p:spPr>
        <p:txBody>
          <a:bodyPr/>
          <a:lstStyle/>
          <a:p>
            <a:pPr algn="ctr"/>
            <a:r>
              <a:rPr lang="fr-FR" sz="6000" b="1" dirty="0" smtClean="0">
                <a:latin typeface="Calibri" pitchFamily="34" charset="0"/>
                <a:cs typeface="Calibri" pitchFamily="34" charset="0"/>
              </a:rPr>
              <a:t>Généralités sur les virus</a:t>
            </a:r>
            <a:endParaRPr lang="fr-FR" sz="6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3702" y="4214818"/>
            <a:ext cx="2124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smtClean="0">
                <a:solidFill>
                  <a:srgbClr val="FF0000"/>
                </a:solidFill>
                <a:latin typeface="Comic Sans MS" pitchFamily="66" charset="0"/>
              </a:rPr>
              <a:t>LMD 2eme Année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28926" y="5786454"/>
            <a:ext cx="405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latin typeface="Arial Black" pitchFamily="34" charset="0"/>
              </a:rPr>
              <a:t>Pr </a:t>
            </a:r>
            <a:r>
              <a:rPr lang="fr-FR" sz="2800" b="1" dirty="0" err="1" smtClean="0">
                <a:latin typeface="Arial Black" pitchFamily="34" charset="0"/>
              </a:rPr>
              <a:t>Hassaine</a:t>
            </a:r>
            <a:r>
              <a:rPr lang="fr-FR" sz="2800" b="1" dirty="0" smtClean="0">
                <a:latin typeface="Arial Black" pitchFamily="34" charset="0"/>
              </a:rPr>
              <a:t> Hafida </a:t>
            </a:r>
            <a:endParaRPr lang="fr-FR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j0119297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86116" y="2428868"/>
            <a:ext cx="2357454" cy="3743332"/>
          </a:xfrm>
          <a:noFill/>
          <a:ln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latin typeface="Comic Sans MS" pitchFamily="66" charset="0"/>
              </a:rPr>
              <a:t>How small is a virus?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iro 29 généralité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5728"/>
            <a:ext cx="8382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2771775" y="4868863"/>
            <a:ext cx="4105275" cy="13684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2400">
              <a:solidFill>
                <a:srgbClr val="FF0000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164388" y="5300663"/>
            <a:ext cx="197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/>
              <a:t>20 à 200 nm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66800" y="32766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7200" y="857232"/>
            <a:ext cx="84725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If a cell was the size of your classroom, then an average virus would be the size of a softball</a:t>
            </a:r>
            <a:r>
              <a:rPr lang="en-US" sz="2000" dirty="0" smtClean="0">
                <a:latin typeface="Comic Sans MS" pitchFamily="66" charset="0"/>
              </a:rPr>
              <a:t>.</a:t>
            </a:r>
            <a:r>
              <a:rPr lang="fr-FR" sz="2000" dirty="0" smtClean="0">
                <a:latin typeface="Comic Sans MS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fr-FR" sz="2000" dirty="0" smtClean="0">
                <a:latin typeface="Comic Sans MS" pitchFamily="66" charset="0"/>
              </a:rPr>
              <a:t>Si une cellule était la taille de votre salle de classe, donc un virus moyen serait la taille d'une balle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7150" y="6461125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>
              <a:solidFill>
                <a:schemeClr val="bg2"/>
              </a:solidFill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609600" y="35052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0" y="21429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Viruses range in size from 20 nanometers (nm) – 250 nanometers (nm)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609600" y="3352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67056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80010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7569200" y="37084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10</a:t>
            </a:r>
            <a:r>
              <a:rPr lang="en-US" sz="1400" baseline="30000"/>
              <a:t>-5 </a:t>
            </a:r>
            <a:r>
              <a:rPr lang="en-US" sz="1400"/>
              <a:t>m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6324600" y="3759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10</a:t>
            </a:r>
            <a:r>
              <a:rPr lang="en-US" sz="1400" baseline="30000"/>
              <a:t>-6 </a:t>
            </a:r>
            <a:r>
              <a:rPr lang="en-US" sz="1400"/>
              <a:t>m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917700" y="4114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10</a:t>
            </a:r>
            <a:r>
              <a:rPr lang="en-US" sz="1400" baseline="30000"/>
              <a:t>-7 </a:t>
            </a:r>
            <a:r>
              <a:rPr lang="en-US" sz="1400"/>
              <a:t>m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914400" y="4495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10</a:t>
            </a:r>
            <a:r>
              <a:rPr lang="en-US" sz="1400" baseline="30000"/>
              <a:t>-8 </a:t>
            </a:r>
            <a:r>
              <a:rPr lang="en-US" sz="1400"/>
              <a:t>m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508000" y="48768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10</a:t>
            </a:r>
            <a:r>
              <a:rPr lang="en-US" sz="1400" baseline="30000"/>
              <a:t>-9 </a:t>
            </a:r>
            <a:r>
              <a:rPr lang="en-US" sz="1400"/>
              <a:t>m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81000" y="5334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10</a:t>
            </a:r>
            <a:r>
              <a:rPr lang="en-US" sz="1400" baseline="30000"/>
              <a:t>-10 </a:t>
            </a:r>
            <a:r>
              <a:rPr lang="en-US" sz="1400"/>
              <a:t>m</a:t>
            </a: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647700" y="35052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736600" y="3508375"/>
            <a:ext cx="0" cy="127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1143000" y="3505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24511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101600" y="3505200"/>
            <a:ext cx="596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0 m</a:t>
            </a:r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>
            <a:off x="71628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fr-FR"/>
          </a:p>
        </p:txBody>
      </p:sp>
      <p:cxnSp>
        <p:nvCxnSpPr>
          <p:cNvPr id="7201" name="AutoShape 33"/>
          <p:cNvCxnSpPr>
            <a:cxnSpLocks noChangeShapeType="1"/>
          </p:cNvCxnSpPr>
          <p:nvPr/>
        </p:nvCxnSpPr>
        <p:spPr bwMode="auto">
          <a:xfrm rot="16200000" flipH="1">
            <a:off x="6819900" y="3454400"/>
            <a:ext cx="228600" cy="76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7202" name="AutoShape 34"/>
          <p:cNvCxnSpPr>
            <a:cxnSpLocks noChangeShapeType="1"/>
          </p:cNvCxnSpPr>
          <p:nvPr/>
        </p:nvCxnSpPr>
        <p:spPr bwMode="auto">
          <a:xfrm rot="16200000" flipH="1">
            <a:off x="7023100" y="3454400"/>
            <a:ext cx="228600" cy="76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1524000" y="3352800"/>
            <a:ext cx="12827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04" name="Text Box 36"/>
          <p:cNvSpPr txBox="1">
            <a:spLocks noChangeArrowheads="1"/>
          </p:cNvSpPr>
          <p:nvPr/>
        </p:nvSpPr>
        <p:spPr bwMode="auto">
          <a:xfrm>
            <a:off x="1460500" y="28336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viruses</a:t>
            </a:r>
          </a:p>
        </p:txBody>
      </p:sp>
      <p:sp>
        <p:nvSpPr>
          <p:cNvPr id="7205" name="Line 37"/>
          <p:cNvSpPr>
            <a:spLocks noChangeShapeType="1"/>
          </p:cNvSpPr>
          <p:nvPr/>
        </p:nvSpPr>
        <p:spPr bwMode="auto">
          <a:xfrm>
            <a:off x="8001000" y="3200400"/>
            <a:ext cx="406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7773988" y="2557463"/>
            <a:ext cx="841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animal</a:t>
            </a:r>
          </a:p>
          <a:p>
            <a:pPr algn="ctr"/>
            <a:r>
              <a:rPr lang="en-US"/>
              <a:t>cells</a:t>
            </a: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 flipV="1">
            <a:off x="2590800" y="3200400"/>
            <a:ext cx="5334000" cy="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4724400" y="28194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bacteria</a:t>
            </a: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>
            <a:off x="762000" y="3200400"/>
            <a:ext cx="406400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10" name="Line 42"/>
          <p:cNvSpPr>
            <a:spLocks noChangeShapeType="1"/>
          </p:cNvSpPr>
          <p:nvPr/>
        </p:nvSpPr>
        <p:spPr bwMode="auto">
          <a:xfrm>
            <a:off x="584200" y="3200400"/>
            <a:ext cx="762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 rot="16200000">
            <a:off x="304007" y="2528093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proteins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 rot="16200000">
            <a:off x="-30956" y="2674144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atom</a:t>
            </a:r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H="1" flipV="1">
            <a:off x="7162800" y="3733800"/>
            <a:ext cx="762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6172200" y="4953000"/>
            <a:ext cx="2143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Go five more feet!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Picture 17" descr="MCj04238340000[1]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15008" y="4643446"/>
            <a:ext cx="1882775" cy="1381125"/>
          </a:xfrm>
          <a:noFill/>
          <a:ln/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sz="4000" dirty="0">
                <a:latin typeface="Comic Sans MS" pitchFamily="66" charset="0"/>
              </a:rPr>
              <a:t>Why are some viruses harmful?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7150" y="6461125"/>
            <a:ext cx="899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Introduction – Structure – Replication – Virology – Medicine - Review 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838200" y="1447800"/>
            <a:ext cx="2590800" cy="396875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/>
              <a:t>Virus invades cell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357158" y="2643182"/>
            <a:ext cx="4269502" cy="400110"/>
          </a:xfrm>
          <a:prstGeom prst="rect">
            <a:avLst/>
          </a:prstGeom>
          <a:solidFill>
            <a:srgbClr val="FF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Virus forces cell to make copies of virus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214282" y="3929066"/>
            <a:ext cx="4419600" cy="1006475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/>
              <a:t>Eventually so many copies are made, the cell explodes,</a:t>
            </a:r>
          </a:p>
          <a:p>
            <a:pPr algn="ctr"/>
            <a:r>
              <a:rPr lang="en-US" sz="2000" dirty="0"/>
              <a:t>releasing all of the new viruses</a:t>
            </a:r>
          </a:p>
        </p:txBody>
      </p:sp>
      <p:graphicFrame>
        <p:nvGraphicFramePr>
          <p:cNvPr id="71693" name="Object 13"/>
          <p:cNvGraphicFramePr>
            <a:graphicFrameLocks noChangeAspect="1"/>
          </p:cNvGraphicFramePr>
          <p:nvPr/>
        </p:nvGraphicFramePr>
        <p:xfrm>
          <a:off x="1730375" y="1905000"/>
          <a:ext cx="541338" cy="762000"/>
        </p:xfrm>
        <a:graphic>
          <a:graphicData uri="http://schemas.openxmlformats.org/presentationml/2006/ole">
            <p:oleObj spid="_x0000_s1026" name="Image" r:id="rId5" imgW="1435427" imgH="2020473" progId="">
              <p:embed/>
            </p:oleObj>
          </a:graphicData>
        </a:graphic>
      </p:graphicFrame>
      <p:graphicFrame>
        <p:nvGraphicFramePr>
          <p:cNvPr id="71694" name="Object 14"/>
          <p:cNvGraphicFramePr>
            <a:graphicFrameLocks noChangeAspect="1"/>
          </p:cNvGraphicFramePr>
          <p:nvPr/>
        </p:nvGraphicFramePr>
        <p:xfrm>
          <a:off x="1730375" y="3124200"/>
          <a:ext cx="541338" cy="762000"/>
        </p:xfrm>
        <a:graphic>
          <a:graphicData uri="http://schemas.openxmlformats.org/presentationml/2006/ole">
            <p:oleObj spid="_x0000_s1027" name="Image" r:id="rId6" imgW="1435427" imgH="2020473" progId="">
              <p:embed/>
            </p:oleObj>
          </a:graphicData>
        </a:graphic>
      </p:graphicFrame>
      <p:graphicFrame>
        <p:nvGraphicFramePr>
          <p:cNvPr id="71695" name="Object 15"/>
          <p:cNvGraphicFramePr>
            <a:graphicFrameLocks noChangeAspect="1"/>
          </p:cNvGraphicFramePr>
          <p:nvPr/>
        </p:nvGraphicFramePr>
        <p:xfrm>
          <a:off x="6000760" y="1643050"/>
          <a:ext cx="2857520" cy="2500330"/>
        </p:xfrm>
        <a:graphic>
          <a:graphicData uri="http://schemas.openxmlformats.org/presentationml/2006/ole">
            <p:oleObj spid="_x0000_s1028" name="Image" r:id="rId7" imgW="1982351" imgH="1982351" progId="">
              <p:embed/>
            </p:oleObj>
          </a:graphicData>
        </a:graphic>
      </p:graphicFrame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6286512" y="1871481"/>
            <a:ext cx="23241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66"/>
                </a:solidFill>
              </a:rPr>
              <a:t>When your cells make viruses instead of operating normally, YOU get sick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806" name="Group 102"/>
          <p:cNvGraphicFramePr>
            <a:graphicFrameLocks noGrp="1"/>
          </p:cNvGraphicFramePr>
          <p:nvPr/>
        </p:nvGraphicFramePr>
        <p:xfrm>
          <a:off x="533400" y="990600"/>
          <a:ext cx="7924800" cy="5438797"/>
        </p:xfrm>
        <a:graphic>
          <a:graphicData uri="http://schemas.openxmlformats.org/drawingml/2006/table">
            <a:tbl>
              <a:tblPr/>
              <a:tblGrid>
                <a:gridCol w="1882775"/>
                <a:gridCol w="3767138"/>
                <a:gridCol w="2274887"/>
              </a:tblGrid>
              <a:tr h="567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omic Sans MS" pitchFamily="66" charset="0"/>
                        </a:rPr>
                        <a:t>DISEASE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VIRUSES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99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AIDS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HIV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Wart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Herpes Simplex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Virus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Flu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Influenza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Measles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Morbillivirus    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Cancer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Hepatitis 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796" name="Object 92"/>
          <p:cNvGraphicFramePr>
            <a:graphicFrameLocks noChangeAspect="1"/>
          </p:cNvGraphicFramePr>
          <p:nvPr>
            <p:ph idx="1"/>
          </p:nvPr>
        </p:nvGraphicFramePr>
        <p:xfrm>
          <a:off x="5499100" y="2286000"/>
          <a:ext cx="1714500" cy="1285875"/>
        </p:xfrm>
        <a:graphic>
          <a:graphicData uri="http://schemas.openxmlformats.org/presentationml/2006/ole">
            <p:oleObj spid="_x0000_s2050" name="Image" r:id="rId3" imgW="8132721" imgH="6099541" progId="">
              <p:embed/>
            </p:oleObj>
          </a:graphicData>
        </a:graphic>
      </p:graphicFrame>
      <p:sp>
        <p:nvSpPr>
          <p:cNvPr id="72733" name="Rectangle 29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omic Sans MS" pitchFamily="66" charset="0"/>
              </a:rPr>
              <a:t>Examples of some viral diseases:</a:t>
            </a:r>
          </a:p>
        </p:txBody>
      </p:sp>
      <p:pic>
        <p:nvPicPr>
          <p:cNvPr id="72783" name="Picture 79" descr="hi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295400"/>
            <a:ext cx="1676400" cy="1257300"/>
          </a:xfrm>
          <a:prstGeom prst="rect">
            <a:avLst/>
          </a:prstGeom>
          <a:noFill/>
        </p:spPr>
      </p:pic>
      <p:pic>
        <p:nvPicPr>
          <p:cNvPr id="72785" name="Picture 81" descr="influze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276600"/>
            <a:ext cx="1676400" cy="1257300"/>
          </a:xfrm>
          <a:prstGeom prst="rect">
            <a:avLst/>
          </a:prstGeom>
          <a:noFill/>
        </p:spPr>
      </p:pic>
      <p:pic>
        <p:nvPicPr>
          <p:cNvPr id="72786" name="Picture 82" descr="morbillivir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343400"/>
            <a:ext cx="1676400" cy="1257300"/>
          </a:xfrm>
          <a:prstGeom prst="rect">
            <a:avLst/>
          </a:prstGeom>
          <a:noFill/>
        </p:spPr>
      </p:pic>
      <p:pic>
        <p:nvPicPr>
          <p:cNvPr id="72787" name="Picture 83" descr="hepatiti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5257822"/>
            <a:ext cx="1752600" cy="1314450"/>
          </a:xfrm>
          <a:prstGeom prst="rect">
            <a:avLst/>
          </a:prstGeom>
          <a:noFill/>
        </p:spPr>
      </p:pic>
      <p:sp>
        <p:nvSpPr>
          <p:cNvPr id="72790" name="Line 86"/>
          <p:cNvSpPr>
            <a:spLocks noChangeShapeType="1"/>
          </p:cNvSpPr>
          <p:nvPr/>
        </p:nvSpPr>
        <p:spPr bwMode="auto">
          <a:xfrm>
            <a:off x="4800600" y="1905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791" name="Line 87"/>
          <p:cNvSpPr>
            <a:spLocks noChangeShapeType="1"/>
          </p:cNvSpPr>
          <p:nvPr/>
        </p:nvSpPr>
        <p:spPr bwMode="auto">
          <a:xfrm>
            <a:off x="3581400" y="3200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792" name="Line 88"/>
          <p:cNvSpPr>
            <a:spLocks noChangeShapeType="1"/>
          </p:cNvSpPr>
          <p:nvPr/>
        </p:nvSpPr>
        <p:spPr bwMode="auto">
          <a:xfrm>
            <a:off x="5257800" y="4114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793" name="Line 89"/>
          <p:cNvSpPr>
            <a:spLocks noChangeShapeType="1"/>
          </p:cNvSpPr>
          <p:nvPr/>
        </p:nvSpPr>
        <p:spPr bwMode="auto">
          <a:xfrm flipV="1">
            <a:off x="5029200" y="4876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794" name="Line 90"/>
          <p:cNvSpPr>
            <a:spLocks noChangeShapeType="1"/>
          </p:cNvSpPr>
          <p:nvPr/>
        </p:nvSpPr>
        <p:spPr bwMode="auto">
          <a:xfrm>
            <a:off x="5257800" y="5715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72795" name="Text Box 91"/>
          <p:cNvSpPr txBox="1">
            <a:spLocks noChangeArrowheads="1"/>
          </p:cNvSpPr>
          <p:nvPr/>
        </p:nvSpPr>
        <p:spPr bwMode="auto">
          <a:xfrm>
            <a:off x="5181600" y="34290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1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28625" y="214313"/>
            <a:ext cx="8572500" cy="6143625"/>
          </a:xfrm>
        </p:spPr>
        <p:txBody>
          <a:bodyPr/>
          <a:lstStyle/>
          <a:p>
            <a:pPr>
              <a:buFontTx/>
              <a:buNone/>
            </a:pPr>
            <a:endParaRPr lang="fr-FR" sz="2400" dirty="0" smtClean="0">
              <a:solidFill>
                <a:srgbClr val="FF0000"/>
              </a:solidFill>
              <a:latin typeface="Comic Sans MS" pitchFamily="66" charset="0"/>
              <a:ea typeface="ＭＳ Ｐゴシック" pitchFamily="-9" charset="-128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 virion a 5 caractères essentiels :</a:t>
            </a:r>
          </a:p>
          <a:p>
            <a:pPr>
              <a:buFontTx/>
              <a:buNone/>
            </a:pP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	1. le virus est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-9" charset="-128"/>
              </a:rPr>
              <a:t>de petite taille </a:t>
            </a: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(inférieure à 300 nm) ce qui lui permet de traverser les filtres</a:t>
            </a:r>
          </a:p>
          <a:p>
            <a:pPr>
              <a:buFontTx/>
              <a:buNone/>
            </a:pP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	</a:t>
            </a:r>
          </a:p>
          <a:p>
            <a:pPr>
              <a:buFontTx/>
              <a:buNone/>
            </a:pPr>
            <a:endParaRPr lang="fr-FR" sz="2400" dirty="0" smtClean="0">
              <a:latin typeface="Comic Sans MS" pitchFamily="66" charset="0"/>
              <a:ea typeface="ＭＳ Ｐゴシック" pitchFamily="-9" charset="-128"/>
            </a:endParaRPr>
          </a:p>
        </p:txBody>
      </p:sp>
      <p:sp>
        <p:nvSpPr>
          <p:cNvPr id="9220" name="Espace réservé de la date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fr-FR" dirty="0" smtClean="0">
                <a:ea typeface="ＭＳ Ｐゴシック" pitchFamily="-9" charset="-128"/>
              </a:rPr>
              <a:t>novembre 2009</a:t>
            </a:r>
          </a:p>
        </p:txBody>
      </p:sp>
      <p:sp>
        <p:nvSpPr>
          <p:cNvPr id="922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F03A7E-5751-48B5-8FC1-1B6D2B42D063}" type="slidenum">
              <a:rPr lang="fr-FR" smtClean="0">
                <a:ea typeface="ＭＳ Ｐゴシック" pitchFamily="-9" charset="-128"/>
              </a:rPr>
              <a:pPr/>
              <a:t>15</a:t>
            </a:fld>
            <a:endParaRPr lang="fr-FR" dirty="0" smtClean="0">
              <a:ea typeface="ＭＳ Ｐゴシック" pitchFamily="-9" charset="-128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</a:br>
            <a:endParaRPr lang="fr-FR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38862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2. Le virion possède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 seul type d'acide nucléique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qui peut être soit de l'ADN, soit de l'ARN. </a:t>
            </a:r>
          </a:p>
          <a:p>
            <a:pPr>
              <a:lnSpc>
                <a:spcPct val="150000"/>
              </a:lnSpc>
              <a:buNone/>
            </a:pP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571480"/>
            <a:ext cx="8329642" cy="3886200"/>
          </a:xfrm>
        </p:spPr>
        <p:txBody>
          <a:bodyPr/>
          <a:lstStyle/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	Les deux molécules ne coexistent donc pas dans la particule virale, ce qui oppose les virus aux autres formes vivantes connues jusqu'à ce jour. </a:t>
            </a:r>
            <a:endParaRPr lang="fr-FR" sz="28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366" y="714356"/>
            <a:ext cx="8229600" cy="3886200"/>
          </a:xfrm>
        </p:spPr>
        <p:txBody>
          <a:bodyPr/>
          <a:lstStyle/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None/>
            </a:pPr>
            <a:r>
              <a:rPr lang="fr-FR" sz="28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	L'acide nucléique viral porte l'intégralité de l'information génétique du virus et constitue ce que l'on appelle </a:t>
            </a:r>
            <a:r>
              <a:rPr lang="fr-FR" sz="28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le génome viral.</a:t>
            </a:r>
          </a:p>
          <a:p>
            <a:pPr>
              <a:lnSpc>
                <a:spcPct val="150000"/>
              </a:lnSpc>
            </a:pP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3886200"/>
          </a:xfrm>
        </p:spPr>
        <p:txBody>
          <a:bodyPr/>
          <a:lstStyle/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3. le virion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 reproduit uniquement à partir  de son matériel génétique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par réplication de son génome. </a:t>
            </a:r>
          </a:p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j0078711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3429000"/>
            <a:ext cx="990600" cy="2400300"/>
          </a:xfrm>
          <a:noFill/>
          <a:ln/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r>
              <a:rPr lang="en-US" sz="6000">
                <a:solidFill>
                  <a:schemeClr val="accent2"/>
                </a:solidFill>
                <a:latin typeface="Comic Sans MS" pitchFamily="66" charset="0"/>
              </a:rPr>
              <a:t>WHAT IS A VIRUS?</a:t>
            </a:r>
            <a:endParaRPr lang="en-US" sz="40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3886200"/>
          </a:xfrm>
        </p:spPr>
        <p:txBody>
          <a:bodyPr/>
          <a:lstStyle/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None/>
            </a:pPr>
            <a:r>
              <a:rPr lang="fr-FR" sz="2800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	Il n'existe pas de scissiparité comme chez les bactéries et il n'y a pas de mitose comme dans les cellules eucaryotes. </a:t>
            </a:r>
          </a:p>
          <a:p>
            <a:pPr>
              <a:lnSpc>
                <a:spcPct val="150000"/>
              </a:lnSpc>
            </a:pP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57166"/>
            <a:ext cx="8115328" cy="5357850"/>
          </a:xfrm>
        </p:spPr>
        <p:txBody>
          <a:bodyPr/>
          <a:lstStyle/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4. Les virus sont des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parasites intracellulaires obligatoires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	Réplication exclusivement à l’intérieur des cellules hôtes vivantes</a:t>
            </a:r>
          </a:p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8618"/>
            <a:ext cx="8229600" cy="3886200"/>
          </a:xfrm>
        </p:spPr>
        <p:txBody>
          <a:bodyPr/>
          <a:lstStyle/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	le virus ne possède aucun système enzymatique ou énergétique lui permettant d'assurer sa propre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auto-réplication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3886200"/>
          </a:xfrm>
        </p:spPr>
        <p:txBody>
          <a:bodyPr/>
          <a:lstStyle/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	les virus sont incapables de pousser sur des milieux de culture bactériens. </a:t>
            </a:r>
          </a:p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	Leur isolement passe par l'inoculation dans  un système  biologique vivant</a:t>
            </a:r>
          </a:p>
          <a:p>
            <a:pPr>
              <a:lnSpc>
                <a:spcPct val="150000"/>
              </a:lnSpc>
            </a:pP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500042"/>
            <a:ext cx="8229600" cy="3886200"/>
          </a:xfrm>
        </p:spPr>
        <p:txBody>
          <a:bodyPr/>
          <a:lstStyle/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	Il est donc amené à détourner pour sa propre biosynthèse l'ensemble des macromolécules de la cellule qu'il parasite (ribosome,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ARNt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, activité enzymatique, système de régulation). </a:t>
            </a:r>
          </a:p>
          <a:p>
            <a:pPr marL="51435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	</a:t>
            </a: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3886200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5. Le virion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présente une structure particulaire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avec toujours une symétrie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qui l'oppose aux être vivants à structure cellulaire procaryote (les bactéries) ou eucaryote. </a:t>
            </a: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38862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	L'agencement des principaux constituants de la particule permet de reconnaître aux virions un type de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symétrie caractéristique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(par exemple, symétrie hélicoïdale ou symétrie cubique).</a:t>
            </a: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54292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En résumé, les 5 caractères de définition du virion sont: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est de petite taille (inférieure à 300 nm) ce qui lui permet de traverser les filtres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un seul type d'acide nucléique (ADN ou ARN) qui constitue le génome viral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une reproduction par réplication du génome 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un parasitisme intracellulaire obligatoire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une structure particulaire. </a:t>
            </a:r>
          </a:p>
          <a:p>
            <a:pPr marL="0" indent="0">
              <a:lnSpc>
                <a:spcPct val="150000"/>
              </a:lnSpc>
            </a:pP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	Toute particule virale est constituée d'au moins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deux éléments constants  et obligatoires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: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600076"/>
            <a:ext cx="8472518" cy="614346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>
                <a:latin typeface="Calibri" pitchFamily="34" charset="0"/>
              </a:rPr>
              <a:t>S</a:t>
            </a:r>
            <a:r>
              <a:rPr lang="fr-FR" sz="3200" b="1" dirty="0" smtClean="0">
                <a:latin typeface="Calibri" pitchFamily="34" charset="0"/>
                <a:cs typeface="Calibri" pitchFamily="34" charset="0"/>
              </a:rPr>
              <a:t>tructure générale des particules virales   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8618"/>
            <a:ext cx="8229600" cy="3886200"/>
          </a:xfrm>
        </p:spPr>
        <p:txBody>
          <a:bodyPr/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le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génome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, de nature nucléotidique et composé d'acide nucléique (ADN ou ARN)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57496"/>
            <a:ext cx="91440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sz="6000" dirty="0" smtClean="0">
                <a:solidFill>
                  <a:srgbClr val="FF0000"/>
                </a:solidFill>
              </a:rPr>
              <a:t>« Les virus sont les virus »</a:t>
            </a:r>
            <a:r>
              <a:rPr lang="fr-FR" sz="6600" dirty="0" smtClean="0">
                <a:solidFill>
                  <a:srgbClr val="FF0000"/>
                </a:solidFill>
              </a:rPr>
              <a:t> </a:t>
            </a:r>
            <a:br>
              <a:rPr lang="fr-FR" sz="6600" dirty="0" smtClean="0">
                <a:solidFill>
                  <a:srgbClr val="FF0000"/>
                </a:solidFill>
              </a:rPr>
            </a:br>
            <a:r>
              <a:rPr lang="fr-FR" sz="3200" b="1" dirty="0" smtClean="0"/>
              <a:t>A. Lwoff 1957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85808"/>
            <a:ext cx="8229600" cy="3886200"/>
          </a:xfrm>
        </p:spPr>
        <p:txBody>
          <a:bodyPr/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capside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, est une coque de nature protéique qui entoure le génome et elle est capable d'assurer sa protection et sa survie dans le milieu extérieur.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Nucléocapside= </a:t>
            </a:r>
            <a:r>
              <a:rPr lang="fr-FR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ac.nucléique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+capside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857232"/>
            <a:ext cx="7715304" cy="501016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nucléocapside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 cas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des virus nus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Dans certaines familles virales, la nucléocapside est entourée d'une structure périphérique appelée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enveloppe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cas des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virus enveloppés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fr-FR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fr-FR" dirty="0" smtClean="0">
                <a:solidFill>
                  <a:schemeClr val="accent2"/>
                </a:solidFill>
                <a:latin typeface="Comic Sans MS" pitchFamily="66" charset="0"/>
              </a:rPr>
              <a:t>Structure </a:t>
            </a:r>
            <a:r>
              <a:rPr lang="en-GB" altLang="fr-FR" dirty="0" err="1" smtClean="0">
                <a:solidFill>
                  <a:schemeClr val="accent2"/>
                </a:solidFill>
                <a:latin typeface="Comic Sans MS" pitchFamily="66" charset="0"/>
              </a:rPr>
              <a:t>Schématique</a:t>
            </a:r>
            <a:endParaRPr lang="en-GB" altLang="fr-FR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31863" y="1628775"/>
            <a:ext cx="6854825" cy="2311400"/>
            <a:chOff x="647" y="1862"/>
            <a:chExt cx="4590" cy="197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47" y="2221"/>
              <a:ext cx="1277" cy="1290"/>
              <a:chOff x="647" y="2221"/>
              <a:chExt cx="1277" cy="1290"/>
            </a:xfrm>
          </p:grpSpPr>
          <p:sp>
            <p:nvSpPr>
              <p:cNvPr id="9245" name="Freeform 5"/>
              <p:cNvSpPr>
                <a:spLocks/>
              </p:cNvSpPr>
              <p:nvPr/>
            </p:nvSpPr>
            <p:spPr bwMode="auto">
              <a:xfrm>
                <a:off x="1028" y="2221"/>
                <a:ext cx="600" cy="535"/>
              </a:xfrm>
              <a:custGeom>
                <a:avLst/>
                <a:gdLst>
                  <a:gd name="T0" fmla="*/ 208 w 600"/>
                  <a:gd name="T1" fmla="*/ 0 h 535"/>
                  <a:gd name="T2" fmla="*/ 352 w 600"/>
                  <a:gd name="T3" fmla="*/ 192 h 535"/>
                  <a:gd name="T4" fmla="*/ 112 w 600"/>
                  <a:gd name="T5" fmla="*/ 240 h 535"/>
                  <a:gd name="T6" fmla="*/ 16 w 600"/>
                  <a:gd name="T7" fmla="*/ 96 h 535"/>
                  <a:gd name="T8" fmla="*/ 208 w 600"/>
                  <a:gd name="T9" fmla="*/ 144 h 535"/>
                  <a:gd name="T10" fmla="*/ 304 w 600"/>
                  <a:gd name="T11" fmla="*/ 384 h 535"/>
                  <a:gd name="T12" fmla="*/ 16 w 600"/>
                  <a:gd name="T13" fmla="*/ 288 h 535"/>
                  <a:gd name="T14" fmla="*/ 208 w 600"/>
                  <a:gd name="T15" fmla="*/ 288 h 535"/>
                  <a:gd name="T16" fmla="*/ 208 w 600"/>
                  <a:gd name="T17" fmla="*/ 480 h 535"/>
                  <a:gd name="T18" fmla="*/ 64 w 600"/>
                  <a:gd name="T19" fmla="*/ 432 h 535"/>
                  <a:gd name="T20" fmla="*/ 304 w 600"/>
                  <a:gd name="T21" fmla="*/ 432 h 535"/>
                  <a:gd name="T22" fmla="*/ 544 w 600"/>
                  <a:gd name="T23" fmla="*/ 480 h 535"/>
                  <a:gd name="T24" fmla="*/ 496 w 600"/>
                  <a:gd name="T25" fmla="*/ 192 h 535"/>
                  <a:gd name="T26" fmla="*/ 352 w 600"/>
                  <a:gd name="T27" fmla="*/ 528 h 535"/>
                  <a:gd name="T28" fmla="*/ 592 w 600"/>
                  <a:gd name="T29" fmla="*/ 240 h 535"/>
                  <a:gd name="T30" fmla="*/ 400 w 600"/>
                  <a:gd name="T31" fmla="*/ 96 h 5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0"/>
                  <a:gd name="T49" fmla="*/ 0 h 535"/>
                  <a:gd name="T50" fmla="*/ 600 w 600"/>
                  <a:gd name="T51" fmla="*/ 535 h 53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0" h="535">
                    <a:moveTo>
                      <a:pt x="208" y="0"/>
                    </a:moveTo>
                    <a:cubicBezTo>
                      <a:pt x="288" y="76"/>
                      <a:pt x="368" y="152"/>
                      <a:pt x="352" y="192"/>
                    </a:cubicBezTo>
                    <a:cubicBezTo>
                      <a:pt x="336" y="232"/>
                      <a:pt x="167" y="255"/>
                      <a:pt x="112" y="240"/>
                    </a:cubicBezTo>
                    <a:cubicBezTo>
                      <a:pt x="56" y="224"/>
                      <a:pt x="0" y="112"/>
                      <a:pt x="16" y="96"/>
                    </a:cubicBezTo>
                    <a:cubicBezTo>
                      <a:pt x="32" y="80"/>
                      <a:pt x="160" y="96"/>
                      <a:pt x="208" y="144"/>
                    </a:cubicBezTo>
                    <a:cubicBezTo>
                      <a:pt x="256" y="192"/>
                      <a:pt x="336" y="360"/>
                      <a:pt x="304" y="384"/>
                    </a:cubicBezTo>
                    <a:cubicBezTo>
                      <a:pt x="272" y="408"/>
                      <a:pt x="32" y="304"/>
                      <a:pt x="16" y="288"/>
                    </a:cubicBezTo>
                    <a:cubicBezTo>
                      <a:pt x="0" y="272"/>
                      <a:pt x="176" y="256"/>
                      <a:pt x="208" y="288"/>
                    </a:cubicBezTo>
                    <a:cubicBezTo>
                      <a:pt x="240" y="320"/>
                      <a:pt x="232" y="456"/>
                      <a:pt x="208" y="480"/>
                    </a:cubicBezTo>
                    <a:cubicBezTo>
                      <a:pt x="184" y="504"/>
                      <a:pt x="48" y="439"/>
                      <a:pt x="64" y="432"/>
                    </a:cubicBezTo>
                    <a:cubicBezTo>
                      <a:pt x="79" y="424"/>
                      <a:pt x="224" y="424"/>
                      <a:pt x="304" y="432"/>
                    </a:cubicBezTo>
                    <a:cubicBezTo>
                      <a:pt x="384" y="440"/>
                      <a:pt x="512" y="520"/>
                      <a:pt x="544" y="480"/>
                    </a:cubicBezTo>
                    <a:cubicBezTo>
                      <a:pt x="576" y="440"/>
                      <a:pt x="528" y="183"/>
                      <a:pt x="496" y="192"/>
                    </a:cubicBezTo>
                    <a:cubicBezTo>
                      <a:pt x="463" y="200"/>
                      <a:pt x="336" y="520"/>
                      <a:pt x="352" y="528"/>
                    </a:cubicBezTo>
                    <a:cubicBezTo>
                      <a:pt x="367" y="535"/>
                      <a:pt x="584" y="312"/>
                      <a:pt x="592" y="240"/>
                    </a:cubicBezTo>
                    <a:cubicBezTo>
                      <a:pt x="600" y="168"/>
                      <a:pt x="500" y="132"/>
                      <a:pt x="400" y="9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46" name="Text Box 6"/>
              <p:cNvSpPr txBox="1">
                <a:spLocks noChangeArrowheads="1"/>
              </p:cNvSpPr>
              <p:nvPr/>
            </p:nvSpPr>
            <p:spPr bwMode="auto">
              <a:xfrm>
                <a:off x="647" y="2912"/>
                <a:ext cx="1277" cy="59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fr-FR" sz="2000" b="1">
                    <a:latin typeface="Arial" charset="0"/>
                  </a:rPr>
                  <a:t>Génome</a:t>
                </a:r>
              </a:p>
              <a:p>
                <a:pPr algn="ctr"/>
                <a:r>
                  <a:rPr lang="en-GB" altLang="fr-FR" sz="2000" b="1">
                    <a:latin typeface="Arial" charset="0"/>
                  </a:rPr>
                  <a:t>(ADN ou ARN)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872" y="1862"/>
              <a:ext cx="1362" cy="1859"/>
              <a:chOff x="1872" y="1862"/>
              <a:chExt cx="1362" cy="1859"/>
            </a:xfrm>
          </p:grpSpPr>
          <p:sp>
            <p:nvSpPr>
              <p:cNvPr id="9242" name="Text Box 8"/>
              <p:cNvSpPr txBox="1">
                <a:spLocks noChangeArrowheads="1"/>
              </p:cNvSpPr>
              <p:nvPr/>
            </p:nvSpPr>
            <p:spPr bwMode="auto">
              <a:xfrm>
                <a:off x="2336" y="2862"/>
                <a:ext cx="898" cy="85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fr-FR" sz="2000" b="1">
                    <a:latin typeface="Arial" charset="0"/>
                  </a:rPr>
                  <a:t>Capside</a:t>
                </a:r>
              </a:p>
              <a:p>
                <a:pPr algn="ctr"/>
                <a:r>
                  <a:rPr lang="en-GB" altLang="fr-FR" sz="2000" b="1">
                    <a:latin typeface="Arial" charset="0"/>
                  </a:rPr>
                  <a:t>protéique</a:t>
                </a:r>
              </a:p>
              <a:p>
                <a:pPr algn="ctr"/>
                <a:r>
                  <a:rPr lang="en-GB" altLang="fr-FR" sz="2000" b="1">
                    <a:latin typeface="Arial" charset="0"/>
                  </a:rPr>
                  <a:t>(capsa)</a:t>
                </a:r>
              </a:p>
            </p:txBody>
          </p:sp>
          <p:sp>
            <p:nvSpPr>
              <p:cNvPr id="9243" name="AutoShape 9"/>
              <p:cNvSpPr>
                <a:spLocks noChangeArrowheads="1"/>
              </p:cNvSpPr>
              <p:nvPr/>
            </p:nvSpPr>
            <p:spPr bwMode="auto">
              <a:xfrm>
                <a:off x="2400" y="1862"/>
                <a:ext cx="816" cy="864"/>
              </a:xfrm>
              <a:prstGeom prst="cube">
                <a:avLst>
                  <a:gd name="adj" fmla="val 25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44" name="Text Box 10"/>
              <p:cNvSpPr txBox="1">
                <a:spLocks noChangeArrowheads="1"/>
              </p:cNvSpPr>
              <p:nvPr/>
            </p:nvSpPr>
            <p:spPr bwMode="auto">
              <a:xfrm>
                <a:off x="1872" y="2111"/>
                <a:ext cx="391" cy="78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fr-FR" sz="5400" b="1">
                    <a:latin typeface="Arial" charset="0"/>
                  </a:rPr>
                  <a:t>+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3552" y="1872"/>
              <a:ext cx="1685" cy="1963"/>
              <a:chOff x="3552" y="1872"/>
              <a:chExt cx="1685" cy="1963"/>
            </a:xfrm>
          </p:grpSpPr>
          <p:sp>
            <p:nvSpPr>
              <p:cNvPr id="9237" name="Text Box 12"/>
              <p:cNvSpPr txBox="1">
                <a:spLocks noChangeArrowheads="1"/>
              </p:cNvSpPr>
              <p:nvPr/>
            </p:nvSpPr>
            <p:spPr bwMode="auto">
              <a:xfrm>
                <a:off x="3912" y="2930"/>
                <a:ext cx="1325" cy="59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fr-FR" sz="2000" b="1">
                    <a:latin typeface="Arial" charset="0"/>
                  </a:rPr>
                  <a:t>Nucléocapside</a:t>
                </a:r>
              </a:p>
              <a:p>
                <a:pPr algn="ctr"/>
                <a:r>
                  <a:rPr lang="en-GB" altLang="fr-FR" sz="2000" b="1">
                    <a:latin typeface="Arial" charset="0"/>
                  </a:rPr>
                  <a:t>(core)</a:t>
                </a:r>
              </a:p>
            </p:txBody>
          </p:sp>
          <p:sp>
            <p:nvSpPr>
              <p:cNvPr id="9238" name="Text Box 13"/>
              <p:cNvSpPr txBox="1">
                <a:spLocks noChangeArrowheads="1"/>
              </p:cNvSpPr>
              <p:nvPr/>
            </p:nvSpPr>
            <p:spPr bwMode="auto">
              <a:xfrm>
                <a:off x="3552" y="2161"/>
                <a:ext cx="391" cy="78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GB" altLang="fr-FR" sz="5400" b="1">
                    <a:latin typeface="Arial" charset="0"/>
                  </a:rPr>
                  <a:t>=</a:t>
                </a:r>
              </a:p>
            </p:txBody>
          </p:sp>
          <p:sp>
            <p:nvSpPr>
              <p:cNvPr id="9239" name="Text Box 14"/>
              <p:cNvSpPr txBox="1">
                <a:spLocks noChangeArrowheads="1"/>
              </p:cNvSpPr>
              <p:nvPr/>
            </p:nvSpPr>
            <p:spPr bwMode="auto">
              <a:xfrm>
                <a:off x="4117" y="3496"/>
                <a:ext cx="898" cy="33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altLang="fr-FR" sz="2000" b="1">
                    <a:solidFill>
                      <a:schemeClr val="accent2"/>
                    </a:solidFill>
                    <a:latin typeface="Arial" charset="0"/>
                  </a:rPr>
                  <a:t>Virus nus</a:t>
                </a:r>
              </a:p>
            </p:txBody>
          </p:sp>
          <p:sp>
            <p:nvSpPr>
              <p:cNvPr id="9240" name="Freeform 15"/>
              <p:cNvSpPr>
                <a:spLocks/>
              </p:cNvSpPr>
              <p:nvPr/>
            </p:nvSpPr>
            <p:spPr bwMode="auto">
              <a:xfrm>
                <a:off x="4224" y="2112"/>
                <a:ext cx="600" cy="535"/>
              </a:xfrm>
              <a:custGeom>
                <a:avLst/>
                <a:gdLst>
                  <a:gd name="T0" fmla="*/ 208 w 600"/>
                  <a:gd name="T1" fmla="*/ 0 h 535"/>
                  <a:gd name="T2" fmla="*/ 352 w 600"/>
                  <a:gd name="T3" fmla="*/ 192 h 535"/>
                  <a:gd name="T4" fmla="*/ 112 w 600"/>
                  <a:gd name="T5" fmla="*/ 240 h 535"/>
                  <a:gd name="T6" fmla="*/ 16 w 600"/>
                  <a:gd name="T7" fmla="*/ 96 h 535"/>
                  <a:gd name="T8" fmla="*/ 208 w 600"/>
                  <a:gd name="T9" fmla="*/ 144 h 535"/>
                  <a:gd name="T10" fmla="*/ 304 w 600"/>
                  <a:gd name="T11" fmla="*/ 384 h 535"/>
                  <a:gd name="T12" fmla="*/ 16 w 600"/>
                  <a:gd name="T13" fmla="*/ 288 h 535"/>
                  <a:gd name="T14" fmla="*/ 208 w 600"/>
                  <a:gd name="T15" fmla="*/ 288 h 535"/>
                  <a:gd name="T16" fmla="*/ 208 w 600"/>
                  <a:gd name="T17" fmla="*/ 480 h 535"/>
                  <a:gd name="T18" fmla="*/ 64 w 600"/>
                  <a:gd name="T19" fmla="*/ 432 h 535"/>
                  <a:gd name="T20" fmla="*/ 304 w 600"/>
                  <a:gd name="T21" fmla="*/ 432 h 535"/>
                  <a:gd name="T22" fmla="*/ 544 w 600"/>
                  <a:gd name="T23" fmla="*/ 480 h 535"/>
                  <a:gd name="T24" fmla="*/ 496 w 600"/>
                  <a:gd name="T25" fmla="*/ 192 h 535"/>
                  <a:gd name="T26" fmla="*/ 352 w 600"/>
                  <a:gd name="T27" fmla="*/ 528 h 535"/>
                  <a:gd name="T28" fmla="*/ 592 w 600"/>
                  <a:gd name="T29" fmla="*/ 240 h 535"/>
                  <a:gd name="T30" fmla="*/ 400 w 600"/>
                  <a:gd name="T31" fmla="*/ 96 h 53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00"/>
                  <a:gd name="T49" fmla="*/ 0 h 535"/>
                  <a:gd name="T50" fmla="*/ 600 w 600"/>
                  <a:gd name="T51" fmla="*/ 535 h 53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00" h="535">
                    <a:moveTo>
                      <a:pt x="208" y="0"/>
                    </a:moveTo>
                    <a:cubicBezTo>
                      <a:pt x="288" y="76"/>
                      <a:pt x="368" y="152"/>
                      <a:pt x="352" y="192"/>
                    </a:cubicBezTo>
                    <a:cubicBezTo>
                      <a:pt x="336" y="232"/>
                      <a:pt x="167" y="255"/>
                      <a:pt x="112" y="240"/>
                    </a:cubicBezTo>
                    <a:cubicBezTo>
                      <a:pt x="56" y="224"/>
                      <a:pt x="0" y="112"/>
                      <a:pt x="16" y="96"/>
                    </a:cubicBezTo>
                    <a:cubicBezTo>
                      <a:pt x="32" y="80"/>
                      <a:pt x="160" y="96"/>
                      <a:pt x="208" y="144"/>
                    </a:cubicBezTo>
                    <a:cubicBezTo>
                      <a:pt x="256" y="192"/>
                      <a:pt x="336" y="360"/>
                      <a:pt x="304" y="384"/>
                    </a:cubicBezTo>
                    <a:cubicBezTo>
                      <a:pt x="272" y="408"/>
                      <a:pt x="32" y="304"/>
                      <a:pt x="16" y="288"/>
                    </a:cubicBezTo>
                    <a:cubicBezTo>
                      <a:pt x="0" y="272"/>
                      <a:pt x="176" y="256"/>
                      <a:pt x="208" y="288"/>
                    </a:cubicBezTo>
                    <a:cubicBezTo>
                      <a:pt x="240" y="320"/>
                      <a:pt x="232" y="456"/>
                      <a:pt x="208" y="480"/>
                    </a:cubicBezTo>
                    <a:cubicBezTo>
                      <a:pt x="184" y="504"/>
                      <a:pt x="48" y="439"/>
                      <a:pt x="64" y="432"/>
                    </a:cubicBezTo>
                    <a:cubicBezTo>
                      <a:pt x="79" y="424"/>
                      <a:pt x="224" y="424"/>
                      <a:pt x="304" y="432"/>
                    </a:cubicBezTo>
                    <a:cubicBezTo>
                      <a:pt x="384" y="440"/>
                      <a:pt x="512" y="520"/>
                      <a:pt x="544" y="480"/>
                    </a:cubicBezTo>
                    <a:cubicBezTo>
                      <a:pt x="576" y="440"/>
                      <a:pt x="528" y="183"/>
                      <a:pt x="496" y="192"/>
                    </a:cubicBezTo>
                    <a:cubicBezTo>
                      <a:pt x="463" y="200"/>
                      <a:pt x="336" y="520"/>
                      <a:pt x="352" y="528"/>
                    </a:cubicBezTo>
                    <a:cubicBezTo>
                      <a:pt x="367" y="535"/>
                      <a:pt x="584" y="312"/>
                      <a:pt x="592" y="240"/>
                    </a:cubicBezTo>
                    <a:cubicBezTo>
                      <a:pt x="600" y="168"/>
                      <a:pt x="500" y="132"/>
                      <a:pt x="400" y="96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9241" name="AutoShape 16"/>
              <p:cNvSpPr>
                <a:spLocks noChangeArrowheads="1"/>
              </p:cNvSpPr>
              <p:nvPr/>
            </p:nvSpPr>
            <p:spPr bwMode="auto">
              <a:xfrm>
                <a:off x="4176" y="1872"/>
                <a:ext cx="816" cy="864"/>
              </a:xfrm>
              <a:prstGeom prst="cube">
                <a:avLst>
                  <a:gd name="adj" fmla="val 25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779713" y="4217988"/>
            <a:ext cx="2633662" cy="2552700"/>
            <a:chOff x="1872" y="1592"/>
            <a:chExt cx="1920" cy="2196"/>
          </a:xfrm>
        </p:grpSpPr>
        <p:sp>
          <p:nvSpPr>
            <p:cNvPr id="9231" name="Oval 18"/>
            <p:cNvSpPr>
              <a:spLocks noChangeArrowheads="1"/>
            </p:cNvSpPr>
            <p:nvPr/>
          </p:nvSpPr>
          <p:spPr bwMode="auto">
            <a:xfrm>
              <a:off x="2256" y="1592"/>
              <a:ext cx="1248" cy="1200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2" name="Text Box 19"/>
            <p:cNvSpPr txBox="1">
              <a:spLocks noChangeArrowheads="1"/>
            </p:cNvSpPr>
            <p:nvPr/>
          </p:nvSpPr>
          <p:spPr bwMode="auto">
            <a:xfrm>
              <a:off x="1910" y="2922"/>
              <a:ext cx="1882" cy="86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altLang="fr-FR" sz="2000" b="1">
                  <a:latin typeface="Arial" charset="0"/>
                </a:rPr>
                <a:t>Enveloppe</a:t>
              </a:r>
            </a:p>
            <a:p>
              <a:pPr algn="ctr"/>
              <a:r>
                <a:rPr lang="en-GB" altLang="fr-FR" sz="2000" b="1">
                  <a:latin typeface="Arial" charset="0"/>
                </a:rPr>
                <a:t>(péplos)</a:t>
              </a:r>
            </a:p>
            <a:p>
              <a:pPr algn="ctr"/>
              <a:r>
                <a:rPr lang="en-GB" altLang="fr-FR" sz="2000" b="1">
                  <a:latin typeface="Arial" charset="0"/>
                </a:rPr>
                <a:t>(bicouche lipidique)</a:t>
              </a:r>
            </a:p>
          </p:txBody>
        </p:sp>
        <p:sp>
          <p:nvSpPr>
            <p:cNvPr id="9233" name="Text Box 20"/>
            <p:cNvSpPr txBox="1">
              <a:spLocks noChangeArrowheads="1"/>
            </p:cNvSpPr>
            <p:nvPr/>
          </p:nvSpPr>
          <p:spPr bwMode="auto">
            <a:xfrm>
              <a:off x="1872" y="1920"/>
              <a:ext cx="426" cy="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altLang="fr-FR" sz="5400" b="1">
                  <a:latin typeface="Arial" charset="0"/>
                </a:rPr>
                <a:t>+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311775" y="4152900"/>
            <a:ext cx="2500313" cy="2319338"/>
            <a:chOff x="3552" y="1536"/>
            <a:chExt cx="1824" cy="1996"/>
          </a:xfrm>
        </p:grpSpPr>
        <p:sp>
          <p:nvSpPr>
            <p:cNvPr id="9226" name="Text Box 22"/>
            <p:cNvSpPr txBox="1">
              <a:spLocks noChangeArrowheads="1"/>
            </p:cNvSpPr>
            <p:nvPr/>
          </p:nvSpPr>
          <p:spPr bwMode="auto">
            <a:xfrm>
              <a:off x="3552" y="1920"/>
              <a:ext cx="426" cy="7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GB" altLang="fr-FR" sz="5400" b="1">
                  <a:latin typeface="Arial" charset="0"/>
                </a:rPr>
                <a:t>=</a:t>
              </a:r>
            </a:p>
          </p:txBody>
        </p:sp>
        <p:sp>
          <p:nvSpPr>
            <p:cNvPr id="9227" name="Text Box 23"/>
            <p:cNvSpPr txBox="1">
              <a:spLocks noChangeArrowheads="1"/>
            </p:cNvSpPr>
            <p:nvPr/>
          </p:nvSpPr>
          <p:spPr bwMode="auto">
            <a:xfrm>
              <a:off x="4185" y="2928"/>
              <a:ext cx="1172" cy="6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GB" altLang="fr-FR" sz="2000" b="1">
                  <a:solidFill>
                    <a:schemeClr val="accent2"/>
                  </a:solidFill>
                  <a:latin typeface="Arial" charset="0"/>
                </a:rPr>
                <a:t>Virus</a:t>
              </a:r>
            </a:p>
            <a:p>
              <a:pPr algn="ctr"/>
              <a:r>
                <a:rPr lang="en-GB" altLang="fr-FR" sz="2000" b="1">
                  <a:solidFill>
                    <a:schemeClr val="accent2"/>
                  </a:solidFill>
                  <a:latin typeface="Arial" charset="0"/>
                </a:rPr>
                <a:t>enveloppés</a:t>
              </a:r>
            </a:p>
          </p:txBody>
        </p:sp>
        <p:sp>
          <p:nvSpPr>
            <p:cNvPr id="9228" name="Oval 24"/>
            <p:cNvSpPr>
              <a:spLocks noChangeArrowheads="1"/>
            </p:cNvSpPr>
            <p:nvPr/>
          </p:nvSpPr>
          <p:spPr bwMode="auto">
            <a:xfrm>
              <a:off x="4128" y="1536"/>
              <a:ext cx="1248" cy="1200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9" name="Freeform 25"/>
            <p:cNvSpPr>
              <a:spLocks/>
            </p:cNvSpPr>
            <p:nvPr/>
          </p:nvSpPr>
          <p:spPr bwMode="auto">
            <a:xfrm>
              <a:off x="4416" y="1968"/>
              <a:ext cx="600" cy="535"/>
            </a:xfrm>
            <a:custGeom>
              <a:avLst/>
              <a:gdLst>
                <a:gd name="T0" fmla="*/ 208 w 600"/>
                <a:gd name="T1" fmla="*/ 0 h 535"/>
                <a:gd name="T2" fmla="*/ 352 w 600"/>
                <a:gd name="T3" fmla="*/ 192 h 535"/>
                <a:gd name="T4" fmla="*/ 112 w 600"/>
                <a:gd name="T5" fmla="*/ 240 h 535"/>
                <a:gd name="T6" fmla="*/ 16 w 600"/>
                <a:gd name="T7" fmla="*/ 96 h 535"/>
                <a:gd name="T8" fmla="*/ 208 w 600"/>
                <a:gd name="T9" fmla="*/ 144 h 535"/>
                <a:gd name="T10" fmla="*/ 304 w 600"/>
                <a:gd name="T11" fmla="*/ 384 h 535"/>
                <a:gd name="T12" fmla="*/ 16 w 600"/>
                <a:gd name="T13" fmla="*/ 288 h 535"/>
                <a:gd name="T14" fmla="*/ 208 w 600"/>
                <a:gd name="T15" fmla="*/ 288 h 535"/>
                <a:gd name="T16" fmla="*/ 208 w 600"/>
                <a:gd name="T17" fmla="*/ 480 h 535"/>
                <a:gd name="T18" fmla="*/ 64 w 600"/>
                <a:gd name="T19" fmla="*/ 432 h 535"/>
                <a:gd name="T20" fmla="*/ 304 w 600"/>
                <a:gd name="T21" fmla="*/ 432 h 535"/>
                <a:gd name="T22" fmla="*/ 544 w 600"/>
                <a:gd name="T23" fmla="*/ 480 h 535"/>
                <a:gd name="T24" fmla="*/ 496 w 600"/>
                <a:gd name="T25" fmla="*/ 192 h 535"/>
                <a:gd name="T26" fmla="*/ 352 w 600"/>
                <a:gd name="T27" fmla="*/ 528 h 535"/>
                <a:gd name="T28" fmla="*/ 592 w 600"/>
                <a:gd name="T29" fmla="*/ 240 h 535"/>
                <a:gd name="T30" fmla="*/ 400 w 600"/>
                <a:gd name="T31" fmla="*/ 96 h 5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0"/>
                <a:gd name="T49" fmla="*/ 0 h 535"/>
                <a:gd name="T50" fmla="*/ 600 w 600"/>
                <a:gd name="T51" fmla="*/ 535 h 5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0" h="535">
                  <a:moveTo>
                    <a:pt x="208" y="0"/>
                  </a:moveTo>
                  <a:cubicBezTo>
                    <a:pt x="288" y="76"/>
                    <a:pt x="368" y="152"/>
                    <a:pt x="352" y="192"/>
                  </a:cubicBezTo>
                  <a:cubicBezTo>
                    <a:pt x="336" y="232"/>
                    <a:pt x="167" y="255"/>
                    <a:pt x="112" y="240"/>
                  </a:cubicBezTo>
                  <a:cubicBezTo>
                    <a:pt x="56" y="224"/>
                    <a:pt x="0" y="112"/>
                    <a:pt x="16" y="96"/>
                  </a:cubicBezTo>
                  <a:cubicBezTo>
                    <a:pt x="32" y="80"/>
                    <a:pt x="160" y="96"/>
                    <a:pt x="208" y="144"/>
                  </a:cubicBezTo>
                  <a:cubicBezTo>
                    <a:pt x="256" y="192"/>
                    <a:pt x="336" y="360"/>
                    <a:pt x="304" y="384"/>
                  </a:cubicBezTo>
                  <a:cubicBezTo>
                    <a:pt x="272" y="408"/>
                    <a:pt x="32" y="304"/>
                    <a:pt x="16" y="288"/>
                  </a:cubicBezTo>
                  <a:cubicBezTo>
                    <a:pt x="0" y="272"/>
                    <a:pt x="176" y="256"/>
                    <a:pt x="208" y="288"/>
                  </a:cubicBezTo>
                  <a:cubicBezTo>
                    <a:pt x="240" y="320"/>
                    <a:pt x="232" y="456"/>
                    <a:pt x="208" y="480"/>
                  </a:cubicBezTo>
                  <a:cubicBezTo>
                    <a:pt x="184" y="504"/>
                    <a:pt x="48" y="439"/>
                    <a:pt x="64" y="432"/>
                  </a:cubicBezTo>
                  <a:cubicBezTo>
                    <a:pt x="79" y="424"/>
                    <a:pt x="224" y="424"/>
                    <a:pt x="304" y="432"/>
                  </a:cubicBezTo>
                  <a:cubicBezTo>
                    <a:pt x="384" y="440"/>
                    <a:pt x="512" y="520"/>
                    <a:pt x="544" y="480"/>
                  </a:cubicBezTo>
                  <a:cubicBezTo>
                    <a:pt x="576" y="440"/>
                    <a:pt x="528" y="183"/>
                    <a:pt x="496" y="192"/>
                  </a:cubicBezTo>
                  <a:cubicBezTo>
                    <a:pt x="463" y="200"/>
                    <a:pt x="336" y="520"/>
                    <a:pt x="352" y="528"/>
                  </a:cubicBezTo>
                  <a:cubicBezTo>
                    <a:pt x="367" y="535"/>
                    <a:pt x="584" y="312"/>
                    <a:pt x="592" y="240"/>
                  </a:cubicBezTo>
                  <a:cubicBezTo>
                    <a:pt x="600" y="168"/>
                    <a:pt x="500" y="132"/>
                    <a:pt x="400" y="96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0" name="AutoShape 26"/>
            <p:cNvSpPr>
              <a:spLocks noChangeArrowheads="1"/>
            </p:cNvSpPr>
            <p:nvPr/>
          </p:nvSpPr>
          <p:spPr bwMode="auto">
            <a:xfrm>
              <a:off x="4368" y="1728"/>
              <a:ext cx="816" cy="864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1220788" y="4432300"/>
            <a:ext cx="1978025" cy="1976438"/>
            <a:chOff x="734" y="1776"/>
            <a:chExt cx="1443" cy="1701"/>
          </a:xfrm>
        </p:grpSpPr>
        <p:sp>
          <p:nvSpPr>
            <p:cNvPr id="9223" name="Text Box 28"/>
            <p:cNvSpPr txBox="1">
              <a:spLocks noChangeArrowheads="1"/>
            </p:cNvSpPr>
            <p:nvPr/>
          </p:nvSpPr>
          <p:spPr bwMode="auto">
            <a:xfrm>
              <a:off x="734" y="2873"/>
              <a:ext cx="1443" cy="6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altLang="fr-FR" sz="2000" b="1">
                  <a:latin typeface="Arial" charset="0"/>
                </a:rPr>
                <a:t>Nucléocapside</a:t>
              </a:r>
            </a:p>
            <a:p>
              <a:pPr algn="ctr"/>
              <a:r>
                <a:rPr lang="en-GB" altLang="fr-FR" sz="2000" b="1">
                  <a:latin typeface="Arial" charset="0"/>
                </a:rPr>
                <a:t>(core)</a:t>
              </a:r>
            </a:p>
          </p:txBody>
        </p:sp>
        <p:sp>
          <p:nvSpPr>
            <p:cNvPr id="9224" name="Freeform 29"/>
            <p:cNvSpPr>
              <a:spLocks/>
            </p:cNvSpPr>
            <p:nvPr/>
          </p:nvSpPr>
          <p:spPr bwMode="auto">
            <a:xfrm>
              <a:off x="1056" y="2016"/>
              <a:ext cx="600" cy="535"/>
            </a:xfrm>
            <a:custGeom>
              <a:avLst/>
              <a:gdLst>
                <a:gd name="T0" fmla="*/ 208 w 600"/>
                <a:gd name="T1" fmla="*/ 0 h 535"/>
                <a:gd name="T2" fmla="*/ 352 w 600"/>
                <a:gd name="T3" fmla="*/ 192 h 535"/>
                <a:gd name="T4" fmla="*/ 112 w 600"/>
                <a:gd name="T5" fmla="*/ 240 h 535"/>
                <a:gd name="T6" fmla="*/ 16 w 600"/>
                <a:gd name="T7" fmla="*/ 96 h 535"/>
                <a:gd name="T8" fmla="*/ 208 w 600"/>
                <a:gd name="T9" fmla="*/ 144 h 535"/>
                <a:gd name="T10" fmla="*/ 304 w 600"/>
                <a:gd name="T11" fmla="*/ 384 h 535"/>
                <a:gd name="T12" fmla="*/ 16 w 600"/>
                <a:gd name="T13" fmla="*/ 288 h 535"/>
                <a:gd name="T14" fmla="*/ 208 w 600"/>
                <a:gd name="T15" fmla="*/ 288 h 535"/>
                <a:gd name="T16" fmla="*/ 208 w 600"/>
                <a:gd name="T17" fmla="*/ 480 h 535"/>
                <a:gd name="T18" fmla="*/ 64 w 600"/>
                <a:gd name="T19" fmla="*/ 432 h 535"/>
                <a:gd name="T20" fmla="*/ 304 w 600"/>
                <a:gd name="T21" fmla="*/ 432 h 535"/>
                <a:gd name="T22" fmla="*/ 544 w 600"/>
                <a:gd name="T23" fmla="*/ 480 h 535"/>
                <a:gd name="T24" fmla="*/ 496 w 600"/>
                <a:gd name="T25" fmla="*/ 192 h 535"/>
                <a:gd name="T26" fmla="*/ 352 w 600"/>
                <a:gd name="T27" fmla="*/ 528 h 535"/>
                <a:gd name="T28" fmla="*/ 592 w 600"/>
                <a:gd name="T29" fmla="*/ 240 h 535"/>
                <a:gd name="T30" fmla="*/ 400 w 600"/>
                <a:gd name="T31" fmla="*/ 96 h 53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0"/>
                <a:gd name="T49" fmla="*/ 0 h 535"/>
                <a:gd name="T50" fmla="*/ 600 w 600"/>
                <a:gd name="T51" fmla="*/ 535 h 53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0" h="535">
                  <a:moveTo>
                    <a:pt x="208" y="0"/>
                  </a:moveTo>
                  <a:cubicBezTo>
                    <a:pt x="288" y="76"/>
                    <a:pt x="368" y="152"/>
                    <a:pt x="352" y="192"/>
                  </a:cubicBezTo>
                  <a:cubicBezTo>
                    <a:pt x="336" y="232"/>
                    <a:pt x="167" y="255"/>
                    <a:pt x="112" y="240"/>
                  </a:cubicBezTo>
                  <a:cubicBezTo>
                    <a:pt x="56" y="224"/>
                    <a:pt x="0" y="112"/>
                    <a:pt x="16" y="96"/>
                  </a:cubicBezTo>
                  <a:cubicBezTo>
                    <a:pt x="32" y="80"/>
                    <a:pt x="160" y="96"/>
                    <a:pt x="208" y="144"/>
                  </a:cubicBezTo>
                  <a:cubicBezTo>
                    <a:pt x="256" y="192"/>
                    <a:pt x="336" y="360"/>
                    <a:pt x="304" y="384"/>
                  </a:cubicBezTo>
                  <a:cubicBezTo>
                    <a:pt x="272" y="408"/>
                    <a:pt x="32" y="304"/>
                    <a:pt x="16" y="288"/>
                  </a:cubicBezTo>
                  <a:cubicBezTo>
                    <a:pt x="0" y="272"/>
                    <a:pt x="176" y="256"/>
                    <a:pt x="208" y="288"/>
                  </a:cubicBezTo>
                  <a:cubicBezTo>
                    <a:pt x="240" y="320"/>
                    <a:pt x="232" y="456"/>
                    <a:pt x="208" y="480"/>
                  </a:cubicBezTo>
                  <a:cubicBezTo>
                    <a:pt x="184" y="504"/>
                    <a:pt x="48" y="439"/>
                    <a:pt x="64" y="432"/>
                  </a:cubicBezTo>
                  <a:cubicBezTo>
                    <a:pt x="79" y="424"/>
                    <a:pt x="224" y="424"/>
                    <a:pt x="304" y="432"/>
                  </a:cubicBezTo>
                  <a:cubicBezTo>
                    <a:pt x="384" y="440"/>
                    <a:pt x="512" y="520"/>
                    <a:pt x="544" y="480"/>
                  </a:cubicBezTo>
                  <a:cubicBezTo>
                    <a:pt x="576" y="440"/>
                    <a:pt x="528" y="183"/>
                    <a:pt x="496" y="192"/>
                  </a:cubicBezTo>
                  <a:cubicBezTo>
                    <a:pt x="463" y="200"/>
                    <a:pt x="336" y="520"/>
                    <a:pt x="352" y="528"/>
                  </a:cubicBezTo>
                  <a:cubicBezTo>
                    <a:pt x="367" y="535"/>
                    <a:pt x="584" y="312"/>
                    <a:pt x="592" y="240"/>
                  </a:cubicBezTo>
                  <a:cubicBezTo>
                    <a:pt x="600" y="168"/>
                    <a:pt x="500" y="132"/>
                    <a:pt x="400" y="96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25" name="AutoShape 30"/>
            <p:cNvSpPr>
              <a:spLocks noChangeArrowheads="1"/>
            </p:cNvSpPr>
            <p:nvPr/>
          </p:nvSpPr>
          <p:spPr bwMode="auto">
            <a:xfrm>
              <a:off x="1008" y="1776"/>
              <a:ext cx="816" cy="864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38862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1. acide nucléique viral 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structure ADN ou ARN (1</a:t>
            </a:r>
            <a:r>
              <a:rPr lang="fr-FR" sz="2800" baseline="30000" dirty="0" smtClean="0">
                <a:latin typeface="Calibri" pitchFamily="34" charset="0"/>
                <a:cs typeface="Calibri" pitchFamily="34" charset="0"/>
              </a:rPr>
              <a:t>er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critère de classification)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Porte la totalité de l'information génétique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Les principaux paramètres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à étudier dans chaque famille virale sont les suivants : </a:t>
            </a:r>
          </a:p>
          <a:p>
            <a:pPr marL="342900" lvl="3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75000"/>
              <a:buNone/>
            </a:pPr>
            <a:endParaRPr lang="fr-FR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471494"/>
            <a:ext cx="8229600" cy="38862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nature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de l'acide nucléique : ARN ou ADN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taille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de l'acide nucléique (ARN « 7 à 30 kb » plus petit que ADN « 3 à 300 kb »)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composition en bases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structure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qui est soit monocaténaire,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bicaténaire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Leur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topologie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, elle peut être linéaire ou circulaire. </a:t>
            </a:r>
          </a:p>
          <a:p>
            <a:pPr algn="just">
              <a:lnSpc>
                <a:spcPct val="150000"/>
              </a:lnSpc>
            </a:pP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1480"/>
            <a:ext cx="8258204" cy="5786478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2. capsides virales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C’est une structure polymérisée dont les protéines constituantes sont codées par le génome viral.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Elle est relativement résistante et très stable.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800" b="1" u="sng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400056"/>
            <a:ext cx="8472518" cy="38862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Elle a deux rôles :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protection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de l'acide nucléique viral dans 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 milieu extra cellulaire</a:t>
            </a:r>
            <a:r>
              <a:rPr lang="fr-FR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en l’enfermant dans la nucléocapside</a:t>
            </a:r>
          </a:p>
          <a:p>
            <a:pPr>
              <a:lnSpc>
                <a:spcPct val="150000"/>
              </a:lnSpc>
              <a:buNone/>
            </a:pP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3886200"/>
          </a:xfrm>
        </p:spPr>
        <p:txBody>
          <a:bodyPr/>
          <a:lstStyle/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Font typeface="Wingdings" pitchFamily="2" charset="2"/>
              <a:buChar char="ü"/>
            </a:pP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Chez les virus sans enveloppe</a:t>
            </a:r>
            <a:r>
              <a:rPr lang="fr-FR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fr-FR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elle contient</a:t>
            </a:r>
            <a:r>
              <a:rPr lang="fr-FR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 des signes de reconnaissance de la cellule hôte</a:t>
            </a:r>
            <a:r>
              <a:rPr lang="fr-FR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nécessaires pour </a:t>
            </a:r>
            <a:r>
              <a:rPr lang="fr-FR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l’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attachement</a:t>
            </a:r>
            <a:r>
              <a:rPr lang="fr-FR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de  la particule virale.</a:t>
            </a:r>
          </a:p>
          <a:p>
            <a:pPr>
              <a:lnSpc>
                <a:spcPct val="150000"/>
              </a:lnSpc>
              <a:buNone/>
            </a:pP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28596" y="500042"/>
            <a:ext cx="8358246" cy="454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r"/>
                <a:tab pos="228600" algn="r"/>
                <a:tab pos="1028700" algn="r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Il existe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deux principaux systèmes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permettant l'assemblage des sous-unités protéiques et de l'acide nucléique pour constituer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les nucléocapsides virales :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fr-FR" sz="28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0975" algn="r"/>
                <a:tab pos="228600" algn="r"/>
                <a:tab pos="1028700" algn="r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le système à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symétrie hélicoïdale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(virus à nucléocapside hélicoïdale)</a:t>
            </a:r>
          </a:p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80975" algn="r"/>
                <a:tab pos="228600" algn="r"/>
                <a:tab pos="1028700" algn="r"/>
              </a:tabLs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le système à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symétrie cubique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(virus à nucléocapside cubique ou icosaédrique)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6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357158" y="285728"/>
            <a:ext cx="878684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fr-FR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a- les virus à symétrie hélicoïdale</a:t>
            </a:r>
            <a:r>
              <a:rPr kumimoji="0" lang="fr-FR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fr-FR" sz="28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l'exemple le plus classique est celui du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virus de la mosaïque du tabac.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Le virus à la morphologie 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bâtonnets allongés rigides </a:t>
            </a:r>
            <a:r>
              <a:rPr lang="fr-FR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en forme de baguette cylindrique creuse de 300 mm de long et de 17 nm de diamètre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Il contient 5% d’acide nucléique et 95% de protéines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L'acide nucléique est un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ARN linéaire monocaténaire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La capside est constituée de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2 200 unités de structure protéiques toutes identiques</a:t>
            </a:r>
            <a:r>
              <a:rPr kumimoji="0" lang="fr-FR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et qui </a:t>
            </a:r>
            <a:r>
              <a:rPr lang="fr-FR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sont enroulées en hélice.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endParaRPr lang="fr-FR" sz="28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8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8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8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428604"/>
            <a:ext cx="8229600" cy="464347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Qu'est-ce qu'un virus ?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u="sng" dirty="0" smtClean="0">
                <a:latin typeface="Calibri" pitchFamily="34" charset="0"/>
                <a:cs typeface="Calibri" pitchFamily="34" charset="0"/>
              </a:rPr>
              <a:t>André Lwoff - Prix Nobel en 1970</a:t>
            </a: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Pas un être vivant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Ni un organisme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Ni un micro-organisme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i="1" dirty="0" smtClean="0">
                <a:latin typeface="Calibri" pitchFamily="34" charset="0"/>
                <a:cs typeface="Calibri" pitchFamily="34" charset="0"/>
              </a:rPr>
              <a:t>« Un virus est un virus »</a:t>
            </a:r>
            <a:endParaRPr lang="fr-FR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5"/>
            <a:ext cx="8429684" cy="7873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u="sng" dirty="0" smtClean="0">
                <a:latin typeface="Calibri" pitchFamily="34" charset="0"/>
                <a:cs typeface="Calibri" pitchFamily="34" charset="0"/>
              </a:rPr>
              <a:t>b- Symétrie icosaédrique ou </a:t>
            </a:r>
            <a:r>
              <a:rPr lang="fr-FR" sz="2800" u="sng" dirty="0" smtClean="0">
                <a:latin typeface="Calibri" pitchFamily="34" charset="0"/>
                <a:cs typeface="Calibri" pitchFamily="34" charset="0"/>
              </a:rPr>
              <a:t>cubique: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les unités de structure protéique se groupent en unités morphologiques, qui prennent le nom de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capsomères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</a:rPr>
              <a:t>L’icosaèdre </a:t>
            </a:r>
            <a:r>
              <a:rPr lang="fr-FR" sz="2400" dirty="0" smtClean="0">
                <a:latin typeface="Calibri" pitchFamily="34" charset="0"/>
              </a:rPr>
              <a:t>est</a:t>
            </a:r>
            <a:r>
              <a:rPr lang="fr-FR" sz="2400" b="1" dirty="0" smtClean="0">
                <a:latin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</a:rPr>
              <a:t>réputé par sa résistante </a:t>
            </a: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(icosaèdre = polyèdre formé de 20 faces égales correspondant chacune à un triangle équilatéral) dont chaque face est constituée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-9" charset="-128"/>
              </a:rPr>
              <a:t>de protéines associées en capsomères</a:t>
            </a: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 ayant la forme d’un prisme creux (certains capsomères comportent 5 sous unités protéiques : pentamères, d’autres de 6 sous unités : hexamères). L’acide nucléique est situé à l’intérieur de la capside associé à des protéines internes.</a:t>
            </a:r>
          </a:p>
          <a:p>
            <a:pPr algn="just">
              <a:lnSpc>
                <a:spcPct val="150000"/>
              </a:lnSpc>
            </a:pP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28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xternal image images?id=3164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42" y="1142984"/>
            <a:ext cx="778671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4"/>
            <a:ext cx="807249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u="sng" dirty="0" smtClean="0">
                <a:latin typeface="Calibri" pitchFamily="34" charset="0"/>
                <a:cs typeface="Calibri" pitchFamily="34" charset="0"/>
              </a:rPr>
              <a:t> c- Symétrie combinée (</a:t>
            </a:r>
            <a:r>
              <a:rPr lang="fr-FR" sz="2800" u="sng" dirty="0" smtClean="0">
                <a:latin typeface="Calibri" pitchFamily="34" charset="0"/>
                <a:cs typeface="Calibri" pitchFamily="34" charset="0"/>
              </a:rPr>
              <a:t>binaire ou mixte).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Ex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bactériophage T.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Ces virus nus possèdent une capside en deux parties : </a:t>
            </a:r>
          </a:p>
          <a:p>
            <a:pPr lvl="1">
              <a:buFontTx/>
              <a:buNone/>
            </a:pP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une tête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à symétrie cubique contenant un ADN et 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une queue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à symétrie hélicoïdale reliée à la tête par le collier, la 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-9" charset="-128"/>
              </a:rPr>
              <a:t>queue contractile </a:t>
            </a: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comportant</a:t>
            </a:r>
          </a:p>
          <a:p>
            <a:pPr lvl="1">
              <a:buFontTx/>
              <a:buNone/>
            </a:pP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	* une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-9" charset="-128"/>
              </a:rPr>
              <a:t>gaine à symétrie hélicoïdale </a:t>
            </a: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(dite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-9" charset="-128"/>
              </a:rPr>
              <a:t>gaine caudale</a:t>
            </a: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)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-9" charset="-128"/>
              </a:rPr>
              <a:t> </a:t>
            </a: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formée d’unités protéiques identiques groupées en anneaux superposés gainant un axe tubulaire</a:t>
            </a:r>
          </a:p>
          <a:p>
            <a:pPr lvl="1">
              <a:buFontTx/>
              <a:buNone/>
            </a:pP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	* une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-9" charset="-128"/>
              </a:rPr>
              <a:t>plaque terminale </a:t>
            </a: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dite plaque caudale portant des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-9" charset="-128"/>
              </a:rPr>
              <a:t>épines et des fibres caudales</a:t>
            </a: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.</a:t>
            </a:r>
          </a:p>
          <a:p>
            <a:pPr lvl="1" algn="ctr">
              <a:buFontTx/>
              <a:buNone/>
            </a:pPr>
            <a:r>
              <a:rPr lang="fr-FR" sz="2600" b="1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-9" charset="-128"/>
              </a:rPr>
              <a:t>Le phage a une symétrie binaire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Espace réservé de la date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fr-FR" smtClean="0">
                <a:ea typeface="ＭＳ Ｐゴシック" pitchFamily="-9" charset="-128"/>
              </a:rPr>
              <a:t>novembre 2009</a:t>
            </a:r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F920FE-1D98-4196-9C5C-686FD694B7DD}" type="slidenum">
              <a:rPr lang="fr-FR" smtClean="0">
                <a:ea typeface="ＭＳ Ｐゴシック" pitchFamily="-9" charset="-128"/>
              </a:rPr>
              <a:pPr/>
              <a:t>43</a:t>
            </a:fld>
            <a:endParaRPr lang="fr-FR" smtClean="0">
              <a:ea typeface="ＭＳ Ｐゴシック" pitchFamily="-9" charset="-128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8"/>
            <a:ext cx="77152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 smtClean="0">
                <a:latin typeface="Comic Sans MS" pitchFamily="66" charset="0"/>
                <a:ea typeface="ＭＳ Ｐゴシック" pitchFamily="34" charset="-128"/>
              </a:rPr>
              <a:t/>
            </a:r>
            <a:br>
              <a:rPr lang="fr-FR" dirty="0" smtClean="0">
                <a:latin typeface="Comic Sans MS" pitchFamily="66" charset="0"/>
                <a:ea typeface="ＭＳ Ｐゴシック" pitchFamily="34" charset="-128"/>
              </a:rPr>
            </a:br>
            <a:r>
              <a:rPr lang="fr-FR" b="1" u="sng" dirty="0" smtClean="0"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fr-FR" sz="3100" b="1" u="sng" dirty="0" smtClean="0">
                <a:solidFill>
                  <a:srgbClr val="FF0066"/>
                </a:solidFill>
                <a:latin typeface="Comic Sans MS" pitchFamily="66" charset="0"/>
                <a:ea typeface="ＭＳ Ｐゴシック" pitchFamily="34" charset="-128"/>
              </a:rPr>
              <a:t>4-1-3- Les bactériophages T:</a:t>
            </a:r>
            <a:br>
              <a:rPr lang="fr-FR" sz="3100" b="1" u="sng" dirty="0" smtClean="0">
                <a:solidFill>
                  <a:srgbClr val="FF0066"/>
                </a:solidFill>
                <a:latin typeface="Comic Sans MS" pitchFamily="66" charset="0"/>
                <a:ea typeface="ＭＳ Ｐゴシック" pitchFamily="34" charset="-128"/>
              </a:rPr>
            </a:br>
            <a:r>
              <a:rPr lang="fr-FR" sz="2700" b="1" dirty="0" smtClean="0">
                <a:solidFill>
                  <a:srgbClr val="FF0066"/>
                </a:solidFill>
                <a:latin typeface="Comic Sans MS" pitchFamily="66" charset="0"/>
                <a:ea typeface="ＭＳ Ｐゴシック" pitchFamily="34" charset="-128"/>
              </a:rPr>
              <a:t>Schéma d’un bactériophage </a:t>
            </a: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</a:br>
            <a:endParaRPr lang="fr-FR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0421" name="Image 10" descr="bacterioph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142984"/>
            <a:ext cx="2581275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cteur droit avec flèche 7"/>
          <p:cNvCxnSpPr>
            <a:cxnSpLocks noChangeShapeType="1"/>
          </p:cNvCxnSpPr>
          <p:nvPr/>
        </p:nvCxnSpPr>
        <p:spPr bwMode="auto">
          <a:xfrm>
            <a:off x="3857625" y="1714500"/>
            <a:ext cx="1714500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57375" y="1571625"/>
            <a:ext cx="1928813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FR" sz="2000"/>
              <a:t>Tête</a:t>
            </a:r>
          </a:p>
        </p:txBody>
      </p:sp>
      <p:cxnSp>
        <p:nvCxnSpPr>
          <p:cNvPr id="60424" name="Connecteur droit avec flèche 11"/>
          <p:cNvCxnSpPr>
            <a:cxnSpLocks noChangeShapeType="1"/>
          </p:cNvCxnSpPr>
          <p:nvPr/>
        </p:nvCxnSpPr>
        <p:spPr bwMode="auto">
          <a:xfrm flipV="1">
            <a:off x="4000500" y="2500313"/>
            <a:ext cx="2071688" cy="71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357313" y="2428875"/>
            <a:ext cx="2643187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FR" sz="2000"/>
              <a:t>Acide nucléique</a:t>
            </a:r>
          </a:p>
        </p:txBody>
      </p:sp>
      <p:cxnSp>
        <p:nvCxnSpPr>
          <p:cNvPr id="20" name="Connecteur droit avec flèche 19"/>
          <p:cNvCxnSpPr>
            <a:cxnSpLocks noChangeShapeType="1"/>
          </p:cNvCxnSpPr>
          <p:nvPr/>
        </p:nvCxnSpPr>
        <p:spPr bwMode="auto">
          <a:xfrm>
            <a:off x="4071938" y="3500438"/>
            <a:ext cx="2143125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00250" y="3286125"/>
            <a:ext cx="1857375" cy="3571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FR" sz="2000"/>
              <a:t>Cou</a:t>
            </a:r>
          </a:p>
        </p:txBody>
      </p:sp>
      <p:cxnSp>
        <p:nvCxnSpPr>
          <p:cNvPr id="25" name="Connecteur droit avec flèche 24"/>
          <p:cNvCxnSpPr>
            <a:cxnSpLocks noChangeShapeType="1"/>
          </p:cNvCxnSpPr>
          <p:nvPr/>
        </p:nvCxnSpPr>
        <p:spPr bwMode="auto">
          <a:xfrm flipV="1">
            <a:off x="4071938" y="4286250"/>
            <a:ext cx="2000250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357313" y="4071938"/>
            <a:ext cx="2571750" cy="428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FR" sz="2000"/>
              <a:t>Gaine contractile</a:t>
            </a:r>
          </a:p>
        </p:txBody>
      </p:sp>
      <p:cxnSp>
        <p:nvCxnSpPr>
          <p:cNvPr id="30" name="Connecteur droit avec flèche 29"/>
          <p:cNvCxnSpPr>
            <a:cxnSpLocks noChangeShapeType="1"/>
          </p:cNvCxnSpPr>
          <p:nvPr/>
        </p:nvCxnSpPr>
        <p:spPr bwMode="auto">
          <a:xfrm>
            <a:off x="3929063" y="5072063"/>
            <a:ext cx="2286000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0" y="4786312"/>
            <a:ext cx="4357686" cy="64295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FR" sz="2000" dirty="0"/>
              <a:t>Plaque terminale = plaque caudale</a:t>
            </a:r>
          </a:p>
        </p:txBody>
      </p:sp>
      <p:cxnSp>
        <p:nvCxnSpPr>
          <p:cNvPr id="36" name="Connecteur droit avec flèche 35"/>
          <p:cNvCxnSpPr>
            <a:cxnSpLocks noChangeShapeType="1"/>
          </p:cNvCxnSpPr>
          <p:nvPr/>
        </p:nvCxnSpPr>
        <p:spPr bwMode="auto">
          <a:xfrm flipV="1">
            <a:off x="4000500" y="5715000"/>
            <a:ext cx="1500188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000125" y="5786438"/>
            <a:ext cx="2643188" cy="3571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FR" sz="2000"/>
              <a:t>Fibre caudale</a:t>
            </a:r>
          </a:p>
        </p:txBody>
      </p:sp>
      <p:sp>
        <p:nvSpPr>
          <p:cNvPr id="40" name="Accolade fermante 39"/>
          <p:cNvSpPr>
            <a:spLocks/>
          </p:cNvSpPr>
          <p:nvPr/>
        </p:nvSpPr>
        <p:spPr bwMode="auto">
          <a:xfrm>
            <a:off x="7143750" y="3571875"/>
            <a:ext cx="785813" cy="1857375"/>
          </a:xfrm>
          <a:prstGeom prst="rightBrace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8001024" y="4071942"/>
            <a:ext cx="1142976" cy="91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fr-FR" sz="2000"/>
              <a:t>Queue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3" grpId="0" animBg="1"/>
      <p:bldP spid="28" grpId="0" animBg="1"/>
      <p:bldP spid="28" grpId="1" animBg="1"/>
      <p:bldP spid="33" grpId="0" animBg="1"/>
      <p:bldP spid="39" grpId="0" animBg="1"/>
      <p:bldP spid="40" grpId="0" animBg="1"/>
      <p:bldP spid="4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décembre 2007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Virologie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4E8EE-ED5E-4646-8E91-F214899E70AA}" type="slidenum">
              <a:rPr lang="fr-FR"/>
              <a:pPr>
                <a:defRPr/>
              </a:pPr>
              <a:t>44</a:t>
            </a:fld>
            <a:endParaRPr lang="fr-FR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41315" name="Picture 3" descr="phaged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0038" y="914400"/>
            <a:ext cx="39639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Virus Sha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858280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500042"/>
            <a:ext cx="84296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u="sng" dirty="0" smtClean="0">
                <a:latin typeface="Calibri" pitchFamily="34" charset="0"/>
                <a:cs typeface="Calibri" pitchFamily="34" charset="0"/>
              </a:rPr>
              <a:t>d- les virus à symétrie complexe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Un certain nombre de virus ne paraissent pas répondre aux types de description précédente.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Ex: les </a:t>
            </a:r>
            <a:r>
              <a:rPr lang="fr-FR" sz="2800" b="1" u="sng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Poxvirus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ont une morphologie rectangulaire et des dimensions importantes.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La nucléocapside occupe une position centrale dans le virion et présente une forme en altère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57578"/>
            <a:ext cx="850112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i="1" dirty="0" smtClean="0">
                <a:latin typeface="Calibri" pitchFamily="34" charset="0"/>
                <a:cs typeface="Calibri" pitchFamily="34" charset="0"/>
              </a:rPr>
              <a:t>3. L’enveloppe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Certains virus possèdent en plus une enveloppe.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De nature lipidique, dérivée des membranes cellulaires (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bicouche lipidique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ou de la membrane nucléaire </a:t>
            </a:r>
          </a:p>
          <a:p>
            <a:pPr algn="just">
              <a:lnSpc>
                <a:spcPct val="150000"/>
              </a:lnSpc>
            </a:pP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714356"/>
            <a:ext cx="84296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c’est un élément de fragilité (température, dessiccation, sucs digestifs…).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Elle contient les glycoprotéines virales, récepteurs du virus (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spicules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ou projections) qui servent à l’attachement du virus à la cellule hôte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nstituants des vir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5730" y="1000108"/>
            <a:ext cx="7402484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0" y="571456"/>
            <a:ext cx="4429124" cy="6286544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None/>
              <a:defRPr/>
            </a:pPr>
            <a:r>
              <a:rPr lang="fr-FR" sz="36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Observations :</a:t>
            </a:r>
          </a:p>
          <a:p>
            <a:pPr>
              <a:buFontTx/>
              <a:buNone/>
              <a:defRPr/>
            </a:pPr>
            <a:endParaRPr lang="fr-FR" sz="31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>
              <a:lnSpc>
                <a:spcPct val="120000"/>
              </a:lnSpc>
              <a:buFontTx/>
              <a:buNone/>
              <a:defRPr/>
            </a:pPr>
            <a:r>
              <a:rPr lang="fr-FR" sz="3600" smtClean="0">
                <a:latin typeface="Comic Sans MS" pitchFamily="66" charset="0"/>
                <a:cs typeface="Arial" pitchFamily="34" charset="0"/>
              </a:rPr>
              <a:t>1- Ivanovsky en 1892 montre que l’agent responsable est capable de traverser les filtres</a:t>
            </a:r>
          </a:p>
          <a:p>
            <a:pPr>
              <a:buFontTx/>
              <a:buNone/>
              <a:defRPr/>
            </a:pPr>
            <a:endParaRPr lang="fr-FR" sz="3600" smtClean="0">
              <a:latin typeface="Comic Sans MS" pitchFamily="66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fr-FR" sz="3600" smtClean="0">
              <a:latin typeface="Comic Sans MS" pitchFamily="66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fr-FR" sz="3600" smtClean="0">
                <a:latin typeface="Comic Sans MS" pitchFamily="66" charset="0"/>
                <a:cs typeface="Arial" pitchFamily="34" charset="0"/>
              </a:rPr>
              <a:t>2- Beijerinck montre que dans le filtrat, il ya l’agent  responsable et que le filtrat contient un agent capable d’être transmis à la descendance </a:t>
            </a:r>
          </a:p>
          <a:p>
            <a:pPr>
              <a:buFontTx/>
              <a:buNone/>
              <a:defRPr/>
            </a:pPr>
            <a:endParaRPr lang="fr-FR" sz="3600" smtClean="0">
              <a:latin typeface="Comic Sans MS" pitchFamily="66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fr-FR" sz="3600" smtClean="0">
              <a:latin typeface="Comic Sans MS" pitchFamily="66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fr-FR" sz="3600" smtClean="0">
                <a:latin typeface="Comic Sans MS" pitchFamily="66" charset="0"/>
                <a:cs typeface="Arial" pitchFamily="34" charset="0"/>
              </a:rPr>
              <a:t>3- </a:t>
            </a:r>
            <a:r>
              <a:rPr lang="fr-FR" sz="3600" smtClean="0">
                <a:latin typeface="Comic Sans MS" pitchFamily="66" charset="0"/>
              </a:rPr>
              <a:t>En 1949, Enders montre que ces agents invisibles nécessitent des cellules pour être cultivés </a:t>
            </a:r>
            <a:endParaRPr lang="fr-FR" sz="3600" smtClean="0"/>
          </a:p>
          <a:p>
            <a:pPr>
              <a:buFontTx/>
              <a:buNone/>
              <a:defRPr/>
            </a:pPr>
            <a:endParaRPr lang="fr-FR" sz="2000" smtClean="0">
              <a:latin typeface="Comic Sans MS" pitchFamily="66" charset="0"/>
              <a:cs typeface="Arial" pitchFamily="34" charset="0"/>
            </a:endParaRPr>
          </a:p>
          <a:p>
            <a:pPr>
              <a:buFontTx/>
              <a:buNone/>
              <a:defRPr/>
            </a:pPr>
            <a:r>
              <a:rPr lang="fr-FR" sz="4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fr-FR" sz="440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</a:br>
            <a:endParaRPr lang="fr-FR" sz="4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4429125" y="357166"/>
            <a:ext cx="4714875" cy="464344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fr-FR" sz="2000" smtClean="0">
                <a:solidFill>
                  <a:srgbClr val="FF0000"/>
                </a:solidFill>
                <a:latin typeface="Comic Sans MS" pitchFamily="66" charset="0"/>
                <a:ea typeface="ＭＳ Ｐゴシック" pitchFamily="-9" charset="-128"/>
              </a:rPr>
              <a:t>Analyse et interprétation :</a:t>
            </a:r>
          </a:p>
          <a:p>
            <a:pPr>
              <a:buFontTx/>
              <a:buNone/>
            </a:pPr>
            <a:r>
              <a:rPr lang="fr-FR" sz="2000" smtClean="0">
                <a:latin typeface="Comic Sans MS" pitchFamily="66" charset="0"/>
                <a:ea typeface="ＭＳ Ｐゴシック" pitchFamily="-9" charset="-128"/>
              </a:rPr>
              <a:t>1- Les travaux d’Ivanovsky permettent de conclure que l’agent n’est ni une bactérie, ni un champignon, ni un protozoaire</a:t>
            </a:r>
          </a:p>
          <a:p>
            <a:pPr>
              <a:buFontTx/>
              <a:buNone/>
            </a:pPr>
            <a:endParaRPr lang="fr-FR" sz="2000" smtClean="0">
              <a:latin typeface="Comic Sans MS" pitchFamily="66" charset="0"/>
              <a:ea typeface="ＭＳ Ｐゴシック" pitchFamily="-9" charset="-128"/>
            </a:endParaRPr>
          </a:p>
          <a:p>
            <a:pPr>
              <a:buFontTx/>
              <a:buNone/>
            </a:pPr>
            <a:r>
              <a:rPr lang="fr-FR" sz="2000" smtClean="0">
                <a:latin typeface="Comic Sans MS" pitchFamily="66" charset="0"/>
                <a:ea typeface="ＭＳ Ｐゴシック" pitchFamily="-9" charset="-128"/>
              </a:rPr>
              <a:t>2- Puisque le filtrat contient un agent transmis à la descendance, il s’agit d’un agent capable de se reproduire et non d’une toxine (simple molécule). L’agent est  appelé virus</a:t>
            </a:r>
          </a:p>
          <a:p>
            <a:pPr>
              <a:buFontTx/>
              <a:buNone/>
            </a:pPr>
            <a:endParaRPr lang="fr-FR" sz="2000" smtClean="0">
              <a:latin typeface="Comic Sans MS" pitchFamily="66" charset="0"/>
              <a:ea typeface="ＭＳ Ｐゴシック" pitchFamily="-9" charset="-128"/>
            </a:endParaRPr>
          </a:p>
          <a:p>
            <a:pPr>
              <a:buFontTx/>
              <a:buNone/>
            </a:pPr>
            <a:r>
              <a:rPr lang="fr-FR" sz="2000" smtClean="0">
                <a:latin typeface="Comic Sans MS" pitchFamily="66" charset="0"/>
                <a:ea typeface="ＭＳ Ｐゴシック" pitchFamily="-9" charset="-128"/>
              </a:rPr>
              <a:t>3- Les virus sont des parasites intracellulaires obligatoires.</a:t>
            </a:r>
          </a:p>
          <a:p>
            <a:pPr>
              <a:buFontTx/>
              <a:buNone/>
            </a:pPr>
            <a:endParaRPr lang="fr-FR" sz="2000" dirty="0" smtClean="0">
              <a:latin typeface="Comic Sans MS" pitchFamily="66" charset="0"/>
              <a:ea typeface="ＭＳ Ｐゴシック" pitchFamily="-9" charset="-128"/>
            </a:endParaRPr>
          </a:p>
        </p:txBody>
      </p:sp>
      <p:sp>
        <p:nvSpPr>
          <p:cNvPr id="410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92B55F-A488-4012-AC81-573E04AC3061}" type="slidenum">
              <a:rPr lang="fr-FR" smtClean="0">
                <a:ea typeface="ＭＳ Ｐゴシック" pitchFamily="-9" charset="-128"/>
              </a:rPr>
              <a:pPr/>
              <a:t>5</a:t>
            </a:fld>
            <a:endParaRPr lang="fr-FR" smtClean="0">
              <a:ea typeface="ＭＳ Ｐゴシック" pitchFamily="-9" charset="-128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fr-FR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</a:br>
            <a:endParaRPr lang="fr-FR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8596" y="5429250"/>
            <a:ext cx="8501122" cy="1428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fr-FR" sz="2400" dirty="0">
                <a:solidFill>
                  <a:srgbClr val="000066"/>
                </a:solidFill>
                <a:latin typeface="Comic Sans MS" pitchFamily="66" charset="0"/>
              </a:rPr>
              <a:t>Conclusion : </a:t>
            </a:r>
            <a:r>
              <a:rPr lang="fr-FR" sz="2400" dirty="0">
                <a:solidFill>
                  <a:srgbClr val="FF0000"/>
                </a:solidFill>
                <a:latin typeface="Comic Sans MS" pitchFamily="66" charset="0"/>
              </a:rPr>
              <a:t>l’agent responsable est donc un agent traversant les filtres (de petite taille) et capable de se reproduire appelé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fr-FR" sz="2400" b="1" dirty="0" smtClean="0">
                <a:solidFill>
                  <a:srgbClr val="000066"/>
                </a:solidFill>
                <a:latin typeface="Comic Sans MS" pitchFamily="66" charset="0"/>
              </a:rPr>
              <a:t>VIRUS</a:t>
            </a:r>
            <a:r>
              <a:rPr lang="fr-FR" sz="2400" b="1" dirty="0">
                <a:solidFill>
                  <a:srgbClr val="000066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useum-grenoble.fr/passe/sciencefete/3/media/structure_viru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286808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42998"/>
            <a:ext cx="8229600" cy="38862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Nus :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Entérovirus, Virus de l’Hépatite A, Adénovirus,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Rotavirus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, Parvovirus...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Enveloppés :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Virus Herpes simplex, Virus de l’Immunodéficience humaine, Virus de l’hépatite C, Virus de l’hépatite B, Cytomégalovirus...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034" y="428604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Exemples  de virus nus et virus enveloppés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500174"/>
            <a:ext cx="7772400" cy="4857784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fr-FR" sz="2800" dirty="0" smtClean="0">
                <a:latin typeface="Comic Sans MS" pitchFamily="66" charset="0"/>
              </a:rPr>
              <a:t>Impact sur l’épidémiologie</a:t>
            </a:r>
          </a:p>
          <a:p>
            <a:pPr eaLnBrk="1" hangingPunct="1">
              <a:buFontTx/>
              <a:buNone/>
            </a:pPr>
            <a:endParaRPr lang="fr-FR" sz="2800" dirty="0" smtClean="0">
              <a:latin typeface="Comic Sans MS" pitchFamily="66" charset="0"/>
            </a:endParaRPr>
          </a:p>
          <a:p>
            <a:pPr eaLnBrk="1" hangingPunct="1"/>
            <a:r>
              <a:rPr lang="fr-FR" sz="2800" dirty="0" smtClean="0">
                <a:latin typeface="Comic Sans MS" pitchFamily="66" charset="0"/>
              </a:rPr>
              <a:t>Grippe : Transmission directe et rapprochée</a:t>
            </a:r>
          </a:p>
          <a:p>
            <a:pPr eaLnBrk="1" hangingPunct="1">
              <a:buFontTx/>
              <a:buNone/>
            </a:pPr>
            <a:r>
              <a:rPr lang="fr-FR" sz="2800" dirty="0" smtClean="0">
                <a:latin typeface="Comic Sans MS" pitchFamily="66" charset="0"/>
              </a:rPr>
              <a:t>Favorisée par l’air humide et froid</a:t>
            </a:r>
            <a:r>
              <a:rPr lang="fr-FR" sz="2800" dirty="0" smtClean="0">
                <a:latin typeface="Comic Sans MS" pitchFamily="66" charset="0"/>
                <a:sym typeface="Monotype Sorts" pitchFamily="2" charset="2"/>
              </a:rPr>
              <a:t></a:t>
            </a:r>
            <a:r>
              <a:rPr lang="fr-FR" sz="2800" dirty="0" smtClean="0">
                <a:latin typeface="Comic Sans MS" pitchFamily="66" charset="0"/>
              </a:rPr>
              <a:t> hiver</a:t>
            </a:r>
          </a:p>
          <a:p>
            <a:pPr eaLnBrk="1" hangingPunct="1">
              <a:buFontTx/>
              <a:buNone/>
            </a:pPr>
            <a:endParaRPr lang="fr-FR" sz="2800" dirty="0" smtClean="0">
              <a:latin typeface="Comic Sans MS" pitchFamily="66" charset="0"/>
            </a:endParaRPr>
          </a:p>
          <a:p>
            <a:pPr eaLnBrk="1" hangingPunct="1"/>
            <a:r>
              <a:rPr lang="fr-FR" sz="2800" dirty="0" smtClean="0">
                <a:latin typeface="Comic Sans MS" pitchFamily="66" charset="0"/>
              </a:rPr>
              <a:t>Poliovirus : transmission fécale-orale (mains sales, eau ou aliments souillés)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pPr eaLnBrk="1" hangingPunct="1"/>
            <a:r>
              <a:rPr lang="fr-FR" sz="4000" b="1" dirty="0" smtClean="0">
                <a:solidFill>
                  <a:srgbClr val="FF0066"/>
                </a:solidFill>
                <a:latin typeface="Comic Sans MS" pitchFamily="66" charset="0"/>
                <a:cs typeface="Tahoma" pitchFamily="34" charset="0"/>
              </a:rPr>
              <a:t>L’enveloppe virale ou peplos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denovirus-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0100" y="857232"/>
            <a:ext cx="3097213" cy="2095500"/>
          </a:xfrm>
          <a:prstGeom prst="rect">
            <a:avLst/>
          </a:prstGeom>
          <a:noFill/>
          <a:ln/>
        </p:spPr>
      </p:pic>
      <p:pic>
        <p:nvPicPr>
          <p:cNvPr id="3" name="Picture 11" descr="TMV-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60913" y="857232"/>
            <a:ext cx="3095625" cy="2095500"/>
          </a:xfrm>
          <a:prstGeom prst="rect">
            <a:avLst/>
          </a:prstGeom>
          <a:noFill/>
          <a:ln/>
        </p:spPr>
      </p:pic>
      <p:pic>
        <p:nvPicPr>
          <p:cNvPr id="4" name="Picture 12" descr="pol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0100" y="3359132"/>
            <a:ext cx="3168650" cy="1898650"/>
          </a:xfrm>
          <a:prstGeom prst="rect">
            <a:avLst/>
          </a:prstGeom>
          <a:noFill/>
          <a:ln/>
        </p:spPr>
      </p:pic>
      <p:pic>
        <p:nvPicPr>
          <p:cNvPr id="5" name="Picture 13" descr="VIRUS-coronavirus-1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60913" y="3313095"/>
            <a:ext cx="3240087" cy="1871662"/>
          </a:xfrm>
          <a:prstGeom prst="rect">
            <a:avLst/>
          </a:prstGeom>
          <a:noFill/>
          <a:ln/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1000100" y="2809857"/>
            <a:ext cx="30241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Adénovirus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889475" y="2736832"/>
            <a:ext cx="3024188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1000100" y="5014895"/>
            <a:ext cx="3024188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Poliovirus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105375" y="5014895"/>
            <a:ext cx="3024188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Coronavirus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5176813" y="2736832"/>
            <a:ext cx="3024187" cy="719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/>
              <a:t>TMV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38862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Rencontre virus/cellule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production de nouveaux virus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Phénomène complexe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machinerie cellulaire détournée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Certaines étapes sont spécifiques au virus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cible pour molécule antivirale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42974"/>
          </a:xfrm>
        </p:spPr>
        <p:txBody>
          <a:bodyPr/>
          <a:lstStyle/>
          <a:p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IV- La multiplication virale</a:t>
            </a:r>
            <a:endParaRPr lang="fr-FR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571480"/>
            <a:ext cx="850112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cycle de multiplication d’un virus dans la cellule hôte, lorsqu’il est complet conduit à la production de nouvelles particules virales : </a:t>
            </a:r>
            <a:endParaRPr lang="fr-FR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c’est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 </a:t>
            </a:r>
            <a:r>
              <a:rPr lang="fr-FR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cycle productif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on l’appelle également cycle lytique car il entraine souvent la destruction de la cellule. </a:t>
            </a:r>
            <a:endParaRPr lang="fr-FR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Pourtant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dans certains cas l’infection virale de la cellule ne produit pas le virion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883" t="13672" r="9407" b="11132"/>
          <a:stretch>
            <a:fillRect/>
          </a:stretch>
        </p:blipFill>
        <p:spPr bwMode="auto">
          <a:xfrm>
            <a:off x="0" y="428604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937317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la différence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 la multiplication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d’une cellule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ou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 d’une bactérie, </a:t>
            </a: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le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virus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qui est une particule </a:t>
            </a:r>
            <a:r>
              <a:rPr lang="fr-FR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 se divise pas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après avoir pénétrer dans la cellule hôte, on le trouve à l’état de simple 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génome, parfois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associé à quelques protéines virales. 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642918"/>
            <a:ext cx="8143932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C’est à partir de ce génome viral que toutes les synthèses virales se mettent en place et que les nouveaux virions seront construits.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Calibri"/>
              </a:rPr>
              <a:t> </a:t>
            </a:r>
            <a:endParaRPr lang="fr-FR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500042"/>
            <a:ext cx="8429684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Même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si les très nombreux virus ont développé un large éventail de tactiques pour aboutir à leurs fins, le cadre général </a:t>
            </a:r>
            <a:r>
              <a:rPr lang="fr-FR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d’un cycle de multiplication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comprend les mêmes étapes regroupées en </a:t>
            </a:r>
            <a:r>
              <a:rPr lang="fr-FR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 périodes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10"/>
          <p:cNvSpPr>
            <a:spLocks noGrp="1"/>
          </p:cNvSpPr>
          <p:nvPr>
            <p:ph idx="1"/>
          </p:nvPr>
        </p:nvSpPr>
        <p:spPr>
          <a:xfrm>
            <a:off x="785813" y="571500"/>
            <a:ext cx="7672387" cy="5524500"/>
          </a:xfrm>
        </p:spPr>
        <p:txBody>
          <a:bodyPr/>
          <a:lstStyle/>
          <a:p>
            <a:r>
              <a:rPr lang="fr-FR" sz="2400" smtClean="0">
                <a:latin typeface="Comic Sans MS" pitchFamily="66" charset="0"/>
                <a:ea typeface="ＭＳ Ｐゴシック" pitchFamily="-9" charset="-128"/>
              </a:rPr>
              <a:t>De nombreuses maladies furent ainsi expliquées, dues à des virus :fièvre jaune (1901), rage (1903), vaccine (1906), poliomyélite (1909), fièvre aphteuse……</a:t>
            </a:r>
          </a:p>
          <a:p>
            <a:endParaRPr lang="fr-FR" smtClean="0">
              <a:latin typeface="Comic Sans MS" pitchFamily="66" charset="0"/>
              <a:ea typeface="ＭＳ Ｐゴシック" pitchFamily="-9" charset="-128"/>
            </a:endParaRPr>
          </a:p>
          <a:p>
            <a:r>
              <a:rPr lang="fr-FR" sz="2400" smtClean="0">
                <a:latin typeface="Comic Sans MS" pitchFamily="66" charset="0"/>
                <a:ea typeface="ＭＳ Ｐゴシック" pitchFamily="-9" charset="-128"/>
              </a:rPr>
              <a:t>Culture des virus réalisée en 1926 par Carrel : culture du virus de sarcome de Rous (RSV), virus cancérigène du poulet sur cellules fraîches de poulet</a:t>
            </a:r>
          </a:p>
          <a:p>
            <a:endParaRPr lang="fr-FR" sz="2400" smtClean="0">
              <a:latin typeface="Comic Sans MS" pitchFamily="66" charset="0"/>
              <a:ea typeface="ＭＳ Ｐゴシック" pitchFamily="-9" charset="-128"/>
            </a:endParaRPr>
          </a:p>
          <a:p>
            <a:r>
              <a:rPr lang="fr-FR" sz="2400" smtClean="0">
                <a:latin typeface="Comic Sans MS" pitchFamily="66" charset="0"/>
                <a:ea typeface="ＭＳ Ｐゴシック" pitchFamily="-9" charset="-128"/>
              </a:rPr>
              <a:t>Observables seulement après la découverte du microscope électronique (1934), leur taille variant le plus souvent de 20 à 300 nm.</a:t>
            </a:r>
          </a:p>
        </p:txBody>
      </p:sp>
      <p:sp>
        <p:nvSpPr>
          <p:cNvPr id="5124" name="Espace réservé de la date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fr-FR" smtClean="0">
                <a:ea typeface="ＭＳ Ｐゴシック" pitchFamily="-9" charset="-128"/>
              </a:rPr>
              <a:t>novembre 2009</a:t>
            </a:r>
          </a:p>
        </p:txBody>
      </p:sp>
      <p:sp>
        <p:nvSpPr>
          <p:cNvPr id="512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7099A7-7746-49ED-911A-D4CF18598AFC}" type="slidenum">
              <a:rPr lang="fr-FR" smtClean="0">
                <a:ea typeface="ＭＳ Ｐゴシック" pitchFamily="-9" charset="-128"/>
              </a:rPr>
              <a:pPr/>
              <a:t>6</a:t>
            </a:fld>
            <a:endParaRPr lang="fr-FR" smtClean="0">
              <a:ea typeface="ＭＳ Ｐゴシック" pitchFamily="-9" charset="-128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</a:br>
            <a:endParaRPr lang="fr-FR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642918"/>
            <a:ext cx="83582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 virus entre dans la cellule hôte et apprête son génome.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-il détourne à son profil, les systèmes cellulaires de synthèse macromoléculaires et fabrique ses constituants.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-enfin, il assemble ces différents éléments et les faits  «murir » avant de les libérer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.  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571480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1-Etapes précoces</a:t>
            </a:r>
          </a:p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a- attachement :</a:t>
            </a:r>
            <a:endParaRPr lang="fr-FR" sz="2800" b="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Cette 1ère étape qui détermine toute la suite des événements consiste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en une interaction très spécifique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entre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la surface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 la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particule virale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et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 celle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de la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cellule hôte.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928670"/>
            <a:ext cx="8143932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NB : Les anticorps dirigés </a:t>
            </a:r>
            <a:r>
              <a:rPr lang="fr-FR" sz="28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contre ces sites viraux, en s’y fixant, empêchent l’attachement du virus à la cellule, on les appelle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anticorps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neutralisants ou protecteurs.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Les vaccins induisent généralement la production de ces anticorps</a:t>
            </a:r>
            <a:r>
              <a:rPr lang="fr-FR" sz="28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fr-FR" sz="28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571480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Calibri"/>
              </a:rPr>
              <a:t>b- </a:t>
            </a:r>
            <a:r>
              <a:rPr lang="fr-FR" sz="2800" b="1" dirty="0">
                <a:latin typeface="Calibri"/>
              </a:rPr>
              <a:t>pénétration :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Immédiatement après fixation sur la cellule hôte, le virion pénètre dans le cytoplasme.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Cette étape à la différence de l’attachement nécessite un </a:t>
            </a:r>
            <a:r>
              <a:rPr lang="fr-FR" sz="2800" dirty="0">
                <a:latin typeface="Calibri"/>
              </a:rPr>
              <a:t>apport d’énergie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et dépend de la température et du PH : </a:t>
            </a:r>
            <a:endParaRPr lang="fr-FR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c’est </a:t>
            </a:r>
            <a:r>
              <a:rPr lang="fr-FR" sz="280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la cellule vivante qui fait pénétrer le virus. </a:t>
            </a:r>
            <a:endParaRPr lang="fr-FR" sz="2800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4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c- décapsidation 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La capside a jusqu’à présent protégé le génome viral de la destruction. </a:t>
            </a:r>
            <a:endParaRPr lang="fr-FR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Pourtant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afin que les gènes soient transcrits,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la capside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doit être suffisamment altérée pour laisser les protéines cellulaires entrer en contact avec le génome et mettre en route les synthèses macromoléculaires. 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fr-FR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83582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2- Synthèse 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des macromolécules ou multiplication virale proprement dite :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L’ensemble de cette étape repose sur l’expression des gènes et la réplication du génome. </a:t>
            </a:r>
            <a:endParaRPr lang="fr-FR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virus doit faire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fabriquer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par la cellule des copies de son </a:t>
            </a:r>
            <a:r>
              <a:rPr lang="fr-FR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génome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ainsi que les molécules protéiques constituant sa </a:t>
            </a:r>
            <a:r>
              <a:rPr lang="fr-FR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capside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et éventuellement son </a:t>
            </a:r>
            <a:r>
              <a:rPr lang="fr-FR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enveloppe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, ainsi que les autres protéines structurales, le tout dans une séquence hautement organisée. 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714356"/>
            <a:ext cx="807249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Pour cela, le virus a besoin de protéines enzymatiques (exemple de la transcriptase) et de protéines de régulation.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L’événement clé de la multiplication d’un virus consiste donc </a:t>
            </a:r>
            <a:r>
              <a:rPr lang="fr-FR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à faire synthétiser des protéines virales par la machinerie cellulaire.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50112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3- assemblage 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et </a:t>
            </a: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libération 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des virus :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Une fois les nouveaux composants viraux synthétisés et accumulés dans certains compartiments cellulaires, le début des étapes tardives du cycle de multiplication viral consiste à assembler spécifiquement une molécule de génome viral avec les sous unités protéiques de la capside.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14290"/>
            <a:ext cx="8286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a- 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assemblage et libération des virions nus :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Pour plusieurs familles de virus, il se forme une </a:t>
            </a:r>
            <a:r>
              <a:rPr lang="fr-FR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procapside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dans laquelle est empaquetée l’ADN.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L’auto-assemblage se passe soit dans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 cytoplasme 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(</a:t>
            </a:r>
            <a:r>
              <a:rPr lang="fr-FR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picornavirus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). Soit dans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 noyau 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(papillomavirus, </a:t>
            </a:r>
            <a:r>
              <a:rPr lang="fr-FR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polyomavirus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Ces particules virales infectieuses vont se libérer par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lyse cellulaire. </a:t>
            </a:r>
            <a:endParaRPr lang="fr-FR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0105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714488"/>
            <a:ext cx="84582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r-FR" sz="4400" b="1" dirty="0" smtClean="0">
                <a:latin typeface="Comic Sans MS" pitchFamily="66" charset="0"/>
              </a:rPr>
              <a:t>Qu’est-ce qu’un virus ?</a:t>
            </a:r>
          </a:p>
          <a:p>
            <a:pPr eaLnBrk="1" hangingPunct="1"/>
            <a:endParaRPr lang="fr-FR" sz="4400" b="1" dirty="0" smtClean="0">
              <a:latin typeface="Comic Sans MS" pitchFamily="66" charset="0"/>
            </a:endParaRPr>
          </a:p>
          <a:p>
            <a:pPr eaLnBrk="1" hangingPunct="1"/>
            <a:r>
              <a:rPr lang="fr-FR" sz="4400" b="1" dirty="0" smtClean="0">
                <a:latin typeface="Comic Sans MS" pitchFamily="66" charset="0"/>
              </a:rPr>
              <a:t>La réplication virale</a:t>
            </a:r>
          </a:p>
          <a:p>
            <a:pPr eaLnBrk="1" hangingPunct="1">
              <a:buNone/>
            </a:pPr>
            <a:endParaRPr lang="fr-FR" sz="4400" b="1" dirty="0" smtClean="0">
              <a:latin typeface="Comic Sans MS" pitchFamily="66" charset="0"/>
            </a:endParaRPr>
          </a:p>
          <a:p>
            <a:pPr eaLnBrk="1" hangingPunct="1"/>
            <a:r>
              <a:rPr lang="fr-FR" sz="4400" b="1" dirty="0" smtClean="0">
                <a:latin typeface="Comic Sans MS" pitchFamily="66" charset="0"/>
              </a:rPr>
              <a:t>Modes de transmission des infections virales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pPr eaLnBrk="1" hangingPunct="1"/>
            <a:r>
              <a:rPr lang="fr-FR" i="1" dirty="0" smtClean="0">
                <a:solidFill>
                  <a:srgbClr val="FF0000"/>
                </a:solidFill>
                <a:latin typeface="Comic Sans MS" pitchFamily="66" charset="0"/>
              </a:rPr>
              <a:t>Introduction à la virologie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357166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b- maturation 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et sortie des virus enveloppés : 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La construction de ses virus demande plus d’étapes que l’assemblage de la capside. </a:t>
            </a:r>
            <a:endParaRPr lang="fr-FR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Un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tel virus </a:t>
            </a:r>
            <a:r>
              <a:rPr lang="fr-FR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n’est pas infectieux 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tant qu’il n’est pas entouré de </a:t>
            </a:r>
            <a:r>
              <a:rPr lang="fr-FR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l’enveloppe</a:t>
            </a:r>
            <a:r>
              <a:rPr lang="fr-FR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(porte des glycoprotéines nécessaires à la fixation sur les récepteurs cellulaires.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357166"/>
            <a:ext cx="78581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majorité des virus 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acquièrent leurs enveloppes en bourgeonnant à travers les membranes cellulaires ; ils ne sont donc terminés et infectieux qu’a ce moment.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Beaucoup de ces virus acquièrent leur enveloppe à partir de la membrane plasmique externe, c'est-à-dire en quittant la cellule.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669740"/>
            <a:ext cx="82153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Trois origines membranaires sont possibles 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membrane plasmique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myxovirus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).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membrane nucléaire,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au niveau de son feuillet interne (herpès virus)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les systèmes membranaires intra cytoplasmiques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comme le réticulum endoplasmique ou l'appareil de Golgi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7786742" cy="50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87154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V – CLASSIFICATION DES VIRUS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La classification des virus est difficile à établir.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Elle peut reposer sur différents critères</a:t>
            </a: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La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nature de l'hôte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tropisme tissulaire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virus dermotrope, neurotrope….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Le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pouvoir pathogène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virus morbilleux responsable de la rougeole, virus ourlien responsable des oreillons, </a:t>
            </a:r>
            <a:r>
              <a:rPr lang="fr-FR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etc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…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b="1" dirty="0" smtClean="0">
                <a:solidFill>
                  <a:srgbClr val="FF0000"/>
                </a:solidFill>
                <a:latin typeface="Calibri"/>
              </a:rPr>
              <a:t>Le mode de transmission </a:t>
            </a:r>
            <a:r>
              <a:rPr lang="fr-FR" sz="2800" dirty="0" smtClean="0">
                <a:latin typeface="Calibri"/>
              </a:rPr>
              <a:t>: 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virus respiratoire, entérique, transmis par des arthropodes, </a:t>
            </a:r>
            <a:r>
              <a:rPr lang="fr-FR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etc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… </a:t>
            </a:r>
            <a:endParaRPr lang="fr-FR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714356"/>
            <a:ext cx="8501122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La classification selon le pouvoir pathogène pose certains problèmes.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Le plus souvent un virus donné possède un domaine pathologique étendu qui touche en fait plusieurs organes, appareils ou systèmes.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Inversement un syndrome donné peut être dû à une grande multiplicité de virus différents.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571480"/>
            <a:ext cx="8358246" cy="390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Plus récemment, une meilleure définition des virus a permis l'obtention d'une nouvelle classification fondée uniquement sur des critères objectifs.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Elle est le résultat des travaux de Lwoff, Horne, et Tournier qui proposèrent en 1962 une</a:t>
            </a:r>
            <a:r>
              <a:rPr lang="fr-FR" sz="2800" dirty="0" smtClean="0">
                <a:latin typeface="Calibri"/>
              </a:rPr>
              <a:t> classification appelée système L.H.T. 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qui retient 4 critères : </a:t>
            </a:r>
            <a:endParaRPr lang="fr-F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500042"/>
            <a:ext cx="80010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nature de l'acide nucléique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permettant de distinguer des virus à ADN (D), des virus à ARN ( R ), </a:t>
            </a: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La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symétrie de la nucléocapside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hélicoïdale (H), cubique (C ) ou mixte, </a:t>
            </a: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La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présence (E) ou l'absence (N) d'une enveloppe,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Enfin</a:t>
            </a:r>
            <a:r>
              <a:rPr lang="fr-FR" sz="2800" dirty="0" smtClean="0">
                <a:latin typeface="Calibri"/>
              </a:rPr>
              <a:t> le 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</a:rPr>
              <a:t>nombre de capsomères 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pour les virus à nucléocapside </a:t>
            </a:r>
            <a:r>
              <a:rPr lang="fr-FR" sz="2800" dirty="0" err="1" smtClean="0">
                <a:latin typeface="Calibri"/>
              </a:rPr>
              <a:t>icosaèdriques</a:t>
            </a:r>
            <a:r>
              <a:rPr lang="fr-FR" sz="2800" dirty="0" smtClean="0">
                <a:latin typeface="Calibri"/>
              </a:rPr>
              <a:t> 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ou bien le </a:t>
            </a:r>
            <a:r>
              <a:rPr lang="fr-FR" sz="2800" dirty="0" smtClean="0">
                <a:solidFill>
                  <a:srgbClr val="FF0000"/>
                </a:solidFill>
                <a:latin typeface="Calibri"/>
              </a:rPr>
              <a:t>diamètre</a:t>
            </a:r>
            <a:r>
              <a:rPr lang="fr-FR" sz="2800" dirty="0" smtClean="0">
                <a:latin typeface="Calibri"/>
              </a:rPr>
              <a:t> (A) </a:t>
            </a: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de la nucléocapside pour les virus </a:t>
            </a:r>
            <a:r>
              <a:rPr lang="fr-FR" sz="2800" dirty="0" smtClean="0">
                <a:latin typeface="Calibri"/>
              </a:rPr>
              <a:t>hélicoïdaux. </a:t>
            </a:r>
          </a:p>
          <a:p>
            <a:pPr algn="just">
              <a:lnSpc>
                <a:spcPct val="150000"/>
              </a:lnSpc>
            </a:pPr>
            <a:endParaRPr lang="fr-FR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41308"/>
            <a:ext cx="84296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VI-NOMENCLATURE DES VIRUS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			                - suffixes :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1. Ordre (le Taxon le plus élevé) :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virales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2. Familles 				 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fr-FR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viridae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3. Sous-familles 		  	 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</a:t>
            </a:r>
            <a:r>
              <a:rPr lang="fr-FR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virinae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4. Genres		                        </a:t>
            </a:r>
            <a:r>
              <a:rPr lang="fr-FR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virus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428604"/>
            <a:ext cx="77153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Ces noms sont écrits :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capitale et </a:t>
            </a:r>
            <a:r>
              <a:rPr lang="fr-FR" sz="28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italique pour les familles</a:t>
            </a:r>
          </a:p>
          <a:p>
            <a:pPr algn="just">
              <a:lnSpc>
                <a:spcPct val="150000"/>
              </a:lnSpc>
            </a:pPr>
            <a:r>
              <a:rPr lang="fr-FR" sz="28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ex :</a:t>
            </a:r>
            <a:r>
              <a:rPr lang="fr-FR" sz="28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PARAMYXOVIRIDAE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- en </a:t>
            </a:r>
            <a:r>
              <a:rPr lang="fr-FR" sz="28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italique sans capitale pour les sous-familles et genres. </a:t>
            </a: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Pour les espèces noms communs, romain sans capitale ex : la rougeole. </a:t>
            </a:r>
            <a:endParaRPr lang="fr-FR" sz="2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28625" y="214313"/>
            <a:ext cx="8572500" cy="6143625"/>
          </a:xfrm>
        </p:spPr>
        <p:txBody>
          <a:bodyPr/>
          <a:lstStyle/>
          <a:p>
            <a:pPr>
              <a:buFontTx/>
              <a:buNone/>
            </a:pPr>
            <a:endParaRPr lang="fr-FR" sz="2400" dirty="0" smtClean="0">
              <a:solidFill>
                <a:srgbClr val="FF0000"/>
              </a:solidFill>
              <a:latin typeface="Comic Sans MS" pitchFamily="66" charset="0"/>
              <a:ea typeface="ＭＳ Ｐゴシック" pitchFamily="-9" charset="-128"/>
            </a:endParaRPr>
          </a:p>
          <a:p>
            <a:pPr>
              <a:buFontTx/>
              <a:buNone/>
            </a:pPr>
            <a:r>
              <a:rPr lang="fr-FR" sz="2400" b="1" dirty="0" smtClean="0">
                <a:latin typeface="Calibri" pitchFamily="34" charset="0"/>
                <a:cs typeface="Calibri" pitchFamily="34" charset="0"/>
              </a:rPr>
              <a:t>Définition des virus</a:t>
            </a:r>
            <a:endParaRPr lang="fr-FR" sz="2400" dirty="0" smtClean="0">
              <a:solidFill>
                <a:srgbClr val="FF0000"/>
              </a:solidFill>
              <a:latin typeface="Comic Sans MS" pitchFamily="66" charset="0"/>
              <a:ea typeface="ＭＳ Ｐゴシック" pitchFamily="-9" charset="-128"/>
            </a:endParaRPr>
          </a:p>
          <a:p>
            <a:pPr>
              <a:buFontTx/>
              <a:buNone/>
            </a:pP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-9" charset="-128"/>
              </a:rPr>
              <a:t>Les virus, parasites intracellulaires obligatoires </a:t>
            </a: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parasitent spécifiquement soit des cellules procaryotes, soit des cellules eucaryotes définies.</a:t>
            </a:r>
          </a:p>
          <a:p>
            <a:pPr>
              <a:buFontTx/>
              <a:buNone/>
            </a:pPr>
            <a:endParaRPr lang="fr-FR" sz="2400" dirty="0" smtClean="0">
              <a:solidFill>
                <a:srgbClr val="FF0000"/>
              </a:solidFill>
              <a:latin typeface="Comic Sans MS" pitchFamily="66" charset="0"/>
              <a:ea typeface="ＭＳ Ｐゴシック" pitchFamily="-9" charset="-128"/>
            </a:endParaRPr>
          </a:p>
          <a:p>
            <a:pPr>
              <a:buFontTx/>
              <a:buNone/>
            </a:pP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Existent :</a:t>
            </a:r>
          </a:p>
          <a:p>
            <a:pPr>
              <a:buFontTx/>
              <a:buNone/>
            </a:pP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	- des virus animaux (avec des virus des vertébrés et des virus des invertébrés)</a:t>
            </a:r>
          </a:p>
          <a:p>
            <a:pPr>
              <a:buFontTx/>
              <a:buNone/>
            </a:pP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	- des virus végétaux</a:t>
            </a:r>
          </a:p>
          <a:p>
            <a:pPr>
              <a:buFontTx/>
              <a:buNone/>
            </a:pP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	- des virus des champignons</a:t>
            </a:r>
          </a:p>
          <a:p>
            <a:pPr>
              <a:buFontTx/>
              <a:buNone/>
            </a:pP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	- des virus des protozoaires</a:t>
            </a:r>
          </a:p>
          <a:p>
            <a:pPr>
              <a:buFontTx/>
              <a:buNone/>
            </a:pPr>
            <a:r>
              <a:rPr lang="fr-FR" sz="2400" dirty="0" smtClean="0">
                <a:latin typeface="Comic Sans MS" pitchFamily="66" charset="0"/>
                <a:ea typeface="ＭＳ Ｐゴシック" pitchFamily="-9" charset="-128"/>
              </a:rPr>
              <a:t>	- des virus des bactéries appelées </a:t>
            </a:r>
            <a:r>
              <a:rPr lang="fr-FR" sz="2400" dirty="0" smtClean="0">
                <a:solidFill>
                  <a:srgbClr val="FF0000"/>
                </a:solidFill>
                <a:latin typeface="Comic Sans MS" pitchFamily="66" charset="0"/>
                <a:ea typeface="ＭＳ Ｐゴシック" pitchFamily="-9" charset="-128"/>
              </a:rPr>
              <a:t>phages ou bactériophages. </a:t>
            </a:r>
          </a:p>
          <a:p>
            <a:pPr>
              <a:buFontTx/>
              <a:buNone/>
            </a:pPr>
            <a:endParaRPr lang="fr-FR" sz="2400" dirty="0" smtClean="0">
              <a:latin typeface="Comic Sans MS" pitchFamily="66" charset="0"/>
              <a:ea typeface="ＭＳ Ｐゴシック" pitchFamily="-9" charset="-128"/>
            </a:endParaRPr>
          </a:p>
          <a:p>
            <a:pPr>
              <a:buFontTx/>
              <a:buNone/>
            </a:pPr>
            <a:endParaRPr lang="fr-FR" sz="2400" dirty="0" smtClean="0">
              <a:latin typeface="Comic Sans MS" pitchFamily="66" charset="0"/>
              <a:ea typeface="ＭＳ Ｐゴシック" pitchFamily="-9" charset="-128"/>
            </a:endParaRPr>
          </a:p>
        </p:txBody>
      </p:sp>
      <p:sp>
        <p:nvSpPr>
          <p:cNvPr id="10244" name="Espace réservé de la date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fr-FR" smtClean="0">
                <a:ea typeface="ＭＳ Ｐゴシック" pitchFamily="-9" charset="-128"/>
              </a:rPr>
              <a:t>novembre 2009</a:t>
            </a:r>
          </a:p>
        </p:txBody>
      </p:sp>
      <p:sp>
        <p:nvSpPr>
          <p:cNvPr id="1024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F8A8D2-9AEB-426C-AE49-BED5F83C423E}" type="slidenum">
              <a:rPr lang="fr-FR" smtClean="0">
                <a:ea typeface="ＭＳ Ｐゴシック" pitchFamily="-9" charset="-128"/>
              </a:rPr>
              <a:pPr/>
              <a:t>8</a:t>
            </a:fld>
            <a:endParaRPr lang="fr-FR" smtClean="0">
              <a:ea typeface="ＭＳ Ｐゴシック" pitchFamily="-9" charset="-128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pitchFamily="34" charset="0"/>
              </a:rPr>
            </a:br>
            <a:endParaRPr lang="fr-FR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33673"/>
          <a:stretch>
            <a:fillRect/>
          </a:stretch>
        </p:blipFill>
        <p:spPr bwMode="auto">
          <a:xfrm>
            <a:off x="785786" y="1785926"/>
            <a:ext cx="68580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500042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Calibri" pitchFamily="34" charset="0"/>
                <a:cs typeface="Calibri" pitchFamily="34" charset="0"/>
              </a:rPr>
              <a:t>VII- Résistance génétique aux infections virales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La plupart des espèces virales ont un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spectre d’hôte naturel étroit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928670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Une espèce animale résiste à telle infection virale quand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elle n’exprime pas le récepteur spécifique de ce virus ou un cofacteur cellulaire nécessaire à la réplication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642918"/>
            <a:ext cx="72866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Cette résistance génétique rend compte de la </a:t>
            </a:r>
            <a:r>
              <a:rPr lang="fr-FR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barrière d’espèce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mais également de différence de sensibilité éventuelles au sein d’une même espèce animale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solidFill>
                  <a:schemeClr val="accent2"/>
                </a:solidFill>
                <a:latin typeface="Comic Sans MS" pitchFamily="66" charset="0"/>
              </a:rPr>
              <a:t>Modes de transmission des infections virales</a:t>
            </a:r>
          </a:p>
        </p:txBody>
      </p:sp>
      <p:pic>
        <p:nvPicPr>
          <p:cNvPr id="33795" name="Picture 4" descr="FluMenHighlyContagio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2111375"/>
            <a:ext cx="8589962" cy="36099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0"/>
          <p:cNvGraphicFramePr>
            <a:graphicFrameLocks noChangeAspect="1"/>
          </p:cNvGraphicFramePr>
          <p:nvPr>
            <p:ph idx="1"/>
          </p:nvPr>
        </p:nvGraphicFramePr>
        <p:xfrm>
          <a:off x="1517650" y="1500188"/>
          <a:ext cx="5894388" cy="4714875"/>
        </p:xfrm>
        <a:graphic>
          <a:graphicData uri="http://schemas.openxmlformats.org/presentationml/2006/ole">
            <p:oleObj spid="_x0000_s34818" name="Photo Editor Photo" r:id="rId3" imgW="3809524" imgH="3048426" progId="">
              <p:embed/>
            </p:oleObj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solidFill>
                  <a:schemeClr val="accent2"/>
                </a:solidFill>
                <a:latin typeface="Comic Sans MS" pitchFamily="66" charset="0"/>
              </a:rPr>
              <a:t>Modes de transmission des infections virales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400" dirty="0">
                <a:solidFill>
                  <a:schemeClr val="accent2"/>
                </a:solidFill>
                <a:latin typeface="Comic Sans MS" pitchFamily="66" charset="0"/>
              </a:rPr>
              <a:t>Modes de transmission des infections virales</a:t>
            </a:r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571472" y="1752600"/>
            <a:ext cx="8072494" cy="4891110"/>
            <a:chOff x="2688" y="816"/>
            <a:chExt cx="2880" cy="2218"/>
          </a:xfrm>
        </p:grpSpPr>
        <p:pic>
          <p:nvPicPr>
            <p:cNvPr id="34820" name="Picture 11" descr="fécal-ora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8" y="816"/>
              <a:ext cx="2880" cy="2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Line 12"/>
            <p:cNvSpPr>
              <a:spLocks noChangeAspect="1" noChangeShapeType="1"/>
            </p:cNvSpPr>
            <p:nvPr/>
          </p:nvSpPr>
          <p:spPr bwMode="auto">
            <a:xfrm flipV="1">
              <a:off x="5040" y="1728"/>
              <a:ext cx="192" cy="62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22" name="Line 13"/>
            <p:cNvSpPr>
              <a:spLocks noChangeAspect="1" noChangeShapeType="1"/>
            </p:cNvSpPr>
            <p:nvPr/>
          </p:nvSpPr>
          <p:spPr bwMode="auto">
            <a:xfrm flipH="1" flipV="1">
              <a:off x="4032" y="1632"/>
              <a:ext cx="336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823" name="Arc 14"/>
            <p:cNvSpPr>
              <a:spLocks noChangeAspect="1"/>
            </p:cNvSpPr>
            <p:nvPr/>
          </p:nvSpPr>
          <p:spPr bwMode="auto">
            <a:xfrm flipH="1">
              <a:off x="2880" y="1152"/>
              <a:ext cx="1776" cy="576"/>
            </a:xfrm>
            <a:custGeom>
              <a:avLst/>
              <a:gdLst>
                <a:gd name="T0" fmla="*/ 0 w 21600"/>
                <a:gd name="T1" fmla="*/ 0 h 21600"/>
                <a:gd name="T2" fmla="*/ 1776 w 21600"/>
                <a:gd name="T3" fmla="*/ 576 h 21600"/>
                <a:gd name="T4" fmla="*/ 0 w 21600"/>
                <a:gd name="T5" fmla="*/ 576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824" name="Arc 15"/>
            <p:cNvSpPr>
              <a:spLocks noChangeAspect="1"/>
            </p:cNvSpPr>
            <p:nvPr/>
          </p:nvSpPr>
          <p:spPr bwMode="auto">
            <a:xfrm flipH="1">
              <a:off x="3216" y="1536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384 w 21600"/>
                <a:gd name="T3" fmla="*/ 192 h 21600"/>
                <a:gd name="T4" fmla="*/ 0 w 21600"/>
                <a:gd name="T5" fmla="*/ 19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solidFill>
                  <a:schemeClr val="accent2"/>
                </a:solidFill>
                <a:latin typeface="Comic Sans MS" pitchFamily="66" charset="0"/>
              </a:rPr>
              <a:t>Modes de transmission des infections virales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 l="8601" t="18753" r="59358" b="44789"/>
          <a:stretch>
            <a:fillRect/>
          </a:stretch>
        </p:blipFill>
        <p:spPr bwMode="auto">
          <a:xfrm>
            <a:off x="5622925" y="2057400"/>
            <a:ext cx="2530475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/>
          <a:srcRect l="3137" t="16685" r="62495" b="42722"/>
          <a:stretch>
            <a:fillRect/>
          </a:stretch>
        </p:blipFill>
        <p:spPr bwMode="auto">
          <a:xfrm>
            <a:off x="1066800" y="1981200"/>
            <a:ext cx="2443163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4"/>
          <a:srcRect l="3137" t="17719" r="44519" b="31255"/>
          <a:stretch>
            <a:fillRect/>
          </a:stretch>
        </p:blipFill>
        <p:spPr bwMode="auto">
          <a:xfrm>
            <a:off x="3048000" y="4419600"/>
            <a:ext cx="29876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solidFill>
                  <a:srgbClr val="FF0066"/>
                </a:solidFill>
                <a:latin typeface="Comic Sans MS" pitchFamily="66" charset="0"/>
              </a:rPr>
              <a:t>Modes de transmission des infections virales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157413"/>
            <a:ext cx="8458200" cy="2185987"/>
          </a:xfrm>
        </p:spPr>
        <p:txBody>
          <a:bodyPr/>
          <a:lstStyle/>
          <a:p>
            <a:pPr eaLnBrk="1" hangingPunct="1"/>
            <a:r>
              <a:rPr lang="fr-FR" sz="4000" dirty="0" smtClean="0">
                <a:latin typeface="Comic Sans MS" pitchFamily="66" charset="0"/>
              </a:rPr>
              <a:t>Transmission salivaire </a:t>
            </a:r>
          </a:p>
          <a:p>
            <a:pPr eaLnBrk="1" hangingPunct="1">
              <a:buFontTx/>
              <a:buNone/>
            </a:pPr>
            <a:endParaRPr lang="fr-FR" sz="4000" dirty="0" smtClean="0">
              <a:latin typeface="Comic Sans MS" pitchFamily="66" charset="0"/>
            </a:endParaRPr>
          </a:p>
          <a:p>
            <a:pPr eaLnBrk="1" hangingPunct="1"/>
            <a:r>
              <a:rPr lang="fr-FR" sz="4000" dirty="0" smtClean="0">
                <a:latin typeface="Comic Sans MS" pitchFamily="66" charset="0"/>
              </a:rPr>
              <a:t>Transmission par contact cutané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2000" y="2970213"/>
            <a:ext cx="4572000" cy="2187575"/>
          </a:xfrm>
        </p:spPr>
        <p:txBody>
          <a:bodyPr/>
          <a:lstStyle/>
          <a:p>
            <a:pPr eaLnBrk="1" hangingPunct="1"/>
            <a:endParaRPr lang="fr-FR" sz="1800" dirty="0" smtClean="0"/>
          </a:p>
          <a:p>
            <a:pPr eaLnBrk="1" hangingPunct="1">
              <a:buFontTx/>
              <a:buNone/>
            </a:pPr>
            <a:endParaRPr lang="fr-FR" sz="1800" dirty="0" smtClean="0"/>
          </a:p>
          <a:p>
            <a:pPr eaLnBrk="1" hangingPunct="1">
              <a:buFontTx/>
              <a:buNone/>
            </a:pPr>
            <a:endParaRPr lang="fr-F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4" descr="main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6" y="1219200"/>
            <a:ext cx="4500593" cy="4114800"/>
          </a:xfrm>
          <a:noFill/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smtClean="0">
                <a:solidFill>
                  <a:srgbClr val="FF0066"/>
                </a:solidFill>
              </a:rPr>
              <a:t>Lutte contre les infections virales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214282" y="5715000"/>
            <a:ext cx="84725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600" dirty="0">
                <a:latin typeface="Comic Sans MS" pitchFamily="66" charset="0"/>
              </a:rPr>
              <a:t>Mesures d’hygiène : </a:t>
            </a:r>
            <a:r>
              <a:rPr lang="fr-FR" sz="3600" i="1" dirty="0">
                <a:latin typeface="Comic Sans MS" pitchFamily="66" charset="0"/>
              </a:rPr>
              <a:t>Last but not least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62038"/>
            <a:ext cx="8229600" cy="4724416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C'est en 1953 que Lwoff a défini le concept de virion. C'est une particule mature et infectieuse libre dans le  milieu extérieur et qui n’a pas parasitée une cellule alors qu’un virus est un agent a tous ses stades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Les plus petit agents infectieux (20 à 300 nm, 100 fois plus petit qu’une bactérie)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non visibles en microscopie optique</a:t>
            </a:r>
          </a:p>
          <a:p>
            <a:pPr>
              <a:lnSpc>
                <a:spcPct val="150000"/>
              </a:lnSpc>
              <a:buNone/>
            </a:pPr>
            <a:endParaRPr lang="fr-FR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nfant moins3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648200"/>
            <a:ext cx="31242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8600" y="71414"/>
            <a:ext cx="876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3200" b="1" dirty="0">
                <a:solidFill>
                  <a:srgbClr val="FF0066"/>
                </a:solidFill>
                <a:latin typeface="Comic Sans MS" pitchFamily="66" charset="0"/>
              </a:rPr>
              <a:t>Pourquoi faire du diagnostic en virologie </a:t>
            </a:r>
            <a:r>
              <a:rPr lang="fr-FR" sz="3600" b="1" dirty="0">
                <a:solidFill>
                  <a:srgbClr val="FF0066"/>
                </a:solidFill>
                <a:latin typeface="Tahoma" pitchFamily="34" charset="0"/>
              </a:rPr>
              <a:t>? </a:t>
            </a:r>
            <a:endParaRPr lang="fr-FR" sz="3600" b="1" dirty="0">
              <a:solidFill>
                <a:srgbClr val="FF0066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428604"/>
            <a:ext cx="8915400" cy="642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lvl="2" algn="just" eaLnBrk="0" hangingPunct="0">
              <a:lnSpc>
                <a:spcPct val="160000"/>
              </a:lnSpc>
              <a:buFont typeface="Wingdings" pitchFamily="2" charset="2"/>
              <a:buChar char="ð"/>
            </a:pPr>
            <a:endParaRPr lang="fr-FR" sz="2400" dirty="0"/>
          </a:p>
          <a:p>
            <a:pPr marL="381000" lvl="2" algn="just" eaLnBrk="0" hangingPunct="0">
              <a:lnSpc>
                <a:spcPct val="160000"/>
              </a:lnSpc>
              <a:buFont typeface="Wingdings" pitchFamily="2" charset="2"/>
              <a:buChar char="ð"/>
            </a:pPr>
            <a:r>
              <a:rPr lang="fr-FR" sz="2400" dirty="0">
                <a:solidFill>
                  <a:srgbClr val="FF0066"/>
                </a:solidFill>
              </a:rPr>
              <a:t> Dons de sang, d’organes et de tissus </a:t>
            </a:r>
            <a:r>
              <a:rPr lang="fr-FR" sz="2400" dirty="0"/>
              <a:t>(dépistage obligatoire)</a:t>
            </a:r>
          </a:p>
          <a:p>
            <a:pPr marL="381000" lvl="2" algn="just" eaLnBrk="0" hangingPunct="0">
              <a:lnSpc>
                <a:spcPct val="160000"/>
              </a:lnSpc>
              <a:buFont typeface="Wingdings" pitchFamily="2" charset="2"/>
              <a:buChar char="ð"/>
            </a:pPr>
            <a:r>
              <a:rPr lang="fr-FR" sz="2400" dirty="0">
                <a:solidFill>
                  <a:srgbClr val="FF0066"/>
                </a:solidFill>
              </a:rPr>
              <a:t> Suivi biologique </a:t>
            </a:r>
            <a:r>
              <a:rPr lang="fr-FR" sz="2400" dirty="0"/>
              <a:t>des infections (VIH, VHB, VHC)</a:t>
            </a:r>
          </a:p>
          <a:p>
            <a:pPr marL="381000" lvl="2" algn="just" eaLnBrk="0" hangingPunct="0">
              <a:lnSpc>
                <a:spcPct val="160000"/>
              </a:lnSpc>
              <a:buFont typeface="Wingdings" pitchFamily="2" charset="2"/>
              <a:buChar char="ð"/>
            </a:pPr>
            <a:r>
              <a:rPr lang="fr-FR" sz="2400" dirty="0">
                <a:solidFill>
                  <a:srgbClr val="FF0066"/>
                </a:solidFill>
              </a:rPr>
              <a:t> Mesures prophylactiques </a:t>
            </a:r>
            <a:r>
              <a:rPr lang="fr-FR" sz="2400" dirty="0"/>
              <a:t>et contrôle des épidémies </a:t>
            </a:r>
          </a:p>
          <a:p>
            <a:pPr marL="381000" lvl="2" algn="just" eaLnBrk="0" hangingPunct="0">
              <a:lnSpc>
                <a:spcPct val="140000"/>
              </a:lnSpc>
              <a:buFont typeface="Wingdings" pitchFamily="2" charset="2"/>
              <a:buNone/>
            </a:pPr>
            <a:r>
              <a:rPr lang="fr-FR" sz="2400" dirty="0">
                <a:solidFill>
                  <a:srgbClr val="FF0066"/>
                </a:solidFill>
              </a:rPr>
              <a:t>		</a:t>
            </a:r>
            <a:r>
              <a:rPr lang="fr-FR" sz="2400" dirty="0"/>
              <a:t>rota et VRS en pédiatrie - grippe</a:t>
            </a:r>
          </a:p>
          <a:p>
            <a:pPr marL="381000" lvl="2" algn="just" eaLnBrk="0" hangingPunct="0">
              <a:lnSpc>
                <a:spcPct val="160000"/>
              </a:lnSpc>
              <a:buFont typeface="Wingdings" pitchFamily="2" charset="2"/>
              <a:buChar char="ð"/>
            </a:pPr>
            <a:r>
              <a:rPr lang="fr-FR" sz="2400" dirty="0">
                <a:solidFill>
                  <a:srgbClr val="FF0066"/>
                </a:solidFill>
              </a:rPr>
              <a:t>Etudes épidémiologiques </a:t>
            </a:r>
            <a:r>
              <a:rPr lang="fr-FR" sz="2000" dirty="0"/>
              <a:t>(prévalence, réservoir, mode de transmission)</a:t>
            </a:r>
          </a:p>
          <a:p>
            <a:pPr marL="381000" lvl="2" algn="just" eaLnBrk="0" hangingPunct="0">
              <a:lnSpc>
                <a:spcPct val="160000"/>
              </a:lnSpc>
              <a:buFont typeface="Wingdings" pitchFamily="2" charset="2"/>
              <a:buChar char="ð"/>
            </a:pPr>
            <a:r>
              <a:rPr lang="fr-FR" sz="2400" dirty="0">
                <a:solidFill>
                  <a:srgbClr val="FF0066"/>
                </a:solidFill>
              </a:rPr>
              <a:t>Preuve de l’origine virale d’une infection </a:t>
            </a:r>
          </a:p>
          <a:p>
            <a:pPr marL="381000" lvl="2" algn="just" eaLnBrk="0" hangingPunct="0">
              <a:lnSpc>
                <a:spcPct val="160000"/>
              </a:lnSpc>
              <a:buFont typeface="Wingdings" pitchFamily="2" charset="2"/>
              <a:buNone/>
            </a:pPr>
            <a:r>
              <a:rPr lang="fr-FR" sz="2400" dirty="0"/>
              <a:t>		+++ chez immunodéprimés</a:t>
            </a:r>
          </a:p>
          <a:p>
            <a:pPr marL="381000" lvl="2" algn="just" eaLnBrk="0" hangingPunct="0">
              <a:lnSpc>
                <a:spcPct val="160000"/>
              </a:lnSpc>
              <a:buFont typeface="Wingdings" pitchFamily="2" charset="2"/>
              <a:buChar char="ð"/>
            </a:pPr>
            <a:r>
              <a:rPr lang="fr-FR" sz="2400" dirty="0">
                <a:solidFill>
                  <a:srgbClr val="FF0066"/>
                </a:solidFill>
              </a:rPr>
              <a:t>Décision thérapeutique </a:t>
            </a:r>
            <a:endParaRPr lang="fr-FR" sz="2000" dirty="0">
              <a:solidFill>
                <a:srgbClr val="FF0066"/>
              </a:solidFill>
            </a:endParaRPr>
          </a:p>
          <a:p>
            <a:pPr marL="381000" lvl="2" algn="just" eaLnBrk="0" hangingPunct="0">
              <a:lnSpc>
                <a:spcPct val="160000"/>
              </a:lnSpc>
              <a:buFont typeface="Wingdings" pitchFamily="2" charset="2"/>
              <a:buNone/>
            </a:pPr>
            <a:r>
              <a:rPr lang="fr-FR" sz="2000" dirty="0"/>
              <a:t>		</a:t>
            </a:r>
            <a:r>
              <a:rPr lang="fr-FR" sz="2400" dirty="0"/>
              <a:t>développement des antiviraux</a:t>
            </a:r>
            <a:endParaRPr lang="fr-FR" sz="2800" dirty="0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152400" y="22860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152400" y="16764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152400" y="3962400"/>
            <a:ext cx="228600" cy="228600"/>
          </a:xfrm>
          <a:prstGeom prst="irregularSeal1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8" name="AutoShape 8"/>
          <p:cNvSpPr>
            <a:spLocks noChangeArrowheads="1"/>
          </p:cNvSpPr>
          <p:nvPr/>
        </p:nvSpPr>
        <p:spPr bwMode="auto">
          <a:xfrm>
            <a:off x="152400" y="2819400"/>
            <a:ext cx="228600" cy="228600"/>
          </a:xfrm>
          <a:prstGeom prst="irregularSeal1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data:image/jpeg;base64,/9j/4AAQSkZJRgABAQAAAQABAAD/2wCEAAkGBxQTEhUUEhQVFhQXGBcYFhgWFxgYGRwZGBYYGBgaFhgYHCggGBomHxwYITEiJSkrLi4uHR8zODMsNygtLisBCgoKDg0OGxAQGywkHyU3LCwvNCw0LCwsLCw0LCwsLywsLCwsLCwsLCwsLCwsLCwsLCwsLCwsLCwsLCwsLCwsLP/AABEIAMgA8AMBEQACEQEDEQH/xAAcAAEAAgMBAQEAAAAAAAAAAAAABQYDBAcCAQj/xABGEAABAwIDBAQKBQsEAwEAAAABAAIDBBEFEiEGEzFBIlFhcQcUFjJUgZGTodE0UrHB4SMkM0JicnN0gpKzU5Sy0kRjwkP/xAAbAQEAAgMBAQAAAAAAAAAAAAAAAQIDBAUGB//EADYRAAIBAgMFBwQCAQQDAQAAAAABAgMRBCExEhNBUWEFcYGRsdHwIjKhwRThMxUjUvEkQmIG/9oADAMBAAIRAxEAPwDuKAIAgCAIAgCAIAgKtiuJ1E87qWiLWZLb+dwzBhPBjBzcsiikryLW5nlmxr7dOvrSeZbIGj1Cxsp3i5IXPXkYfTq73w/6qN4v+KG0eX7E3411f7+32NU7zohtHnyGHp1f/uD8k3vRDaHkMPTq/wB+fkm96IbQ8hh6dX+/PyTe9ENoeQw9Or/9wfkm96IbQ8hh6dX+/PyTe9ENoeQw9Or/APcH5JveiG0PIYenV/vz8k3vRDaHkMPTq/35+Sb3ohtDyGHp1f78/JN70Q2h5DD06v8Afn5JveiG0PIYenV/vz8k3vRDaHkMPTq/35+Sb3ohtDyGHp1f78/JN70Q2j55DD06v9+fkm96IbQ8hh6dX+/PyTe9ENoeRkjNYcQrGu65H7xvrabJvFxihtG3s/i8u9dS1gaJ2tzMe3zZWcLgciOYVZRVtpaENcUWNUICAIAgCAIAgCAx1EuVrnHg0E+wXRZggdgYLUcbzq+a8rz1ueb/ACCvU+4mWpYlQgIAgCAIAgCAIAgCAIAgCAIAgCAIAgCArW2bMhpqgedFPG3+mVwjcO7UH1LJT4olFlWMgIAgCAIAgCAIDVxX9BL/AA3/APEqVqER+xf0Gm/hN+xWqfcyXqTSoQEAQBAEAQBAEAQBAEAQBAEAQBAEAQBAV3br6Oz+Ypv87Fenr5+hMSxKhAQBAEAQBAEAQGpi36CX+G//AIlStQjQ2L+g038Jv2K1T7mS9SaVCAgKftpg7XywP3tSwyTRxOEdTNG3LldezWOAB0GtrqEvqS7/AEZL+1vu9URVXiElBWVRhgfUMjpaV0rnzWc2ON1SSczw50shBNgbXym5Gl52lZ3yV/0g432ba5kxtFtmaWWMGKMwvEZL3VDGSEPcBeKEgmTLcX1HYpS+vZfO3zoVb+jaXf8AOp8xLbCWKaVopC+CB8bZpt6AQJA2xYzL0yM13C4sLWJvYRF3fjbxJl9K8LmDC8VyV9XBEwSSyVDHOGbKGRCCIOkebHn0WjmeoAkIZrz+eJM8mn0X7JKu2o3ZqWboGWF8LI2Z7bwT2ETicvQu7O3gfNvzUpXt1dvng7kPK/df+jXdtc8S38W/NBN4uZ94M28z7u+6y/o8/RzZvUojnbrp86+wllfpqbjNoiY8+7/8o01s/wD7d3nvl9eX1X5pHO3W/wC/YS+m/h+vcru3NSW4hTOmgZJTQQz1BLpctjGYs0gjy6vYLBovrndw5ouzlLkvX30JaulFcX89yTh2tnbvBVUggeKeSphG+D87YwM7XkMG7eLsuLO49ih3UXzWvLz/AKKp3a5P58zJjAsRnmgMstOIielGze5y5paC0vIaMhPAjW3WVaotm9tSYtStyIkbbs3UMroiGvppamUZtYhHlGS1uk4vcWjh5pUPV7OenjfT9kpN2T1u15amI7YTxsm8apBDIyndUxMEwkbI1nnNLwwZHAltxY+cjyT5q35Ec2uTvbwJDFtptzvfyWbd0hqfPtexIyeabcPO+CS+na6W/N/YQW1s9b/i3uSOB1kssQfNCIXE3azeCQ5Tq0uIAAd1jW3WVLVsiqd8yQUEhAV3br6Oz+Ypv87Fenr5+hMSxKhAQBAEAQBAEAQGpi36CX+G/wD4lStQjQ2L+g038Jv2K1T7mS9SaVCAgI7GMOMxhIcBu5myG4vcNDhYduqLVPv9LB6NfNbmhXbPufJWvDwPGaZkDRY9EsE4zHrH5QadirJXi4/OBKeafIgse2Emmke6OWBrZGQNeZIc8gMPKJ+boNPdcLIn9e112vTL8FHH6Nnpb19yartnHPZWND2jxl7HN0PRytY0g9fm/FRF2t0d/QmS2r91vX3MUmy7xUuqo5GtlMweNDYxGOOOSJ+ut8mYHkQO1RHL8/PAmWa8vnjoYMXwwyYtSuF8rYXvmFuiTG8bi56wXykdyQSTk+7zzXoJ5pL5wfrYeSs+9LPGGeJGfxjd5Dvc2fe5M+a2TPrwvySOVr8NP15CWd7cfn5Dtl6nfdGojFL4yKkR7s582bM5pfmtlvciwSGVr8L/AJv7kT+r8fixIbQbNiqkBe60Zp6iBwtr+WMdnA8NMh9oUWyfW34dyydmnyIyLZeqkEhq6iKSTxaWnhLIiwNEoAe993G7jlZoLcCplmnzdu4iKs1yRa6KHJGxhNy1rW37gArSd5NlYqySKVg+zAlOJteXCKZ7oYtNWMsXvLL8RvZHn+kKiVqatr7aeRe/13+Z6+eRu0+y1RKJTXzxyOdTvp491GWBrZLbx5zON3uIb2DL2pJXT6/rQiLs10MA2Tq5GT+M1MT3y0hpmlkZa1ups43cSb31VnnfrZ+V/cmH0tclf9exc4WZWgdQA9gSTu7lYqySPagkICu7dfR2fzFN/nYr09fP0JiWJUICAID4SgIqfaWkYbOnjv2G/wBiwyr045OSMqoVGrqLNqgxWGb9FKx/XlcCfZxWSM4y+1lJQlH7lY3FYqEBq4r+gl/hv/4lStQiP2L+g038Jv2K0/uZL1JpUICAIAgCAIAgCAIAgPAmaXFocMwAJbcXAN7EjiAbH2FAe0AQBAEAQBAEAQFd26+js/mKb/OxXp6+foTEsSoQEBjqJmsa57yA1oJJPIDiobSV2Sk27I5fj+0D6txGrYeTOGbtf193ALgYvGSqu0co+p3sLg401eWciHniAHJaKN5kRUOLHBzCWuBuHNNnDuIWxTk07oxTipKzWR0rwfbaeM/kJ7Cdou13+oBx05OHxXbw2I3mT1OJisNu3tR09C8rbNIr+2lY5sIhi/TVDt1H2ZvPd3Bt1ems7vgSiYoKRsMbI2eaxoaO4Cyq3d3INhQAgCAIAgITa/EXQU5eyRsTy5rWuMTpzcngyJhBkeeQuo4pApktdV1kNI4TtikZWujLn0pBcQ12R7oXyAxkC4Lbm9+OmprOL7/R/Og/9ZLu9V8/7NiOqqaR+KVLpmSiMtO7EGQueYY92czXkgDQEAEn4ImrO3F29P0S/uV+S/f7PlNtTXCCpuHPfHuDFLNSS0jS6STI6NzHk3A6JzA/rcNFPK3NLzI0zfJvyPO0c1Y6mrKeaeIvhfTOErYLBzJSCGmMyHKQ4Xvc3HJSldwf/wBW9LP8/ghvKSf/ABv639CSrcXnpZKgO3U00dNTkP3YizySTSsGcgkiMHLpc2161VXd0ss0izySb5SfkYcSxyto2VbJpYp5I6cVEMjYt1+uWOY9mZw42sb8z1Ky+p2XNLzIeWvJ/j/smdnKyq8YqKerfHIWMhla+OMxgCUygsylzr5THo6+t+CK1u4PVdSyKAEAQBAEAQFc28+jM/mKX/OxXp6+foWjqWNUKhAUPwo4qWMjgb+vdz/3W8B6z9i53aFRqOwuJ0ez6ScnN8Ck0sq4ckdtGWebRQkS2Q1a9bEEY2R1JUSMnjfDfeNcC23WOvsstqEtl3MFSKlFpn6VifcA9YB07V207q555q2TKzhf5zXS1H/5094IuovOsrh8GrK8opcw8kWhYyAgCAIAgCAjscwhtTGGOc9ha4PY+M5Xsc3g5pIIvxGo5qLZpjhYi/I2LxcwCWcEy74Sh43okOpcHEEa66EW1I4I1p0/v3C49fn6NifZaJ8krnvlc2aMRyxl3QfZuUPItfPbS4Klq6a5593cFlZ/H3mGm2SaI3xyVFTNnMfSleHECJ2ZrW2aABfibXN+PBTfNPrci2VuljbxDZyKbxnOX/nDWNfY2tuwcpYbaHW6jO1lzv45exPf3evuYTsrE5sgldJLvYWQSGRwu5rHPcHXaBZ13nUdQRrW3T8Ep6eP5NeHYuLdTxySzzOnY2N8srwZMjb5WtIaAALk8OaspWafW5W3sb+I7PslM5L5GOniZE4sdlLWxue5pYbXa7pnXuVfe5a+nQlgEKpWVj6hIQBAEAQFc28+js/mKX/OxXp6+foTHUsaoQEBxvwpznx+x4CNlvXcrk43Oodns/Kn4kbs/QvqXOax7WlrQ4lwJB1sBodOa0VT2jbqVdgk5dl6r/1H+s/9VO4S4mP+UnwNV2yEx8+SNnddx+6ytZRG+b0RtUOCx098t3OOhcePqHJY5zvlwJXMuTsdMOG5x+kF4o7m3SJs3U9XH1Lv4F7ynG5x8TC1Vo18O2iipoW01Gx1VKxvT3fmZuLnPf2m63HBye1LIwWLVgOI+MU8U1rZ2h1uNuxYpKzsQzfUEBAEAQBAEAQBAEAQBAEAQBAEAQBAEAQFc27+jxjmammt79h+5Xp6+foTEsaoQEBx/wAJOGulxNrQcueIEEi46N1y8blO51sFK1LxNTYGN8c8zZGuaQwDUG3nHh1rUeSNiq72L06dRtGDZNOolWNsyJEXNqVjWtjMifwbAIaqnbv2lzWSvc0XIBvYdIDjwXe7PbjRVupysY/93yLXSUjImhkbGsaOAaAB8Ftt31NMrGzdUKOV9DMcozF9M46B0bjfID9Zp0V5raW0vEs88y3LGVCAIAgCAIAgCAIAgCAIAgCAIAgCAIAUBUZqoV1bGyI5oKV28keNWultZjGngbakrLbZjnxLaItyxFQgKrtpge9dFUtNnQB9x1scBf2EXWnjaTnC64G5hKqhLZfEgIahcRM6biZjUKbldk1pZ1W5dIwNPF3G3DtJ4AKYq5LyOjYPSbmBjDxDel3nU/Fejow2IKJwqs9ubkQeNbaMhjMkcMs7f1d1Yl3XlHUOta/8yDmorTnwNmWBqRi3LVcOJHYZtHRYtCRPA+MNda0zcpDueRw+KzvFU6cktrMwww9VptReRtR7Dwu82qq7fszmwWwqyaukjG7rVHvyDj9Krffn5Kd70RG0aM+zVKx2U1tXccbTuNu+w0Te9ELm3FsRE4BzausIPAic/JN50Q2j35Bx+lVvvz8k3nRDaHkHH6VW+/PyTedENoeQcfpVb78/JTveiG0fW7CxjhVVnvz8lG86IbR78im+l1nvvwTedERceRTfS6z334JvOiFx5FN9LrPffgm86IXHkU30qs99+CbzohceRTfS6z334JvOiFx5FN9LrPffgm86IXHkU30us99+CbzohceRTfS6z334JvOiFx5FN9LrPffgm86IXHkU30us99+Cbzohc8v2FidpJPVPbza6Ylp7xbVN6+SJ2ixYfQxwsEcTAxg4AfaesqjbbuypsqAEB8IQHMMX3TJ3sheHtGptrl11F+YHZwXJxvZ9WilVt9L+eXI6+GxUan0yeZha5x4a9y5tmbeSPro7C8jgwD2ps8xfkeK3FzSCKpMOeEPtkvZ3SBs/qPcV3uyuz99O8snqv7OZjMVZbEfH2LPie1MVThs01M/XLlI4OYXWHSHLitjH050ISTI7KhGri4J6XK3Q41EHWyujFmtaWG9hbm06Hr5LzUasL5pru9mekrYKrs3upat34+PAmaQiV7RcPz5iS3Rwa2wLewkkfFbuFpqrK7aa+ZHKxUnQho1yvzfHrb2N5mHsYTuZHRE8RqPauuopaI4spuWrMMtNPI9kW/f073sSLMbbMfiAO0qxUn6jDY2RBkbQBw/HtPapIIrA5zFNuz5r+A7evv5H1IC1IAgCAIAgCAIAgCAIAgCAIAgCAIAgCA5t4Qdq3XdBAbMYfyzgdXa9JgtwAF7n1Ltdn4JZVJ68F+/YxTlwRAsBYWujs1zDdumncRzaeBC25xVSLjPRlU7O5cKGkpKuLetjLH2Iexji2zxxGmh/ELy2J7Ppwm4zj5G9DF1Usmc826wCaBolEpdETlLXHVpPD94LX3EKX1RVj0HZWMVV7txW1z5lg2ugz4aS03aGse09gIXXwErV4s8xXg4uUXqjltDiD4S/IejI0skbyc08j3cQuzjcMq9OVN+HeMJiHh60aq4MlYq1wc1wN29H4aL53OlZuM1Zo+l05wq09qm7pkzFipaGEGx6Y9j9fuW72dBRUvA8r/8AoLqpBcLexYKLaZzgA51+/j7V0jz5OYRjjmyktAPRa2x/uNurzvgubi8ZKjUUY+J0cNglVpOcsuRacGxRtUHEAsLSLg9RvYjsOq2MLilXTys0YcXhJYdpN3v8sRGM2ZKwji14Pxv9y2jULgpICAIAgCAIAgCAIAgCAIAgCAIAgPhKAhtrMV8Wpnvb556DP3naD2an1LYwtHe1VF6ce4rJ2Rx6SPo26wR+K9MnmYTco5s0TSeNrHvGh+xYpxtJoI3cBxjxafM79G+zZOz6r/VfXsJ6lr4rDb6nl9y09i0ZWLB4U4QcPeRrZzDp1X4heaqZxO12PLZxS7miqYBiG+wqoiPnRMcP6SLtPwI9SzYOVqkejRPbdDYrba0l68Tm0y9ZU1OCjMIpLMeAWgggG2jrHn1nkvMdowpSrOJ0MJiK+H+um2vR95OUNNJUStpmsc95aJMzdAC4WI167ArlU6G4ldPJ5WOlisf/ADqaU42lHitH0fIVlPNTOLZWm443BB9nMLdOOXXDMLmfaoYCYncwb2AGW5HHtXHxmGqzrbaV1kejwONw8cIqUnaSvr33Lhsk98cckk1g85WBoIOjAbHTruVmwGHnT2pS45HP7TrUZyUaOaV34si6yp3szR1uA9pAXSOYdDUkFNxPwhwMeWQxvnLTZzmFoYCOQc49L1ICR2b2vgq3FjQ6OUC5jfa9utpGjh3ICwoAgCAIAgCAIAgCAIAgCAIDGSgOd+FKt/KU8XIB8ju/Rjftcux2VTvtz7l88jHUfApheutYxGvBWNjDmu0s4kaHgdfturSg5O6FzG+tDuF7d1h8VZQaIuTseN77C6mmeenCwOZf9Zgd9reHdZee7Wwu7e8WkvX+zp9l1P8AyId5UNlcR3ckjCejLE9h78pLfiPiuVh3s1Eeh7Wpb2g2tVmQEp09X3L2UzxnA7dg8MbaSKMtaQGN4gcSLr5rXrOdSU3q22ehjT2UkjVdZhzMAbbUW04arVc2pJmwopqzL/jWCxVcWWVutui4ec0nqP3L0qzRwNCpYIXU28ppOLDpbQFrxoQOq4KAhpMTIuAexASux0BlqA4jRnSP2D4/YVJBLeFLFXw0YjhvvaiRsDLcbv429V0CKJ5D4hD0WxxSAaAskt8HDRY1VRbZNTEdnMQpozW5Y2OpyJAA8vdodeAAAtx7EVRSdkNmx23DqsTRRyt4SMa8dzmg/eshUzyyBoLnEAAEkngANSSgOR4pt5PUvO4eYIAejlA3jx9ZxI6IPUgPuDeECWnkHjEm+pyek42zsH1gW+cBzCA64xwIBBuDqCOpAfUAQBAEAQBAEAQGu933oDkXhQqPz61+ETLesuK9F2TH/YfeYampWm1K6OyYzXqpLjjZXigafj54O48j1+rkUSs7MGu+ci9ja4I9R4hY8VRVak6b4mXD1d1UjU5EcvEKLjU2Xqme3nOM6TktGv0eJTyXr5vM8JwOlbKY2JYWtLrPYA0g/AheA7Vwc8NWbt9Ms17eB6HC1o1YdVqWHD6XevDRw0Lz1DndaWHoutOy04mSvVVKN+PA6TDUNOg07CvRHDIDa/A3y5ZoLGVgILTpnYdct+TgdQe8c0BQIcHqJZMraeYOza5mljQCebzp7LoSdP2cwYU0WW4Lzq9wFrnqHYOSEH3GKeJz4HyWzMeTED9cscCQOZy5lhrNqORaCuzzJVLVbMyiA9rmuDgC0ggg8LEa37ETtmQ0Z8BjjbTQiE3iEbd2Qb9Gwy689FvxvbMwvUg/CfK8YdM2IXfIWRgXt57w069Vro3bUJXOaN2XY1rcssjXgdIgggnryuGnPgsCqu5mdNGKHZSPI9gN3vuWvc1t2u46WHDr703juTsKx1TwbTvdh0G8FnsDoz/Q4t9fBZ076GBqxZ1JAQBAEAQBAEAQGpUCx70BxXwrutX364o//pek7If+y11MFXUp4mK62RjDpSgMEpWORJr722h4dfzWHebOTJseXridpYe1RVY8bXO72Zib05UZcE2v2YHldKWbOGjpezGwM/i7Zg5rJnOByvBtu7c/2r6ri46tGrJRWiM1O8czoGz+EGnacz873WzEDK0W4Bo+9aSSWhZtvUk86kEnh9QXAg8lANxAEByrbeGtZXMlec8TSTTObYNjvbOJG3uXcBm6r8L64a9SFOF5halvoJ99E2TLa97211GhWpTTqRUkjOpoi9sa98cQjjFnPB15ho0Nu0qJ1FSlHbRWUuR88FlHVshO96FLYeLxOALwDqSXA6M6mropp5oxDwn7QbkQ07QC6Ul7yf1Y4yNR2lxAHc5RNXVi0XZ3Ks6YrVNoyUzrdK3YO0lTYg6jgVGYYI2HiBr3nUrZirKxrSd3c31YqEAQBAEAQBAEB4ljzCyA5h4VtmJJWtnjBL4wQ5oGrmHW7e0a6dq6fZ2KVKThLR/j/sxzjdXOQh69BtGEZk2gfC5Q5EmF6wyJNjCcMmqH5II3PPZwHeeAWtVnCC+vQtCUk7x1OtbE+DARETVFnycQ23Rb7fOPauViMa53UckXULF/ljLeIstEuarypBiJQFXxbbaSOR0NIGXGj5X6gH6rWi17czdQDBSeEKphcDUCOaInpbtpY9o6wLkO7tEaB02grGTRslicHMeA5pHAgoDnm09W6adx/VYSxvqNifWV5/F1duq+mRJAUe2c8YfBTFgbm1kcM2vAhjeBHaupgqUoU/q45hmniOO1O8EskgnsLFpaGG37JGnPmr18LGrnfMhHQfB3iwka5jTdhGdnWNbOaeog2WvgpOMpUZcCSi7W7P1MNSRLJv8AfFxZK53TDGnRj2cg2/EaG66tOG1robmDwu/k3LKK19kTOyOANnZJHvCJIy0i4BuxzdNOu4d8FWvSi2msjZx8I03GUI2Ty8V/VjPj+FmlfAGSnfFzng2Fg1gAHR7XOHsKUKUVeTzGAhGanOorpWXi/wCi57L474ywhwDZo7CRo4a8HN/ZNj8VM4bOmhqYvC7mSazi9H+u9E2qGoEAQBAEAQBAEAQHl7ARYoCpY/4PKSpJcW5Hn9Zuh9duK2KWKq0vtZVxTKlU+BvXoVDrdrWn43C3F2pPjEru0eYfA2b9KpdbsY0feUfak+ERuyfwvwU0kZBeDIf2zf4aBa08dWnxsWUEi5UGFRQtDY2NaByAAHsC1XJyd2WN1QAgMElIw8vYgKv4QJhSUE8rL58oa034F5Dbjt1QHIqLBnhjTvXNdbUZWkDs11WHeO5l3Z7fhzyQHTutfkxoKjevkN2X3wL1r2iqo5DfcOY9n7subh2Xbf8AqWVNNXMbVmR+0tYIqad40cA7Ke1xI+C85SpueK2eF2SV7B9i6p1PFNE+M52h27fdhaDw6WodprwC77rxTaZdUm0bWE7DzkuFTI6Nt+jupGv0P6pDmXHYb+pUniUvtLxo8yR8EYfDiFTSyXvHnIJ59K2b+oZSrbKdSNRcmvn5MLVsiX2ivLVzOP6pEbf3Wi5+JK345RSO5h7U6EUuOfzwNfDZ300rZmDNbovYOLmHiB+0OI9nNTk1Zl6ijWg6csuT5P25nyumfUSumf0S6wa2/msF8o7+Z7SoySshBQpQVOOaXHm/mhIbPuMdXC//AFM0T+3TMPiPioecWjDiProSjys16fs6IsBxAgCAIAgCAIAgCAIAgCAIAgCAIAgCArXhEpd5QyaXylj/AOxwKpUvsuxaOpyZ1UtTaNg8RzZiAOZU3ILx4PYDnq528xFGD15c7j7Lj2rPRepiqGLFKBssW6lBHSGcFpsQ19yO4rg06VaniXLZdrvgI2bSZOOqbDTgt83bGBk2YgKUhojFR0n5/wCMRjXdmN5A42cC0k+0LZoSblbgatdJWNWpkO/mNrtMjrjt7F0uCOrFJ0oc7I2G5SqmN3QcWjtQK7PGHvJqICRZok0/tdxKs/tZaokqU+79o6GsBxQgCAIAgCAIAgCAIAgCAIAgCAIAgCAx1OXK7PbLYh1+FjxVZSUU3LQlJt2RxXGtnHxucYWvkhB6JAu4A8A4DX1rn0pqrdw4GzOLhZSNXDsGnffJE8fWe8FoA9avO8Y7TWhCzdkdg2VpIoqdscRuB5xOhLjxJWfD1YVIfSzFVhKMszerGxtaXPsGjUkrNKSirvQrFOTsikQTCZ0m5Y4sYW8bXs69jbq0K5dOSqt7C0OjNOklt8T26NzGPcGOAaCSTpoOq6yOMoxbtoUUoyklfUnMAqIpoC2LR488Hzrnn2hbGFrQnD6TBiaU4T+og5sLqY3vyMje0uLgS4tOvEWAK31KDWdzahiKLhFTumlbJJow7uq/0Yv73f8AVTeHUtv8Nzl5L3PrYqr/AEYv73f9UvDqN/hucvJe5tUWFVL5Iy9sbGsdmu1xcToRbUC3FHKKTsUqYijsSULtvLOy/Zd2CwCwnNPSAIAgCAIAgCAIAgCAIAgCAIAgCAICt7Q1Zc7IODePafwXD7Sr3nu+COhhaaS2jDgVSGSWd5r9PXyVOz66hU2Xx9S2JhtRvyN7aKoAaI22udXdw4X7z9hW32lXUYqmtWYMLTu9pmhSVG7c17eGgcOz5rRoV91JTWmj7jYqQ21skbt1iRfIIWnot1dbm46j2D7Vs9oVry2Foi2ApJR23qyO2TxEQTgu8x4yOPIfVJ9f2rBgqypVM9GZ8ZS3kMtUWHbzEQ2MQN85+rrcmg8+8/YVvdoVlGG7WrNLAUtqe29EVqjrTE5k0fFlg8dbeYK59OrsNTjwN+pT204S46HTo3B7Q4aggEdxF16FNNXRwmrOzPpiHUFJAEY6glgegEB9QBAEAQBAEAQBAEAQBAEAQBAEAQBAEBV5o7vf15j9q8Vj6rWIl3nTg7RR4NNdaartZl9o+7jmTcniSdVepi5Td5MhO2SPu5ABvzU0697oXKvVtzSvJ1Nxf+0Lq1XeV309Dap5QSMRp78ViuZNobjtJPWTc6AWF/gpcr6kJ20Mkcdr34EIpEN6HQdnT+bQ3+oF6bD/AOKPccSv/kl3kisxhCAIAgCAIAgCAIAgCAIAgCAIAgCAIAgCAxVM2Vt0BXWDN0xpcn7V4TtColiJxfM6UX9KM4vzXNezwGR9JPUoVuYyMToidSs8KsYppE5FPcMz3HmHL0Fb6X5ehtU5XRmbfvWtkXyPpumQPG6JNyrbSWgZdtlKnNTxt6mgL0+G/wAUe44uI/yy7yaWcwhAEAQBAEAQBAEAQBAEAQBAEAQBAEAQBAeJIw4WKAipMII8xxA6lza3ZWGqzc5LNmdV5JWMDsMl+sVj/wBFwnJk/wAiXJHwYbL9Yp/ouE5MfyJckZmYU88XlF2LhOQ/kS5I1Jtk2EkguBPGxstyWDoy1QjiqkVZM1nbKdr/AO4qn+n0ORb+ZVPg2U7X/wBxT+BQ5D+ZV6GaPZNvNz/7in8Ch/xH8yrz/BP0FC2Joa0aAWW5GKirI1nJt3ZtKSAgCAIAgCAIAgCAIA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4" name="AutoShape 4" descr="data:image/jpeg;base64,/9j/4AAQSkZJRgABAQAAAQABAAD/2wCEAAkGBxQTEhUUEhQVFhQXGBcYFhgWFxgYGRwZGBYYGBgaFhgYHCggGBomHxwYITEiJSkrLi4uHR8zODMsNygtLisBCgoKDg0OGxAQGywkHyU3LCwvNCw0LCwsLCw0LCwsLywsLCwsLCwsLCwsLCwsLCwsLCwsLCwsLCwsLCwsLCwsLP/AABEIAMgA8AMBEQACEQEDEQH/xAAcAAEAAgMBAQEAAAAAAAAAAAAABQYDBAcCAQj/xABGEAABAwIDBAQKBQsEAwEAAAABAAIDBBEFEiEGEzFBIlFhcQcUFjJUgZGTodE0UrHB4SMkM0JicnN0gpKzU5Sy0kRjwkP/xAAbAQEAAgMBAQAAAAAAAAAAAAAAAQIDBAUGB//EADYRAAIBAgMFBwQCAQQDAQAAAAABAgMRBCExEhNBUWEFcYGRsdHwIjKhwRThMxUjUvEkQmIG/9oADAMBAAIRAxEAPwDuKAIAgCAIAgCAIAgKtiuJ1E87qWiLWZLb+dwzBhPBjBzcsiikryLW5nlmxr7dOvrSeZbIGj1Cxsp3i5IXPXkYfTq73w/6qN4v+KG0eX7E3411f7+32NU7zohtHnyGHp1f/uD8k3vRDaHkMPTq/wB+fkm96IbQ8hh6dX+/PyTe9ENoeQw9Or/9wfkm96IbQ8hh6dX+/PyTe9ENoeQw9Or/APcH5JveiG0PIYenV/vz8k3vRDaHkMPTq/35+Sb3ohtDyGHp1f78/JN70Q2h5DD06v8Afn5JveiG0PIYenV/vz8k3vRDaHkMPTq/35+Sb3ohtDyGHp1f78/JN70Q2j55DD06v9+fkm96IbQ8hh6dX+/PyTe9ENoeRkjNYcQrGu65H7xvrabJvFxihtG3s/i8u9dS1gaJ2tzMe3zZWcLgciOYVZRVtpaENcUWNUICAIAgCAIAgCAx1EuVrnHg0E+wXRZggdgYLUcbzq+a8rz1ueb/ACCvU+4mWpYlQgIAgCAIAgCAIAgCAIAgCAIAgCAIAgCArW2bMhpqgedFPG3+mVwjcO7UH1LJT4olFlWMgIAgCAIAgCAIDVxX9BL/AA3/APEqVqER+xf0Gm/hN+xWqfcyXqTSoQEAQBAEAQBAEAQBAEAQBAEAQBAEAQBAV3br6Oz+Ypv87Fenr5+hMSxKhAQBAEAQBAEAQGpi36CX+G//AIlStQjQ2L+g038Jv2K1T7mS9SaVCAgKftpg7XywP3tSwyTRxOEdTNG3LldezWOAB0GtrqEvqS7/AEZL+1vu9URVXiElBWVRhgfUMjpaV0rnzWc2ON1SSczw50shBNgbXym5Gl52lZ3yV/0g432ba5kxtFtmaWWMGKMwvEZL3VDGSEPcBeKEgmTLcX1HYpS+vZfO3zoVb+jaXf8AOp8xLbCWKaVopC+CB8bZpt6AQJA2xYzL0yM13C4sLWJvYRF3fjbxJl9K8LmDC8VyV9XBEwSSyVDHOGbKGRCCIOkebHn0WjmeoAkIZrz+eJM8mn0X7JKu2o3ZqWboGWF8LI2Z7bwT2ETicvQu7O3gfNvzUpXt1dvng7kPK/df+jXdtc8S38W/NBN4uZ94M28z7u+6y/o8/RzZvUojnbrp86+wllfpqbjNoiY8+7/8o01s/wD7d3nvl9eX1X5pHO3W/wC/YS+m/h+vcru3NSW4hTOmgZJTQQz1BLpctjGYs0gjy6vYLBovrndw5ouzlLkvX30JaulFcX89yTh2tnbvBVUggeKeSphG+D87YwM7XkMG7eLsuLO49ih3UXzWvLz/AKKp3a5P58zJjAsRnmgMstOIielGze5y5paC0vIaMhPAjW3WVaotm9tSYtStyIkbbs3UMroiGvppamUZtYhHlGS1uk4vcWjh5pUPV7OenjfT9kpN2T1u15amI7YTxsm8apBDIyndUxMEwkbI1nnNLwwZHAltxY+cjyT5q35Ec2uTvbwJDFtptzvfyWbd0hqfPtexIyeabcPO+CS+na6W/N/YQW1s9b/i3uSOB1kssQfNCIXE3azeCQ5Tq0uIAAd1jW3WVLVsiqd8yQUEhAV3br6Oz+Ypv87Fenr5+hMSxKhAQBAEAQBAEAQGpi36CX+G/wD4lStQjQ2L+g038Jv2K1T7mS9SaVCAgI7GMOMxhIcBu5myG4vcNDhYduqLVPv9LB6NfNbmhXbPufJWvDwPGaZkDRY9EsE4zHrH5QadirJXi4/OBKeafIgse2Emmke6OWBrZGQNeZIc8gMPKJ+boNPdcLIn9e112vTL8FHH6Nnpb19yartnHPZWND2jxl7HN0PRytY0g9fm/FRF2t0d/QmS2r91vX3MUmy7xUuqo5GtlMweNDYxGOOOSJ+ut8mYHkQO1RHL8/PAmWa8vnjoYMXwwyYtSuF8rYXvmFuiTG8bi56wXykdyQSTk+7zzXoJ5pL5wfrYeSs+9LPGGeJGfxjd5Dvc2fe5M+a2TPrwvySOVr8NP15CWd7cfn5Dtl6nfdGojFL4yKkR7s582bM5pfmtlvciwSGVr8L/AJv7kT+r8fixIbQbNiqkBe60Zp6iBwtr+WMdnA8NMh9oUWyfW34dyydmnyIyLZeqkEhq6iKSTxaWnhLIiwNEoAe993G7jlZoLcCplmnzdu4iKs1yRa6KHJGxhNy1rW37gArSd5NlYqySKVg+zAlOJteXCKZ7oYtNWMsXvLL8RvZHn+kKiVqatr7aeRe/13+Z6+eRu0+y1RKJTXzxyOdTvp491GWBrZLbx5zON3uIb2DL2pJXT6/rQiLs10MA2Tq5GT+M1MT3y0hpmlkZa1ups43cSb31VnnfrZ+V/cmH0tclf9exc4WZWgdQA9gSTu7lYqySPagkICu7dfR2fzFN/nYr09fP0JiWJUICAID4SgIqfaWkYbOnjv2G/wBiwyr045OSMqoVGrqLNqgxWGb9FKx/XlcCfZxWSM4y+1lJQlH7lY3FYqEBq4r+gl/hv/4lStQiP2L+g038Jv2K0/uZL1JpUICAIAgCAIAgCAIAgPAmaXFocMwAJbcXAN7EjiAbH2FAe0AQBAEAQBAEAQFd26+js/mKb/OxXp6+foTEsSoQEBjqJmsa57yA1oJJPIDiobSV2Sk27I5fj+0D6txGrYeTOGbtf193ALgYvGSqu0co+p3sLg401eWciHniAHJaKN5kRUOLHBzCWuBuHNNnDuIWxTk07oxTipKzWR0rwfbaeM/kJ7Cdou13+oBx05OHxXbw2I3mT1OJisNu3tR09C8rbNIr+2lY5sIhi/TVDt1H2ZvPd3Bt1ems7vgSiYoKRsMbI2eaxoaO4Cyq3d3INhQAgCAIAgITa/EXQU5eyRsTy5rWuMTpzcngyJhBkeeQuo4pApktdV1kNI4TtikZWujLn0pBcQ12R7oXyAxkC4Lbm9+OmprOL7/R/Og/9ZLu9V8/7NiOqqaR+KVLpmSiMtO7EGQueYY92czXkgDQEAEn4ImrO3F29P0S/uV+S/f7PlNtTXCCpuHPfHuDFLNSS0jS6STI6NzHk3A6JzA/rcNFPK3NLzI0zfJvyPO0c1Y6mrKeaeIvhfTOErYLBzJSCGmMyHKQ4Xvc3HJSldwf/wBW9LP8/ghvKSf/ABv639CSrcXnpZKgO3U00dNTkP3YizySTSsGcgkiMHLpc2161VXd0ss0izySb5SfkYcSxyto2VbJpYp5I6cVEMjYt1+uWOY9mZw42sb8z1Ky+p2XNLzIeWvJ/j/smdnKyq8YqKerfHIWMhla+OMxgCUygsylzr5THo6+t+CK1u4PVdSyKAEAQBAEAQFc28+jM/mKX/OxXp6+foWjqWNUKhAUPwo4qWMjgb+vdz/3W8B6z9i53aFRqOwuJ0ez6ScnN8Ck0sq4ckdtGWebRQkS2Q1a9bEEY2R1JUSMnjfDfeNcC23WOvsstqEtl3MFSKlFpn6VifcA9YB07V207q555q2TKzhf5zXS1H/5094IuovOsrh8GrK8opcw8kWhYyAgCAIAgCAjscwhtTGGOc9ha4PY+M5Xsc3g5pIIvxGo5qLZpjhYi/I2LxcwCWcEy74Sh43okOpcHEEa66EW1I4I1p0/v3C49fn6NifZaJ8krnvlc2aMRyxl3QfZuUPItfPbS4Klq6a5593cFlZ/H3mGm2SaI3xyVFTNnMfSleHECJ2ZrW2aABfibXN+PBTfNPrci2VuljbxDZyKbxnOX/nDWNfY2tuwcpYbaHW6jO1lzv45exPf3evuYTsrE5sgldJLvYWQSGRwu5rHPcHXaBZ13nUdQRrW3T8Ep6eP5NeHYuLdTxySzzOnY2N8srwZMjb5WtIaAALk8OaspWafW5W3sb+I7PslM5L5GOniZE4sdlLWxue5pYbXa7pnXuVfe5a+nQlgEKpWVj6hIQBAEAQFc28+js/mKX/OxXp6+foTHUsaoQEBxvwpznx+x4CNlvXcrk43Oodns/Kn4kbs/QvqXOax7WlrQ4lwJB1sBodOa0VT2jbqVdgk5dl6r/1H+s/9VO4S4mP+UnwNV2yEx8+SNnddx+6ytZRG+b0RtUOCx098t3OOhcePqHJY5zvlwJXMuTsdMOG5x+kF4o7m3SJs3U9XH1Lv4F7ynG5x8TC1Vo18O2iipoW01Gx1VKxvT3fmZuLnPf2m63HBye1LIwWLVgOI+MU8U1rZ2h1uNuxYpKzsQzfUEBAEAQBAEAQBAEAQBAEAQBAEAQBAEAQFc27+jxjmammt79h+5Xp6+foTEsaoQEBx/wAJOGulxNrQcueIEEi46N1y8blO51sFK1LxNTYGN8c8zZGuaQwDUG3nHh1rUeSNiq72L06dRtGDZNOolWNsyJEXNqVjWtjMifwbAIaqnbv2lzWSvc0XIBvYdIDjwXe7PbjRVupysY/93yLXSUjImhkbGsaOAaAB8Ftt31NMrGzdUKOV9DMcozF9M46B0bjfID9Zp0V5raW0vEs88y3LGVCAIAgCAIAgCAIAgCAIAgCAIAgCAIAUBUZqoV1bGyI5oKV28keNWultZjGngbakrLbZjnxLaItyxFQgKrtpge9dFUtNnQB9x1scBf2EXWnjaTnC64G5hKqhLZfEgIahcRM6biZjUKbldk1pZ1W5dIwNPF3G3DtJ4AKYq5LyOjYPSbmBjDxDel3nU/Fejow2IKJwqs9ubkQeNbaMhjMkcMs7f1d1Yl3XlHUOta/8yDmorTnwNmWBqRi3LVcOJHYZtHRYtCRPA+MNda0zcpDueRw+KzvFU6cktrMwww9VptReRtR7Dwu82qq7fszmwWwqyaukjG7rVHvyDj9Krffn5Kd70RG0aM+zVKx2U1tXccbTuNu+w0Te9ELm3FsRE4BzausIPAic/JN50Q2j35Bx+lVvvz8k3nRDaHkHH6VW+/PyTedENoeQcfpVb78/JTveiG0fW7CxjhVVnvz8lG86IbR78im+l1nvvwTedERceRTfS6z334JvOiFx5FN9LrPffgm86IXHkU30qs99+CbzohceRTfS6z334JvOiFx5FN9LrPffgm86IXHkU30us99+CbzohceRTfS6z334JvOiFx5FN9LrPffgm86IXHkU30us99+Cbzohc8v2FidpJPVPbza6Ylp7xbVN6+SJ2ixYfQxwsEcTAxg4AfaesqjbbuypsqAEB8IQHMMX3TJ3sheHtGptrl11F+YHZwXJxvZ9WilVt9L+eXI6+GxUan0yeZha5x4a9y5tmbeSPro7C8jgwD2ps8xfkeK3FzSCKpMOeEPtkvZ3SBs/qPcV3uyuz99O8snqv7OZjMVZbEfH2LPie1MVThs01M/XLlI4OYXWHSHLitjH050ISTI7KhGri4J6XK3Q41EHWyujFmtaWG9hbm06Hr5LzUasL5pru9mekrYKrs3upat34+PAmaQiV7RcPz5iS3Rwa2wLewkkfFbuFpqrK7aa+ZHKxUnQho1yvzfHrb2N5mHsYTuZHRE8RqPauuopaI4spuWrMMtNPI9kW/f073sSLMbbMfiAO0qxUn6jDY2RBkbQBw/HtPapIIrA5zFNuz5r+A7evv5H1IC1IAgCAIAgCAIAgCAIAgCAIAgCAIAgCA5t4Qdq3XdBAbMYfyzgdXa9JgtwAF7n1Ltdn4JZVJ68F+/YxTlwRAsBYWujs1zDdumncRzaeBC25xVSLjPRlU7O5cKGkpKuLetjLH2Iexji2zxxGmh/ELy2J7Ppwm4zj5G9DF1Usmc826wCaBolEpdETlLXHVpPD94LX3EKX1RVj0HZWMVV7txW1z5lg2ugz4aS03aGse09gIXXwErV4s8xXg4uUXqjltDiD4S/IejI0skbyc08j3cQuzjcMq9OVN+HeMJiHh60aq4MlYq1wc1wN29H4aL53OlZuM1Zo+l05wq09qm7pkzFipaGEGx6Y9j9fuW72dBRUvA8r/8AoLqpBcLexYKLaZzgA51+/j7V0jz5OYRjjmyktAPRa2x/uNurzvgubi8ZKjUUY+J0cNglVpOcsuRacGxRtUHEAsLSLg9RvYjsOq2MLilXTys0YcXhJYdpN3v8sRGM2ZKwji14Pxv9y2jULgpICAIAgCAIAgCAIAgCAIAgCAIAgPhKAhtrMV8Wpnvb556DP3naD2an1LYwtHe1VF6ce4rJ2Rx6SPo26wR+K9MnmYTco5s0TSeNrHvGh+xYpxtJoI3cBxjxafM79G+zZOz6r/VfXsJ6lr4rDb6nl9y09i0ZWLB4U4QcPeRrZzDp1X4heaqZxO12PLZxS7miqYBiG+wqoiPnRMcP6SLtPwI9SzYOVqkejRPbdDYrba0l68Tm0y9ZU1OCjMIpLMeAWgggG2jrHn1nkvMdowpSrOJ0MJiK+H+um2vR95OUNNJUStpmsc95aJMzdAC4WI167ArlU6G4ldPJ5WOlisf/ADqaU42lHitH0fIVlPNTOLZWm443BB9nMLdOOXXDMLmfaoYCYncwb2AGW5HHtXHxmGqzrbaV1kejwONw8cIqUnaSvr33Lhsk98cckk1g85WBoIOjAbHTruVmwGHnT2pS45HP7TrUZyUaOaV34si6yp3szR1uA9pAXSOYdDUkFNxPwhwMeWQxvnLTZzmFoYCOQc49L1ICR2b2vgq3FjQ6OUC5jfa9utpGjh3ICwoAgCAIAgCAIAgCAIAgCAIDGSgOd+FKt/KU8XIB8ju/Rjftcux2VTvtz7l88jHUfApheutYxGvBWNjDmu0s4kaHgdfturSg5O6FzG+tDuF7d1h8VZQaIuTseN77C6mmeenCwOZf9Zgd9reHdZee7Wwu7e8WkvX+zp9l1P8AyId5UNlcR3ckjCejLE9h78pLfiPiuVh3s1Eeh7Wpb2g2tVmQEp09X3L2UzxnA7dg8MbaSKMtaQGN4gcSLr5rXrOdSU3q22ehjT2UkjVdZhzMAbbUW04arVc2pJmwopqzL/jWCxVcWWVutui4ec0nqP3L0qzRwNCpYIXU28ppOLDpbQFrxoQOq4KAhpMTIuAexASux0BlqA4jRnSP2D4/YVJBLeFLFXw0YjhvvaiRsDLcbv429V0CKJ5D4hD0WxxSAaAskt8HDRY1VRbZNTEdnMQpozW5Y2OpyJAA8vdodeAAAtx7EVRSdkNmx23DqsTRRyt4SMa8dzmg/eshUzyyBoLnEAAEkngANSSgOR4pt5PUvO4eYIAejlA3jx9ZxI6IPUgPuDeECWnkHjEm+pyek42zsH1gW+cBzCA64xwIBBuDqCOpAfUAQBAEAQBAEAQGu933oDkXhQqPz61+ETLesuK9F2TH/YfeYampWm1K6OyYzXqpLjjZXigafj54O48j1+rkUSs7MGu+ci9ja4I9R4hY8VRVak6b4mXD1d1UjU5EcvEKLjU2Xqme3nOM6TktGv0eJTyXr5vM8JwOlbKY2JYWtLrPYA0g/AheA7Vwc8NWbt9Ms17eB6HC1o1YdVqWHD6XevDRw0Lz1DndaWHoutOy04mSvVVKN+PA6TDUNOg07CvRHDIDa/A3y5ZoLGVgILTpnYdct+TgdQe8c0BQIcHqJZMraeYOza5mljQCebzp7LoSdP2cwYU0WW4Lzq9wFrnqHYOSEH3GKeJz4HyWzMeTED9cscCQOZy5lhrNqORaCuzzJVLVbMyiA9rmuDgC0ggg8LEa37ETtmQ0Z8BjjbTQiE3iEbd2Qb9Gwy689FvxvbMwvUg/CfK8YdM2IXfIWRgXt57w069Vro3bUJXOaN2XY1rcssjXgdIgggnryuGnPgsCqu5mdNGKHZSPI9gN3vuWvc1t2u46WHDr703juTsKx1TwbTvdh0G8FnsDoz/Q4t9fBZ076GBqxZ1JAQBAEAQBAEAQGpUCx70BxXwrutX364o//pek7If+y11MFXUp4mK62RjDpSgMEpWORJr722h4dfzWHebOTJseXridpYe1RVY8bXO72Zib05UZcE2v2YHldKWbOGjpezGwM/i7Zg5rJnOByvBtu7c/2r6ri46tGrJRWiM1O8czoGz+EGnacz873WzEDK0W4Bo+9aSSWhZtvUk86kEnh9QXAg8lANxAEByrbeGtZXMlec8TSTTObYNjvbOJG3uXcBm6r8L64a9SFOF5halvoJ99E2TLa97211GhWpTTqRUkjOpoi9sa98cQjjFnPB15ho0Nu0qJ1FSlHbRWUuR88FlHVshO96FLYeLxOALwDqSXA6M6mropp5oxDwn7QbkQ07QC6Ul7yf1Y4yNR2lxAHc5RNXVi0XZ3Ks6YrVNoyUzrdK3YO0lTYg6jgVGYYI2HiBr3nUrZirKxrSd3c31YqEAQBAEAQBAEB4ljzCyA5h4VtmJJWtnjBL4wQ5oGrmHW7e0a6dq6fZ2KVKThLR/j/sxzjdXOQh69BtGEZk2gfC5Q5EmF6wyJNjCcMmqH5II3PPZwHeeAWtVnCC+vQtCUk7x1OtbE+DARETVFnycQ23Rb7fOPauViMa53UckXULF/ljLeIstEuarypBiJQFXxbbaSOR0NIGXGj5X6gH6rWi17czdQDBSeEKphcDUCOaInpbtpY9o6wLkO7tEaB02grGTRslicHMeA5pHAgoDnm09W6adx/VYSxvqNifWV5/F1duq+mRJAUe2c8YfBTFgbm1kcM2vAhjeBHaupgqUoU/q45hmniOO1O8EskgnsLFpaGG37JGnPmr18LGrnfMhHQfB3iwka5jTdhGdnWNbOaeog2WvgpOMpUZcCSi7W7P1MNSRLJv8AfFxZK53TDGnRj2cg2/EaG66tOG1robmDwu/k3LKK19kTOyOANnZJHvCJIy0i4BuxzdNOu4d8FWvSi2msjZx8I03GUI2Ty8V/VjPj+FmlfAGSnfFzng2Fg1gAHR7XOHsKUKUVeTzGAhGanOorpWXi/wCi57L474ywhwDZo7CRo4a8HN/ZNj8VM4bOmhqYvC7mSazi9H+u9E2qGoEAQBAEAQBAEAQHl7ARYoCpY/4PKSpJcW5Hn9Zuh9duK2KWKq0vtZVxTKlU+BvXoVDrdrWn43C3F2pPjEru0eYfA2b9KpdbsY0feUfak+ERuyfwvwU0kZBeDIf2zf4aBa08dWnxsWUEi5UGFRQtDY2NaByAAHsC1XJyd2WN1QAgMElIw8vYgKv4QJhSUE8rL58oa034F5Dbjt1QHIqLBnhjTvXNdbUZWkDs11WHeO5l3Z7fhzyQHTutfkxoKjevkN2X3wL1r2iqo5DfcOY9n7subh2Xbf8AqWVNNXMbVmR+0tYIqad40cA7Ke1xI+C85SpueK2eF2SV7B9i6p1PFNE+M52h27fdhaDw6WodprwC77rxTaZdUm0bWE7DzkuFTI6Nt+jupGv0P6pDmXHYb+pUniUvtLxo8yR8EYfDiFTSyXvHnIJ59K2b+oZSrbKdSNRcmvn5MLVsiX2ivLVzOP6pEbf3Wi5+JK345RSO5h7U6EUuOfzwNfDZ300rZmDNbovYOLmHiB+0OI9nNTk1Zl6ijWg6csuT5P25nyumfUSumf0S6wa2/msF8o7+Z7SoySshBQpQVOOaXHm/mhIbPuMdXC//AFM0T+3TMPiPioecWjDiProSjys16fs6IsBxAgCAIAgCAIAgCAIAgCAIAgCAIAgCArXhEpd5QyaXylj/AOxwKpUvsuxaOpyZ1UtTaNg8RzZiAOZU3ILx4PYDnq528xFGD15c7j7Lj2rPRepiqGLFKBssW6lBHSGcFpsQ19yO4rg06VaniXLZdrvgI2bSZOOqbDTgt83bGBk2YgKUhojFR0n5/wCMRjXdmN5A42cC0k+0LZoSblbgatdJWNWpkO/mNrtMjrjt7F0uCOrFJ0oc7I2G5SqmN3QcWjtQK7PGHvJqICRZok0/tdxKs/tZaokqU+79o6GsBxQgCAIAgCAIAgCAIAgCAIAgCAIAgCAx1OXK7PbLYh1+FjxVZSUU3LQlJt2RxXGtnHxucYWvkhB6JAu4A8A4DX1rn0pqrdw4GzOLhZSNXDsGnffJE8fWe8FoA9avO8Y7TWhCzdkdg2VpIoqdscRuB5xOhLjxJWfD1YVIfSzFVhKMszerGxtaXPsGjUkrNKSirvQrFOTsikQTCZ0m5Y4sYW8bXs69jbq0K5dOSqt7C0OjNOklt8T26NzGPcGOAaCSTpoOq6yOMoxbtoUUoyklfUnMAqIpoC2LR488Hzrnn2hbGFrQnD6TBiaU4T+og5sLqY3vyMje0uLgS4tOvEWAK31KDWdzahiKLhFTumlbJJow7uq/0Yv73f8AVTeHUtv8Nzl5L3PrYqr/AEYv73f9UvDqN/hucvJe5tUWFVL5Iy9sbGsdmu1xcToRbUC3FHKKTsUqYijsSULtvLOy/Zd2CwCwnNPSAIAgCAIAgCAIAgCAIAgCAIAgCAICt7Q1Zc7IODePafwXD7Sr3nu+COhhaaS2jDgVSGSWd5r9PXyVOz66hU2Xx9S2JhtRvyN7aKoAaI22udXdw4X7z9hW32lXUYqmtWYMLTu9pmhSVG7c17eGgcOz5rRoV91JTWmj7jYqQ21skbt1iRfIIWnot1dbm46j2D7Vs9oVry2Foi2ApJR23qyO2TxEQTgu8x4yOPIfVJ9f2rBgqypVM9GZ8ZS3kMtUWHbzEQ2MQN85+rrcmg8+8/YVvdoVlGG7WrNLAUtqe29EVqjrTE5k0fFlg8dbeYK59OrsNTjwN+pT204S46HTo3B7Q4aggEdxF16FNNXRwmrOzPpiHUFJAEY6glgegEB9QBAEAQBAEAQBAEAQBAEAQBAEAQBAEBV5o7vf15j9q8Vj6rWIl3nTg7RR4NNdaartZl9o+7jmTcniSdVepi5Td5MhO2SPu5ABvzU0697oXKvVtzSvJ1Nxf+0Lq1XeV309Dap5QSMRp78ViuZNobjtJPWTc6AWF/gpcr6kJ20Mkcdr34EIpEN6HQdnT+bQ3+oF6bD/AOKPccSv/kl3kisxhCAIAgCAIAgCAIAgCAIAgCAIAgCAIAgCAxVM2Vt0BXWDN0xpcn7V4TtColiJxfM6UX9KM4vzXNezwGR9JPUoVuYyMToidSs8KsYppE5FPcMz3HmHL0Fb6X5ehtU5XRmbfvWtkXyPpumQPG6JNyrbSWgZdtlKnNTxt6mgL0+G/wAUe44uI/yy7yaWcwhAEAQBAEAQBAEAQBAEAQBAEAQBAEAQBAeJIw4WKAipMII8xxA6lza3ZWGqzc5LNmdV5JWMDsMl+sVj/wBFwnJk/wAiXJHwYbL9Yp/ouE5MfyJckZmYU88XlF2LhOQ/kS5I1Jtk2EkguBPGxstyWDoy1QjiqkVZM1nbKdr/AO4qn+n0ORb+ZVPg2U7X/wBxT+BQ5D+ZV6GaPZNvNz/7in8Ch/xH8yrz/BP0FC2Joa0aAWW5GKirI1nJt3ZtKSAgCAIAgCAIAgCAIA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6" name="AutoShape 6" descr="data:image/jpeg;base64,/9j/4AAQSkZJRgABAQAAAQABAAD/2wCEAAkGBxQQEhUUEhQWFhQVGBcYGBcVFRgXFhUXFBcWFhYaFhQcHSggGRomHBUUITEhJSsrLjouFx8zODMsNyguLisBCgoKDg0OFxAQFywkHyQsLCwsLCwsLCwsLCwsLCwsLCwsLCwsLCwsLCwsLCwsLCwsLCwsLCwsLCwsLCwsLCw3LP/AABEIAPcAzAMBIgACEQEDEQH/xAAcAAEAAgIDAQAAAAAAAAAAAAAABQYEBwECAwj/xABJEAACAQMBBAcEAwsMAgMBAAABAgMABBESBQYhMQcTIkFRYXEUMoGRI0KxJDNSU2Jyc4KhwdEIFRdDY4OSk6Kys/A0RKPC8Rb/xAAXAQEBAQEAAAAAAAAAAAAAAAAAAQID/8QAHhEBAQEAAwEAAwEAAAAAAAAAAAERAiExEgNBcVH/2gAMAwEAAhEDEQA/AN40pWPf3qQRtJIwVFGST/3ifKg96jG2/D1nVIxkkzhhEpfQf7RhwT4kVFw2s20O3OXhtj7kCkpJIO5pnHFQfwBjz8KsFjYxwIEiRUQclUACi+PcVzSlEKVhJtWEztbiRTMqhzH9YISAD8yPnXls3bkFxJLFDIHeAgSAZ7JOcDPI8jy8KGJKlcZpmg5pXGaxJtpwpMkDSKJZAzIhPaYL7xA8qDMpUVt7bS2gj7JeSV1jjjUgM7HicZ7goLE+AqUFBzWLtDaMVumuaRY0yBqc4XJ5cayq6SxBgQwBB5gjIPqKDrbzrIoZGDKeTKQQfQivWqpc7sm1Jm2cerbm1uT9BN4jSfvbeDLUxu/thLyESJkHJV0PvRuvBkbzBouJOlKUQpSlApSlApSlBwaqwX+cLxg3G2s2A090lxjOT4hARjzPlViv7gRRPIeSKzH9VSf3VBdHcGmwiY+/Nqmc95aVi32YqNTzVkFc0pVZKj9vbVSzt5Z5DhIlLHzxyA8ycD41H3u+llC7RtOpdSQyoGdgRzBCg8apO+O+GzdpRJG1xMsKTK8um1lZJRHnMbNjsjODnyqLJVHs7m/W+Zkz7Zf25YscgW8dwyvq8gkaKPLNeu7129nYyC1ab2i/nPUtEuuUW1u2GkK+ZLD48xzrek1rFeW50dlZ4dIkVdLiOReGCRkcDnBqBk6P7dYrdEmmie2j6pJo5AkhUnJBOMcTxpjf0qNrDDZxNe3sF+GhCtHJd3XbmlJ7KLCjkDJ7jwxUTuvtWbaUouprqRFtGaacNKFwASwiht15qOALvx7sVsew6PoEmSeaa4uniOU9plMiq2OBCYxkc81J7S3Us7qUSywI0ihl1DgSGGCGxjVwPfRPqKxPsCbaUJury6ltg2HhSKQolvFkEGQggPIV5k8BnhUzuZtv+cDNMgBt436mByo1voA6x9XPBJHyrG/ozsSe2JpEHKJ55GiXwxHnHCp3Zewoba19kgykYVl7Ldsa8knXz1cSc0S1E7I2RPNfS3l2oXq8xWkeQwSM41ynH134/DhVtqP2JZRW0QhgPYiyuC5dgSdR1MSTnjnj41n5qs1zSuCcVD7ubfF91zxr9FHI0aSZyJdGNbKMe6GyM8eRoJg1VYYfZNpnHCK9QtjuE8XMj85Dn4Va6qm/baGsXHNbyID0cMrfsqLxWulKVUKUpQKUpQKUpQRW9cbPZXKrksYZQAOZOg8qx9xrpJbC2ZOXVKvoUGlh8wanCKoFwsmxJ3lVGfZ0zapFQZa1kPNgvfGe/H/7Gp3MbApWNYX0c6LJE6ujDIZTkGsmqygd8NqJYWc9wFUMqHTwGWkbsoPMliKocN9NYSWFlbxyzOkTXF3HEq5kecEjrGbgO2xPE9wrYG9G7ke0I445WcKkqS4Q41FOQbyrrsndtLe6uroOzPdFMhsYRY10qq+VRqVR13tlfaZa7jNpb2MDvIplD5abSIgQnAsRqwvHlVZ3g3vXaElvI0kq5uYuqgVHCRwo2qSSR8aXkIAOATgVs47gWj3E08weVpZVlKyMerVo1KrhBgMACfezXfejcmHaEkDSsyxwrKvVp2Q3WqFPaHFcY7qYssUuDpRce2PICA6q1hGQNUisxiQgDicsNXHzqJuL+bZssSJHLcy2qPd3eljj2m5XnJj6iBuXpW1hujZ6oGNuha2RUhLAkoq+7jxweOTXvsnYEVs87oCXuHLyM/EnPAL+aBwAomxX9ztm+19VtCe6Ny7DVGsZKW8ORghY+ZYZwS/HhUBvVvX/ADVfXiKjPNdRQtbqASGlOYgPhz+HnV93e3cgsBKLdSqyyGQrqJVWbmEXko8hVe2Jsea8v2v72HqhCDHaRMQWQZOuR8fWPDHHhQ1TrGKaC2mRrw2scDM9zcIQZri8cBurjzx0rlF4cSQe6pfdHeufqDcX82hbSIxupIDTTudSllHNgmgYHeTVyi3LsluGueoUys2olizKGPNljJ0hvMCuH3JsWufamgUzZDZJYrqH1urzp1eeKL9RWrZ7u92bFbS3SRX12Gdg+FlW3ZiWCIozkIVGfWr5srZ0dtCkMShY41CqB4D99dzYxmQS9WnWhdIfSNYU8dIbnjyrIqs6VUd4m9p2hZ2y8epLXUnkEGiMH1Zj8qlt5Nvx2UepgXkY6Yol4vK55Ko+08gKxd0djyRCSe5wbq5IaTHERge5Eh/BUcPXJqE67WKlKVUKUpQKUpQKUpQK6soIweIPd412pQU673J6lzNs2Y2kjHLRga7aQ/lQ5wp81rlN5L224Xli7Af1tmRMh8zEcOv7auFKLv8AqrJ0g2H9ZMYTyxPHJEQf1lFZEW/Ozn929tz/AHqj7TU88YPMA+ozWPJs6FveijPqin91DpipvHaNyuoD/fJ/GvddsQHlPF/mL/GvCTdu0bnbQH1iT+FRm09x9nvHJ9x24JRu0IlBB0niCBwNQ6WWKQMAVIIPEEHII8jXetfdHO3re02TZC5nji19YqdYwXVpkflmrtBtOGQZSWNh+S6n7DVLGXSvH2pPw1/xCsS427bR+/cQr6yIP30RI0qBl3st/wCrEsxPIQQSSA/rhdI+Jrwa/v5+ENsluv4dy4dvUQxn7WFFxYpZQgLMQAOJJOAPU1WZ953uCY9nRic8jO5K20f6+MyHyX5ivWPdJZCHvZXunByFfCwKfyYF7P8Ai1HzqwxRhQAoAA4AAYAHkKHSD2Ju0sT9fO5nuiMGZx7gP1IU5Rp5Dj41P0pRNKUpQKUpQKUpQKUpQKUpQKUpQKUpQKw9ry6IJW/Bjc/JSazKjt4LBrm2mhRgrSxugYjIUupXJHxoRq/oRtDeJ7ROoZLeMW0IYArkkyzMB4kuo+FbOl3dtH962hPrEn8K8Nz9302daR26HOgEs2Ma3bizYqY1DOM8fCjVvaIO6lkf/Vg/yl/hWXbbHt4vvcES4/BjUfYKzqUTa4ArmlKIUpSgUpSgUpSgUpSgUpSgUpSgUpSgUpSgUpSgVj7Qvo7eNpJnWONfeZyAo9SayK1v0i+1TXUUUVs8sUK9agx9FJcnIj6wngVjCs2nvJWiybVn3i3kEH0UIWS4ZdQUthIk/Gzv9SMcefE4wKqGyZJJJjcWcTXt1pKtezu0NmoYglLdPrLyHZB5cWqMttlSM5jeJ7mckNJBqxH1hGes2hc+65AIIiTgBgAVfti7uSrIs11cPJKudMcf0VtECMYSIe9gd7E1GrJE/aa9C9Zp16Rq0506sdrTnjjOa9qUqsFKUoFKUoFKUoFKgN5dtyQFI7eITTOHfSzaVWOMDUzH1KgDxNZ+wNqC7t4p1GBIgbHhnmPnmi4kKUpRClKUClKUClKUClKjN4NoLBCxaXqi3ZRtPWMWPIJFzdvACgk64dsDJ7qhd1JmeHLm4J1HDXSLG7AgcQigaV8iM1MtyoK1u5tue/WVxF1NuwPs04dWdxll1GP6vIMPIim5lrew+0RXsnXIkn0EzadckZGTrA5EHhVT2vt3EE0wkES3cos7RdQREiVisk+M4AOHbPgFHfUrtfe4sVt9mOszQ4eeUfSRxxRjiuvkZHxgD1NS3O25wvK5P2lt6+xLA6Ru0iklGMxitVZiqfTkHtMdWFGDxqZm2vDHKkLyxrM4ysZYBm9BzrVP/wDWSX96LeZmjhmhPYjPESRM0qlCRwZtGnPPwwa8rh1lsZC0EvteI52upF0kXDSoIoFLAMSEdV4cMDzrPDnOU2On5fwcvxc7w5+z1sbbe157W6t8hGtZ2EJOCHjlbJU55FTjHwqwxyhs6SDg4ODnBHMHwNVTfPLiwgPGSW6hY+kCmWQ/6R86ydzLCSM3csilPaLmSVUb3lTCopI7idJbHnW3K+LLSlKMlK6SyqgyxCjxJAHzNVPbfSVs20B13KOw+rCesbPh2eA+JoLfXGa0ZvD08McrZW4H9pOc/KNcfbWdYbxXF6LafaMmLC5LKPZWaJYZQ2lUuHB1kcD3gUX5WyTaiq21rxjkW6ezoP0MRkbHmzy4/VFVno0vF2fdG0maRpJktxjiyRyGN5GU5PZGCBir5YblWcEUkUcR0SusjhnZi7IQVDMTkrkcuXE1r29t7hL1FjZVufaBLKVAcdbcnq0jUn8XbIzH84+NRuZZY3NSuBXNVzKUpQKUpQKUpQKgdtXCLNGI41lvCrCMHlGhI1O5+omccuJ5Cp01iWmz0iaRwCXkOWYnJOPdXPcoHIUWIiLdRJCJLt3uJQQ2SzJGhHECOJSAAPPJ8Sa67Z3mQMba3ja6nIIaOM4WMEcetl5J6c6xdqXst/O9pauY4YiBczqe1k8epiPc2MZbuzVg2RsmK0jEcKBVHzY95ZubE+Jov9VTdjo6toYz7TBC7EnSvbkWJfwFLk/MYrC31uI0X+brTTbx6etu5YwFFtbqcniP6x8EAc+dTe/u+cezYwB27iThHGOJ4/WYDjpH7eVUDdjZt3el3jjSSNZiZ/aWaN7m4XB1SKoJEangseceNRZt7r3vt2ZPY22mqFLhJI54YzzS2hwqo3ixXLnzNXwbLt9q+x3rFiIx1iKD2CXx7644lWX5isC83quLYEX9gwhxhpLdxKgU8DqUgECoToy3iijupdnxyK8DaprSQHIKNxePyZTnh+S1F5W3utlyWqM6yFQXQMFYjiobGrB7s4HyqL3k3ptdnJquZAueSjtO3oo448+Vav336Qtopd3FraKunURGwUGQCJQZdOThjnPdnhwrSm0toyzuZJpHkc82diT+2ms/Oet9bV6drVARBBLIfFiEX95qh7b6adoz5ERjgXuEa5b4u2f2AVrXNcUxNSW09u3F0czzSSH8tyR8uVR2qmK5VCTgDJ8Bz+VU2uM1tzoVu0u0udmTfe5oy6+TqQCV8G4qf1aoGzdzL+4+9Wk7DxMZUf4mwK2N0f8ARLfx3CS3DG2jAbV1UoE/EYwCoIXPec0JWw+j3fCKS1WGeZfaoS8LR5zK/VFgCqc2yF7vCpfY9o1zP7ZLGYlAKwRMNLgMMPLKO6RhhQDyUeJNSGxd37ezjVIYwNGe23akOo5YtIe0STkmsG72x16MY3MVsoJkuWGngOYhB5n8vGB3ZPIepK3vzJOyIAY4xh2/tTghF9Bkn1A8akaxNlRRrEgiXTHgFQQQcNxyQeOTnJzx41l0QpSlApSlApSlArF2pOY4ZXHNEdh6qpI+ysqussYYEEZBBBHiDwNBWOj2JItnQuT98UzSOxHF3OXZj/3lWNd73PdMYdloJnzhrhgRbQ+J1f1jfkj51zF0a2QOCJWjzkRNM5iB8kq2W1ssahEUKqjAVRgADwFRq4gtgbpxWzmaQme6b37iUAufJB9RfACo3cqXqrvaFseYn65fNJuP7D9tXSqbvju/MZkvrEgXMQ0sh92aP8E+fP8A7ihLvVXBlBBBGQeBB5EHxrXk/RNbLeJeW8sluUkWTq0ClOHvBc8VB+XE1m7L6TrNj1d0xtJ196OYMoB8nIwR8qnrbeuymJWO6gc4J0rKpJABJwM8eANVMsaB6Qlb2azvEJDy3N/IGU8Rm41Jg+IAqu7ShS+ja5iGmZBm4iA4H+2jH4J+sO48eRrJ2nthr9JogypBAzzwRYPZQtoKIfR1bj4GvPdHZkg1XvbEVt2yIyOskKjJUDuTHvMRjGedZdVTYV3h0hhrBK5GQpAYjvwSCAfga99q3PXSvIFVNbFtKDCrnjhR4VjYNacq2zuTPu4+lbiF45PG5cuhP5y4UfECt27v7Nso0DWUduEPJoVTB/WXma+N81IbI23PaNrt5XibxRiAfUcj8ai9V9o1zXz9uz05zx4W9iWZfw4+xJ8V91j8q2tuz0h2G0MLFOFk/Fy9h/gDwb4Zqpi11g7S2Yk2lmALJkpqyyqx5MY86WI7s8qzc1zRHSJcAAkkgDieZ8670pQKUpQKUpQKUpQKUpQKUpQKUpQaj6eNi3EqxTwnVGnZaMBS2riQ6jGW4ZGPLlWm7XZhyZZpVQKC8ip9/RTgA6AuFzqUeWrjX0V0w2LzbLmMedcRSUEcCAjDUQe46S3yr5q2DfCO4zMx6uQPHKeLEpIpUk95wSG9VqN70u24Wwdn3cdzokmF0sMgjilKaW7OdSlQCSMcvtqn7McJBdyD3urSJf76Qav9COPjWfc7Bkt+rmsZ/aCgDNJAR9GxwQBHnrOAzklRUfeyI1sTGuC0wMq9yEKwUDv0ks5HhjFFt6Q2g/Ctljdi2Xdz22SMrcmT6N8sCymTSo05wVK6jy7s149B+zYJ9ohbhFfTE7orgMutSoyQeBIDEj591bL6Zt1r3aEUS2io0MXaMQbS7P7qkAjTgKT3jmaM/t82Gu8MLOcKpY4zhQScDmcDurZmxuhO+kdfaDHBFzZi4dgBzwo4Z9TithW9va2Fq8VgmIzHJquAR11yyqdQic/UH1pPdA4DJ5VMfN/KuQ+KSNk11xQXTdTpMvtn4CSmSIc4psuuPyW95fga3Run0v2V5pSbNtKeGJDmNj+TLy+eK+Y8VnbJ2VPdNot4pJW8EUt8+4fGg+0kcEAg5B5EcQfQ12rV3Q/uxtOxH3XKFtypxbli7I3DBB5RjyBPPuraNEpSlKBSlKBSlKBSlKBSlKBSlKDyuYBIjIwyrAqR4hhg18db17HNndzQNzjcr6jmp+KlT8a+yq0V0+7qOZo7yGNnDrol0KW0snuMQByxwz5CpVjSqsQcg4I5EcD869rq9eTBdixAwCTk49a8mjxXXTmqvbd/QbaQL7PPpHXSC5gZiSSXQrKuB3Hq8j9Wt4V8x9H22XtrK4lRdT2U8FyoJOMSaraQcO7S5zVph6fW6vtWamT8mUhPkQTULFu3yt50Z5LmYNbucJGci2iUe4JIlPWXUzE8IxgHFUDf/eVI4ZIizNNMoQq2BIF+r1wXswoBxWAccnLeFQ28PTBf3alAY4EP4pe2PSRskHzGDVAnk1HOSSeJJ5knxNFnjzpmhNcCqy+pNz91rG32fbzvaxs/URs79T1kjFlBY4wSTx7qnIt4IwNNtbTv4Klu0SfF5Aqj51mbpnNja5/ERf8AGtcQxSySs/WTRor46tkh0OABxVgC2k+oNBk7MaZgTOqISeyiMW0r+U5A1H0GPWs6lKIUpSgUpSgUpSg4BrmlKBSuK5oFDSlBUtpbwS7Pum9qGbKXHVzAcLd8AFJsclJGQ3nVnt50lUMjBlYcGUggjyIrvLGGBDAEHgQRkEeY76qEe7dhlntZjbHJybW46tMg4OY86OY8KjXVS+1907K7+/2sLnj2igDDPg4wR86pe2ehnZZVmBktwBksJcqo89easVtZF2MSbVldwuoqPZ2cLnGThPGpG23XhDB5TJcOCCGuHMgUjkVQ9hT6AURRdldCsEKygXdw0c0egqpCA8QyltPvgEZweFab393Pl2TOIpWVlcFo3U+8oOOK81PiK+uQK0J/KTixPaN4xyD5Mp/fQjTVDWZsWwNzMkQbTrzxxnGFLcvhWHVHFBXFciiPszdMfcVr+gi/41qWqH3OP3BafoIf9i1MUClKUClKUClKUClKUClKUClKUClKUCq7t/dmCRGaOztZJiRjrkAU5IyWYKTyyasVKGsHZeyobZdMMUcQPMRoFBPwFZ1KUCtIfylI+Fm36Uf7D+6t31pX+Un97s/zpfsWixqDc6UJeRMeQ1n/AON6h6kd3P8AyF/Nk/4nqOFBxQUoKI+ydzf/AALT9BD/ALFqZqH3OH3BafoIf9i1MUClKUClKUClKUClKUClKUClKUClKUClKUClU3pK3vk2XFG8cWsOxVnIJWPAGMgEcTxxxHKtft0q3UqE28gLLjJktljhUn8KVpj8Bzqa1ONs1vKtH/ylZeFmue+U49NAz+2vRt/NsRxdczWXVjGXMFyUGeAy6jTzPjWuN7tr3O1JFkuLm3cqCFVHEaoCeOA4B4kDvNEyoXdgfdK/myn5RSGous20kEMjauJCSKNBBGp42QHUDgjtZ4eFYdUdaCu1cGg+z92k02lsPCGIf6FqSrE2SmmCIeEaD5KKy6IUpXGaDmldS48RXIYHlQc0pSgUpSgUpSgUpSgUpSgUpSg854VcFXUMp5hgCD6g1St6ei6yvlVQGtypLDqMKpJxktGRgngONXmlDWl5+g+RVKxXxAPMMhAPHkQrYPyqGn6CLv6txAfUOP3GvoGlTGvqvnKfoM2gPdktm/XYf/SvKHoO2iThmt1Hj1jH9gSvpKlMTXzVtboU2hE4EOiZcLlw6p2jzAVjnA8axP6Hdq/iE/zo/wCNfUFcYqmtExbkbwYH05U8P/bbgB5Cvf8Ao/264y17g+HtMv2gVvCvOZ9Kk8OAJ4nA4DPE91TF+q0va9HW1NQEs/Dvb22bh+ro41ORdHVyMfdCnHeZZWPrnFR/WTSrNtC6sVdZChiRrtwjKAFXq4gDrdzyGBnhWVDv/NHDJcsFYOmILZVOIurLK7SsoLKudKccZPcKdN7yeo6Nrk5zPH85D+zFSNjudfwLpivlQZyQqHGeXfWNt7faeeOSO0jmgeJT18syIggcqDGp1nGGJySAxwOAyRXWDpUjVJDIpLL1aQrpcNcSHCyd2FwxHZ4kevCibyxbtk2t9GVE08MqjmerZZD8dWn9lTtRe7V3PNbpJdRCKVskxgk6Rk6c54504yKlKrnSlKUClKUClKUClKUClKUClKUClKUClKUClKUCvO4gWRWRwGVgVYHkQRggjwxSlB0NomEGhcR4KDAwhAwNI7sA4rCtt3raMSBYUAlfrJOHvuG1An0PHFKUHf8AmSDXr6pdXWGXPjIVC6yO9sKAD3Y4VjSbq2rroeFWX6Xg2T9/fXIfUsAc86UoazbXZkcXV6QR1SlE7THCtgnmeJ7I4njWbSlB/9k="/>
          <p:cNvSpPr>
            <a:spLocks noChangeAspect="1" noChangeArrowheads="1"/>
          </p:cNvSpPr>
          <p:nvPr/>
        </p:nvSpPr>
        <p:spPr bwMode="auto">
          <a:xfrm>
            <a:off x="155575" y="-1820863"/>
            <a:ext cx="3143250" cy="3800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8" name="AutoShape 8" descr="http://www.anglaisfacile.com/cgi2/myexam/images2/48250.gif"/>
          <p:cNvSpPr>
            <a:spLocks noChangeAspect="1" noChangeArrowheads="1"/>
          </p:cNvSpPr>
          <p:nvPr/>
        </p:nvSpPr>
        <p:spPr bwMode="auto">
          <a:xfrm>
            <a:off x="155575" y="-1143000"/>
            <a:ext cx="28575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30" name="Picture 10" descr="C:\Users\Public\Pictures\Sample Pictures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071966" cy="6072230"/>
          </a:xfrm>
          <a:prstGeom prst="rect">
            <a:avLst/>
          </a:prstGeom>
          <a:noFill/>
        </p:spPr>
      </p:pic>
      <p:pic>
        <p:nvPicPr>
          <p:cNvPr id="5132" name="Picture 12" descr="C:\Users\Public\Pictures\Sample 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GP21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6000" dirty="0" smtClean="0">
                <a:latin typeface="Comic Sans MS" pitchFamily="66" charset="0"/>
              </a:rPr>
              <a:t>Merci </a:t>
            </a:r>
            <a:endParaRPr lang="fr-FR" sz="6000" dirty="0">
              <a:latin typeface="Comic Sans MS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57422" y="3357562"/>
            <a:ext cx="4214842" cy="785818"/>
          </a:xfrm>
          <a:solidFill>
            <a:schemeClr val="accent1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4800" dirty="0" smtClean="0">
                <a:solidFill>
                  <a:schemeClr val="tx1"/>
                </a:solidFill>
                <a:latin typeface="Comic Sans MS" pitchFamily="66" charset="0"/>
              </a:rPr>
              <a:t>Bon courage </a:t>
            </a:r>
            <a:endParaRPr lang="fr-FR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4518</TotalTime>
  <Words>2673</Words>
  <Application>Microsoft Office PowerPoint</Application>
  <PresentationFormat>Affichage à l'écran (4:3)</PresentationFormat>
  <Paragraphs>347</Paragraphs>
  <Slides>92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92</vt:i4>
      </vt:variant>
    </vt:vector>
  </HeadingPairs>
  <TitlesOfParts>
    <vt:vector size="95" baseType="lpstr">
      <vt:lpstr>Rotonde</vt:lpstr>
      <vt:lpstr>Image</vt:lpstr>
      <vt:lpstr>Photo Editor Photo</vt:lpstr>
      <vt:lpstr>Généralités sur les virus</vt:lpstr>
      <vt:lpstr>WHAT IS A VIRUS?</vt:lpstr>
      <vt:lpstr>« Les virus sont les virus »  A. Lwoff 1957</vt:lpstr>
      <vt:lpstr>Diapositive 4</vt:lpstr>
      <vt:lpstr> </vt:lpstr>
      <vt:lpstr> </vt:lpstr>
      <vt:lpstr>Introduction à la virologie</vt:lpstr>
      <vt:lpstr> </vt:lpstr>
      <vt:lpstr>Diapositive 9</vt:lpstr>
      <vt:lpstr>How small is a virus?</vt:lpstr>
      <vt:lpstr>Diapositive 11</vt:lpstr>
      <vt:lpstr>Diapositive 12</vt:lpstr>
      <vt:lpstr>Why are some viruses harmful?</vt:lpstr>
      <vt:lpstr>Examples of some viral diseases:</vt:lpstr>
      <vt:lpstr> 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 Structure générale des particules virales    </vt:lpstr>
      <vt:lpstr>Diapositive 29</vt:lpstr>
      <vt:lpstr>Diapositive 30</vt:lpstr>
      <vt:lpstr>Diapositive 31</vt:lpstr>
      <vt:lpstr>Structure Schématique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  4-1-3- Les bactériophages T: Schéma d’un bactériophage  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L’enveloppe virale ou peplos</vt:lpstr>
      <vt:lpstr>Diapositive 53</vt:lpstr>
      <vt:lpstr>IV- La multiplication virale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Diapositive 79</vt:lpstr>
      <vt:lpstr>Diapositive 80</vt:lpstr>
      <vt:lpstr>Diapositive 81</vt:lpstr>
      <vt:lpstr>Diapositive 82</vt:lpstr>
      <vt:lpstr>Diapositive 83</vt:lpstr>
      <vt:lpstr>Modes de transmission des infections virales</vt:lpstr>
      <vt:lpstr>Modes de transmission des infections virales</vt:lpstr>
      <vt:lpstr>Diapositive 86</vt:lpstr>
      <vt:lpstr>Modes de transmission des infections virales</vt:lpstr>
      <vt:lpstr>Modes de transmission des infections virales</vt:lpstr>
      <vt:lpstr>Lutte contre les infections virales</vt:lpstr>
      <vt:lpstr>Diapositive 90</vt:lpstr>
      <vt:lpstr>Diapositive 91</vt:lpstr>
      <vt:lpstr>Merci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Généralités sur les virus</dc:title>
  <dc:creator>HP NTIC</dc:creator>
  <cp:lastModifiedBy>User</cp:lastModifiedBy>
  <cp:revision>80</cp:revision>
  <dcterms:created xsi:type="dcterms:W3CDTF">2013-05-25T16:56:23Z</dcterms:created>
  <dcterms:modified xsi:type="dcterms:W3CDTF">2020-03-22T20:45:59Z</dcterms:modified>
</cp:coreProperties>
</file>