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4630400" cy="8229600"/>
  <p:notesSz cx="8229600" cy="14630400"/>
  <p:embeddedFontLst>
    <p:embeddedFont>
      <p:font typeface="MuseoModerno Medium"/>
      <p:regular r:id="rId27"/>
    </p:embeddedFont>
    <p:embeddedFont>
      <p:font typeface="MuseoModerno Medium"/>
      <p:regular r:id="rId28"/>
    </p:embeddedFont>
    <p:embeddedFont>
      <p:font typeface="MuseoModerno Medium"/>
      <p:regular r:id="rId29"/>
    </p:embeddedFont>
    <p:embeddedFont>
      <p:font typeface="MuseoModerno Medium"/>
      <p:regular r:id="rId3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4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9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20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2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2118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Theories of Organisation: Modern Theories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578900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Modern theories of organization have emerged to address the growing complexity and unpredictability of the competitive environment, rapid technological evolution, increasing propensity for change, and pressure for a more enlightened social perspective. These theories focus on issues such as leadership, decision-making under uncertainty, task interdependence, socio-technical influences, corporate linkages, and the human side of organizations.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02837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6035992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6011466"/>
            <a:ext cx="17997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B415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Djazia CHIB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97968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Complexity Theory in Organizations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261306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Emergence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088255" y="2714268"/>
            <a:ext cx="418826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Complex behaviors arising from simple rules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D9D4C9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3814762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5895261" y="3587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Self-organization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895261" y="4077891"/>
            <a:ext cx="39908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Spontaneous order from local interactions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D9D4C9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892" y="517838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Adaptability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6702266" y="5441513"/>
            <a:ext cx="45546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Flexibility in response to environmental changes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D9D4C9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94773" y="654200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2500" dirty="0"/>
          </a:p>
        </p:txBody>
      </p:sp>
      <p:sp>
        <p:nvSpPr>
          <p:cNvPr id="20" name="Text 14"/>
          <p:cNvSpPr/>
          <p:nvPr/>
        </p:nvSpPr>
        <p:spPr>
          <a:xfrm>
            <a:off x="7509272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Nonlinearity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09272" y="6805136"/>
            <a:ext cx="4175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Disproportionate effects from small changes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0935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Network Theory in Organizations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26707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060865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Interconnectedness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905613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Emphasizes the significance of personal and professional relationships within and between organizations.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904" y="3267075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25904" y="4060865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Influence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25904" y="4551283"/>
            <a:ext cx="2292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Highlights how decisions are shaped by peers and associates within the network.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138" y="3267075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138" y="4060865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Collaboration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8138" y="4551283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Focuses on the co-dependence and mutual influence among network members.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Institutional Theory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Normative Version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Emphasizes the prevailing social norms in society and their influence on organizational behavior.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Economic Version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Stresses the importance of rules and regulations established by legal bodies in shaping organizational conduct.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Key Concepts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Legitimacy, isomorphism, and the influence of societal institutions on organizational structures and practices.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8409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Resource Dependence Theory</a:t>
            </a:r>
            <a:endParaRPr lang="en-US" sz="4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73" y="2320052"/>
            <a:ext cx="1104424" cy="13252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08728" y="2540913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Resource Acquisition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208728" y="301847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Organizations depend on external resources for survival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3" y="3645337"/>
            <a:ext cx="1104424" cy="1325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08728" y="3866198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Power Dynamics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208728" y="434375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Control over resources leads to power in relationships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4970621"/>
            <a:ext cx="1104424" cy="13252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08728" y="519148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Strategic Responses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208728" y="5669042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Organizations adapt strategies to manage dependencies</a:t>
            </a:r>
            <a:endParaRPr lang="en-US" sz="17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6295906"/>
            <a:ext cx="1104424" cy="1325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08728" y="6516767"/>
            <a:ext cx="3263265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Environmental Influence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2208728" y="699432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External factors shape organizational behavior and structure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83754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Organizational Ecology Theory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5524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Variation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42880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New organizational forms emerge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6731" y="268605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5524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Selection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042880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Environment selects fit organizations</a:t>
            </a:r>
            <a:endParaRPr lang="en-US" sz="175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52604" y="307455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005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Retention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495449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Successful forms are preserved</a:t>
            </a:r>
            <a:endParaRPr lang="en-US" sz="175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64103" y="5300424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857256" y="5005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Struggle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495449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Competition for resources</a:t>
            </a:r>
            <a:endParaRPr lang="en-US" sz="1750" dirty="0"/>
          </a:p>
        </p:txBody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8230" y="491192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2650" dirty="0"/>
          </a:p>
        </p:txBody>
      </p:sp>
      <p:sp>
        <p:nvSpPr>
          <p:cNvPr id="19" name="Text 13"/>
          <p:cNvSpPr/>
          <p:nvPr/>
        </p:nvSpPr>
        <p:spPr>
          <a:xfrm>
            <a:off x="793790" y="67431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Organizational ecology theory applies principles of biological evolution to understand how organizations emerge, grow, and decline within their environments.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083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Knowledge-Based View Theory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6604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Core Premise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383280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Knowledge is the most strategically significant resource of a firm, crucial for creating sustainable competitive advantage.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66604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F3EEE3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Key Characteristics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383280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Focuses on intangible and tacit knowledge, difficult to imitate or substitute.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651421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F3EEE3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878235"/>
            <a:ext cx="30145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Strategic Implications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368653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Emphasizes knowledge creation, sharing, and management as critical organizational processes.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87258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Agency Theory in Organizations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38827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Principal-Agent Relationship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Focuses on the dynamics between owners (principals) and managers (agents) in organizations.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33880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Information Asymmetry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Addresses the imbalance of information between principals and agents, leading to potential conflicts of interest.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Incentive Alignment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Explores mechanisms to align the interests of agents with those of principals, such as performance-based compensation.</a:t>
            </a: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83970"/>
            <a:ext cx="74529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Transaction Cost Economics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58806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878860" y="263056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5880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Core Concept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078480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Focuses on the costs associated with economic exchanges within and between organizations.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58806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9" name="Text 6"/>
          <p:cNvSpPr/>
          <p:nvPr/>
        </p:nvSpPr>
        <p:spPr>
          <a:xfrm>
            <a:off x="4770537" y="263056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588062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Make-or-Buy Decisions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432810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Analyzes whether it's more efficient for an organization to produce goods/services internally or purchase them from the market.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72928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3" name="Text 10"/>
          <p:cNvSpPr/>
          <p:nvPr/>
        </p:nvSpPr>
        <p:spPr>
          <a:xfrm>
            <a:off x="878860" y="577179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729288"/>
            <a:ext cx="30896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Governance Structures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219706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Examines how different organizational forms emerge to minimize transaction costs.</a:t>
            </a:r>
            <a:endParaRPr lang="en-US" sz="1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56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Organizational Learning Theory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3333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1303973" y="2833330"/>
            <a:ext cx="32638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Information Acquisition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323749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Gathering new knowledge and insights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91346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3EEE3"/>
          </a:solidFill>
          <a:ln/>
        </p:spPr>
      </p:sp>
      <p:sp>
        <p:nvSpPr>
          <p:cNvPr id="8" name="Text 5"/>
          <p:cNvSpPr/>
          <p:nvPr/>
        </p:nvSpPr>
        <p:spPr>
          <a:xfrm>
            <a:off x="1644134" y="3913465"/>
            <a:ext cx="33679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Information Distribution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40388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Sharing knowledge across the organization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99360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3EEE3"/>
          </a:solidFill>
          <a:ln/>
        </p:spPr>
      </p:sp>
      <p:sp>
        <p:nvSpPr>
          <p:cNvPr id="11" name="Text 8"/>
          <p:cNvSpPr/>
          <p:nvPr/>
        </p:nvSpPr>
        <p:spPr>
          <a:xfrm>
            <a:off x="1984415" y="4993600"/>
            <a:ext cx="37221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Information Interpretation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48401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Making sense of new information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607373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3EEE3"/>
          </a:solidFill>
          <a:ln/>
        </p:spPr>
      </p:sp>
      <p:sp>
        <p:nvSpPr>
          <p:cNvPr id="14" name="Text 11"/>
          <p:cNvSpPr/>
          <p:nvPr/>
        </p:nvSpPr>
        <p:spPr>
          <a:xfrm>
            <a:off x="2324695" y="6073735"/>
            <a:ext cx="33276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Organizational Memory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56415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Storing knowledge for future use</a:t>
            </a:r>
            <a:endParaRPr lang="en-US" sz="1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6797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Dynamic Capabilities Theory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362569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41948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Sensing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909899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Identifying and assessing opportunities in the environment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304" y="362569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4419481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Seizing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909899"/>
            <a:ext cx="22920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Mobilizing resources to address opportunities and capture value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4538" y="362569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441948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Transforming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4909899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Continuous renewal and modification of resources and capabilities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0565" y="558284"/>
            <a:ext cx="7722870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950"/>
              </a:lnSpc>
              <a:buNone/>
            </a:pPr>
            <a:r>
              <a:rPr lang="en-US" sz="39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Historical Context and Evolution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938927" y="2131457"/>
            <a:ext cx="22860" cy="5539740"/>
          </a:xfrm>
          <a:prstGeom prst="roundRect">
            <a:avLst>
              <a:gd name="adj" fmla="val 133219"/>
            </a:avLst>
          </a:prstGeom>
          <a:solidFill>
            <a:srgbClr val="D9D4C9"/>
          </a:solidFill>
          <a:ln/>
        </p:spPr>
      </p:sp>
      <p:sp>
        <p:nvSpPr>
          <p:cNvPr id="5" name="Shape 2"/>
          <p:cNvSpPr/>
          <p:nvPr/>
        </p:nvSpPr>
        <p:spPr>
          <a:xfrm>
            <a:off x="1144429" y="2576751"/>
            <a:ext cx="609005" cy="22860"/>
          </a:xfrm>
          <a:prstGeom prst="roundRect">
            <a:avLst>
              <a:gd name="adj" fmla="val 133219"/>
            </a:avLst>
          </a:prstGeom>
          <a:solidFill>
            <a:srgbClr val="D9D4C9"/>
          </a:solidFill>
          <a:ln/>
        </p:spPr>
      </p:sp>
      <p:sp>
        <p:nvSpPr>
          <p:cNvPr id="6" name="Shape 3"/>
          <p:cNvSpPr/>
          <p:nvPr/>
        </p:nvSpPr>
        <p:spPr>
          <a:xfrm>
            <a:off x="710565" y="2359819"/>
            <a:ext cx="456724" cy="456724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7" name="Text 4"/>
          <p:cNvSpPr/>
          <p:nvPr/>
        </p:nvSpPr>
        <p:spPr>
          <a:xfrm>
            <a:off x="786705" y="2397859"/>
            <a:ext cx="304443" cy="3806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1954054" y="2334458"/>
            <a:ext cx="3884057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Classical Management Theories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1954054" y="2773561"/>
            <a:ext cx="6479381" cy="974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Focused on developing principles for large, complex organizations. Emphasized universality of management principles and a single best way of performing tasks.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144429" y="4599265"/>
            <a:ext cx="609005" cy="22860"/>
          </a:xfrm>
          <a:prstGeom prst="roundRect">
            <a:avLst>
              <a:gd name="adj" fmla="val 133219"/>
            </a:avLst>
          </a:prstGeom>
          <a:solidFill>
            <a:srgbClr val="D9D4C9"/>
          </a:solidFill>
          <a:ln/>
        </p:spPr>
      </p:sp>
      <p:sp>
        <p:nvSpPr>
          <p:cNvPr id="11" name="Shape 8"/>
          <p:cNvSpPr/>
          <p:nvPr/>
        </p:nvSpPr>
        <p:spPr>
          <a:xfrm>
            <a:off x="710565" y="4382333"/>
            <a:ext cx="456724" cy="456724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12" name="Text 9"/>
          <p:cNvSpPr/>
          <p:nvPr/>
        </p:nvSpPr>
        <p:spPr>
          <a:xfrm>
            <a:off x="786705" y="4420374"/>
            <a:ext cx="304443" cy="3806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1954054" y="4356973"/>
            <a:ext cx="2704743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Neo-Classical Theories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1954054" y="4796076"/>
            <a:ext cx="6479381" cy="974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Emerged in 1920-1950, focusing on human relations and social factors inside organizations. Represented a shift from "economic" to "social" school of management.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144429" y="6621780"/>
            <a:ext cx="609005" cy="22860"/>
          </a:xfrm>
          <a:prstGeom prst="roundRect">
            <a:avLst>
              <a:gd name="adj" fmla="val 133219"/>
            </a:avLst>
          </a:prstGeom>
          <a:solidFill>
            <a:srgbClr val="D9D4C9"/>
          </a:solidFill>
          <a:ln/>
        </p:spPr>
      </p:sp>
      <p:sp>
        <p:nvSpPr>
          <p:cNvPr id="16" name="Shape 13"/>
          <p:cNvSpPr/>
          <p:nvPr/>
        </p:nvSpPr>
        <p:spPr>
          <a:xfrm>
            <a:off x="710565" y="6404848"/>
            <a:ext cx="456724" cy="456724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17" name="Text 14"/>
          <p:cNvSpPr/>
          <p:nvPr/>
        </p:nvSpPr>
        <p:spPr>
          <a:xfrm>
            <a:off x="786705" y="6442889"/>
            <a:ext cx="304443" cy="3806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1954054" y="6379488"/>
            <a:ext cx="2537817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Modern Theories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1954054" y="6818590"/>
            <a:ext cx="6479381" cy="649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Developed to address limitations of classical and neo-classical approaches. Incorporate socio-psychological, systems, and contingency perspectives.</a:t>
            </a:r>
            <a:endParaRPr lang="en-US" sz="15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2347" y="849511"/>
            <a:ext cx="7779306" cy="1218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750"/>
              </a:lnSpc>
              <a:buNone/>
            </a:pPr>
            <a:r>
              <a:rPr lang="en-US" sz="38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Future Directions in Organizational Theories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82347" y="2579727"/>
            <a:ext cx="438626" cy="438626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755452" y="2616279"/>
            <a:ext cx="292418" cy="3655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315879" y="2579727"/>
            <a:ext cx="3204210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Integration of Perspectives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1315879" y="3001208"/>
            <a:ext cx="7145774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Combining insights from various theories to develop more comprehensive frameworks.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682347" y="3727371"/>
            <a:ext cx="438626" cy="438626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9" name="Text 6"/>
          <p:cNvSpPr/>
          <p:nvPr/>
        </p:nvSpPr>
        <p:spPr>
          <a:xfrm>
            <a:off x="755452" y="3763923"/>
            <a:ext cx="292418" cy="3655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1315879" y="3727371"/>
            <a:ext cx="3505795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Technology and Digitalization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1315879" y="4148852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Exploring the impact of digital transformation on organizational structures and processes.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682347" y="5186958"/>
            <a:ext cx="438626" cy="438626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13" name="Text 10"/>
          <p:cNvSpPr/>
          <p:nvPr/>
        </p:nvSpPr>
        <p:spPr>
          <a:xfrm>
            <a:off x="755452" y="5223510"/>
            <a:ext cx="292418" cy="3655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1315879" y="5186958"/>
            <a:ext cx="292107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Sustainability and Ethics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1315879" y="5608439"/>
            <a:ext cx="7145774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Incorporating environmental and ethical considerations into organizational theories.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682347" y="6334601"/>
            <a:ext cx="438626" cy="438626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17" name="Text 14"/>
          <p:cNvSpPr/>
          <p:nvPr/>
        </p:nvSpPr>
        <p:spPr>
          <a:xfrm>
            <a:off x="755452" y="6371153"/>
            <a:ext cx="292418" cy="3655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1315879" y="6334601"/>
            <a:ext cx="379737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Global and Cultural Perspectives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1315879" y="6756083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Addressing the challenges of globalization and cultural diversity in organizational studies.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4390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Scientific Management Theory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75677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878860" y="279927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756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Key Principles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247192"/>
            <a:ext cx="2927747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 a science for each element of work, scientifically select and train workers, cooperate with workers, and ensure division of work between management and workers.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75677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9" name="Text 6"/>
          <p:cNvSpPr/>
          <p:nvPr/>
        </p:nvSpPr>
        <p:spPr>
          <a:xfrm>
            <a:off x="4770537" y="279927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756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Goal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247192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Achieve maximum prosperity for both employer and employee through increased efficiency and productivity.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626947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3" name="Text 10"/>
          <p:cNvSpPr/>
          <p:nvPr/>
        </p:nvSpPr>
        <p:spPr>
          <a:xfrm>
            <a:off x="878860" y="631197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62694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Methods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759893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Analysis of every activity, elimination of unnecessary movements, measurement of work, and grouping of planning activities.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03690"/>
            <a:ext cx="100343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Administrative Management Theory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79445"/>
            <a:ext cx="36841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Henri Fayol's Contributions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760589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Developed a general theory of management, defining administration as the process of getting things done through formally organized people.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179445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Five Functions of Management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11491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Planning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4557117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Organizing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4999315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Commanding/Directing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2928" y="544151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Coordinating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32928" y="588371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Controlling/Measuring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3179445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Elements of Administrative Process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2067" y="411491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Juristic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872067" y="4557117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Functional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9872067" y="4999315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Process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9872067" y="544151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Structural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9872067" y="588371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Finances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62658"/>
            <a:ext cx="67601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Human Relations Theory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31159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Key Insights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028831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Emphasized the importance of social factors and human relationships in workplace productivity and satisfaction.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31159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F3EEE3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Focus Areas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028831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Psychological and sociological dynamics of workers, creation of cooperative climate, and understanding of basic human needs.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96972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F3EEE3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5237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Criticisms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014204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Overemphasis on non-rational actions of workers and potential decrease in output and product quality.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Contingency Theory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4617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Environment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952155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Adapting to changing external conditions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33492" y="284583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0832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Structure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2573655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Flexible organizational design</a:t>
            </a:r>
            <a:endParaRPr lang="en-US" sz="175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893010" y="2581156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10051256" y="35972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Strategy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10051256" y="4087654"/>
            <a:ext cx="37853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Situational approach to management</a:t>
            </a:r>
            <a:endParaRPr lang="en-US" sz="175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719423" y="4267914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9937790" y="51113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Technology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9937790" y="5601772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Aligning with technological advancements</a:t>
            </a:r>
            <a:endParaRPr lang="en-US" sz="1750" dirty="0"/>
          </a:p>
        </p:txBody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70564" y="557498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2650" dirty="0"/>
          </a:p>
        </p:txBody>
      </p:sp>
      <p:sp>
        <p:nvSpPr>
          <p:cNvPr id="19" name="Text 13"/>
          <p:cNvSpPr/>
          <p:nvPr/>
        </p:nvSpPr>
        <p:spPr>
          <a:xfrm>
            <a:off x="1857256" y="49143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Size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793790" y="5404723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Considering organizational scale</a:t>
            </a:r>
            <a:endParaRPr lang="en-US" sz="1750" dirty="0"/>
          </a:p>
        </p:txBody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710595" y="469618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5</a:t>
            </a:r>
            <a:endParaRPr lang="en-US" sz="2650" dirty="0"/>
          </a:p>
        </p:txBody>
      </p:sp>
      <p:sp>
        <p:nvSpPr>
          <p:cNvPr id="23" name="Text 16"/>
          <p:cNvSpPr/>
          <p:nvPr/>
        </p:nvSpPr>
        <p:spPr>
          <a:xfrm>
            <a:off x="793790" y="67431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Contingency theory views organizational designs as dependent on circumstances, emphasizing the need for different strategies in different situational requirements.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409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Systems Theory in Organizations</a:t>
            </a:r>
            <a:endParaRPr lang="en-US" sz="4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473" y="2320052"/>
            <a:ext cx="1104424" cy="13252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913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Input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128" y="301847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Resources, information, and energy entering the system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473" y="3645337"/>
            <a:ext cx="1104424" cy="1325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3866198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Process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95128" y="434375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Transformation of inputs within the organizational system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4970621"/>
            <a:ext cx="1104424" cy="13252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519148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Output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128" y="5669042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Products, services, and results produced by the system</a:t>
            </a:r>
            <a:endParaRPr lang="en-US" sz="17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6295906"/>
            <a:ext cx="1104424" cy="1325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95128" y="6516767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Feedback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7695128" y="699432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Information about outputs used to adjust inputs and processes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833175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Sociotechnical Systems Theory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Key Concepts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Integration of social and technical systems within organizations, emphasizing the interdependence of human and technological factors.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Applications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Used in organizational design, work restructuring, and improving job satisfaction through better alignment of social and technical elements.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Benefits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Enhanced productivity, increased job satisfaction, and improved adaptability to technological changes.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882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Chaos Theory in Organizations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011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6365260" y="334363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Unpredictability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791545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Challenges the traditional model of organizations based on order, goals, and rationality.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3011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9" name="Text 6"/>
          <p:cNvSpPr/>
          <p:nvPr/>
        </p:nvSpPr>
        <p:spPr>
          <a:xfrm>
            <a:off x="10256937" y="334363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Nonlinear Dynamics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791545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Focuses on phenomena that are fundamentally unbounded and uncontrollable.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7251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3" name="Text 10"/>
          <p:cNvSpPr/>
          <p:nvPr/>
        </p:nvSpPr>
        <p:spPr>
          <a:xfrm>
            <a:off x="6365260" y="576762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725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Adaptability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215539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Emphasizes the need for organizations to be flexible and responsive to unpredictable changes.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2025-03-21T15:18:14Z</dcterms:created>
  <dcterms:modified xsi:type="dcterms:W3CDTF">2025-03-21T15:18:14Z</dcterms:modified>
</cp:coreProperties>
</file>