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38" r:id="rId2"/>
    <p:sldId id="352" r:id="rId3"/>
    <p:sldId id="341" r:id="rId4"/>
    <p:sldId id="358" r:id="rId5"/>
    <p:sldId id="343" r:id="rId6"/>
    <p:sldId id="317" r:id="rId7"/>
    <p:sldId id="318" r:id="rId8"/>
    <p:sldId id="359" r:id="rId9"/>
    <p:sldId id="319" r:id="rId10"/>
    <p:sldId id="356" r:id="rId11"/>
    <p:sldId id="357" r:id="rId12"/>
    <p:sldId id="351" r:id="rId13"/>
    <p:sldId id="354" r:id="rId14"/>
    <p:sldId id="360" r:id="rId15"/>
    <p:sldId id="353" r:id="rId16"/>
    <p:sldId id="323" r:id="rId17"/>
    <p:sldId id="327" r:id="rId18"/>
    <p:sldId id="329"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175" autoAdjust="0"/>
    <p:restoredTop sz="81720" autoAdjust="0"/>
  </p:normalViewPr>
  <p:slideViewPr>
    <p:cSldViewPr>
      <p:cViewPr>
        <p:scale>
          <a:sx n="62" d="100"/>
          <a:sy n="62" d="100"/>
        </p:scale>
        <p:origin x="906" y="-4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AFB96-4D12-483C-8C28-7555DC33C286}" type="datetimeFigureOut">
              <a:rPr lang="fr-FR" smtClean="0"/>
              <a:pPr/>
              <a:t>24/02/2025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918E4-0E9F-4ECF-A8ED-5269D379CB69}" type="slidenum">
              <a:rPr lang="fr-FR" smtClean="0"/>
              <a:pPr/>
              <a:t>‹#›</a:t>
            </a:fld>
            <a:endParaRPr lang="fr-FR"/>
          </a:p>
        </p:txBody>
      </p:sp>
    </p:spTree>
    <p:extLst>
      <p:ext uri="{BB962C8B-B14F-4D97-AF65-F5344CB8AC3E}">
        <p14:creationId xmlns:p14="http://schemas.microsoft.com/office/powerpoint/2010/main" val="405365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fr.wikipedia.org/wiki/Seigle" TargetMode="External"/><Relationship Id="rId3" Type="http://schemas.openxmlformats.org/officeDocument/2006/relationships/hyperlink" Target="https://fr.wikipedia.org/wiki/Ingestion" TargetMode="External"/><Relationship Id="rId7" Type="http://schemas.openxmlformats.org/officeDocument/2006/relationships/hyperlink" Target="https://fr.wikipedia.org/wiki/Fungi"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fr.wikipedia.org/wiki/Claviceps" TargetMode="External"/><Relationship Id="rId5" Type="http://schemas.openxmlformats.org/officeDocument/2006/relationships/hyperlink" Target="https://fr.wikipedia.org/wiki/Ergot_du_seigle" TargetMode="External"/><Relationship Id="rId10" Type="http://schemas.openxmlformats.org/officeDocument/2006/relationships/hyperlink" Target="https://fr.wikipedia.org/wiki/Poaceae" TargetMode="External"/><Relationship Id="rId4" Type="http://schemas.openxmlformats.org/officeDocument/2006/relationships/hyperlink" Target="https://fr.wikipedia.org/wiki/Alcalo%C3%AFde" TargetMode="External"/><Relationship Id="rId9" Type="http://schemas.openxmlformats.org/officeDocument/2006/relationships/hyperlink" Target="https://fr.wikipedia.org/wiki/C%C3%A9r%C3%A9al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L’akinésie correspond à une difficulté d’initiation du mouvement et à une réduction ou absence de mouvement spontanée. C’est le symptôme le plus répandu de la maladie de Parkinson. On peut également retrouvé la bradykinésie qui est la lenteur du mouvement et l’</a:t>
            </a:r>
            <a:r>
              <a:rPr lang="fr-FR" dirty="0" err="1" smtClean="0"/>
              <a:t>hypokinésie</a:t>
            </a:r>
            <a:r>
              <a:rPr lang="fr-FR" dirty="0" smtClean="0"/>
              <a:t> qui représente une pauvreté du mouvement et une diminution de son amplitude. </a:t>
            </a:r>
          </a:p>
          <a:p>
            <a:r>
              <a:rPr lang="fr-FR" dirty="0" smtClean="0"/>
              <a:t>Il s’agit d’une tension excessive des muscles qui prennent une consistance ferme à la palpation. Cette rigidité peut être douloureuse, elle touche tous les muscles du corps y compris le rachis. En effet, elle est prédominante au niveau de la colonne vertébrale, ce qui engendre une posture penchée vers l’avant. Les douleurs peuvent être musculaires (crampes) ou tendineuses et il y a une sensation de raideur. </a:t>
            </a:r>
          </a:p>
          <a:p>
            <a:r>
              <a:rPr lang="fr-FR" dirty="0" smtClean="0"/>
              <a:t>Ce signe est absent chez 30% des patients. Il est présent au repos lorsque les muscles sont </a:t>
            </a:r>
            <a:r>
              <a:rPr lang="fr-FR" dirty="0" err="1" smtClean="0"/>
              <a:t>complétement</a:t>
            </a:r>
            <a:r>
              <a:rPr lang="fr-FR" dirty="0" smtClean="0"/>
              <a:t> relâchés et il disparait au mouvement, au maintien postural et au cours du sommeil. Il se majore ou apparaît à l’émotion, en cas de stress ou de fatigue et à l’épreuve du calcul mental. Le tremblement est lent, unilatéral ou très asymétrique et touche le plus souvent les bras ou les mains. Il peut aussi concerner le pied, les lèvres, la mâchoire, la langue mais épargne classiquement l’extrémité céphalique. Lorsqu’il est important, ce tremblement peut être un handicap majeur. </a:t>
            </a:r>
            <a:endParaRPr lang="fr-FR" dirty="0"/>
          </a:p>
        </p:txBody>
      </p:sp>
      <p:sp>
        <p:nvSpPr>
          <p:cNvPr id="4" name="Espace réservé du numéro de diapositive 3"/>
          <p:cNvSpPr>
            <a:spLocks noGrp="1"/>
          </p:cNvSpPr>
          <p:nvPr>
            <p:ph type="sldNum" sz="quarter" idx="10"/>
          </p:nvPr>
        </p:nvSpPr>
        <p:spPr/>
        <p:txBody>
          <a:bodyPr/>
          <a:lstStyle/>
          <a:p>
            <a:fld id="{B85918E4-0E9F-4ECF-A8ED-5269D379CB69}" type="slidenum">
              <a:rPr lang="fr-FR" smtClean="0"/>
              <a:pPr/>
              <a:t>2</a:t>
            </a:fld>
            <a:endParaRPr lang="fr-FR"/>
          </a:p>
        </p:txBody>
      </p:sp>
    </p:spTree>
    <p:extLst>
      <p:ext uri="{BB962C8B-B14F-4D97-AF65-F5344CB8AC3E}">
        <p14:creationId xmlns:p14="http://schemas.microsoft.com/office/powerpoint/2010/main" val="3255936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 patient ne doit pas manger, boire, se rincer ou se laver la bouche pendant 5 minutes après avoir pris le lyophilisat</a:t>
            </a:r>
          </a:p>
          <a:p>
            <a:endParaRPr lang="fr-FR" dirty="0"/>
          </a:p>
        </p:txBody>
      </p:sp>
      <p:sp>
        <p:nvSpPr>
          <p:cNvPr id="4" name="Espace réservé du numéro de diapositive 3"/>
          <p:cNvSpPr>
            <a:spLocks noGrp="1"/>
          </p:cNvSpPr>
          <p:nvPr>
            <p:ph type="sldNum" sz="quarter" idx="10"/>
          </p:nvPr>
        </p:nvSpPr>
        <p:spPr/>
        <p:txBody>
          <a:bodyPr/>
          <a:lstStyle/>
          <a:p>
            <a:fld id="{13BB48D7-618F-4A06-AB46-9FA7B2EA03F2}" type="slidenum">
              <a:rPr lang="fr-FR" smtClean="0"/>
              <a:pPr/>
              <a:t>15</a:t>
            </a:fld>
            <a:endParaRPr lang="fr-FR"/>
          </a:p>
        </p:txBody>
      </p:sp>
    </p:spTree>
    <p:extLst>
      <p:ext uri="{BB962C8B-B14F-4D97-AF65-F5344CB8AC3E}">
        <p14:creationId xmlns:p14="http://schemas.microsoft.com/office/powerpoint/2010/main" val="384556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Ces neurones dopaminergiques assurent un contrôle inhibiteur sur les neurones </a:t>
            </a:r>
            <a:r>
              <a:rPr lang="fr-FR" dirty="0" err="1" smtClean="0"/>
              <a:t>GABAergiques</a:t>
            </a:r>
            <a:r>
              <a:rPr lang="fr-FR" dirty="0" smtClean="0"/>
              <a:t> du striatum (lesquels sont sous un contrôle excitateur cholinergique)</a:t>
            </a:r>
            <a:endParaRPr lang="fr-FR" dirty="0"/>
          </a:p>
        </p:txBody>
      </p:sp>
      <p:sp>
        <p:nvSpPr>
          <p:cNvPr id="4" name="Espace réservé du numéro de diapositive 3"/>
          <p:cNvSpPr>
            <a:spLocks noGrp="1"/>
          </p:cNvSpPr>
          <p:nvPr>
            <p:ph type="sldNum" sz="quarter" idx="10"/>
          </p:nvPr>
        </p:nvSpPr>
        <p:spPr/>
        <p:txBody>
          <a:bodyPr/>
          <a:lstStyle/>
          <a:p>
            <a:fld id="{B85918E4-0E9F-4ECF-A8ED-5269D379CB69}" type="slidenum">
              <a:rPr lang="fr-FR" smtClean="0"/>
              <a:pPr/>
              <a:t>4</a:t>
            </a:fld>
            <a:endParaRPr lang="fr-FR"/>
          </a:p>
        </p:txBody>
      </p:sp>
    </p:spTree>
    <p:extLst>
      <p:ext uri="{BB962C8B-B14F-4D97-AF65-F5344CB8AC3E}">
        <p14:creationId xmlns:p14="http://schemas.microsoft.com/office/powerpoint/2010/main" val="110442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Tous les neurotransmetteurs de la famille des catécholamines sont synthétisés à partir de la tyrosine. La tyrosine nécessaire à la synthèse de la dopamine est dite circulante. La tyrosine provient de l’alimentation. En effet, on retrouve de la tyrosine dans les produits laitiers, les noix, les bananes, les pois, l’orge, … Une première réaction enzymatique a lieu avec la tyrosine </a:t>
            </a:r>
            <a:r>
              <a:rPr lang="fr-FR" dirty="0" err="1" smtClean="0"/>
              <a:t>hydroxylase</a:t>
            </a:r>
            <a:r>
              <a:rPr lang="fr-FR" dirty="0" smtClean="0"/>
              <a:t> qui transforme la tyrosine en L-dopa. La L-dopa est ensuite </a:t>
            </a:r>
            <a:r>
              <a:rPr lang="fr-FR" dirty="0" err="1" smtClean="0"/>
              <a:t>decarboxylé</a:t>
            </a:r>
            <a:r>
              <a:rPr lang="fr-FR" dirty="0" smtClean="0"/>
              <a:t> par la DOPA </a:t>
            </a:r>
            <a:r>
              <a:rPr lang="fr-FR" dirty="0" err="1" smtClean="0"/>
              <a:t>decarboxylase</a:t>
            </a:r>
            <a:r>
              <a:rPr lang="fr-FR" dirty="0" smtClean="0"/>
              <a:t> pour donner la dopamine. </a:t>
            </a:r>
          </a:p>
          <a:p>
            <a:r>
              <a:rPr lang="fr-FR" dirty="0" smtClean="0"/>
              <a:t>Une fois synthétisée, la dopamine est stockée dans les vésicules pré-synaptiques et sera par la suite libérée dans la fente synaptique par </a:t>
            </a:r>
            <a:r>
              <a:rPr lang="fr-FR" dirty="0" err="1" smtClean="0"/>
              <a:t>exocytose</a:t>
            </a:r>
            <a:r>
              <a:rPr lang="fr-FR" dirty="0" smtClean="0"/>
              <a:t>. Une fois dans la fente synaptique, elle peut soit : - être dégradée - se fixer aux récepteurs post-synaptiques - être </a:t>
            </a:r>
            <a:r>
              <a:rPr lang="fr-FR" dirty="0" err="1" smtClean="0"/>
              <a:t>recapter</a:t>
            </a:r>
            <a:r>
              <a:rPr lang="fr-FR" dirty="0" smtClean="0"/>
              <a:t> par des neurones </a:t>
            </a:r>
            <a:r>
              <a:rPr lang="fr-FR" dirty="0" err="1" smtClean="0"/>
              <a:t>présynaptiques</a:t>
            </a:r>
            <a:r>
              <a:rPr lang="fr-FR" dirty="0" smtClean="0"/>
              <a:t> pour être stockée ou dégradée - être </a:t>
            </a:r>
            <a:r>
              <a:rPr lang="fr-FR" dirty="0" err="1" smtClean="0"/>
              <a:t>recapter</a:t>
            </a:r>
            <a:r>
              <a:rPr lang="fr-FR" dirty="0" smtClean="0"/>
              <a:t> par le transporteur DAT pour être transporté dans des vésicules par le VMAT (</a:t>
            </a:r>
            <a:r>
              <a:rPr lang="fr-FR" dirty="0" err="1" smtClean="0"/>
              <a:t>vesicular</a:t>
            </a:r>
            <a:r>
              <a:rPr lang="fr-FR" dirty="0" smtClean="0"/>
              <a:t> monoamine transporteur) </a:t>
            </a:r>
            <a:endParaRPr lang="fr-FR" dirty="0"/>
          </a:p>
        </p:txBody>
      </p:sp>
      <p:sp>
        <p:nvSpPr>
          <p:cNvPr id="4" name="Espace réservé du numéro de diapositive 3"/>
          <p:cNvSpPr>
            <a:spLocks noGrp="1"/>
          </p:cNvSpPr>
          <p:nvPr>
            <p:ph type="sldNum" sz="quarter" idx="10"/>
          </p:nvPr>
        </p:nvSpPr>
        <p:spPr/>
        <p:txBody>
          <a:bodyPr/>
          <a:lstStyle/>
          <a:p>
            <a:fld id="{B85918E4-0E9F-4ECF-A8ED-5269D379CB69}" type="slidenum">
              <a:rPr lang="fr-FR" smtClean="0"/>
              <a:pPr/>
              <a:t>5</a:t>
            </a:fld>
            <a:endParaRPr lang="fr-FR"/>
          </a:p>
        </p:txBody>
      </p:sp>
    </p:spTree>
    <p:extLst>
      <p:ext uri="{BB962C8B-B14F-4D97-AF65-F5344CB8AC3E}">
        <p14:creationId xmlns:p14="http://schemas.microsoft.com/office/powerpoint/2010/main" val="2738930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Au niveau de la pharmacocinétique, la L-dopa est absorbée essentiellement au niveau </a:t>
            </a:r>
            <a:r>
              <a:rPr lang="fr-FR" dirty="0" err="1" smtClean="0"/>
              <a:t>duodéno</a:t>
            </a:r>
            <a:r>
              <a:rPr lang="fr-FR" dirty="0" smtClean="0"/>
              <a:t>-jéjunal, et on observe un pic plasmatique environ 1 à 2 heures après la prise. Ce pic peut toutefois être retardé par la compétition entre certains aminoacides de l’alimentation et la L-dopa. Il faudra donc préférer une prise 30 minutes avant les repas ou mettre en place un régime </a:t>
            </a:r>
            <a:r>
              <a:rPr lang="fr-FR" dirty="0" err="1" smtClean="0"/>
              <a:t>hypoprotidique</a:t>
            </a:r>
            <a:r>
              <a:rPr lang="fr-FR" dirty="0" smtClean="0"/>
              <a:t>. </a:t>
            </a:r>
            <a:r>
              <a:rPr lang="fr-FR" smtClean="0"/>
              <a:t>La demi-vie de la L-dopa est relativement courte, environ 90 minutes, toutefois des variabilités interindividuelles existent</a:t>
            </a:r>
            <a:endParaRPr lang="fr-FR"/>
          </a:p>
        </p:txBody>
      </p:sp>
      <p:sp>
        <p:nvSpPr>
          <p:cNvPr id="4" name="Espace réservé du numéro de diapositive 3"/>
          <p:cNvSpPr>
            <a:spLocks noGrp="1"/>
          </p:cNvSpPr>
          <p:nvPr>
            <p:ph type="sldNum" sz="quarter" idx="10"/>
          </p:nvPr>
        </p:nvSpPr>
        <p:spPr/>
        <p:txBody>
          <a:bodyPr/>
          <a:lstStyle/>
          <a:p>
            <a:fld id="{B85918E4-0E9F-4ECF-A8ED-5269D379CB69}" type="slidenum">
              <a:rPr lang="fr-FR" smtClean="0"/>
              <a:pPr/>
              <a:t>7</a:t>
            </a:fld>
            <a:endParaRPr lang="fr-FR"/>
          </a:p>
        </p:txBody>
      </p:sp>
    </p:spTree>
    <p:extLst>
      <p:ext uri="{BB962C8B-B14F-4D97-AF65-F5344CB8AC3E}">
        <p14:creationId xmlns:p14="http://schemas.microsoft.com/office/powerpoint/2010/main" val="282100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disponibilité augmente jusque 10 x, permettant de réduire de 5 à 10 x la dose administrée. La diminution de production de dopamine en périphérie prévient l’apparition de certains effets indésirables (nausée &amp; vomissements + activation </a:t>
            </a:r>
            <a:r>
              <a:rPr lang="fr-FR" dirty="0" err="1" smtClean="0"/>
              <a:t>cardio</a:t>
            </a:r>
            <a:r>
              <a:rPr lang="fr-FR" dirty="0" smtClean="0"/>
              <a:t>‐</a:t>
            </a:r>
            <a:r>
              <a:rPr lang="fr-FR" dirty="0" err="1" smtClean="0"/>
              <a:t>vasc</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B85918E4-0E9F-4ECF-A8ED-5269D379CB69}" type="slidenum">
              <a:rPr lang="fr-FR" smtClean="0"/>
              <a:pPr/>
              <a:t>8</a:t>
            </a:fld>
            <a:endParaRPr lang="fr-FR"/>
          </a:p>
        </p:txBody>
      </p:sp>
    </p:spTree>
    <p:extLst>
      <p:ext uri="{BB962C8B-B14F-4D97-AF65-F5344CB8AC3E}">
        <p14:creationId xmlns:p14="http://schemas.microsoft.com/office/powerpoint/2010/main" val="176889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smtClean="0">
              <a:solidFill>
                <a:srgbClr val="FF0000"/>
              </a:solidFill>
            </a:endParaRPr>
          </a:p>
          <a:p>
            <a:r>
              <a:rPr lang="fr-FR" dirty="0" smtClean="0"/>
              <a:t>La pompe </a:t>
            </a:r>
            <a:r>
              <a:rPr lang="fr-FR" dirty="0" err="1" smtClean="0"/>
              <a:t>Duodopa</a:t>
            </a:r>
            <a:r>
              <a:rPr lang="fr-FR" dirty="0" smtClean="0"/>
              <a:t>® administre continuellement au niveau intra-duodénal de la </a:t>
            </a:r>
            <a:r>
              <a:rPr lang="fr-FR" dirty="0" err="1" smtClean="0"/>
              <a:t>Duodopa</a:t>
            </a:r>
            <a:r>
              <a:rPr lang="fr-FR" dirty="0" smtClean="0"/>
              <a:t>® (</a:t>
            </a:r>
            <a:r>
              <a:rPr lang="fr-FR" dirty="0" err="1" smtClean="0"/>
              <a:t>Lévodopa</a:t>
            </a:r>
            <a:r>
              <a:rPr lang="fr-FR" dirty="0" smtClean="0"/>
              <a:t> et </a:t>
            </a:r>
            <a:r>
              <a:rPr lang="fr-FR" dirty="0" err="1" smtClean="0"/>
              <a:t>Carbidopa</a:t>
            </a:r>
            <a:r>
              <a:rPr lang="fr-FR" dirty="0" smtClean="0"/>
              <a:t>) sous forme de suspension dans un gel intestinal grâce à une sonde duodénale permanente (</a:t>
            </a:r>
          </a:p>
          <a:p>
            <a:r>
              <a:rPr lang="fr-FR" dirty="0" smtClean="0"/>
              <a:t>La DUODOPA® est un gel de L-dopa en suspension associé à la </a:t>
            </a:r>
            <a:r>
              <a:rPr lang="fr-FR" dirty="0" err="1" smtClean="0"/>
              <a:t>carbidopa</a:t>
            </a:r>
            <a:r>
              <a:rPr lang="fr-FR" dirty="0" smtClean="0"/>
              <a:t> (inhibiteur de la DDC) qui est administré via une sonde de </a:t>
            </a:r>
            <a:r>
              <a:rPr lang="fr-FR" dirty="0" err="1" smtClean="0"/>
              <a:t>gastrostomie</a:t>
            </a:r>
            <a:r>
              <a:rPr lang="fr-FR" dirty="0" smtClean="0"/>
              <a:t> endoscopique percutanée. Cette sonde permet l’injection intra-duodénale en continue de L-dopa, contrôlée à l’aide d’une pompe portable. Avant la mise en place permanente de la sonde,</a:t>
            </a:r>
            <a:endParaRPr lang="fr-FR" dirty="0"/>
          </a:p>
        </p:txBody>
      </p:sp>
      <p:sp>
        <p:nvSpPr>
          <p:cNvPr id="4" name="Espace réservé du numéro de diapositive 3"/>
          <p:cNvSpPr>
            <a:spLocks noGrp="1"/>
          </p:cNvSpPr>
          <p:nvPr>
            <p:ph type="sldNum" sz="quarter" idx="10"/>
          </p:nvPr>
        </p:nvSpPr>
        <p:spPr/>
        <p:txBody>
          <a:bodyPr/>
          <a:lstStyle/>
          <a:p>
            <a:fld id="{90613A16-A8DC-4528-A7DE-6BB8C6C86A60}" type="slidenum">
              <a:rPr lang="fr-FR" smtClean="0"/>
              <a:pPr/>
              <a:t>10</a:t>
            </a:fld>
            <a:endParaRPr lang="fr-FR"/>
          </a:p>
        </p:txBody>
      </p:sp>
    </p:spTree>
    <p:extLst>
      <p:ext uri="{BB962C8B-B14F-4D97-AF65-F5344CB8AC3E}">
        <p14:creationId xmlns:p14="http://schemas.microsoft.com/office/powerpoint/2010/main" val="135279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dyskinésies sont des mouvements anormaux, involontaires du visage, du tronc ou des membres. Elles peuvent être contemporaines des fluctuations motrices ou apparaître quelques mois plus tard. Trois formes ont été décrites : les dyskinésies de milieu de dose, les dyskinésies de début et de fin de doses et les dystonies de phase « Off »</a:t>
            </a:r>
          </a:p>
          <a:p>
            <a:r>
              <a:rPr lang="fr-FR" dirty="0" smtClean="0"/>
              <a:t>L’akinésie de fin de dose, c’est la fluctuation motrice la plus classique, elle correspond à la réapparition des troubles entre deux prises de </a:t>
            </a:r>
            <a:r>
              <a:rPr lang="fr-FR" dirty="0" err="1" smtClean="0"/>
              <a:t>lévodopa</a:t>
            </a:r>
            <a:endParaRPr lang="fr-FR" dirty="0"/>
          </a:p>
        </p:txBody>
      </p:sp>
      <p:sp>
        <p:nvSpPr>
          <p:cNvPr id="4" name="Espace réservé du numéro de diapositive 3"/>
          <p:cNvSpPr>
            <a:spLocks noGrp="1"/>
          </p:cNvSpPr>
          <p:nvPr>
            <p:ph type="sldNum" sz="quarter" idx="10"/>
          </p:nvPr>
        </p:nvSpPr>
        <p:spPr/>
        <p:txBody>
          <a:bodyPr/>
          <a:lstStyle/>
          <a:p>
            <a:fld id="{13BB48D7-618F-4A06-AB46-9FA7B2EA03F2}" type="slidenum">
              <a:rPr lang="fr-FR" smtClean="0"/>
              <a:pPr/>
              <a:t>11</a:t>
            </a:fld>
            <a:endParaRPr lang="fr-FR"/>
          </a:p>
        </p:txBody>
      </p:sp>
    </p:spTree>
    <p:extLst>
      <p:ext uri="{BB962C8B-B14F-4D97-AF65-F5344CB8AC3E}">
        <p14:creationId xmlns:p14="http://schemas.microsoft.com/office/powerpoint/2010/main" val="2799662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smtClean="0">
              <a:solidFill>
                <a:srgbClr val="FF0000"/>
              </a:solidFill>
            </a:endParaRPr>
          </a:p>
          <a:p>
            <a:endParaRPr lang="fr-FR" dirty="0" smtClean="0">
              <a:solidFill>
                <a:srgbClr val="FF0000"/>
              </a:solidFill>
            </a:endParaRPr>
          </a:p>
          <a:p>
            <a:r>
              <a:rPr lang="fr-FR" dirty="0" smtClean="0"/>
              <a:t>La pompe </a:t>
            </a:r>
            <a:r>
              <a:rPr lang="fr-FR" dirty="0" err="1" smtClean="0"/>
              <a:t>Duodopa</a:t>
            </a:r>
            <a:r>
              <a:rPr lang="fr-FR" dirty="0" smtClean="0"/>
              <a:t>® administre continuellement au niveau intra-duodénal de la </a:t>
            </a:r>
            <a:r>
              <a:rPr lang="fr-FR" dirty="0" err="1" smtClean="0"/>
              <a:t>Duodopa</a:t>
            </a:r>
            <a:r>
              <a:rPr lang="fr-FR" dirty="0" smtClean="0"/>
              <a:t>® (</a:t>
            </a:r>
            <a:r>
              <a:rPr lang="fr-FR" dirty="0" err="1" smtClean="0"/>
              <a:t>Lévodopa</a:t>
            </a:r>
            <a:r>
              <a:rPr lang="fr-FR" dirty="0" smtClean="0"/>
              <a:t> et </a:t>
            </a:r>
            <a:r>
              <a:rPr lang="fr-FR" dirty="0" err="1" smtClean="0"/>
              <a:t>Carbidopa</a:t>
            </a:r>
            <a:r>
              <a:rPr lang="fr-FR" smtClean="0"/>
              <a:t>) sous forme de suspension dans un gel intestinal grâce à 30 une sonde duodénale permanente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0613A16-A8DC-4528-A7DE-6BB8C6C86A60}" type="slidenum">
              <a:rPr lang="fr-FR" smtClean="0"/>
              <a:pPr/>
              <a:t>12</a:t>
            </a:fld>
            <a:endParaRPr lang="fr-FR"/>
          </a:p>
        </p:txBody>
      </p:sp>
    </p:spTree>
    <p:extLst>
      <p:ext uri="{BB962C8B-B14F-4D97-AF65-F5344CB8AC3E}">
        <p14:creationId xmlns:p14="http://schemas.microsoft.com/office/powerpoint/2010/main" val="1352793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smtClean="0">
                <a:solidFill>
                  <a:schemeClr val="tx1"/>
                </a:solidFill>
                <a:latin typeface="+mn-lt"/>
                <a:ea typeface="+mn-ea"/>
                <a:cs typeface="+mn-cs"/>
              </a:rPr>
              <a:t>L’</a:t>
            </a:r>
            <a:r>
              <a:rPr lang="fr-FR" sz="1200" b="1" i="0" kern="1200" dirty="0" smtClean="0">
                <a:solidFill>
                  <a:schemeClr val="tx1"/>
                </a:solidFill>
                <a:latin typeface="+mn-lt"/>
                <a:ea typeface="+mn-ea"/>
                <a:cs typeface="+mn-cs"/>
              </a:rPr>
              <a:t>ergotisme</a:t>
            </a:r>
            <a:r>
              <a:rPr lang="fr-FR" sz="1200" b="0" i="0" kern="1200" dirty="0" smtClean="0">
                <a:solidFill>
                  <a:schemeClr val="tx1"/>
                </a:solidFill>
                <a:latin typeface="+mn-lt"/>
                <a:ea typeface="+mn-ea"/>
                <a:cs typeface="+mn-cs"/>
              </a:rPr>
              <a:t> est une maladie affectant l'humain ou les animaux herbivores qui résulte d'une intoxication par </a:t>
            </a:r>
            <a:r>
              <a:rPr lang="fr-FR" sz="1200" b="0" i="0" u="none" strike="noStrike" kern="1200" dirty="0" smtClean="0">
                <a:solidFill>
                  <a:schemeClr val="tx1"/>
                </a:solidFill>
                <a:latin typeface="+mn-lt"/>
                <a:ea typeface="+mn-ea"/>
                <a:cs typeface="+mn-cs"/>
                <a:hlinkClick r:id="rId3" tooltip="Ingestion"/>
              </a:rPr>
              <a:t>ingestion</a:t>
            </a:r>
            <a:r>
              <a:rPr lang="fr-FR" sz="1200" b="0" i="0" kern="1200" dirty="0" smtClean="0">
                <a:solidFill>
                  <a:schemeClr val="tx1"/>
                </a:solidFill>
                <a:latin typeface="+mn-lt"/>
                <a:ea typeface="+mn-ea"/>
                <a:cs typeface="+mn-cs"/>
              </a:rPr>
              <a:t> d’</a:t>
            </a:r>
            <a:r>
              <a:rPr lang="fr-FR" sz="1200" b="0" i="0" u="none" strike="noStrike" kern="1200" dirty="0" smtClean="0">
                <a:solidFill>
                  <a:schemeClr val="tx1"/>
                </a:solidFill>
                <a:latin typeface="+mn-lt"/>
                <a:ea typeface="+mn-ea"/>
                <a:cs typeface="+mn-cs"/>
                <a:hlinkClick r:id="rId4" tooltip="Alcaloïde"/>
              </a:rPr>
              <a:t>alcaloïdes</a:t>
            </a:r>
            <a:r>
              <a:rPr lang="fr-FR" sz="1200" b="0" i="0" kern="1200" dirty="0" smtClean="0">
                <a:solidFill>
                  <a:schemeClr val="tx1"/>
                </a:solidFill>
                <a:latin typeface="+mn-lt"/>
                <a:ea typeface="+mn-ea"/>
                <a:cs typeface="+mn-cs"/>
              </a:rPr>
              <a:t> produits par l'</a:t>
            </a:r>
            <a:r>
              <a:rPr lang="fr-FR" sz="1200" b="0" i="0" u="none" strike="noStrike" kern="1200" dirty="0" smtClean="0">
                <a:solidFill>
                  <a:schemeClr val="tx1"/>
                </a:solidFill>
                <a:latin typeface="+mn-lt"/>
                <a:ea typeface="+mn-ea"/>
                <a:cs typeface="+mn-cs"/>
                <a:hlinkClick r:id="rId5" tooltip="Ergot du seigle"/>
              </a:rPr>
              <a:t>ergot du seigle</a:t>
            </a:r>
            <a:r>
              <a:rPr lang="fr-FR" sz="1200" b="0" i="0" kern="1200" dirty="0" smtClean="0">
                <a:solidFill>
                  <a:schemeClr val="tx1"/>
                </a:solidFill>
                <a:latin typeface="+mn-lt"/>
                <a:ea typeface="+mn-ea"/>
                <a:cs typeface="+mn-cs"/>
              </a:rPr>
              <a:t> (</a:t>
            </a:r>
            <a:r>
              <a:rPr lang="fr-FR" sz="1200" b="0" i="1" kern="1200" dirty="0" smtClean="0">
                <a:solidFill>
                  <a:schemeClr val="tx1"/>
                </a:solidFill>
                <a:latin typeface="+mn-lt"/>
                <a:ea typeface="+mn-ea"/>
                <a:cs typeface="+mn-cs"/>
              </a:rPr>
              <a:t>Claviceps </a:t>
            </a:r>
            <a:r>
              <a:rPr lang="fr-FR" sz="1200" b="0" i="1" kern="1200" dirty="0" err="1" smtClean="0">
                <a:solidFill>
                  <a:schemeClr val="tx1"/>
                </a:solidFill>
                <a:latin typeface="+mn-lt"/>
                <a:ea typeface="+mn-ea"/>
                <a:cs typeface="+mn-cs"/>
              </a:rPr>
              <a:t>purpurea</a:t>
            </a:r>
            <a:r>
              <a:rPr lang="fr-FR" sz="1200" b="0" i="0" kern="1200" dirty="0" smtClean="0">
                <a:solidFill>
                  <a:schemeClr val="tx1"/>
                </a:solidFill>
                <a:latin typeface="+mn-lt"/>
                <a:ea typeface="+mn-ea"/>
                <a:cs typeface="+mn-cs"/>
              </a:rPr>
              <a:t>) ou d'autres espèces du genre </a:t>
            </a:r>
            <a:r>
              <a:rPr lang="fr-FR" sz="1200" b="0" i="1" u="none" strike="noStrike" kern="1200" dirty="0" smtClean="0">
                <a:solidFill>
                  <a:schemeClr val="tx1"/>
                </a:solidFill>
                <a:latin typeface="+mn-lt"/>
                <a:ea typeface="+mn-ea"/>
                <a:cs typeface="+mn-cs"/>
                <a:hlinkClick r:id="rId6" tooltip="Claviceps"/>
              </a:rPr>
              <a:t>Claviceps</a:t>
            </a:r>
            <a:r>
              <a:rPr lang="fr-FR" sz="1200" b="0" i="0" kern="1200" dirty="0" smtClean="0">
                <a:solidFill>
                  <a:schemeClr val="tx1"/>
                </a:solidFill>
                <a:latin typeface="+mn-lt"/>
                <a:ea typeface="+mn-ea"/>
                <a:cs typeface="+mn-cs"/>
              </a:rPr>
              <a:t>. Ces </a:t>
            </a:r>
            <a:r>
              <a:rPr lang="fr-FR" sz="1200" b="0" i="0" u="none" strike="noStrike" kern="1200" dirty="0" smtClean="0">
                <a:solidFill>
                  <a:schemeClr val="tx1"/>
                </a:solidFill>
                <a:latin typeface="+mn-lt"/>
                <a:ea typeface="+mn-ea"/>
                <a:cs typeface="+mn-cs"/>
                <a:hlinkClick r:id="rId7" tooltip="Fungi"/>
              </a:rPr>
              <a:t>champignons</a:t>
            </a:r>
            <a:r>
              <a:rPr lang="fr-FR" sz="1200" b="0" i="0" kern="1200" dirty="0" smtClean="0">
                <a:solidFill>
                  <a:schemeClr val="tx1"/>
                </a:solidFill>
                <a:latin typeface="+mn-lt"/>
                <a:ea typeface="+mn-ea"/>
                <a:cs typeface="+mn-cs"/>
              </a:rPr>
              <a:t> parasitent notamment le </a:t>
            </a:r>
            <a:r>
              <a:rPr lang="fr-FR" sz="1200" b="0" i="0" u="none" strike="noStrike" kern="1200" dirty="0" smtClean="0">
                <a:solidFill>
                  <a:schemeClr val="tx1"/>
                </a:solidFill>
                <a:latin typeface="+mn-lt"/>
                <a:ea typeface="+mn-ea"/>
                <a:cs typeface="+mn-cs"/>
                <a:hlinkClick r:id="rId8" tooltip="Seigle"/>
              </a:rPr>
              <a:t>seigle</a:t>
            </a:r>
            <a:r>
              <a:rPr lang="fr-FR" sz="1200" b="0" i="0" kern="1200" dirty="0" smtClean="0">
                <a:solidFill>
                  <a:schemeClr val="tx1"/>
                </a:solidFill>
                <a:latin typeface="+mn-lt"/>
                <a:ea typeface="+mn-ea"/>
                <a:cs typeface="+mn-cs"/>
              </a:rPr>
              <a:t>, mais aussi d’autres </a:t>
            </a:r>
            <a:r>
              <a:rPr lang="fr-FR" sz="1200" b="0" i="0" u="none" strike="noStrike" kern="1200" dirty="0" smtClean="0">
                <a:solidFill>
                  <a:schemeClr val="tx1"/>
                </a:solidFill>
                <a:latin typeface="+mn-lt"/>
                <a:ea typeface="+mn-ea"/>
                <a:cs typeface="+mn-cs"/>
                <a:hlinkClick r:id="rId9" tooltip="Céréale"/>
              </a:rPr>
              <a:t>céréales</a:t>
            </a:r>
            <a:r>
              <a:rPr lang="fr-FR" sz="1200" b="0" i="0" kern="1200" dirty="0" smtClean="0">
                <a:solidFill>
                  <a:schemeClr val="tx1"/>
                </a:solidFill>
                <a:latin typeface="+mn-lt"/>
                <a:ea typeface="+mn-ea"/>
                <a:cs typeface="+mn-cs"/>
              </a:rPr>
              <a:t>, ainsi que des </a:t>
            </a:r>
            <a:r>
              <a:rPr lang="fr-FR" sz="1200" b="0" i="0" u="none" strike="noStrike" kern="1200" dirty="0" smtClean="0">
                <a:solidFill>
                  <a:schemeClr val="tx1"/>
                </a:solidFill>
                <a:latin typeface="+mn-lt"/>
                <a:ea typeface="+mn-ea"/>
                <a:cs typeface="+mn-cs"/>
                <a:hlinkClick r:id="rId10" tooltip="Poaceae"/>
              </a:rPr>
              <a:t>graminées</a:t>
            </a:r>
            <a:r>
              <a:rPr lang="fr-FR" sz="1200" b="0" i="0" kern="1200" dirty="0" smtClean="0">
                <a:solidFill>
                  <a:schemeClr val="tx1"/>
                </a:solidFill>
                <a:latin typeface="+mn-lt"/>
                <a:ea typeface="+mn-ea"/>
                <a:cs typeface="+mn-cs"/>
              </a:rPr>
              <a:t> fourragères</a:t>
            </a:r>
            <a:endParaRPr lang="fr-FR" dirty="0" smtClean="0"/>
          </a:p>
          <a:p>
            <a:r>
              <a:rPr lang="fr-FR" dirty="0" smtClean="0"/>
              <a:t>Ils sont à éviter par rapport au dérivé non ergoté car on retrouve comme effets indésirables des cas de </a:t>
            </a:r>
            <a:r>
              <a:rPr lang="fr-FR" dirty="0" err="1" smtClean="0"/>
              <a:t>valvulopathies</a:t>
            </a:r>
            <a:r>
              <a:rPr lang="fr-FR" dirty="0" smtClean="0"/>
              <a:t> cardiaques et de fibroses </a:t>
            </a:r>
            <a:r>
              <a:rPr lang="fr-FR" dirty="0" err="1" smtClean="0"/>
              <a:t>pleuropulmonaires</a:t>
            </a:r>
            <a:r>
              <a:rPr lang="fr-FR" dirty="0" smtClean="0"/>
              <a:t>. Une échocardiographie doit être réalisée avant la mise en place du traitement pour déceler des signes de </a:t>
            </a:r>
            <a:r>
              <a:rPr lang="fr-FR" dirty="0" err="1" smtClean="0"/>
              <a:t>valvulopathie</a:t>
            </a:r>
            <a:r>
              <a:rPr lang="fr-FR" dirty="0" smtClean="0"/>
              <a:t> cardiaque. De plus, un suivi pulmonaire, cardiaque et rénal est recommandé en cas de traitement au long terme. En raison des effets vasoconstricteurs des dérivés de l’ergot de seigle, il faut l’utiliser avec prudence chez des patients présentant un syndrome de Raynaud et ne pas associer deux dérivés de l’ergot de seigle. Il est déconseillé de les utiliser avec les macrolides car il y a une augmentation de la concentration du dopaminergique et ainsi un risque de l’augmentation de l’activité et d’un surdosage. Ils sont aussi déconseillés avec les neuroleptiques.</a:t>
            </a:r>
          </a:p>
          <a:p>
            <a:r>
              <a:rPr lang="fr-FR" sz="1200" b="0" i="0" kern="1200" dirty="0" smtClean="0">
                <a:solidFill>
                  <a:schemeClr val="tx1"/>
                </a:solidFill>
                <a:latin typeface="+mn-lt"/>
                <a:ea typeface="+mn-ea"/>
                <a:cs typeface="+mn-cs"/>
              </a:rPr>
              <a:t>trouble </a:t>
            </a:r>
            <a:r>
              <a:rPr lang="fr-FR" sz="1200" b="0" i="0" kern="1200" dirty="0" err="1" smtClean="0">
                <a:solidFill>
                  <a:schemeClr val="tx1"/>
                </a:solidFill>
                <a:latin typeface="+mn-lt"/>
                <a:ea typeface="+mn-ea"/>
                <a:cs typeface="+mn-cs"/>
              </a:rPr>
              <a:t>sensimoteur</a:t>
            </a:r>
            <a:r>
              <a:rPr lang="fr-FR" sz="1200" b="0" i="0" kern="1200" dirty="0" smtClean="0">
                <a:solidFill>
                  <a:schemeClr val="tx1"/>
                </a:solidFill>
                <a:latin typeface="+mn-lt"/>
                <a:ea typeface="+mn-ea"/>
                <a:cs typeface="+mn-cs"/>
              </a:rPr>
              <a:t> caractérisé par une envie irrésistible de bouger les </a:t>
            </a:r>
            <a:r>
              <a:rPr lang="fr-FR" sz="1200" b="1" i="0" kern="1200" dirty="0" smtClean="0">
                <a:solidFill>
                  <a:schemeClr val="tx1"/>
                </a:solidFill>
                <a:latin typeface="+mn-lt"/>
                <a:ea typeface="+mn-ea"/>
                <a:cs typeface="+mn-cs"/>
              </a:rPr>
              <a:t>jambes</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85918E4-0E9F-4ECF-A8ED-5269D379CB69}" type="slidenum">
              <a:rPr lang="fr-FR" smtClean="0"/>
              <a:pPr/>
              <a:t>13</a:t>
            </a:fld>
            <a:endParaRPr lang="fr-FR"/>
          </a:p>
        </p:txBody>
      </p:sp>
    </p:spTree>
    <p:extLst>
      <p:ext uri="{BB962C8B-B14F-4D97-AF65-F5344CB8AC3E}">
        <p14:creationId xmlns:p14="http://schemas.microsoft.com/office/powerpoint/2010/main" val="1430669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ACB1E3A-7488-4FA3-B2B3-2DF36FA642D5}" type="datetimeFigureOut">
              <a:rPr lang="fr-FR" smtClean="0"/>
              <a:pPr/>
              <a:t>24/02/2025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9E996-A785-4E87-AA29-98FB91EFF223}"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CB1E3A-7488-4FA3-B2B3-2DF36FA642D5}" type="datetimeFigureOut">
              <a:rPr lang="fr-FR" smtClean="0"/>
              <a:pPr/>
              <a:t>24/02/2025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9E996-A785-4E87-AA29-98FB91EFF223}"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CB1E3A-7488-4FA3-B2B3-2DF36FA642D5}" type="datetimeFigureOut">
              <a:rPr lang="fr-FR" smtClean="0"/>
              <a:pPr/>
              <a:t>24/02/2025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9E996-A785-4E87-AA29-98FB91EFF223}"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CB1E3A-7488-4FA3-B2B3-2DF36FA642D5}" type="datetimeFigureOut">
              <a:rPr lang="fr-FR" smtClean="0"/>
              <a:pPr/>
              <a:t>24/02/2025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9E996-A785-4E87-AA29-98FB91EFF223}"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ACB1E3A-7488-4FA3-B2B3-2DF36FA642D5}" type="datetimeFigureOut">
              <a:rPr lang="fr-FR" smtClean="0"/>
              <a:pPr/>
              <a:t>24/02/2025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49E996-A785-4E87-AA29-98FB91EFF223}"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ACB1E3A-7488-4FA3-B2B3-2DF36FA642D5}" type="datetimeFigureOut">
              <a:rPr lang="fr-FR" smtClean="0"/>
              <a:pPr/>
              <a:t>24/02/2025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49E996-A785-4E87-AA29-98FB91EFF223}"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CB1E3A-7488-4FA3-B2B3-2DF36FA642D5}" type="datetimeFigureOut">
              <a:rPr lang="fr-FR" smtClean="0"/>
              <a:pPr/>
              <a:t>24/02/2025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49E996-A785-4E87-AA29-98FB91EFF223}"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ACB1E3A-7488-4FA3-B2B3-2DF36FA642D5}" type="datetimeFigureOut">
              <a:rPr lang="fr-FR" smtClean="0"/>
              <a:pPr/>
              <a:t>24/02/2025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49E996-A785-4E87-AA29-98FB91EFF223}"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CB1E3A-7488-4FA3-B2B3-2DF36FA642D5}" type="datetimeFigureOut">
              <a:rPr lang="fr-FR" smtClean="0"/>
              <a:pPr/>
              <a:t>24/02/2025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149E996-A785-4E87-AA29-98FB91EFF223}"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ACB1E3A-7488-4FA3-B2B3-2DF36FA642D5}" type="datetimeFigureOut">
              <a:rPr lang="fr-FR" smtClean="0"/>
              <a:pPr/>
              <a:t>24/02/2025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49E996-A785-4E87-AA29-98FB91EFF223}"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ACB1E3A-7488-4FA3-B2B3-2DF36FA642D5}" type="datetimeFigureOut">
              <a:rPr lang="fr-FR" smtClean="0"/>
              <a:pPr/>
              <a:t>24/02/2025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49E996-A785-4E87-AA29-98FB91EFF223}"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B1E3A-7488-4FA3-B2B3-2DF36FA642D5}" type="datetimeFigureOut">
              <a:rPr lang="fr-FR" smtClean="0"/>
              <a:pPr/>
              <a:t>24/02/2025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9E996-A785-4E87-AA29-98FB91EFF223}"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95288" y="1719263"/>
            <a:ext cx="8105802" cy="707886"/>
          </a:xfrm>
          <a:prstGeom prst="rect">
            <a:avLst/>
          </a:prstGeom>
          <a:noFill/>
          <a:ln w="9525">
            <a:noFill/>
            <a:miter lim="800000"/>
            <a:headEnd/>
            <a:tailEnd/>
          </a:ln>
          <a:effectLst/>
        </p:spPr>
        <p:txBody>
          <a:bodyPr wrap="square">
            <a:spAutoFit/>
          </a:bodyPr>
          <a:lstStyle/>
          <a:p>
            <a:pPr eaLnBrk="0" hangingPunct="0">
              <a:spcBef>
                <a:spcPct val="50000"/>
              </a:spcBef>
            </a:pPr>
            <a:r>
              <a:rPr lang="fr-FR" sz="4000" b="1" dirty="0" smtClean="0">
                <a:solidFill>
                  <a:srgbClr val="C00000"/>
                </a:solidFill>
              </a:rPr>
              <a:t>LA MALADIE DE PARKINSON</a:t>
            </a:r>
            <a:endParaRPr lang="fr-FR" sz="4000" b="1" dirty="0">
              <a:solidFill>
                <a:srgbClr val="C00000"/>
              </a:solidFill>
            </a:endParaRPr>
          </a:p>
        </p:txBody>
      </p:sp>
      <p:sp>
        <p:nvSpPr>
          <p:cNvPr id="34820" name="Text Box 4"/>
          <p:cNvSpPr txBox="1">
            <a:spLocks noChangeArrowheads="1"/>
          </p:cNvSpPr>
          <p:nvPr/>
        </p:nvSpPr>
        <p:spPr bwMode="auto">
          <a:xfrm>
            <a:off x="571472" y="4071942"/>
            <a:ext cx="7921625" cy="519113"/>
          </a:xfrm>
          <a:prstGeom prst="rect">
            <a:avLst/>
          </a:prstGeom>
          <a:noFill/>
          <a:ln w="9525">
            <a:noFill/>
            <a:miter lim="800000"/>
            <a:headEnd/>
            <a:tailEnd/>
          </a:ln>
          <a:effectLst/>
        </p:spPr>
        <p:txBody>
          <a:bodyPr>
            <a:spAutoFit/>
          </a:bodyPr>
          <a:lstStyle/>
          <a:p>
            <a:pPr eaLnBrk="0" hangingPunct="0">
              <a:spcBef>
                <a:spcPct val="50000"/>
              </a:spcBef>
            </a:pPr>
            <a:r>
              <a:rPr lang="fr-FR" sz="2800" dirty="0">
                <a:solidFill>
                  <a:srgbClr val="6666FF"/>
                </a:solidFill>
              </a:rPr>
              <a:t>Bases </a:t>
            </a:r>
            <a:r>
              <a:rPr lang="fr-FR" sz="2800" dirty="0" smtClean="0">
                <a:solidFill>
                  <a:srgbClr val="6666FF"/>
                </a:solidFill>
              </a:rPr>
              <a:t>fondamentales et </a:t>
            </a:r>
            <a:r>
              <a:rPr lang="fr-FR" sz="2800" dirty="0">
                <a:solidFill>
                  <a:srgbClr val="6666FF"/>
                </a:solidFill>
              </a:rPr>
              <a:t>thérapeutique</a:t>
            </a:r>
          </a:p>
        </p:txBody>
      </p:sp>
      <p:pic>
        <p:nvPicPr>
          <p:cNvPr id="34825" name="Picture 9" descr="RicherTIFF"/>
          <p:cNvPicPr>
            <a:picLocks noChangeAspect="1" noChangeArrowheads="1"/>
          </p:cNvPicPr>
          <p:nvPr/>
        </p:nvPicPr>
        <p:blipFill>
          <a:blip r:embed="rId2">
            <a:lum bright="70000" contrast="-70000"/>
          </a:blip>
          <a:srcRect/>
          <a:stretch>
            <a:fillRect/>
          </a:stretch>
        </p:blipFill>
        <p:spPr bwMode="auto">
          <a:xfrm>
            <a:off x="7286644" y="2857496"/>
            <a:ext cx="1390650" cy="3644900"/>
          </a:xfrm>
          <a:prstGeom prst="rect">
            <a:avLst/>
          </a:prstGeom>
          <a:noFill/>
          <a:ln w="9525">
            <a:noFill/>
            <a:miter lim="800000"/>
            <a:headEnd/>
            <a:tailEnd/>
          </a:ln>
        </p:spPr>
      </p:pic>
      <p:sp>
        <p:nvSpPr>
          <p:cNvPr id="8" name="Rectangle 7"/>
          <p:cNvSpPr/>
          <p:nvPr/>
        </p:nvSpPr>
        <p:spPr>
          <a:xfrm>
            <a:off x="2143108" y="214290"/>
            <a:ext cx="4572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0" fontAlgn="base" hangingPunct="0">
              <a:spcBef>
                <a:spcPct val="0"/>
              </a:spcBef>
              <a:spcAft>
                <a:spcPct val="0"/>
              </a:spcAft>
            </a:pPr>
            <a:r>
              <a:rPr lang="fr-FR" b="1" i="1" dirty="0" smtClean="0">
                <a:solidFill>
                  <a:srgbClr val="7030A0"/>
                </a:solidFill>
                <a:cs typeface="Times New Roman" pitchFamily="18" charset="0"/>
              </a:rPr>
              <a:t>Faculté de médecine de Tlemcen</a:t>
            </a:r>
          </a:p>
          <a:p>
            <a:pPr algn="ctr" eaLnBrk="0" fontAlgn="base" hangingPunct="0">
              <a:spcBef>
                <a:spcPct val="0"/>
              </a:spcBef>
              <a:spcAft>
                <a:spcPct val="0"/>
              </a:spcAft>
            </a:pPr>
            <a:r>
              <a:rPr lang="fr-FR" b="1" i="1" dirty="0" smtClean="0">
                <a:solidFill>
                  <a:srgbClr val="7030A0"/>
                </a:solidFill>
                <a:cs typeface="Times New Roman" pitchFamily="18" charset="0"/>
              </a:rPr>
              <a:t>Département de pharmacie</a:t>
            </a:r>
          </a:p>
          <a:p>
            <a:pPr algn="ctr" eaLnBrk="0" fontAlgn="base" hangingPunct="0">
              <a:spcBef>
                <a:spcPct val="0"/>
              </a:spcBef>
              <a:spcAft>
                <a:spcPct val="0"/>
              </a:spcAft>
            </a:pPr>
            <a:r>
              <a:rPr lang="fr-FR" b="1" i="1" dirty="0" smtClean="0">
                <a:solidFill>
                  <a:srgbClr val="7030A0"/>
                </a:solidFill>
                <a:cs typeface="Times New Roman" pitchFamily="18" charset="0"/>
              </a:rPr>
              <a:t>Pharmacologie</a:t>
            </a:r>
            <a:endParaRPr lang="fr-FR" b="1" i="1" dirty="0">
              <a:solidFill>
                <a:srgbClr val="7030A0"/>
              </a:solidFill>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bwMode="auto">
          <a:xfrm>
            <a:off x="609600" y="18864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dirty="0">
                <a:solidFill>
                  <a:schemeClr val="bg1"/>
                </a:solidFill>
              </a:rPr>
              <a:t>1</a:t>
            </a:r>
            <a:r>
              <a:rPr lang="fr-FR" dirty="0" smtClean="0">
                <a:solidFill>
                  <a:schemeClr val="bg1"/>
                </a:solidFill>
              </a:rPr>
              <a:t>. Traitement médicamenteux</a:t>
            </a:r>
          </a:p>
        </p:txBody>
      </p:sp>
      <p:sp>
        <p:nvSpPr>
          <p:cNvPr id="22" name="Rectangle 21"/>
          <p:cNvSpPr/>
          <p:nvPr/>
        </p:nvSpPr>
        <p:spPr>
          <a:xfrm>
            <a:off x="1214414" y="857232"/>
            <a:ext cx="6390456" cy="369332"/>
          </a:xfrm>
          <a:prstGeom prst="rect">
            <a:avLst/>
          </a:prstGeom>
          <a:solidFill>
            <a:schemeClr val="bg2">
              <a:lumMod val="75000"/>
            </a:schemeClr>
          </a:solidFill>
        </p:spPr>
        <p:txBody>
          <a:bodyPr wrap="square">
            <a:spAutoFit/>
          </a:bodyPr>
          <a:lstStyle/>
          <a:p>
            <a:pPr algn="ctr"/>
            <a:r>
              <a:rPr lang="fr-FR" dirty="0" smtClean="0"/>
              <a:t>DUODOPA® </a:t>
            </a:r>
            <a:r>
              <a:rPr lang="fr-FR" dirty="0"/>
              <a:t>(gel intestinal de </a:t>
            </a:r>
            <a:r>
              <a:rPr lang="fr-FR" dirty="0" smtClean="0"/>
              <a:t> lévodopa/</a:t>
            </a:r>
            <a:r>
              <a:rPr lang="fr-FR" dirty="0" err="1" smtClean="0"/>
              <a:t>carbidopa</a:t>
            </a:r>
            <a:endParaRPr lang="fr-FR" dirty="0"/>
          </a:p>
        </p:txBody>
      </p:sp>
      <p:pic>
        <p:nvPicPr>
          <p:cNvPr id="34" name="Picture 3" descr="D:\cours 2eme année TK\parkinson\images\schema2 pom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24" y="3605497"/>
            <a:ext cx="7786742" cy="325250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1691680" y="0"/>
            <a:ext cx="6192688" cy="692696"/>
          </a:xfrm>
          <a:prstGeom prst="rect">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fr-FR" sz="2400" b="1" dirty="0" smtClean="0">
              <a:solidFill>
                <a:schemeClr val="tx1"/>
              </a:solidFill>
            </a:endParaRPr>
          </a:p>
          <a:p>
            <a:pPr algn="ctr" eaLnBrk="0" hangingPunct="0">
              <a:defRPr/>
            </a:pPr>
            <a:endParaRPr lang="fr-FR" sz="2400" b="1" dirty="0" smtClean="0">
              <a:solidFill>
                <a:schemeClr val="tx1"/>
              </a:solidFill>
            </a:endParaRPr>
          </a:p>
          <a:p>
            <a:pPr algn="ctr" eaLnBrk="0" hangingPunct="0">
              <a:defRPr/>
            </a:pPr>
            <a:r>
              <a:rPr lang="fr-FR" sz="2400" b="1" dirty="0" smtClean="0">
                <a:solidFill>
                  <a:schemeClr val="tx1"/>
                </a:solidFill>
              </a:rPr>
              <a:t>I. Les antiparkinsoniens à visée substitutive</a:t>
            </a:r>
          </a:p>
          <a:p>
            <a:pPr algn="ctr" eaLnBrk="0" hangingPunct="0">
              <a:defRPr/>
            </a:pPr>
            <a:r>
              <a:rPr lang="fr-FR" sz="2000" b="1" dirty="0" smtClean="0">
                <a:solidFill>
                  <a:srgbClr val="0070C0"/>
                </a:solidFill>
              </a:rPr>
              <a:t>A. Les médicaments dopaminergiques</a:t>
            </a:r>
            <a:endParaRPr lang="fr-FR" sz="2400" b="1" dirty="0" smtClean="0">
              <a:solidFill>
                <a:srgbClr val="0070C0"/>
              </a:solidFill>
            </a:endParaRPr>
          </a:p>
          <a:p>
            <a:pPr algn="ctr" eaLnBrk="0" hangingPunct="0">
              <a:defRPr/>
            </a:pPr>
            <a:endParaRPr lang="fr-FR" sz="2400" b="1" dirty="0" smtClean="0">
              <a:solidFill>
                <a:schemeClr val="tx1"/>
              </a:solidFill>
            </a:endParaRPr>
          </a:p>
          <a:p>
            <a:pPr algn="ctr" eaLnBrk="0" hangingPunct="0">
              <a:defRPr/>
            </a:pPr>
            <a:endParaRPr lang="fr-FR" sz="2400" b="1" dirty="0">
              <a:solidFill>
                <a:schemeClr val="tx1"/>
              </a:solidFill>
            </a:endParaRPr>
          </a:p>
        </p:txBody>
      </p:sp>
      <p:pic>
        <p:nvPicPr>
          <p:cNvPr id="1026" name="Picture 2"/>
          <p:cNvPicPr>
            <a:picLocks noChangeAspect="1" noChangeArrowheads="1"/>
          </p:cNvPicPr>
          <p:nvPr/>
        </p:nvPicPr>
        <p:blipFill>
          <a:blip r:embed="rId4"/>
          <a:srcRect/>
          <a:stretch>
            <a:fillRect/>
          </a:stretch>
        </p:blipFill>
        <p:spPr bwMode="auto">
          <a:xfrm>
            <a:off x="785786" y="1428737"/>
            <a:ext cx="7429552" cy="2500330"/>
          </a:xfrm>
          <a:prstGeom prst="rect">
            <a:avLst/>
          </a:prstGeom>
          <a:noFill/>
          <a:ln w="9525">
            <a:noFill/>
            <a:miter lim="800000"/>
            <a:headEnd/>
            <a:tailEnd/>
          </a:ln>
          <a:effectLst/>
        </p:spPr>
      </p:pic>
      <p:sp>
        <p:nvSpPr>
          <p:cNvPr id="8" name="Titre 1"/>
          <p:cNvSpPr txBox="1">
            <a:spLocks/>
          </p:cNvSpPr>
          <p:nvPr/>
        </p:nvSpPr>
        <p:spPr>
          <a:xfrm>
            <a:off x="457200" y="0"/>
            <a:ext cx="8229600" cy="7143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smtClean="0">
                <a:ln>
                  <a:noFill/>
                </a:ln>
                <a:solidFill>
                  <a:schemeClr val="lt1"/>
                </a:solidFill>
                <a:effectLst/>
                <a:uLnTx/>
                <a:uFillTx/>
                <a:latin typeface="+mn-lt"/>
                <a:ea typeface="+mn-ea"/>
                <a:cs typeface="+mn-cs"/>
              </a:rPr>
              <a:t>L-DOPA</a:t>
            </a:r>
            <a:endParaRPr kumimoji="0" lang="fr-FR" sz="44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366163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anim calcmode="lin" valueType="num">
                                      <p:cBhvr>
                                        <p:cTn id="10" dur="500" fill="hold"/>
                                        <p:tgtEl>
                                          <p:spTgt spid="22"/>
                                        </p:tgtEl>
                                        <p:attrNameLst>
                                          <p:attrName>ppt_x</p:attrName>
                                        </p:attrNameLst>
                                      </p:cBhvr>
                                      <p:tavLst>
                                        <p:tav tm="0">
                                          <p:val>
                                            <p:fltVal val="0.5"/>
                                          </p:val>
                                        </p:tav>
                                        <p:tav tm="100000">
                                          <p:val>
                                            <p:strVal val="#ppt_x"/>
                                          </p:val>
                                        </p:tav>
                                      </p:tavLst>
                                    </p:anim>
                                    <p:anim calcmode="lin" valueType="num">
                                      <p:cBhvr>
                                        <p:cTn id="11"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2"/>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15816" y="836712"/>
            <a:ext cx="2527423" cy="461665"/>
          </a:xfrm>
          <a:prstGeom prst="rect">
            <a:avLst/>
          </a:prstGeom>
          <a:ln w="38100">
            <a:solidFill>
              <a:schemeClr val="tx1"/>
            </a:solidFill>
          </a:ln>
        </p:spPr>
        <p:txBody>
          <a:bodyPr wrap="none">
            <a:spAutoFit/>
          </a:bodyPr>
          <a:lstStyle/>
          <a:p>
            <a:r>
              <a:rPr lang="fr-FR" sz="2400" b="1" dirty="0" smtClean="0">
                <a:effectLst>
                  <a:outerShdw blurRad="38100" dist="38100" dir="2700000" algn="tl">
                    <a:srgbClr val="000000">
                      <a:alpha val="43137"/>
                    </a:srgbClr>
                  </a:outerShdw>
                </a:effectLst>
                <a:latin typeface="+mj-lt"/>
                <a:cs typeface="Times New Roman" pitchFamily="18" charset="0"/>
              </a:rPr>
              <a:t>Effets indésirables</a:t>
            </a:r>
            <a:endParaRPr lang="fr-FR" sz="2400" b="1" dirty="0">
              <a:latin typeface="+mj-lt"/>
            </a:endParaRPr>
          </a:p>
        </p:txBody>
      </p:sp>
      <p:sp>
        <p:nvSpPr>
          <p:cNvPr id="11" name="Espace réservé du contenu 2"/>
          <p:cNvSpPr txBox="1">
            <a:spLocks/>
          </p:cNvSpPr>
          <p:nvPr/>
        </p:nvSpPr>
        <p:spPr>
          <a:xfrm>
            <a:off x="0" y="1484784"/>
            <a:ext cx="9144000" cy="5158926"/>
          </a:xfrm>
          <a:prstGeom prst="rect">
            <a:avLst/>
          </a:prstGeom>
          <a:ln w="28575">
            <a:solidFill>
              <a:schemeClr val="tx1"/>
            </a:solidFill>
          </a:ln>
        </p:spPr>
        <p:txBody>
          <a:bodyPr vert="horz">
            <a:normAutofit/>
          </a:bodyPr>
          <a:lstStyle/>
          <a:p>
            <a:pPr marL="600074" indent="-462915">
              <a:buAutoNum type="arabicPeriod"/>
            </a:pPr>
            <a:r>
              <a:rPr lang="fr-FR" sz="2000" b="1" u="sng" dirty="0" smtClean="0">
                <a:solidFill>
                  <a:srgbClr val="155C04"/>
                </a:solidFill>
                <a:latin typeface="Arial" pitchFamily="34" charset="0"/>
                <a:cs typeface="Arial" pitchFamily="34" charset="0"/>
              </a:rPr>
              <a:t>Complications digestives</a:t>
            </a:r>
            <a:r>
              <a:rPr lang="fr-FR" sz="2000" dirty="0" smtClean="0">
                <a:latin typeface="Arial" pitchFamily="34" charset="0"/>
                <a:cs typeface="Arial" pitchFamily="34" charset="0"/>
              </a:rPr>
              <a:t>: en général transitoires  : nausées, vomissements </a:t>
            </a:r>
          </a:p>
          <a:p>
            <a:pPr marL="137159"/>
            <a:endParaRPr lang="fr-FR" sz="2000" dirty="0" smtClean="0">
              <a:latin typeface="Arial" pitchFamily="34" charset="0"/>
              <a:cs typeface="Arial" pitchFamily="34" charset="0"/>
            </a:endParaRPr>
          </a:p>
          <a:p>
            <a:pPr marL="600074" indent="-462915">
              <a:buAutoNum type="arabicPeriod"/>
            </a:pPr>
            <a:r>
              <a:rPr lang="fr-FR" sz="2000" b="1" u="sng" dirty="0" smtClean="0">
                <a:solidFill>
                  <a:srgbClr val="155C04"/>
                </a:solidFill>
                <a:latin typeface="Arial" pitchFamily="34" charset="0"/>
                <a:cs typeface="Arial" pitchFamily="34" charset="0"/>
              </a:rPr>
              <a:t>Complications motrices</a:t>
            </a:r>
            <a:endParaRPr lang="fr-FR" sz="2000" b="1" dirty="0" smtClean="0">
              <a:solidFill>
                <a:srgbClr val="155C04"/>
              </a:solidFill>
              <a:latin typeface="Arial" pitchFamily="34" charset="0"/>
              <a:cs typeface="Arial" pitchFamily="34" charset="0"/>
            </a:endParaRPr>
          </a:p>
          <a:p>
            <a:pPr marL="600074" indent="-462915"/>
            <a:r>
              <a:rPr lang="fr-FR" sz="2000" dirty="0" smtClean="0">
                <a:solidFill>
                  <a:srgbClr val="FFFF00"/>
                </a:solidFill>
                <a:latin typeface="Arial" pitchFamily="34" charset="0"/>
                <a:cs typeface="Arial" pitchFamily="34" charset="0"/>
              </a:rPr>
              <a:t> </a:t>
            </a:r>
            <a:r>
              <a:rPr lang="fr-FR" sz="2000" dirty="0" smtClean="0">
                <a:solidFill>
                  <a:srgbClr val="FF0000"/>
                </a:solidFill>
                <a:latin typeface="Arial" pitchFamily="34" charset="0"/>
                <a:cs typeface="Arial" pitchFamily="34" charset="0"/>
              </a:rPr>
              <a:t>*les fluctuations d’efficacité du traitement :</a:t>
            </a:r>
            <a:r>
              <a:rPr lang="fr-FR" sz="2000" dirty="0" smtClean="0">
                <a:latin typeface="Arial" pitchFamily="34" charset="0"/>
                <a:cs typeface="Arial" pitchFamily="34" charset="0"/>
              </a:rPr>
              <a:t>réapparition de la symptomatologie </a:t>
            </a:r>
          </a:p>
          <a:p>
            <a:pPr marL="600074" indent="-462915">
              <a:buNone/>
            </a:pPr>
            <a:r>
              <a:rPr lang="fr-FR" sz="2000" dirty="0" smtClean="0">
                <a:latin typeface="Arial" pitchFamily="34" charset="0"/>
                <a:cs typeface="Arial" pitchFamily="34" charset="0"/>
              </a:rPr>
              <a:t>à distance des prises médicamenteuses </a:t>
            </a:r>
            <a:r>
              <a:rPr lang="fr-FR" sz="2000" b="1" dirty="0" smtClean="0">
                <a:latin typeface="Arial" pitchFamily="34" charset="0"/>
                <a:cs typeface="Arial" pitchFamily="34" charset="0"/>
              </a:rPr>
              <a:t>akinésie de fin de dose </a:t>
            </a:r>
            <a:r>
              <a:rPr lang="fr-FR" sz="2000" dirty="0" smtClean="0">
                <a:latin typeface="Arial" pitchFamily="34" charset="0"/>
                <a:cs typeface="Arial" pitchFamily="34" charset="0"/>
              </a:rPr>
              <a:t>»</a:t>
            </a:r>
          </a:p>
          <a:p>
            <a:pPr marL="600074" indent="-462915">
              <a:buFontTx/>
              <a:buChar char="-"/>
            </a:pPr>
            <a:r>
              <a:rPr lang="fr-FR" sz="2000" dirty="0" smtClean="0">
                <a:latin typeface="Arial" pitchFamily="34" charset="0"/>
                <a:cs typeface="Arial" pitchFamily="34" charset="0"/>
              </a:rPr>
              <a:t>puis, avec l’évolution, la réapparition des signes est plus anarchique </a:t>
            </a:r>
            <a:r>
              <a:rPr lang="fr-FR" sz="2000" b="1" dirty="0" smtClean="0">
                <a:latin typeface="Arial" pitchFamily="34" charset="0"/>
                <a:cs typeface="Arial" pitchFamily="34" charset="0"/>
              </a:rPr>
              <a:t>(phénomène « on-off »)</a:t>
            </a:r>
          </a:p>
          <a:p>
            <a:pPr>
              <a:buNone/>
            </a:pPr>
            <a:r>
              <a:rPr lang="fr-FR" sz="2000" dirty="0" smtClean="0">
                <a:solidFill>
                  <a:srgbClr val="FF0000"/>
                </a:solidFill>
                <a:latin typeface="Arial" pitchFamily="34" charset="0"/>
                <a:cs typeface="Arial" pitchFamily="34" charset="0"/>
              </a:rPr>
              <a:t>*les mouvements anormaux involontaires (dyskinésies)</a:t>
            </a:r>
          </a:p>
          <a:p>
            <a:pPr>
              <a:buNone/>
            </a:pPr>
            <a:r>
              <a:rPr lang="fr-FR" sz="2000" dirty="0" smtClean="0">
                <a:latin typeface="Arial" pitchFamily="34" charset="0"/>
                <a:cs typeface="Arial" pitchFamily="34" charset="0"/>
              </a:rPr>
              <a:t>-mouvements incoordonnés au pic max de la L Dopa</a:t>
            </a:r>
            <a:r>
              <a:rPr lang="fr-FR" sz="2000" b="1" dirty="0" smtClean="0">
                <a:latin typeface="Arial" pitchFamily="34" charset="0"/>
                <a:cs typeface="Arial" pitchFamily="34" charset="0"/>
              </a:rPr>
              <a:t>( « dyskinésies de milieu de dose »</a:t>
            </a:r>
            <a:r>
              <a:rPr lang="fr-FR" sz="2000" dirty="0" smtClean="0">
                <a:latin typeface="Arial" pitchFamily="34" charset="0"/>
                <a:cs typeface="Arial" pitchFamily="34" charset="0"/>
              </a:rPr>
              <a:t>). </a:t>
            </a:r>
          </a:p>
          <a:p>
            <a:pPr>
              <a:buNone/>
            </a:pPr>
            <a:endParaRPr lang="fr-FR" sz="2000" dirty="0" smtClean="0">
              <a:latin typeface="Arial" pitchFamily="34" charset="0"/>
              <a:cs typeface="Arial" pitchFamily="34" charset="0"/>
            </a:endParaRPr>
          </a:p>
          <a:p>
            <a:r>
              <a:rPr lang="fr-FR" sz="2100" b="1" u="sng" dirty="0" smtClean="0">
                <a:solidFill>
                  <a:srgbClr val="155C04"/>
                </a:solidFill>
                <a:latin typeface="Arial" pitchFamily="34" charset="0"/>
                <a:cs typeface="Arial" pitchFamily="34" charset="0"/>
              </a:rPr>
              <a:t>3- Complications psychiques du traitement</a:t>
            </a:r>
            <a:r>
              <a:rPr lang="fr-FR" sz="2400" dirty="0" smtClean="0"/>
              <a:t> psychoses avec délires et hallucinations</a:t>
            </a:r>
            <a:endParaRPr lang="fr-FR" sz="2000" dirty="0" smtClean="0">
              <a:latin typeface="Arial" pitchFamily="34" charset="0"/>
              <a:cs typeface="Arial" pitchFamily="34" charset="0"/>
            </a:endParaRPr>
          </a:p>
          <a:p>
            <a:pPr>
              <a:buNone/>
            </a:pPr>
            <a:endParaRPr lang="fr-FR" sz="2000" dirty="0" smtClean="0">
              <a:latin typeface="Arial" pitchFamily="34" charset="0"/>
              <a:cs typeface="Arial" pitchFamily="34" charset="0"/>
            </a:endParaRPr>
          </a:p>
          <a:p>
            <a:endParaRPr lang="fr-FR" sz="2000" b="1" dirty="0" smtClean="0">
              <a:solidFill>
                <a:srgbClr val="FF0000"/>
              </a:solidFill>
            </a:endParaRPr>
          </a:p>
        </p:txBody>
      </p:sp>
      <p:sp>
        <p:nvSpPr>
          <p:cNvPr id="14" name="Espace réservé du numéro de diapositive 13"/>
          <p:cNvSpPr>
            <a:spLocks noGrp="1"/>
          </p:cNvSpPr>
          <p:nvPr>
            <p:ph type="sldNum" sz="quarter" idx="12"/>
          </p:nvPr>
        </p:nvSpPr>
        <p:spPr/>
        <p:txBody>
          <a:bodyPr>
            <a:normAutofit/>
          </a:bodyPr>
          <a:lstStyle/>
          <a:p>
            <a:fld id="{A137B15C-821B-4D12-8683-0345D56641AE}" type="slidenum">
              <a:rPr lang="fr-FR" smtClean="0"/>
              <a:pPr/>
              <a:t>11</a:t>
            </a:fld>
            <a:endParaRPr lang="fr-FR"/>
          </a:p>
        </p:txBody>
      </p:sp>
      <p:sp>
        <p:nvSpPr>
          <p:cNvPr id="7" name="Titre 1"/>
          <p:cNvSpPr txBox="1">
            <a:spLocks/>
          </p:cNvSpPr>
          <p:nvPr/>
        </p:nvSpPr>
        <p:spPr>
          <a:xfrm>
            <a:off x="457200" y="0"/>
            <a:ext cx="8229600" cy="7143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smtClean="0">
                <a:ln>
                  <a:noFill/>
                </a:ln>
                <a:solidFill>
                  <a:schemeClr val="lt1"/>
                </a:solidFill>
                <a:effectLst/>
                <a:uLnTx/>
                <a:uFillTx/>
                <a:latin typeface="+mn-lt"/>
                <a:ea typeface="+mn-ea"/>
                <a:cs typeface="+mn-cs"/>
              </a:rPr>
              <a:t>L-DOPA</a:t>
            </a:r>
            <a:endParaRPr kumimoji="0" lang="fr-FR" sz="44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checkerboard(across)">
                                      <p:cBhvr>
                                        <p:cTn id="17" dur="500"/>
                                        <p:tgtEl>
                                          <p:spTgt spid="11">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0" dur="500"/>
                                        <p:tgtEl>
                                          <p:spTgt spid="11">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checkerboard(across)">
                                      <p:cBhvr>
                                        <p:cTn id="23" dur="500"/>
                                        <p:tgtEl>
                                          <p:spTgt spid="1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checkerboard(across)">
                                      <p:cBhvr>
                                        <p:cTn id="28" dur="500"/>
                                        <p:tgtEl>
                                          <p:spTgt spid="11">
                                            <p:txEl>
                                              <p:pRg st="6" end="6"/>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checkerboard(across)">
                                      <p:cBhvr>
                                        <p:cTn id="31" dur="500"/>
                                        <p:tgtEl>
                                          <p:spTgt spid="11">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1">
                                            <p:txEl>
                                              <p:pRg st="9" end="9"/>
                                            </p:txEl>
                                          </p:spTgt>
                                        </p:tgtEl>
                                        <p:attrNameLst>
                                          <p:attrName>style.visibility</p:attrName>
                                        </p:attrNameLst>
                                      </p:cBhvr>
                                      <p:to>
                                        <p:strVal val="visible"/>
                                      </p:to>
                                    </p:set>
                                    <p:animEffect transition="in" filter="checkerboard(across)">
                                      <p:cBhvr>
                                        <p:cTn id="36"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bwMode="auto">
          <a:xfrm>
            <a:off x="609600" y="18864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dirty="0">
                <a:solidFill>
                  <a:schemeClr val="bg1"/>
                </a:solidFill>
              </a:rPr>
              <a:t>1</a:t>
            </a:r>
            <a:r>
              <a:rPr lang="fr-FR" dirty="0" smtClean="0">
                <a:solidFill>
                  <a:schemeClr val="bg1"/>
                </a:solidFill>
              </a:rPr>
              <a:t>. Traitement médicamenteux</a:t>
            </a:r>
          </a:p>
        </p:txBody>
      </p:sp>
      <p:pic>
        <p:nvPicPr>
          <p:cNvPr id="32" name="Picture 2" descr="D:\cours 2eme année TK\parkinson\images\sche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28" y="1142984"/>
            <a:ext cx="6264695" cy="2428891"/>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p:cNvSpPr>
            <a:spLocks noGrp="1"/>
          </p:cNvSpPr>
          <p:nvPr>
            <p:ph type="title"/>
          </p:nvPr>
        </p:nvSpPr>
        <p:spPr>
          <a:xfrm>
            <a:off x="457200" y="0"/>
            <a:ext cx="8229600" cy="100010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fr-FR" b="1" dirty="0" smtClean="0"/>
              <a:t>L-DOPA: Effets indésirables moteurs</a:t>
            </a:r>
            <a:endParaRPr lang="fr-FR" b="1" dirty="0"/>
          </a:p>
        </p:txBody>
      </p:sp>
      <p:pic>
        <p:nvPicPr>
          <p:cNvPr id="6" name="Picture 2"/>
          <p:cNvPicPr>
            <a:picLocks noChangeAspect="1" noChangeArrowheads="1"/>
          </p:cNvPicPr>
          <p:nvPr/>
        </p:nvPicPr>
        <p:blipFill>
          <a:blip r:embed="rId4"/>
          <a:srcRect/>
          <a:stretch>
            <a:fillRect/>
          </a:stretch>
        </p:blipFill>
        <p:spPr bwMode="auto">
          <a:xfrm>
            <a:off x="857224" y="3643314"/>
            <a:ext cx="7500990" cy="2981318"/>
          </a:xfrm>
          <a:prstGeom prst="rect">
            <a:avLst/>
          </a:prstGeom>
          <a:noFill/>
          <a:ln w="9525">
            <a:noFill/>
            <a:miter lim="800000"/>
            <a:headEnd/>
            <a:tailEnd/>
          </a:ln>
          <a:effectLst/>
        </p:spPr>
      </p:pic>
    </p:spTree>
    <p:extLst>
      <p:ext uri="{BB962C8B-B14F-4D97-AF65-F5344CB8AC3E}">
        <p14:creationId xmlns:p14="http://schemas.microsoft.com/office/powerpoint/2010/main" val="366163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1714480" y="4786322"/>
            <a:ext cx="2705100" cy="1685925"/>
          </a:xfrm>
          <a:prstGeom prst="rect">
            <a:avLst/>
          </a:prstGeom>
          <a:noFill/>
          <a:ln w="9525">
            <a:noFill/>
            <a:miter lim="800000"/>
            <a:headEnd/>
            <a:tailEnd/>
          </a:ln>
          <a:effectLst/>
        </p:spPr>
      </p:pic>
      <p:sp>
        <p:nvSpPr>
          <p:cNvPr id="6" name="Rectangle 5"/>
          <p:cNvSpPr/>
          <p:nvPr/>
        </p:nvSpPr>
        <p:spPr>
          <a:xfrm>
            <a:off x="307975" y="1393017"/>
            <a:ext cx="2232248" cy="504056"/>
          </a:xfrm>
          <a:prstGeom prst="rect">
            <a:avLst/>
          </a:prstGeom>
          <a:solidFill>
            <a:srgbClr val="BD1F88"/>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dirty="0" smtClean="0">
                <a:solidFill>
                  <a:schemeClr val="tx1"/>
                </a:solidFill>
              </a:rPr>
              <a:t>Dérivés de l’ergot de seigle</a:t>
            </a:r>
            <a:endParaRPr lang="fr-FR" dirty="0">
              <a:solidFill>
                <a:schemeClr val="tx1"/>
              </a:solidFill>
            </a:endParaRPr>
          </a:p>
        </p:txBody>
      </p:sp>
      <p:sp>
        <p:nvSpPr>
          <p:cNvPr id="7" name="Rectangle 6"/>
          <p:cNvSpPr/>
          <p:nvPr/>
        </p:nvSpPr>
        <p:spPr>
          <a:xfrm>
            <a:off x="4929190" y="1393017"/>
            <a:ext cx="2232248" cy="642942"/>
          </a:xfrm>
          <a:prstGeom prst="rect">
            <a:avLst/>
          </a:prstGeom>
          <a:solidFill>
            <a:srgbClr val="BD1F88"/>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dirty="0" smtClean="0">
                <a:solidFill>
                  <a:schemeClr val="tx1"/>
                </a:solidFill>
              </a:rPr>
              <a:t>Non Dérivés de l’ergot de seigle</a:t>
            </a:r>
            <a:endParaRPr lang="fr-FR" dirty="0">
              <a:solidFill>
                <a:schemeClr val="tx1"/>
              </a:solidFill>
            </a:endParaRPr>
          </a:p>
        </p:txBody>
      </p:sp>
      <p:sp>
        <p:nvSpPr>
          <p:cNvPr id="8" name="ZoneTexte 7"/>
          <p:cNvSpPr txBox="1"/>
          <p:nvPr/>
        </p:nvSpPr>
        <p:spPr>
          <a:xfrm>
            <a:off x="0" y="2428868"/>
            <a:ext cx="3857620" cy="923330"/>
          </a:xfrm>
          <a:prstGeom prst="rect">
            <a:avLst/>
          </a:prstGeom>
          <a:noFill/>
        </p:spPr>
        <p:txBody>
          <a:bodyPr wrap="square" rtlCol="0">
            <a:spAutoFit/>
          </a:bodyPr>
          <a:lstStyle/>
          <a:p>
            <a:pPr>
              <a:buFont typeface="Wingdings" pitchFamily="2" charset="2"/>
              <a:buChar char="q"/>
            </a:pPr>
            <a:r>
              <a:rPr lang="fr-FR" dirty="0" smtClean="0"/>
              <a:t>Bromocriptine   (</a:t>
            </a:r>
            <a:r>
              <a:rPr lang="fr-FR" b="1" dirty="0" err="1" smtClean="0">
                <a:solidFill>
                  <a:srgbClr val="155C04"/>
                </a:solidFill>
              </a:rPr>
              <a:t>inh</a:t>
            </a:r>
            <a:r>
              <a:rPr lang="fr-FR" b="1" dirty="0" smtClean="0">
                <a:solidFill>
                  <a:srgbClr val="155C04"/>
                </a:solidFill>
              </a:rPr>
              <a:t> lactation???)</a:t>
            </a:r>
          </a:p>
          <a:p>
            <a:pPr>
              <a:buFont typeface="Wingdings" pitchFamily="2" charset="2"/>
              <a:buChar char="q"/>
            </a:pPr>
            <a:r>
              <a:rPr lang="fr-FR" dirty="0" err="1" smtClean="0"/>
              <a:t>Cabergoline</a:t>
            </a:r>
            <a:endParaRPr lang="fr-FR" dirty="0" smtClean="0"/>
          </a:p>
          <a:p>
            <a:pPr>
              <a:buFont typeface="Wingdings" pitchFamily="2" charset="2"/>
              <a:buChar char="q"/>
            </a:pPr>
            <a:endParaRPr lang="fr-FR" dirty="0" smtClean="0"/>
          </a:p>
        </p:txBody>
      </p:sp>
      <p:sp>
        <p:nvSpPr>
          <p:cNvPr id="11" name="ZoneTexte 10"/>
          <p:cNvSpPr txBox="1"/>
          <p:nvPr/>
        </p:nvSpPr>
        <p:spPr>
          <a:xfrm>
            <a:off x="4714877" y="2857496"/>
            <a:ext cx="4429124" cy="646331"/>
          </a:xfrm>
          <a:prstGeom prst="rect">
            <a:avLst/>
          </a:prstGeom>
          <a:noFill/>
        </p:spPr>
        <p:txBody>
          <a:bodyPr wrap="square" rtlCol="0">
            <a:spAutoFit/>
          </a:bodyPr>
          <a:lstStyle/>
          <a:p>
            <a:pPr>
              <a:buFont typeface="Wingdings" pitchFamily="2" charset="2"/>
              <a:buChar char="q"/>
            </a:pPr>
            <a:r>
              <a:rPr lang="fr-FR" dirty="0" err="1" smtClean="0"/>
              <a:t>Ropinirole</a:t>
            </a:r>
            <a:r>
              <a:rPr lang="fr-FR" dirty="0" smtClean="0"/>
              <a:t> (IR)</a:t>
            </a:r>
          </a:p>
          <a:p>
            <a:pPr>
              <a:buFont typeface="Wingdings" pitchFamily="2" charset="2"/>
              <a:buChar char="q"/>
            </a:pPr>
            <a:r>
              <a:rPr lang="fr-FR" dirty="0" err="1" smtClean="0"/>
              <a:t>pramipexole</a:t>
            </a:r>
            <a:r>
              <a:rPr lang="fr-FR" dirty="0" smtClean="0"/>
              <a:t>  (IR)</a:t>
            </a:r>
          </a:p>
        </p:txBody>
      </p:sp>
      <p:sp>
        <p:nvSpPr>
          <p:cNvPr id="9" name="Espace réservé du numéro de diapositive 8"/>
          <p:cNvSpPr>
            <a:spLocks noGrp="1"/>
          </p:cNvSpPr>
          <p:nvPr>
            <p:ph type="sldNum" sz="quarter" idx="12"/>
          </p:nvPr>
        </p:nvSpPr>
        <p:spPr/>
        <p:txBody>
          <a:bodyPr>
            <a:normAutofit/>
          </a:bodyPr>
          <a:lstStyle/>
          <a:p>
            <a:fld id="{A137B15C-821B-4D12-8683-0345D56641AE}" type="slidenum">
              <a:rPr lang="fr-FR" smtClean="0"/>
              <a:pPr/>
              <a:t>13</a:t>
            </a:fld>
            <a:endParaRPr lang="fr-FR"/>
          </a:p>
        </p:txBody>
      </p:sp>
      <p:sp>
        <p:nvSpPr>
          <p:cNvPr id="26626" name="AutoShape 2" descr="Résultat de recherche d'images pour &quot;ergot de seig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Accolade fermante 14"/>
          <p:cNvSpPr/>
          <p:nvPr/>
        </p:nvSpPr>
        <p:spPr>
          <a:xfrm>
            <a:off x="1571604" y="2500306"/>
            <a:ext cx="214314" cy="500066"/>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026" name="Picture 2"/>
          <p:cNvPicPr>
            <a:picLocks noChangeAspect="1" noChangeArrowheads="1"/>
          </p:cNvPicPr>
          <p:nvPr/>
        </p:nvPicPr>
        <p:blipFill>
          <a:blip r:embed="rId4"/>
          <a:srcRect/>
          <a:stretch>
            <a:fillRect/>
          </a:stretch>
        </p:blipFill>
        <p:spPr bwMode="auto">
          <a:xfrm>
            <a:off x="0" y="4714875"/>
            <a:ext cx="2143125" cy="2143125"/>
          </a:xfrm>
          <a:prstGeom prst="rect">
            <a:avLst/>
          </a:prstGeom>
          <a:noFill/>
          <a:ln w="9525">
            <a:noFill/>
            <a:miter lim="800000"/>
            <a:headEnd/>
            <a:tailEnd/>
          </a:ln>
          <a:effectLst/>
        </p:spPr>
      </p:pic>
      <p:sp>
        <p:nvSpPr>
          <p:cNvPr id="16" name="Titre 1"/>
          <p:cNvSpPr>
            <a:spLocks noGrp="1"/>
          </p:cNvSpPr>
          <p:nvPr>
            <p:ph type="title"/>
          </p:nvPr>
        </p:nvSpPr>
        <p:spPr>
          <a:xfrm>
            <a:off x="457200" y="0"/>
            <a:ext cx="8229600" cy="100010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fr-FR" b="1" dirty="0" smtClean="0"/>
              <a:t>LES AGONISTES DOPAMINERGIQUES</a:t>
            </a:r>
            <a:endParaRPr lang="fr-FR" b="1" dirty="0"/>
          </a:p>
        </p:txBody>
      </p:sp>
      <p:pic>
        <p:nvPicPr>
          <p:cNvPr id="4098" name="Picture 2"/>
          <p:cNvPicPr>
            <a:picLocks noChangeAspect="1" noChangeArrowheads="1"/>
          </p:cNvPicPr>
          <p:nvPr/>
        </p:nvPicPr>
        <p:blipFill>
          <a:blip r:embed="rId5"/>
          <a:srcRect/>
          <a:stretch>
            <a:fillRect/>
          </a:stretch>
        </p:blipFill>
        <p:spPr bwMode="auto">
          <a:xfrm>
            <a:off x="6429388" y="5491166"/>
            <a:ext cx="2447925" cy="1366834"/>
          </a:xfrm>
          <a:prstGeom prst="rect">
            <a:avLst/>
          </a:prstGeom>
          <a:noFill/>
          <a:ln w="9525">
            <a:noFill/>
            <a:miter lim="800000"/>
            <a:headEnd/>
            <a:tailEnd/>
          </a:ln>
          <a:effectLst/>
        </p:spPr>
      </p:pic>
      <p:sp>
        <p:nvSpPr>
          <p:cNvPr id="17" name="ZoneTexte 16"/>
          <p:cNvSpPr txBox="1"/>
          <p:nvPr/>
        </p:nvSpPr>
        <p:spPr>
          <a:xfrm>
            <a:off x="857224" y="6396335"/>
            <a:ext cx="5429288"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fr-FR" sz="2400" b="1" dirty="0" smtClean="0"/>
              <a:t>Commencer progressivement</a:t>
            </a:r>
            <a:endParaRPr lang="fr-FR" sz="2400" b="1" dirty="0"/>
          </a:p>
        </p:txBody>
      </p:sp>
      <p:pic>
        <p:nvPicPr>
          <p:cNvPr id="2050" name="Picture 2"/>
          <p:cNvPicPr>
            <a:picLocks noChangeAspect="1" noChangeArrowheads="1"/>
          </p:cNvPicPr>
          <p:nvPr/>
        </p:nvPicPr>
        <p:blipFill>
          <a:blip r:embed="rId6" cstate="print"/>
          <a:srcRect/>
          <a:stretch>
            <a:fillRect/>
          </a:stretch>
        </p:blipFill>
        <p:spPr bwMode="auto">
          <a:xfrm>
            <a:off x="6143604" y="4071942"/>
            <a:ext cx="3000396" cy="1501615"/>
          </a:xfrm>
          <a:prstGeom prst="rect">
            <a:avLst/>
          </a:prstGeom>
          <a:noFill/>
          <a:ln w="9525">
            <a:noFill/>
            <a:miter lim="800000"/>
            <a:headEnd/>
            <a:tailEnd/>
          </a:ln>
          <a:effectLst/>
        </p:spPr>
      </p:pic>
      <p:sp>
        <p:nvSpPr>
          <p:cNvPr id="18" name="ZoneTexte 17"/>
          <p:cNvSpPr txBox="1"/>
          <p:nvPr/>
        </p:nvSpPr>
        <p:spPr>
          <a:xfrm>
            <a:off x="0" y="3643314"/>
            <a:ext cx="328611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Dérivés ergotés antimigraineux</a:t>
            </a:r>
          </a:p>
          <a:p>
            <a:r>
              <a:rPr lang="fr-FR" dirty="0" smtClean="0"/>
              <a:t>Macrolides sauf ???</a:t>
            </a:r>
          </a:p>
          <a:p>
            <a:endParaRPr lang="fr-FR" dirty="0"/>
          </a:p>
        </p:txBody>
      </p:sp>
      <p:sp>
        <p:nvSpPr>
          <p:cNvPr id="2" name="Accolade fermante 1"/>
          <p:cNvSpPr/>
          <p:nvPr/>
        </p:nvSpPr>
        <p:spPr>
          <a:xfrm>
            <a:off x="6929439" y="2890533"/>
            <a:ext cx="231999" cy="613294"/>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ZoneTexte 2"/>
          <p:cNvSpPr txBox="1"/>
          <p:nvPr/>
        </p:nvSpPr>
        <p:spPr>
          <a:xfrm>
            <a:off x="7161438" y="2105088"/>
            <a:ext cx="1982562"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 </a:t>
            </a:r>
            <a:r>
              <a:rPr lang="fr-FR" dirty="0"/>
              <a:t>traitement symptomatique du syndrome idiopathique des jambes sans repos modéré à sévère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heckerboard(across)">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srcRect/>
          <a:stretch>
            <a:fillRect/>
          </a:stretch>
        </p:blipFill>
        <p:spPr bwMode="auto">
          <a:xfrm>
            <a:off x="-1" y="3857628"/>
            <a:ext cx="9144001" cy="11906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14346" y="3143248"/>
            <a:ext cx="9696450" cy="495300"/>
          </a:xfrm>
          <a:prstGeom prst="rect">
            <a:avLst/>
          </a:prstGeom>
          <a:noFill/>
          <a:ln w="9525">
            <a:noFill/>
            <a:miter lim="800000"/>
            <a:headEnd/>
            <a:tailEnd/>
          </a:ln>
          <a:effectLst/>
        </p:spPr>
      </p:pic>
      <p:sp>
        <p:nvSpPr>
          <p:cNvPr id="6" name="Titre 1"/>
          <p:cNvSpPr txBox="1">
            <a:spLocks/>
          </p:cNvSpPr>
          <p:nvPr/>
        </p:nvSpPr>
        <p:spPr>
          <a:xfrm>
            <a:off x="457200" y="0"/>
            <a:ext cx="8229600" cy="10001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err="1" smtClean="0">
                <a:ln>
                  <a:noFill/>
                </a:ln>
                <a:solidFill>
                  <a:schemeClr val="lt1"/>
                </a:solidFill>
                <a:effectLst/>
                <a:uLnTx/>
                <a:uFillTx/>
                <a:latin typeface="+mn-lt"/>
                <a:ea typeface="+mn-ea"/>
                <a:cs typeface="+mn-cs"/>
              </a:rPr>
              <a:t>Ropinirole</a:t>
            </a:r>
            <a:r>
              <a:rPr kumimoji="0" lang="fr-FR" sz="4400" b="1" i="0" u="none" strike="noStrike" kern="1200" cap="none" spc="0" normalizeH="0" baseline="0" noProof="0" dirty="0" smtClean="0">
                <a:ln>
                  <a:noFill/>
                </a:ln>
                <a:solidFill>
                  <a:schemeClr val="lt1"/>
                </a:solidFill>
                <a:effectLst/>
                <a:uLnTx/>
                <a:uFillTx/>
                <a:latin typeface="+mn-lt"/>
                <a:ea typeface="+mn-ea"/>
                <a:cs typeface="+mn-cs"/>
              </a:rPr>
              <a:t>/ IR</a:t>
            </a:r>
            <a:endParaRPr kumimoji="0" lang="fr-FR" sz="44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normAutofit/>
          </a:bodyPr>
          <a:lstStyle/>
          <a:p>
            <a:fld id="{A137B15C-821B-4D12-8683-0345D56641AE}" type="slidenum">
              <a:rPr lang="fr-FR" smtClean="0"/>
              <a:pPr/>
              <a:t>15</a:t>
            </a:fld>
            <a:endParaRPr lang="fr-FR"/>
          </a:p>
        </p:txBody>
      </p:sp>
      <p:sp>
        <p:nvSpPr>
          <p:cNvPr id="6" name="Espace réservé du contenu 5"/>
          <p:cNvSpPr>
            <a:spLocks noGrp="1"/>
          </p:cNvSpPr>
          <p:nvPr>
            <p:ph sz="quarter" idx="1"/>
          </p:nvPr>
        </p:nvSpPr>
        <p:spPr/>
        <p:txBody>
          <a:bodyPr/>
          <a:lstStyle/>
          <a:p>
            <a:endParaRPr lang="fr-FR" dirty="0"/>
          </a:p>
        </p:txBody>
      </p:sp>
      <p:sp>
        <p:nvSpPr>
          <p:cNvPr id="7" name="Rectangle 6"/>
          <p:cNvSpPr/>
          <p:nvPr/>
        </p:nvSpPr>
        <p:spPr>
          <a:xfrm>
            <a:off x="285720" y="3929066"/>
            <a:ext cx="8424936" cy="2308324"/>
          </a:xfrm>
          <a:prstGeom prst="rect">
            <a:avLst/>
          </a:prstGeom>
        </p:spPr>
        <p:txBody>
          <a:bodyPr wrap="square">
            <a:spAutoFit/>
          </a:bodyPr>
          <a:lstStyle/>
          <a:p>
            <a:pPr algn="ctr">
              <a:buFont typeface="Wingdings" pitchFamily="2" charset="2"/>
              <a:buChar char="q"/>
            </a:pPr>
            <a:endParaRPr lang="fr-FR" sz="2400" b="1" dirty="0" smtClean="0">
              <a:solidFill>
                <a:srgbClr val="FF0000"/>
              </a:solidFill>
            </a:endParaRPr>
          </a:p>
          <a:p>
            <a:pPr algn="ctr">
              <a:buFont typeface="Wingdings" pitchFamily="2" charset="2"/>
              <a:buChar char="q"/>
            </a:pPr>
            <a:endParaRPr lang="fr-FR" sz="2400" b="1" dirty="0" smtClean="0">
              <a:solidFill>
                <a:srgbClr val="FF0000"/>
              </a:solidFill>
            </a:endParaRPr>
          </a:p>
          <a:p>
            <a:pPr algn="ctr">
              <a:buFont typeface="Wingdings" pitchFamily="2" charset="2"/>
              <a:buChar char="q"/>
            </a:pPr>
            <a:endParaRPr lang="fr-FR" sz="2400" b="1" dirty="0" smtClean="0">
              <a:solidFill>
                <a:srgbClr val="FF0000"/>
              </a:solidFill>
            </a:endParaRPr>
          </a:p>
          <a:p>
            <a:pPr algn="ctr">
              <a:buFont typeface="Wingdings" pitchFamily="2" charset="2"/>
              <a:buChar char="q"/>
            </a:pPr>
            <a:endParaRPr lang="fr-FR" sz="2400" b="1" dirty="0" smtClean="0">
              <a:solidFill>
                <a:srgbClr val="FF0000"/>
              </a:solidFill>
            </a:endParaRPr>
          </a:p>
          <a:p>
            <a:pPr algn="ctr">
              <a:buFont typeface="Wingdings" pitchFamily="2" charset="2"/>
              <a:buChar char="q"/>
            </a:pPr>
            <a:r>
              <a:rPr lang="fr-FR" sz="2400" b="1" dirty="0" smtClean="0">
                <a:solidFill>
                  <a:srgbClr val="FF0000"/>
                </a:solidFill>
              </a:rPr>
              <a:t>IAM (autres IMAO, </a:t>
            </a:r>
            <a:r>
              <a:rPr lang="fr-FR" sz="2400" b="1" dirty="0" err="1" smtClean="0">
                <a:solidFill>
                  <a:srgbClr val="FF0000"/>
                </a:solidFill>
              </a:rPr>
              <a:t>triptan</a:t>
            </a:r>
            <a:r>
              <a:rPr lang="fr-FR" sz="2400" b="1" dirty="0" smtClean="0">
                <a:solidFill>
                  <a:srgbClr val="FF0000"/>
                </a:solidFill>
              </a:rPr>
              <a:t>)</a:t>
            </a:r>
          </a:p>
          <a:p>
            <a:pPr algn="ctr"/>
            <a:endParaRPr lang="fr-FR" sz="2400" b="1" dirty="0" smtClean="0">
              <a:solidFill>
                <a:srgbClr val="FF0000"/>
              </a:solidFill>
            </a:endParaRPr>
          </a:p>
        </p:txBody>
      </p:sp>
      <p:pic>
        <p:nvPicPr>
          <p:cNvPr id="2050" name="Picture 2"/>
          <p:cNvPicPr>
            <a:picLocks noChangeAspect="1" noChangeArrowheads="1"/>
          </p:cNvPicPr>
          <p:nvPr/>
        </p:nvPicPr>
        <p:blipFill>
          <a:blip r:embed="rId3"/>
          <a:srcRect/>
          <a:stretch>
            <a:fillRect/>
          </a:stretch>
        </p:blipFill>
        <p:spPr bwMode="auto">
          <a:xfrm>
            <a:off x="2071671" y="1928803"/>
            <a:ext cx="5072098" cy="2695586"/>
          </a:xfrm>
          <a:prstGeom prst="rect">
            <a:avLst/>
          </a:prstGeom>
          <a:noFill/>
          <a:ln w="9525">
            <a:noFill/>
            <a:miter lim="800000"/>
            <a:headEnd/>
            <a:tailEnd/>
          </a:ln>
          <a:effectLst/>
        </p:spPr>
      </p:pic>
      <p:sp>
        <p:nvSpPr>
          <p:cNvPr id="11" name="Titre 1"/>
          <p:cNvSpPr>
            <a:spLocks noGrp="1"/>
          </p:cNvSpPr>
          <p:nvPr>
            <p:ph type="title"/>
          </p:nvPr>
        </p:nvSpPr>
        <p:spPr>
          <a:xfrm>
            <a:off x="457200" y="0"/>
            <a:ext cx="8229600" cy="100010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fr-FR" b="1" dirty="0" smtClean="0"/>
              <a:t>IMAO B</a:t>
            </a:r>
            <a:endParaRPr lang="fr-FR" b="1" dirty="0"/>
          </a:p>
        </p:txBody>
      </p:sp>
      <p:sp>
        <p:nvSpPr>
          <p:cNvPr id="8" name="Rectangle 7"/>
          <p:cNvSpPr/>
          <p:nvPr/>
        </p:nvSpPr>
        <p:spPr>
          <a:xfrm>
            <a:off x="2071670" y="1928802"/>
            <a:ext cx="1143008"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fr-FR" b="1" dirty="0" smtClean="0"/>
              <a:t>ICOMT</a:t>
            </a:r>
            <a:endParaRPr lang="fr-FR" b="1" dirty="0"/>
          </a:p>
        </p:txBody>
      </p:sp>
      <p:sp>
        <p:nvSpPr>
          <p:cNvPr id="4" name="Espace réservé du contenu 3"/>
          <p:cNvSpPr>
            <a:spLocks noGrp="1"/>
          </p:cNvSpPr>
          <p:nvPr>
            <p:ph idx="1"/>
          </p:nvPr>
        </p:nvSpPr>
        <p:spPr>
          <a:xfrm>
            <a:off x="457200" y="1071546"/>
            <a:ext cx="8229600" cy="5786454"/>
          </a:xfrm>
        </p:spPr>
        <p:txBody>
          <a:bodyPr>
            <a:normAutofit/>
          </a:bodyPr>
          <a:lstStyle/>
          <a:p>
            <a:pPr>
              <a:buNone/>
            </a:pPr>
            <a:endParaRPr lang="fr-FR" dirty="0"/>
          </a:p>
        </p:txBody>
      </p:sp>
      <p:pic>
        <p:nvPicPr>
          <p:cNvPr id="6146" name="Picture 2"/>
          <p:cNvPicPr>
            <a:picLocks noChangeAspect="1" noChangeArrowheads="1"/>
          </p:cNvPicPr>
          <p:nvPr/>
        </p:nvPicPr>
        <p:blipFill>
          <a:blip r:embed="rId2"/>
          <a:srcRect/>
          <a:stretch>
            <a:fillRect/>
          </a:stretch>
        </p:blipFill>
        <p:spPr bwMode="auto">
          <a:xfrm>
            <a:off x="7124700" y="4591050"/>
            <a:ext cx="2019300" cy="2266950"/>
          </a:xfrm>
          <a:prstGeom prst="rect">
            <a:avLst/>
          </a:prstGeom>
          <a:noFill/>
          <a:ln w="9525">
            <a:noFill/>
            <a:miter lim="800000"/>
            <a:headEnd/>
            <a:tailEnd/>
          </a:ln>
          <a:effectLst/>
        </p:spPr>
      </p:pic>
      <p:sp>
        <p:nvSpPr>
          <p:cNvPr id="6" name="Rectangle 5"/>
          <p:cNvSpPr/>
          <p:nvPr/>
        </p:nvSpPr>
        <p:spPr>
          <a:xfrm>
            <a:off x="500034" y="1857364"/>
            <a:ext cx="8208912" cy="4062651"/>
          </a:xfrm>
          <a:prstGeom prst="rect">
            <a:avLst/>
          </a:prstGeom>
          <a:ln w="28575">
            <a:solidFill>
              <a:schemeClr val="tx1"/>
            </a:solidFill>
          </a:ln>
        </p:spPr>
        <p:txBody>
          <a:bodyPr wrap="square">
            <a:spAutoFit/>
          </a:bodyPr>
          <a:lstStyle/>
          <a:p>
            <a:pPr>
              <a:buFont typeface="Wingdings" pitchFamily="2" charset="2"/>
              <a:buChar char="Ø"/>
            </a:pPr>
            <a:endParaRPr lang="fr-FR" dirty="0" smtClean="0"/>
          </a:p>
          <a:p>
            <a:r>
              <a:rPr lang="fr-FR" sz="2400" dirty="0" smtClean="0"/>
              <a:t>   </a:t>
            </a:r>
            <a:r>
              <a:rPr lang="fr-FR" sz="2400" dirty="0" err="1" smtClean="0"/>
              <a:t>Tolcapone</a:t>
            </a:r>
            <a:r>
              <a:rPr lang="fr-FR" sz="2400" dirty="0" smtClean="0"/>
              <a:t> </a:t>
            </a:r>
            <a:r>
              <a:rPr lang="fr-FR" sz="2400" b="1" i="1" dirty="0" err="1" smtClean="0"/>
              <a:t>Tasmar</a:t>
            </a:r>
            <a:r>
              <a:rPr lang="fr-FR" sz="2400" b="1" i="1" dirty="0" smtClean="0"/>
              <a:t>® </a:t>
            </a:r>
            <a:r>
              <a:rPr lang="fr-FR" sz="2400" dirty="0" smtClean="0"/>
              <a:t>(</a:t>
            </a:r>
            <a:r>
              <a:rPr lang="fr-FR" dirty="0" smtClean="0"/>
              <a:t>retiré du marché européen fin 1998, réintroduit en 2005 ) Risque d’atteinte </a:t>
            </a:r>
            <a:r>
              <a:rPr lang="fr-FR" dirty="0" err="1" smtClean="0"/>
              <a:t>hepatique</a:t>
            </a:r>
            <a:r>
              <a:rPr lang="fr-FR" dirty="0" smtClean="0"/>
              <a:t> : en 2</a:t>
            </a:r>
            <a:r>
              <a:rPr lang="fr-FR" baseline="30000" dirty="0" smtClean="0"/>
              <a:t>e</a:t>
            </a:r>
            <a:r>
              <a:rPr lang="fr-FR" dirty="0" smtClean="0"/>
              <a:t> ligne </a:t>
            </a:r>
            <a:r>
              <a:rPr lang="fr-FR" dirty="0" err="1" smtClean="0"/>
              <a:t>apres</a:t>
            </a:r>
            <a:r>
              <a:rPr lang="fr-FR" dirty="0" smtClean="0"/>
              <a:t> </a:t>
            </a:r>
            <a:r>
              <a:rPr lang="fr-FR" dirty="0" err="1" smtClean="0"/>
              <a:t>entacapone</a:t>
            </a:r>
            <a:r>
              <a:rPr lang="fr-FR" dirty="0" smtClean="0"/>
              <a:t> (si </a:t>
            </a:r>
            <a:r>
              <a:rPr lang="fr-FR" dirty="0" err="1" smtClean="0"/>
              <a:t>echec</a:t>
            </a:r>
            <a:r>
              <a:rPr lang="fr-FR" dirty="0" smtClean="0"/>
              <a:t> ou </a:t>
            </a:r>
            <a:r>
              <a:rPr lang="fr-FR" dirty="0" err="1" smtClean="0"/>
              <a:t>intolerance</a:t>
            </a:r>
            <a:r>
              <a:rPr lang="fr-FR" dirty="0" smtClean="0"/>
              <a:t>)</a:t>
            </a:r>
          </a:p>
          <a:p>
            <a:r>
              <a:rPr lang="fr-FR" dirty="0" smtClean="0"/>
              <a:t>Contrôle fonction </a:t>
            </a:r>
            <a:r>
              <a:rPr lang="fr-FR" dirty="0" err="1" smtClean="0"/>
              <a:t>hepatique</a:t>
            </a:r>
            <a:r>
              <a:rPr lang="fr-FR" dirty="0" smtClean="0"/>
              <a:t> avant et pendant traitement</a:t>
            </a:r>
          </a:p>
          <a:p>
            <a:pPr lvl="1"/>
            <a:r>
              <a:rPr lang="fr-FR" sz="2400" b="1" i="1" dirty="0" smtClean="0"/>
              <a:t>  </a:t>
            </a:r>
          </a:p>
          <a:p>
            <a:pPr lvl="1"/>
            <a:r>
              <a:rPr lang="fr-FR" sz="2400" b="1" i="1" dirty="0" smtClean="0"/>
              <a:t>   </a:t>
            </a:r>
            <a:r>
              <a:rPr lang="fr-FR" sz="2400" dirty="0" err="1" smtClean="0"/>
              <a:t>Entacapone</a:t>
            </a:r>
            <a:r>
              <a:rPr lang="fr-FR" sz="2400" b="1" i="1" dirty="0" smtClean="0"/>
              <a:t> </a:t>
            </a:r>
            <a:r>
              <a:rPr lang="fr-FR" sz="2400" b="1" i="1" dirty="0" err="1" smtClean="0"/>
              <a:t>Comtan</a:t>
            </a:r>
            <a:r>
              <a:rPr lang="fr-FR" sz="2400" b="1" i="1" dirty="0" smtClean="0"/>
              <a:t>® </a:t>
            </a:r>
          </a:p>
          <a:p>
            <a:pPr lvl="1"/>
            <a:endParaRPr lang="fr-FR" sz="2400" b="1" i="1" dirty="0" smtClean="0"/>
          </a:p>
          <a:p>
            <a:pPr lvl="1"/>
            <a:r>
              <a:rPr lang="fr-FR" dirty="0" smtClean="0"/>
              <a:t>Coloration de l’urine en </a:t>
            </a:r>
            <a:r>
              <a:rPr lang="fr-FR" sz="2400" b="1" dirty="0" smtClean="0">
                <a:solidFill>
                  <a:srgbClr val="C00000"/>
                </a:solidFill>
              </a:rPr>
              <a:t>brun-rouge, fer</a:t>
            </a:r>
            <a:endParaRPr lang="fr-FR" b="1" dirty="0" smtClean="0">
              <a:solidFill>
                <a:srgbClr val="C00000"/>
              </a:solidFill>
            </a:endParaRPr>
          </a:p>
          <a:p>
            <a:pPr lvl="1"/>
            <a:endParaRPr lang="fr-FR" sz="2400" b="1" i="1" dirty="0" smtClean="0"/>
          </a:p>
          <a:p>
            <a:pPr lvl="1"/>
            <a:r>
              <a:rPr lang="fr-FR" sz="2400" dirty="0" err="1" smtClean="0"/>
              <a:t>L-Dopa</a:t>
            </a:r>
            <a:r>
              <a:rPr lang="fr-FR" sz="2400" dirty="0" smtClean="0"/>
              <a:t> + </a:t>
            </a:r>
            <a:r>
              <a:rPr lang="fr-FR" sz="2400" dirty="0" err="1" smtClean="0"/>
              <a:t>Carbidopa</a:t>
            </a:r>
            <a:r>
              <a:rPr lang="fr-FR" sz="2400" dirty="0" smtClean="0"/>
              <a:t> + </a:t>
            </a:r>
            <a:r>
              <a:rPr lang="fr-FR" sz="2400" dirty="0" err="1" smtClean="0"/>
              <a:t>Entacapone</a:t>
            </a:r>
            <a:r>
              <a:rPr lang="fr-FR" sz="2400" dirty="0" smtClean="0"/>
              <a:t> </a:t>
            </a:r>
            <a:r>
              <a:rPr lang="fr-FR" sz="2400" b="1" i="1" dirty="0" err="1" smtClean="0"/>
              <a:t>Stalevo</a:t>
            </a:r>
            <a:r>
              <a:rPr lang="fr-FR" sz="2400" dirty="0" smtClean="0"/>
              <a:t> ® </a:t>
            </a:r>
            <a:endParaRPr lang="fr-FR" sz="2400" i="1" dirty="0" smtClean="0"/>
          </a:p>
          <a:p>
            <a:endParaRPr lang="fr-FR" dirty="0" smtClean="0"/>
          </a:p>
          <a:p>
            <a:endParaRPr lang="fr-FR" dirty="0"/>
          </a:p>
        </p:txBody>
      </p:sp>
      <p:sp>
        <p:nvSpPr>
          <p:cNvPr id="7" name="Ellipse 6"/>
          <p:cNvSpPr/>
          <p:nvPr/>
        </p:nvSpPr>
        <p:spPr>
          <a:xfrm>
            <a:off x="1071538" y="3214686"/>
            <a:ext cx="2928958" cy="8572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fr-FR" b="1" dirty="0" smtClean="0"/>
              <a:t>Les </a:t>
            </a:r>
            <a:r>
              <a:rPr lang="fr-FR" b="1" dirty="0" err="1" smtClean="0"/>
              <a:t>anticholinergiques</a:t>
            </a:r>
            <a:endParaRPr lang="fr-FR" b="1" dirty="0"/>
          </a:p>
        </p:txBody>
      </p:sp>
      <p:sp>
        <p:nvSpPr>
          <p:cNvPr id="4" name="Espace réservé du contenu 3"/>
          <p:cNvSpPr>
            <a:spLocks noGrp="1"/>
          </p:cNvSpPr>
          <p:nvPr>
            <p:ph idx="1"/>
          </p:nvPr>
        </p:nvSpPr>
        <p:spPr>
          <a:xfrm>
            <a:off x="457200" y="1071546"/>
            <a:ext cx="8229600" cy="5786454"/>
          </a:xfrm>
        </p:spPr>
        <p:txBody>
          <a:bodyPr>
            <a:normAutofit/>
          </a:bodyPr>
          <a:lstStyle/>
          <a:p>
            <a:pPr>
              <a:buNone/>
            </a:pPr>
            <a:endParaRPr lang="fr-FR" dirty="0"/>
          </a:p>
        </p:txBody>
      </p:sp>
      <p:sp>
        <p:nvSpPr>
          <p:cNvPr id="6" name="Rectangle 5"/>
          <p:cNvSpPr>
            <a:spLocks noChangeArrowheads="1"/>
          </p:cNvSpPr>
          <p:nvPr/>
        </p:nvSpPr>
        <p:spPr bwMode="auto">
          <a:xfrm>
            <a:off x="5868144" y="2708920"/>
            <a:ext cx="2736304" cy="720080"/>
          </a:xfrm>
          <a:prstGeom prst="rect">
            <a:avLst/>
          </a:prstGeom>
          <a:solidFill>
            <a:srgbClr val="66CCFF"/>
          </a:solidFill>
          <a:ln w="9525" algn="ctr">
            <a:solidFill>
              <a:schemeClr val="tx1"/>
            </a:solidFill>
            <a:round/>
            <a:headEnd/>
            <a:tailEnd/>
          </a:ln>
        </p:spPr>
        <p:txBody>
          <a:bodyPr/>
          <a:lstStyle/>
          <a:p>
            <a:pPr algn="ctr" eaLnBrk="0" hangingPunct="0"/>
            <a:r>
              <a:rPr lang="fr-FR" dirty="0">
                <a:solidFill>
                  <a:srgbClr val="002060"/>
                </a:solidFill>
              </a:rPr>
              <a:t>Anti cholinergiques de synthèse </a:t>
            </a:r>
          </a:p>
        </p:txBody>
      </p:sp>
      <p:sp>
        <p:nvSpPr>
          <p:cNvPr id="8" name="Rectangle 7"/>
          <p:cNvSpPr/>
          <p:nvPr/>
        </p:nvSpPr>
        <p:spPr>
          <a:xfrm>
            <a:off x="5143504" y="3429000"/>
            <a:ext cx="5143504" cy="707886"/>
          </a:xfrm>
          <a:prstGeom prst="rect">
            <a:avLst/>
          </a:prstGeom>
        </p:spPr>
        <p:txBody>
          <a:bodyPr wrap="square">
            <a:spAutoFit/>
          </a:bodyPr>
          <a:lstStyle/>
          <a:p>
            <a:endParaRPr lang="fr-FR" sz="1600" dirty="0" smtClean="0"/>
          </a:p>
          <a:p>
            <a:pPr lvl="1">
              <a:buFont typeface="Wingdings" pitchFamily="2" charset="2"/>
              <a:buChar char="q"/>
            </a:pPr>
            <a:r>
              <a:rPr lang="fr-FR" sz="2400" dirty="0" smtClean="0"/>
              <a:t> </a:t>
            </a:r>
            <a:r>
              <a:rPr lang="fr-FR" sz="2400" dirty="0" err="1" smtClean="0"/>
              <a:t>Trihexyphénidyle</a:t>
            </a:r>
            <a:endParaRPr lang="fr-FR" sz="2400" dirty="0" smtClean="0"/>
          </a:p>
        </p:txBody>
      </p:sp>
      <p:sp>
        <p:nvSpPr>
          <p:cNvPr id="9" name="Espace réservé du numéro de diapositive 7"/>
          <p:cNvSpPr>
            <a:spLocks noGrp="1"/>
          </p:cNvSpPr>
          <p:nvPr>
            <p:ph type="sldNum" sz="quarter" idx="11"/>
          </p:nvPr>
        </p:nvSpPr>
        <p:spPr>
          <a:xfrm>
            <a:off x="0" y="1752600"/>
            <a:ext cx="1295400" cy="701676"/>
          </a:xfrm>
        </p:spPr>
        <p:txBody>
          <a:bodyPr/>
          <a:lstStyle/>
          <a:p>
            <a:fld id="{A137B15C-821B-4D12-8683-0345D56641AE}" type="slidenum">
              <a:rPr lang="fr-FR" smtClean="0"/>
              <a:pPr/>
              <a:t>17</a:t>
            </a:fld>
            <a:endParaRPr lang="fr-FR"/>
          </a:p>
        </p:txBody>
      </p:sp>
      <p:pic>
        <p:nvPicPr>
          <p:cNvPr id="10" name="Picture 2"/>
          <p:cNvPicPr>
            <a:picLocks noChangeAspect="1" noChangeArrowheads="1"/>
          </p:cNvPicPr>
          <p:nvPr/>
        </p:nvPicPr>
        <p:blipFill>
          <a:blip r:embed="rId2"/>
          <a:srcRect/>
          <a:stretch>
            <a:fillRect/>
          </a:stretch>
        </p:blipFill>
        <p:spPr bwMode="auto">
          <a:xfrm>
            <a:off x="3500430" y="4786322"/>
            <a:ext cx="2876550" cy="2071678"/>
          </a:xfrm>
          <a:prstGeom prst="rect">
            <a:avLst/>
          </a:prstGeom>
          <a:noFill/>
          <a:ln w="9525">
            <a:noFill/>
            <a:miter lim="800000"/>
            <a:headEnd/>
            <a:tailEnd/>
          </a:ln>
          <a:effectLst/>
        </p:spPr>
      </p:pic>
      <p:pic>
        <p:nvPicPr>
          <p:cNvPr id="11" name="Picture 3"/>
          <p:cNvPicPr>
            <a:picLocks noChangeAspect="1" noChangeArrowheads="1"/>
          </p:cNvPicPr>
          <p:nvPr/>
        </p:nvPicPr>
        <p:blipFill>
          <a:blip r:embed="rId3"/>
          <a:srcRect/>
          <a:stretch>
            <a:fillRect/>
          </a:stretch>
        </p:blipFill>
        <p:spPr bwMode="auto">
          <a:xfrm>
            <a:off x="428596" y="5072074"/>
            <a:ext cx="2143125" cy="1785926"/>
          </a:xfrm>
          <a:prstGeom prst="rect">
            <a:avLst/>
          </a:prstGeom>
          <a:noFill/>
          <a:ln w="9525">
            <a:noFill/>
            <a:miter lim="800000"/>
            <a:headEnd/>
            <a:tailEnd/>
          </a:ln>
          <a:effectLst/>
        </p:spPr>
      </p:pic>
      <p:pic>
        <p:nvPicPr>
          <p:cNvPr id="12" name="Picture 4"/>
          <p:cNvPicPr>
            <a:picLocks noChangeAspect="1" noChangeArrowheads="1"/>
          </p:cNvPicPr>
          <p:nvPr/>
        </p:nvPicPr>
        <p:blipFill>
          <a:blip r:embed="rId4"/>
          <a:srcRect/>
          <a:stretch>
            <a:fillRect/>
          </a:stretch>
        </p:blipFill>
        <p:spPr bwMode="auto">
          <a:xfrm>
            <a:off x="6786578" y="4762500"/>
            <a:ext cx="2095500" cy="2095500"/>
          </a:xfrm>
          <a:prstGeom prst="rect">
            <a:avLst/>
          </a:prstGeom>
          <a:noFill/>
          <a:ln w="9525">
            <a:noFill/>
            <a:miter lim="800000"/>
            <a:headEnd/>
            <a:tailEnd/>
          </a:ln>
          <a:effectLst/>
        </p:spPr>
      </p:pic>
      <p:sp>
        <p:nvSpPr>
          <p:cNvPr id="14" name="Rectangle 13"/>
          <p:cNvSpPr/>
          <p:nvPr/>
        </p:nvSpPr>
        <p:spPr>
          <a:xfrm>
            <a:off x="357158" y="1500174"/>
            <a:ext cx="4143404" cy="34920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800" dirty="0" smtClean="0">
                <a:solidFill>
                  <a:srgbClr val="FF0000"/>
                </a:solidFill>
              </a:rPr>
              <a:t>Indications thérapeutiques</a:t>
            </a:r>
          </a:p>
          <a:p>
            <a:endParaRPr lang="fr-FR" sz="2800" dirty="0" smtClean="0">
              <a:solidFill>
                <a:srgbClr val="FF0000"/>
              </a:solidFill>
            </a:endParaRPr>
          </a:p>
          <a:p>
            <a:r>
              <a:rPr lang="fr-FR" sz="2800" dirty="0" smtClean="0">
                <a:solidFill>
                  <a:schemeClr val="dk1"/>
                </a:solidFill>
              </a:rPr>
              <a:t>- </a:t>
            </a:r>
            <a:r>
              <a:rPr lang="fr-FR" sz="2800" dirty="0" smtClean="0"/>
              <a:t>En monothérapie pour les formes </a:t>
            </a:r>
            <a:r>
              <a:rPr lang="fr-FR" sz="2800" dirty="0" err="1" smtClean="0"/>
              <a:t>trémulentes</a:t>
            </a:r>
            <a:endParaRPr lang="fr-FR" sz="2800" dirty="0" smtClean="0">
              <a:solidFill>
                <a:schemeClr val="dk1"/>
              </a:solidFill>
            </a:endParaRPr>
          </a:p>
          <a:p>
            <a:pPr>
              <a:buFontTx/>
              <a:buChar char="-"/>
            </a:pPr>
            <a:endParaRPr lang="fr-FR" sz="2800" dirty="0" smtClean="0">
              <a:solidFill>
                <a:schemeClr val="dk1"/>
              </a:solidFill>
            </a:endParaRPr>
          </a:p>
          <a:p>
            <a:pPr>
              <a:buFontTx/>
              <a:buChar char="-"/>
            </a:pPr>
            <a:r>
              <a:rPr lang="fr-FR" sz="2800" dirty="0" smtClean="0">
                <a:solidFill>
                  <a:schemeClr val="dk1"/>
                </a:solidFill>
              </a:rPr>
              <a:t>syndrome parkinsonien induit par les Neuroleptiques.</a:t>
            </a:r>
          </a:p>
          <a:p>
            <a:pPr>
              <a:buFontTx/>
              <a:buChar char="-"/>
            </a:pPr>
            <a:endParaRPr lang="fr-FR" sz="2000" dirty="0" smtClean="0">
              <a:solidFill>
                <a:schemeClr val="dk1"/>
              </a:solidFill>
            </a:endParaRPr>
          </a:p>
          <a:p>
            <a:pPr>
              <a:buFontTx/>
              <a:buChar char="-"/>
            </a:pPr>
            <a:endParaRPr lang="fr-FR" dirty="0" smtClean="0">
              <a:solidFill>
                <a:schemeClr val="dk1"/>
              </a:solidFill>
            </a:endParaRPr>
          </a:p>
          <a:p>
            <a:pPr>
              <a:buFontTx/>
              <a:buChar char="-"/>
            </a:pPr>
            <a:endParaRPr lang="fr-FR" sz="1600" b="1" dirty="0" smtClean="0">
              <a:solidFill>
                <a:schemeClr val="dk1"/>
              </a:solidFill>
            </a:endParaRPr>
          </a:p>
          <a:p>
            <a:pPr>
              <a:buFontTx/>
              <a:buChar char="-"/>
            </a:pPr>
            <a:endParaRPr lang="fr-FR"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heckerboard(across)">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checkerboard(across)">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checkerboard(across)">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normAutofit/>
          </a:bodyPr>
          <a:lstStyle/>
          <a:p>
            <a:fld id="{A137B15C-821B-4D12-8683-0345D56641AE}" type="slidenum">
              <a:rPr lang="fr-FR" smtClean="0"/>
              <a:pPr/>
              <a:t>18</a:t>
            </a:fld>
            <a:endParaRPr lang="fr-FR"/>
          </a:p>
        </p:txBody>
      </p:sp>
      <p:sp>
        <p:nvSpPr>
          <p:cNvPr id="8" name="Titre 1"/>
          <p:cNvSpPr>
            <a:spLocks noGrp="1"/>
          </p:cNvSpPr>
          <p:nvPr>
            <p:ph type="title"/>
          </p:nvPr>
        </p:nvSpPr>
        <p:spPr>
          <a:xfrm>
            <a:off x="457200" y="0"/>
            <a:ext cx="8229600" cy="100010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fr-FR" b="1" dirty="0" smtClean="0"/>
              <a:t>Les anti cholinergiques</a:t>
            </a:r>
            <a:endParaRPr lang="fr-FR" b="1" dirty="0"/>
          </a:p>
        </p:txBody>
      </p:sp>
      <p:pic>
        <p:nvPicPr>
          <p:cNvPr id="6" name="Image 5">
            <a:extLst>
              <a:ext uri="{FF2B5EF4-FFF2-40B4-BE49-F238E27FC236}">
                <a16:creationId xmlns="" xmlns:a16="http://schemas.microsoft.com/office/drawing/2014/main" id="{C6FBED7D-88D2-91CD-53BB-F4D57F0CBF95}"/>
              </a:ext>
            </a:extLst>
          </p:cNvPr>
          <p:cNvPicPr>
            <a:picLocks noChangeAspect="1"/>
          </p:cNvPicPr>
          <p:nvPr/>
        </p:nvPicPr>
        <p:blipFill>
          <a:blip r:embed="rId2"/>
          <a:stretch>
            <a:fillRect/>
          </a:stretch>
        </p:blipFill>
        <p:spPr>
          <a:xfrm>
            <a:off x="0" y="1807856"/>
            <a:ext cx="9144000" cy="3979910"/>
          </a:xfrm>
          <a:prstGeom prst="rect">
            <a:avLst/>
          </a:prstGeom>
        </p:spPr>
      </p:pic>
      <p:sp>
        <p:nvSpPr>
          <p:cNvPr id="2" name="Rectangle 1"/>
          <p:cNvSpPr/>
          <p:nvPr/>
        </p:nvSpPr>
        <p:spPr>
          <a:xfrm>
            <a:off x="6300192" y="2636912"/>
            <a:ext cx="201622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36096" y="3068960"/>
            <a:ext cx="3600400"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srcRect/>
          <a:stretch>
            <a:fillRect/>
          </a:stretch>
        </p:blipFill>
        <p:spPr bwMode="auto">
          <a:xfrm>
            <a:off x="1000100" y="357166"/>
            <a:ext cx="7258050" cy="3905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000100" y="1447784"/>
            <a:ext cx="7296150" cy="5410216"/>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1000100" y="714356"/>
            <a:ext cx="7305675" cy="657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fr-FR" b="1" dirty="0" smtClean="0"/>
              <a:t>SEMIOLOGIE</a:t>
            </a:r>
            <a:endParaRPr lang="fr-FR" b="1" dirty="0"/>
          </a:p>
        </p:txBody>
      </p:sp>
      <p:sp>
        <p:nvSpPr>
          <p:cNvPr id="4" name="Espace réservé du contenu 3"/>
          <p:cNvSpPr>
            <a:spLocks noGrp="1"/>
          </p:cNvSpPr>
          <p:nvPr>
            <p:ph idx="1"/>
          </p:nvPr>
        </p:nvSpPr>
        <p:spPr>
          <a:xfrm>
            <a:off x="457200" y="1071546"/>
            <a:ext cx="8229600" cy="5786454"/>
          </a:xfrm>
        </p:spPr>
        <p:txBody>
          <a:bodyPr>
            <a:normAutofit/>
          </a:bodyPr>
          <a:lstStyle/>
          <a:p>
            <a:pPr>
              <a:buNone/>
            </a:pPr>
            <a:endParaRPr lang="fr-FR" dirty="0"/>
          </a:p>
        </p:txBody>
      </p:sp>
      <p:sp>
        <p:nvSpPr>
          <p:cNvPr id="6" name="Espace réservé du contenu 3"/>
          <p:cNvSpPr txBox="1">
            <a:spLocks/>
          </p:cNvSpPr>
          <p:nvPr/>
        </p:nvSpPr>
        <p:spPr>
          <a:xfrm>
            <a:off x="612648" y="1600200"/>
            <a:ext cx="8153400" cy="449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sng" strike="noStrike" kern="1200" cap="none" spc="0" normalizeH="0" baseline="0" noProof="0" smtClean="0">
                <a:ln>
                  <a:noFill/>
                </a:ln>
                <a:solidFill>
                  <a:srgbClr val="0000FF"/>
                </a:solidFill>
                <a:effectLst/>
                <a:uLnTx/>
                <a:uFillTx/>
                <a:latin typeface="+mn-lt"/>
                <a:ea typeface="+mn-ea"/>
                <a:cs typeface="+mn-cs"/>
              </a:rPr>
              <a:t>Les troubles moteurs</a:t>
            </a:r>
            <a:r>
              <a:rPr kumimoji="0" lang="fr-FR" sz="3200" b="0" i="0" u="none" strike="noStrike" kern="1200" cap="none" spc="0" normalizeH="0" baseline="0" noProof="0" smtClean="0">
                <a:ln>
                  <a:noFill/>
                </a:ln>
                <a:solidFill>
                  <a:srgbClr val="0000FF"/>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359024" y="2786058"/>
            <a:ext cx="8784976" cy="2985433"/>
          </a:xfrm>
          <a:prstGeom prst="rect">
            <a:avLst/>
          </a:prstGeom>
        </p:spPr>
        <p:txBody>
          <a:bodyPr wrap="square">
            <a:spAutoFit/>
          </a:bodyPr>
          <a:lstStyle/>
          <a:p>
            <a:pPr>
              <a:buFont typeface="Wingdings" pitchFamily="2" charset="2"/>
              <a:buChar char="Ø"/>
            </a:pPr>
            <a:endParaRPr lang="fr-FR" sz="2000" b="1" dirty="0" smtClean="0">
              <a:latin typeface="+mj-lt"/>
              <a:cs typeface="Times New Roman" pitchFamily="18" charset="0"/>
            </a:endParaRPr>
          </a:p>
          <a:p>
            <a:pPr>
              <a:buFont typeface="Wingdings" pitchFamily="2" charset="2"/>
              <a:buChar char="Ø"/>
            </a:pPr>
            <a:endParaRPr lang="fr-FR" sz="2000" b="1" dirty="0" smtClean="0">
              <a:latin typeface="+mj-lt"/>
              <a:cs typeface="Times New Roman" pitchFamily="18" charset="0"/>
            </a:endParaRPr>
          </a:p>
          <a:p>
            <a:pPr>
              <a:buFont typeface="Wingdings" pitchFamily="2" charset="2"/>
              <a:buChar char="Ø"/>
            </a:pPr>
            <a:endParaRPr lang="fr-FR" sz="2000" b="1" dirty="0" smtClean="0">
              <a:latin typeface="+mj-lt"/>
              <a:cs typeface="Times New Roman" pitchFamily="18" charset="0"/>
            </a:endParaRPr>
          </a:p>
          <a:p>
            <a:pPr>
              <a:buFont typeface="Wingdings" pitchFamily="2" charset="2"/>
              <a:buChar char="Ø"/>
            </a:pPr>
            <a:endParaRPr lang="fr-FR" sz="2000" b="1" dirty="0" smtClean="0">
              <a:latin typeface="+mj-lt"/>
              <a:cs typeface="Times New Roman" pitchFamily="18" charset="0"/>
            </a:endParaRPr>
          </a:p>
          <a:p>
            <a:pPr>
              <a:buFont typeface="Wingdings" pitchFamily="2" charset="2"/>
              <a:buChar char="Ø"/>
            </a:pPr>
            <a:endParaRPr lang="fr-FR" sz="2000" b="1" dirty="0" smtClean="0">
              <a:latin typeface="+mj-lt"/>
              <a:cs typeface="Times New Roman" pitchFamily="18" charset="0"/>
            </a:endParaRPr>
          </a:p>
          <a:p>
            <a:pPr>
              <a:buFont typeface="Wingdings" pitchFamily="2" charset="2"/>
              <a:buChar char="Ø"/>
            </a:pPr>
            <a:endParaRPr lang="fr-FR" sz="2000" b="1" dirty="0" smtClean="0">
              <a:latin typeface="+mj-lt"/>
              <a:cs typeface="Times New Roman" pitchFamily="18" charset="0"/>
            </a:endParaRPr>
          </a:p>
          <a:p>
            <a:r>
              <a:rPr lang="fr-FR" sz="2800" b="1" dirty="0" smtClean="0">
                <a:solidFill>
                  <a:srgbClr val="0000FF"/>
                </a:solidFill>
              </a:rPr>
              <a:t>≠  </a:t>
            </a:r>
            <a:r>
              <a:rPr lang="fr-FR" sz="2000" b="1" dirty="0" smtClean="0">
                <a:solidFill>
                  <a:srgbClr val="0000FF"/>
                </a:solidFill>
              </a:rPr>
              <a:t>Le syndrome parkinsonien secondaire</a:t>
            </a:r>
          </a:p>
          <a:p>
            <a:endParaRPr lang="fr-FR" sz="2000" dirty="0" smtClean="0">
              <a:latin typeface="+mj-lt"/>
              <a:cs typeface="Times New Roman" pitchFamily="18" charset="0"/>
            </a:endParaRPr>
          </a:p>
          <a:p>
            <a:endParaRPr lang="fr-FR" sz="2000" dirty="0" smtClean="0">
              <a:solidFill>
                <a:srgbClr val="FF0000"/>
              </a:solidFill>
              <a:latin typeface="+mj-lt"/>
              <a:cs typeface="Times New Roman" pitchFamily="18" charset="0"/>
            </a:endParaRPr>
          </a:p>
        </p:txBody>
      </p:sp>
      <p:sp>
        <p:nvSpPr>
          <p:cNvPr id="8" name="Espace réservé du numéro de diapositive 7"/>
          <p:cNvSpPr>
            <a:spLocks noGrp="1"/>
          </p:cNvSpPr>
          <p:nvPr>
            <p:ph type="sldNum" sz="quarter" idx="12"/>
          </p:nvPr>
        </p:nvSpPr>
        <p:spPr>
          <a:xfrm>
            <a:off x="0" y="1272222"/>
            <a:ext cx="533400" cy="244476"/>
          </a:xfrm>
        </p:spPr>
        <p:txBody>
          <a:bodyPr>
            <a:normAutofit fontScale="92500" lnSpcReduction="10000"/>
          </a:bodyPr>
          <a:lstStyle/>
          <a:p>
            <a:fld id="{A137B15C-821B-4D12-8683-0345D56641AE}" type="slidenum">
              <a:rPr lang="fr-FR" smtClean="0"/>
              <a:pPr/>
              <a:t>2</a:t>
            </a:fld>
            <a:endParaRPr lang="fr-FR"/>
          </a:p>
        </p:txBody>
      </p:sp>
      <p:pic>
        <p:nvPicPr>
          <p:cNvPr id="1026" name="Picture 2"/>
          <p:cNvPicPr>
            <a:picLocks noChangeAspect="1" noChangeArrowheads="1"/>
          </p:cNvPicPr>
          <p:nvPr/>
        </p:nvPicPr>
        <p:blipFill>
          <a:blip r:embed="rId3"/>
          <a:srcRect/>
          <a:stretch>
            <a:fillRect/>
          </a:stretch>
        </p:blipFill>
        <p:spPr bwMode="auto">
          <a:xfrm>
            <a:off x="1357290" y="2214554"/>
            <a:ext cx="6191250" cy="1733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checkerboard(across)">
                                      <p:cBhvr>
                                        <p:cTn id="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fr-FR" b="1" dirty="0" smtClean="0"/>
              <a:t>Eliminer une cause médicamenteuse</a:t>
            </a:r>
            <a:endParaRPr lang="fr-FR" b="1" dirty="0"/>
          </a:p>
        </p:txBody>
      </p:sp>
      <p:sp>
        <p:nvSpPr>
          <p:cNvPr id="4" name="Espace réservé du contenu 3"/>
          <p:cNvSpPr>
            <a:spLocks noGrp="1"/>
          </p:cNvSpPr>
          <p:nvPr>
            <p:ph idx="1"/>
          </p:nvPr>
        </p:nvSpPr>
        <p:spPr>
          <a:xfrm>
            <a:off x="457200" y="1071546"/>
            <a:ext cx="8229600" cy="5786454"/>
          </a:xfrm>
        </p:spPr>
        <p:txBody>
          <a:bodyPr>
            <a:normAutofit/>
          </a:bodyPr>
          <a:lstStyle/>
          <a:p>
            <a:pPr>
              <a:buNone/>
            </a:pPr>
            <a:endParaRPr lang="fr-FR" dirty="0"/>
          </a:p>
        </p:txBody>
      </p:sp>
      <p:pic>
        <p:nvPicPr>
          <p:cNvPr id="2050" name="Picture 2"/>
          <p:cNvPicPr>
            <a:picLocks noChangeAspect="1" noChangeArrowheads="1"/>
          </p:cNvPicPr>
          <p:nvPr/>
        </p:nvPicPr>
        <p:blipFill>
          <a:blip r:embed="rId2"/>
          <a:srcRect/>
          <a:stretch>
            <a:fillRect/>
          </a:stretch>
        </p:blipFill>
        <p:spPr bwMode="auto">
          <a:xfrm>
            <a:off x="428596" y="1214422"/>
            <a:ext cx="8286808"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fr-FR" b="1" dirty="0" smtClean="0"/>
              <a:t>Physiopathologie</a:t>
            </a:r>
            <a:endParaRPr lang="fr-FR" b="1" dirty="0"/>
          </a:p>
        </p:txBody>
      </p:sp>
      <p:sp>
        <p:nvSpPr>
          <p:cNvPr id="4" name="Espace réservé du contenu 3"/>
          <p:cNvSpPr>
            <a:spLocks noGrp="1"/>
          </p:cNvSpPr>
          <p:nvPr>
            <p:ph idx="1"/>
          </p:nvPr>
        </p:nvSpPr>
        <p:spPr>
          <a:xfrm>
            <a:off x="457200" y="1071546"/>
            <a:ext cx="8229600" cy="5786454"/>
          </a:xfrm>
        </p:spPr>
        <p:txBody>
          <a:bodyPr>
            <a:normAutofit/>
          </a:bodyPr>
          <a:lstStyle/>
          <a:p>
            <a:pPr>
              <a:buNone/>
            </a:pPr>
            <a:endParaRPr lang="fr-FR" dirty="0" smtClean="0"/>
          </a:p>
          <a:p>
            <a:pPr>
              <a:buNone/>
            </a:pPr>
            <a:endParaRPr lang="fr-FR" dirty="0"/>
          </a:p>
        </p:txBody>
      </p:sp>
      <p:pic>
        <p:nvPicPr>
          <p:cNvPr id="6" name="Picture 4" descr="C:\Program Files\Microsoft Office\MEDIA\CAGCAT10\j0300840.wmf"/>
          <p:cNvPicPr>
            <a:picLocks noChangeAspect="1" noChangeArrowheads="1"/>
          </p:cNvPicPr>
          <p:nvPr/>
        </p:nvPicPr>
        <p:blipFill>
          <a:blip r:embed="rId3" cstate="print"/>
          <a:srcRect/>
          <a:stretch>
            <a:fillRect/>
          </a:stretch>
        </p:blipFill>
        <p:spPr bwMode="auto">
          <a:xfrm>
            <a:off x="2143108" y="1214422"/>
            <a:ext cx="4000528" cy="3500469"/>
          </a:xfrm>
          <a:prstGeom prst="rect">
            <a:avLst/>
          </a:prstGeom>
          <a:noFill/>
          <a:ln w="9525">
            <a:noFill/>
            <a:miter lim="800000"/>
            <a:headEnd/>
            <a:tailEnd/>
          </a:ln>
        </p:spPr>
      </p:pic>
      <p:sp>
        <p:nvSpPr>
          <p:cNvPr id="7" name="ZoneTexte 6"/>
          <p:cNvSpPr txBox="1"/>
          <p:nvPr/>
        </p:nvSpPr>
        <p:spPr>
          <a:xfrm>
            <a:off x="4929190" y="2928934"/>
            <a:ext cx="857256" cy="677108"/>
          </a:xfrm>
          <a:prstGeom prst="rect">
            <a:avLst/>
          </a:prstGeom>
          <a:noFill/>
        </p:spPr>
        <p:txBody>
          <a:bodyPr wrap="square" rtlCol="0">
            <a:spAutoFit/>
          </a:bodyPr>
          <a:lstStyle/>
          <a:p>
            <a:pPr algn="ctr"/>
            <a:r>
              <a:rPr lang="fr-FR" sz="2000" b="1" dirty="0" smtClean="0">
                <a:solidFill>
                  <a:srgbClr val="FF0000"/>
                </a:solidFill>
                <a:latin typeface="+mj-lt"/>
              </a:rPr>
              <a:t>DA</a:t>
            </a:r>
          </a:p>
          <a:p>
            <a:endParaRPr lang="fr-FR" dirty="0"/>
          </a:p>
        </p:txBody>
      </p:sp>
      <p:sp>
        <p:nvSpPr>
          <p:cNvPr id="8" name="ZoneTexte 7"/>
          <p:cNvSpPr txBox="1"/>
          <p:nvPr/>
        </p:nvSpPr>
        <p:spPr>
          <a:xfrm>
            <a:off x="2714612" y="3214686"/>
            <a:ext cx="857256" cy="461665"/>
          </a:xfrm>
          <a:prstGeom prst="rect">
            <a:avLst/>
          </a:prstGeom>
          <a:noFill/>
        </p:spPr>
        <p:txBody>
          <a:bodyPr wrap="square" rtlCol="0">
            <a:spAutoFit/>
          </a:bodyPr>
          <a:lstStyle/>
          <a:p>
            <a:pPr algn="ctr"/>
            <a:r>
              <a:rPr lang="fr-FR" sz="2400" b="1" dirty="0" err="1" smtClean="0">
                <a:solidFill>
                  <a:srgbClr val="FF0000"/>
                </a:solidFill>
              </a:rPr>
              <a:t>ACh</a:t>
            </a:r>
            <a:endParaRPr lang="fr-FR" sz="2400" b="1" dirty="0">
              <a:solidFill>
                <a:srgbClr val="FF0000"/>
              </a:solidFill>
            </a:endParaRPr>
          </a:p>
        </p:txBody>
      </p:sp>
      <p:sp>
        <p:nvSpPr>
          <p:cNvPr id="9" name="Espace réservé du numéro de diapositive 7"/>
          <p:cNvSpPr>
            <a:spLocks noGrp="1"/>
          </p:cNvSpPr>
          <p:nvPr>
            <p:ph type="sldNum" sz="quarter" idx="12"/>
          </p:nvPr>
        </p:nvSpPr>
        <p:spPr>
          <a:xfrm>
            <a:off x="0" y="1272222"/>
            <a:ext cx="533400" cy="244476"/>
          </a:xfrm>
        </p:spPr>
        <p:txBody>
          <a:bodyPr>
            <a:normAutofit fontScale="92500" lnSpcReduction="10000"/>
          </a:bodyPr>
          <a:lstStyle/>
          <a:p>
            <a:fld id="{A137B15C-821B-4D12-8683-0345D56641AE}" type="slidenum">
              <a:rPr lang="fr-FR" smtClean="0"/>
              <a:pPr/>
              <a:t>4</a:t>
            </a:fld>
            <a:endParaRPr lang="fr-FR"/>
          </a:p>
        </p:txBody>
      </p:sp>
      <p:pic>
        <p:nvPicPr>
          <p:cNvPr id="1027" name="Picture 3"/>
          <p:cNvPicPr>
            <a:picLocks noChangeAspect="1" noChangeArrowheads="1"/>
          </p:cNvPicPr>
          <p:nvPr/>
        </p:nvPicPr>
        <p:blipFill>
          <a:blip r:embed="rId4"/>
          <a:srcRect/>
          <a:stretch>
            <a:fillRect/>
          </a:stretch>
        </p:blipFill>
        <p:spPr bwMode="auto">
          <a:xfrm>
            <a:off x="2928926" y="5357826"/>
            <a:ext cx="207645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4643438" cy="100010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fr-FR" b="1" dirty="0" smtClean="0"/>
              <a:t>DOPAMINE</a:t>
            </a:r>
            <a:endParaRPr lang="fr-FR" b="1" dirty="0"/>
          </a:p>
        </p:txBody>
      </p:sp>
      <p:sp>
        <p:nvSpPr>
          <p:cNvPr id="4" name="Espace réservé du contenu 3"/>
          <p:cNvSpPr>
            <a:spLocks noGrp="1"/>
          </p:cNvSpPr>
          <p:nvPr>
            <p:ph idx="1"/>
          </p:nvPr>
        </p:nvSpPr>
        <p:spPr>
          <a:xfrm>
            <a:off x="457200" y="1071546"/>
            <a:ext cx="8229600" cy="5786454"/>
          </a:xfrm>
        </p:spPr>
        <p:txBody>
          <a:bodyPr>
            <a:normAutofit/>
          </a:bodyPr>
          <a:lstStyle/>
          <a:p>
            <a:pPr>
              <a:buNone/>
            </a:pPr>
            <a:endParaRPr lang="fr-FR" dirty="0"/>
          </a:p>
        </p:txBody>
      </p:sp>
      <p:sp>
        <p:nvSpPr>
          <p:cNvPr id="5" name="Text Box 1026"/>
          <p:cNvSpPr txBox="1">
            <a:spLocks noChangeArrowheads="1"/>
          </p:cNvSpPr>
          <p:nvPr/>
        </p:nvSpPr>
        <p:spPr bwMode="auto">
          <a:xfrm>
            <a:off x="381000" y="2209800"/>
            <a:ext cx="3124200" cy="946150"/>
          </a:xfrm>
          <a:prstGeom prst="rect">
            <a:avLst/>
          </a:prstGeom>
          <a:noFill/>
          <a:ln w="9525">
            <a:noFill/>
            <a:miter lim="800000"/>
            <a:headEnd/>
            <a:tailEnd/>
          </a:ln>
          <a:effectLst/>
        </p:spPr>
        <p:txBody>
          <a:bodyPr>
            <a:spAutoFit/>
          </a:bodyPr>
          <a:lstStyle/>
          <a:p>
            <a:pPr algn="ctr"/>
            <a:r>
              <a:rPr lang="fr-FR" altLang="fr-FR" sz="2800" b="1">
                <a:latin typeface="Arial" charset="0"/>
              </a:rPr>
              <a:t>Dopamine :</a:t>
            </a:r>
          </a:p>
          <a:p>
            <a:pPr algn="ctr"/>
            <a:r>
              <a:rPr lang="fr-FR" altLang="fr-FR" sz="2800" b="1">
                <a:latin typeface="Arial" charset="0"/>
              </a:rPr>
              <a:t>neuromédiateur</a:t>
            </a:r>
          </a:p>
        </p:txBody>
      </p:sp>
      <p:sp>
        <p:nvSpPr>
          <p:cNvPr id="6" name="Freeform 1027"/>
          <p:cNvSpPr>
            <a:spLocks/>
          </p:cNvSpPr>
          <p:nvPr/>
        </p:nvSpPr>
        <p:spPr bwMode="auto">
          <a:xfrm>
            <a:off x="3924300" y="260350"/>
            <a:ext cx="2952750" cy="3384550"/>
          </a:xfrm>
          <a:custGeom>
            <a:avLst/>
            <a:gdLst>
              <a:gd name="T0" fmla="*/ 2147483647 w 777"/>
              <a:gd name="T1" fmla="*/ 0 h 534"/>
              <a:gd name="T2" fmla="*/ 2147483647 w 777"/>
              <a:gd name="T3" fmla="*/ 2147483647 h 534"/>
              <a:gd name="T4" fmla="*/ 2147483647 w 777"/>
              <a:gd name="T5" fmla="*/ 2147483647 h 534"/>
              <a:gd name="T6" fmla="*/ 1891831105 w 777"/>
              <a:gd name="T7" fmla="*/ 2147483647 h 534"/>
              <a:gd name="T8" fmla="*/ 880930351 w 777"/>
              <a:gd name="T9" fmla="*/ 2147483647 h 534"/>
              <a:gd name="T10" fmla="*/ 375478074 w 777"/>
              <a:gd name="T11" fmla="*/ 2147483647 h 534"/>
              <a:gd name="T12" fmla="*/ 259944605 w 777"/>
              <a:gd name="T13" fmla="*/ 2147483647 h 534"/>
              <a:gd name="T14" fmla="*/ 0 w 777"/>
              <a:gd name="T15" fmla="*/ 2147483647 h 534"/>
              <a:gd name="T16" fmla="*/ 129974203 w 777"/>
              <a:gd name="T17" fmla="*/ 2147483647 h 534"/>
              <a:gd name="T18" fmla="*/ 2021805308 w 777"/>
              <a:gd name="T19" fmla="*/ 2147483647 h 534"/>
              <a:gd name="T20" fmla="*/ 2147483647 w 777"/>
              <a:gd name="T21" fmla="*/ 2147483647 h 534"/>
              <a:gd name="T22" fmla="*/ 2147483647 w 777"/>
              <a:gd name="T23" fmla="*/ 2147483647 h 534"/>
              <a:gd name="T24" fmla="*/ 2147483647 w 777"/>
              <a:gd name="T25" fmla="*/ 2147483647 h 534"/>
              <a:gd name="T26" fmla="*/ 2147483647 w 777"/>
              <a:gd name="T27" fmla="*/ 2147483647 h 534"/>
              <a:gd name="T28" fmla="*/ 2147483647 w 777"/>
              <a:gd name="T29" fmla="*/ 2147483647 h 534"/>
              <a:gd name="T30" fmla="*/ 2147483647 w 777"/>
              <a:gd name="T31" fmla="*/ 2147483647 h 534"/>
              <a:gd name="T32" fmla="*/ 2147483647 w 777"/>
              <a:gd name="T33" fmla="*/ 2147483647 h 534"/>
              <a:gd name="T34" fmla="*/ 2147483647 w 777"/>
              <a:gd name="T35" fmla="*/ 2147483647 h 534"/>
              <a:gd name="T36" fmla="*/ 2147483647 w 777"/>
              <a:gd name="T37" fmla="*/ 2147483647 h 534"/>
              <a:gd name="T38" fmla="*/ 2147483647 w 777"/>
              <a:gd name="T39" fmla="*/ 1767552716 h 5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77" h="534">
                <a:moveTo>
                  <a:pt x="262" y="0"/>
                </a:moveTo>
                <a:cubicBezTo>
                  <a:pt x="255" y="91"/>
                  <a:pt x="282" y="124"/>
                  <a:pt x="210" y="149"/>
                </a:cubicBezTo>
                <a:cubicBezTo>
                  <a:pt x="164" y="192"/>
                  <a:pt x="223" y="141"/>
                  <a:pt x="166" y="175"/>
                </a:cubicBezTo>
                <a:cubicBezTo>
                  <a:pt x="160" y="178"/>
                  <a:pt x="136" y="205"/>
                  <a:pt x="131" y="210"/>
                </a:cubicBezTo>
                <a:cubicBezTo>
                  <a:pt x="119" y="244"/>
                  <a:pt x="88" y="263"/>
                  <a:pt x="61" y="288"/>
                </a:cubicBezTo>
                <a:cubicBezTo>
                  <a:pt x="36" y="359"/>
                  <a:pt x="73" y="274"/>
                  <a:pt x="26" y="323"/>
                </a:cubicBezTo>
                <a:cubicBezTo>
                  <a:pt x="20" y="330"/>
                  <a:pt x="23" y="341"/>
                  <a:pt x="18" y="349"/>
                </a:cubicBezTo>
                <a:cubicBezTo>
                  <a:pt x="14" y="356"/>
                  <a:pt x="6" y="361"/>
                  <a:pt x="0" y="367"/>
                </a:cubicBezTo>
                <a:cubicBezTo>
                  <a:pt x="3" y="405"/>
                  <a:pt x="2" y="443"/>
                  <a:pt x="9" y="480"/>
                </a:cubicBezTo>
                <a:cubicBezTo>
                  <a:pt x="16" y="515"/>
                  <a:pt x="119" y="520"/>
                  <a:pt x="140" y="524"/>
                </a:cubicBezTo>
                <a:cubicBezTo>
                  <a:pt x="224" y="521"/>
                  <a:pt x="311" y="534"/>
                  <a:pt x="393" y="515"/>
                </a:cubicBezTo>
                <a:cubicBezTo>
                  <a:pt x="410" y="511"/>
                  <a:pt x="396" y="479"/>
                  <a:pt x="402" y="463"/>
                </a:cubicBezTo>
                <a:cubicBezTo>
                  <a:pt x="409" y="443"/>
                  <a:pt x="429" y="442"/>
                  <a:pt x="445" y="437"/>
                </a:cubicBezTo>
                <a:cubicBezTo>
                  <a:pt x="457" y="440"/>
                  <a:pt x="474" y="435"/>
                  <a:pt x="480" y="445"/>
                </a:cubicBezTo>
                <a:cubicBezTo>
                  <a:pt x="491" y="462"/>
                  <a:pt x="469" y="502"/>
                  <a:pt x="489" y="506"/>
                </a:cubicBezTo>
                <a:cubicBezTo>
                  <a:pt x="584" y="523"/>
                  <a:pt x="681" y="501"/>
                  <a:pt x="777" y="498"/>
                </a:cubicBezTo>
                <a:cubicBezTo>
                  <a:pt x="774" y="431"/>
                  <a:pt x="773" y="364"/>
                  <a:pt x="768" y="297"/>
                </a:cubicBezTo>
                <a:cubicBezTo>
                  <a:pt x="763" y="233"/>
                  <a:pt x="695" y="199"/>
                  <a:pt x="655" y="157"/>
                </a:cubicBezTo>
                <a:cubicBezTo>
                  <a:pt x="641" y="117"/>
                  <a:pt x="632" y="126"/>
                  <a:pt x="594" y="114"/>
                </a:cubicBezTo>
                <a:cubicBezTo>
                  <a:pt x="582" y="102"/>
                  <a:pt x="541" y="59"/>
                  <a:pt x="541" y="44"/>
                </a:cubicBezTo>
              </a:path>
            </a:pathLst>
          </a:custGeom>
          <a:noFill/>
          <a:ln w="28575">
            <a:solidFill>
              <a:schemeClr val="tx1"/>
            </a:solidFill>
            <a:round/>
            <a:headEnd/>
            <a:tailEnd/>
          </a:ln>
          <a:effectLst/>
        </p:spPr>
        <p:txBody>
          <a:bodyPr/>
          <a:lstStyle/>
          <a:p>
            <a:endParaRPr lang="fr-FR"/>
          </a:p>
        </p:txBody>
      </p:sp>
      <p:sp>
        <p:nvSpPr>
          <p:cNvPr id="7" name="Freeform 1028"/>
          <p:cNvSpPr>
            <a:spLocks/>
          </p:cNvSpPr>
          <p:nvPr/>
        </p:nvSpPr>
        <p:spPr bwMode="auto">
          <a:xfrm>
            <a:off x="4211638" y="4292600"/>
            <a:ext cx="2520950" cy="1512888"/>
          </a:xfrm>
          <a:custGeom>
            <a:avLst/>
            <a:gdLst>
              <a:gd name="T0" fmla="*/ 982085748 w 746"/>
              <a:gd name="T1" fmla="*/ 2147483647 h 247"/>
              <a:gd name="T2" fmla="*/ 182714806 w 746"/>
              <a:gd name="T3" fmla="*/ 2147483647 h 247"/>
              <a:gd name="T4" fmla="*/ 582400277 w 746"/>
              <a:gd name="T5" fmla="*/ 112547842 h 247"/>
              <a:gd name="T6" fmla="*/ 2147483647 w 746"/>
              <a:gd name="T7" fmla="*/ 450197493 h 247"/>
              <a:gd name="T8" fmla="*/ 2147483647 w 746"/>
              <a:gd name="T9" fmla="*/ 2147483647 h 247"/>
              <a:gd name="T10" fmla="*/ 2147483647 w 746"/>
              <a:gd name="T11" fmla="*/ 2147483647 h 2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6" h="247">
                <a:moveTo>
                  <a:pt x="86" y="230"/>
                </a:moveTo>
                <a:cubicBezTo>
                  <a:pt x="68" y="176"/>
                  <a:pt x="54" y="156"/>
                  <a:pt x="16" y="116"/>
                </a:cubicBezTo>
                <a:cubicBezTo>
                  <a:pt x="0" y="69"/>
                  <a:pt x="16" y="36"/>
                  <a:pt x="51" y="3"/>
                </a:cubicBezTo>
                <a:cubicBezTo>
                  <a:pt x="275" y="6"/>
                  <a:pt x="499" y="0"/>
                  <a:pt x="723" y="12"/>
                </a:cubicBezTo>
                <a:cubicBezTo>
                  <a:pt x="731" y="12"/>
                  <a:pt x="746" y="112"/>
                  <a:pt x="705" y="151"/>
                </a:cubicBezTo>
                <a:cubicBezTo>
                  <a:pt x="684" y="218"/>
                  <a:pt x="688" y="185"/>
                  <a:pt x="688" y="247"/>
                </a:cubicBezTo>
              </a:path>
            </a:pathLst>
          </a:custGeom>
          <a:noFill/>
          <a:ln w="28575">
            <a:solidFill>
              <a:schemeClr val="tx1"/>
            </a:solidFill>
            <a:round/>
            <a:headEnd/>
            <a:tailEnd/>
          </a:ln>
          <a:effectLst/>
        </p:spPr>
        <p:txBody>
          <a:bodyPr/>
          <a:lstStyle/>
          <a:p>
            <a:endParaRPr lang="fr-FR"/>
          </a:p>
        </p:txBody>
      </p:sp>
      <p:sp>
        <p:nvSpPr>
          <p:cNvPr id="8" name="AutoShape 1029"/>
          <p:cNvSpPr>
            <a:spLocks noChangeArrowheads="1"/>
          </p:cNvSpPr>
          <p:nvPr/>
        </p:nvSpPr>
        <p:spPr bwMode="auto">
          <a:xfrm rot="10561026">
            <a:off x="4572000" y="3789363"/>
            <a:ext cx="577850" cy="725487"/>
          </a:xfrm>
          <a:custGeom>
            <a:avLst/>
            <a:gdLst>
              <a:gd name="T0" fmla="*/ 7729413 w 21600"/>
              <a:gd name="T1" fmla="*/ 0 h 21600"/>
              <a:gd name="T2" fmla="*/ 1932346 w 21600"/>
              <a:gd name="T3" fmla="*/ 12183614 h 21600"/>
              <a:gd name="T4" fmla="*/ 7729413 w 21600"/>
              <a:gd name="T5" fmla="*/ 6091807 h 21600"/>
              <a:gd name="T6" fmla="*/ 13526479 w 21600"/>
              <a:gd name="T7" fmla="*/ 12183614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808080"/>
          </a:solidFill>
          <a:ln w="9525">
            <a:solidFill>
              <a:schemeClr val="tx1"/>
            </a:solidFill>
            <a:miter lim="800000"/>
            <a:headEnd/>
            <a:tailEnd/>
          </a:ln>
          <a:effectLst/>
        </p:spPr>
        <p:txBody>
          <a:bodyPr wrap="none" anchor="ctr"/>
          <a:lstStyle/>
          <a:p>
            <a:endParaRPr lang="fr-FR"/>
          </a:p>
        </p:txBody>
      </p:sp>
      <p:sp>
        <p:nvSpPr>
          <p:cNvPr id="9" name="AutoShape 1030"/>
          <p:cNvSpPr>
            <a:spLocks noChangeArrowheads="1"/>
          </p:cNvSpPr>
          <p:nvPr/>
        </p:nvSpPr>
        <p:spPr bwMode="auto">
          <a:xfrm rot="10561026">
            <a:off x="5580063" y="3789363"/>
            <a:ext cx="576262" cy="719137"/>
          </a:xfrm>
          <a:custGeom>
            <a:avLst/>
            <a:gdLst>
              <a:gd name="T0" fmla="*/ 7686988 w 21600"/>
              <a:gd name="T1" fmla="*/ 0 h 21600"/>
              <a:gd name="T2" fmla="*/ 1921754 w 21600"/>
              <a:gd name="T3" fmla="*/ 11971234 h 21600"/>
              <a:gd name="T4" fmla="*/ 7686988 w 21600"/>
              <a:gd name="T5" fmla="*/ 5985617 h 21600"/>
              <a:gd name="T6" fmla="*/ 13452223 w 21600"/>
              <a:gd name="T7" fmla="*/ 11971234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C0C0C0"/>
          </a:solidFill>
          <a:ln w="9525">
            <a:solidFill>
              <a:schemeClr val="tx1"/>
            </a:solidFill>
            <a:miter lim="800000"/>
            <a:headEnd/>
            <a:tailEnd/>
          </a:ln>
          <a:effectLst/>
        </p:spPr>
        <p:txBody>
          <a:bodyPr wrap="none" anchor="ctr"/>
          <a:lstStyle/>
          <a:p>
            <a:endParaRPr lang="fr-FR"/>
          </a:p>
        </p:txBody>
      </p:sp>
      <p:sp>
        <p:nvSpPr>
          <p:cNvPr id="10" name="Oval 1031"/>
          <p:cNvSpPr>
            <a:spLocks noChangeArrowheads="1"/>
          </p:cNvSpPr>
          <p:nvPr/>
        </p:nvSpPr>
        <p:spPr bwMode="auto">
          <a:xfrm>
            <a:off x="5003800" y="3716338"/>
            <a:ext cx="215900" cy="215900"/>
          </a:xfrm>
          <a:prstGeom prst="ellipse">
            <a:avLst/>
          </a:prstGeom>
          <a:solidFill>
            <a:srgbClr val="339966"/>
          </a:solidFill>
          <a:ln w="9525">
            <a:solidFill>
              <a:schemeClr val="tx1"/>
            </a:solidFill>
            <a:round/>
            <a:headEnd/>
            <a:tailEnd/>
          </a:ln>
          <a:effectLst/>
        </p:spPr>
        <p:txBody>
          <a:bodyPr wrap="none" anchor="ctr"/>
          <a:lstStyle/>
          <a:p>
            <a:pPr algn="ctr"/>
            <a:endParaRPr lang="fr-FR" altLang="fr-FR"/>
          </a:p>
        </p:txBody>
      </p:sp>
      <p:sp>
        <p:nvSpPr>
          <p:cNvPr id="11" name="Oval 1032"/>
          <p:cNvSpPr>
            <a:spLocks noChangeArrowheads="1"/>
          </p:cNvSpPr>
          <p:nvPr/>
        </p:nvSpPr>
        <p:spPr bwMode="auto">
          <a:xfrm>
            <a:off x="4859338" y="2852738"/>
            <a:ext cx="215900" cy="215900"/>
          </a:xfrm>
          <a:prstGeom prst="ellipse">
            <a:avLst/>
          </a:prstGeom>
          <a:solidFill>
            <a:srgbClr val="339966"/>
          </a:solidFill>
          <a:ln w="9525">
            <a:solidFill>
              <a:schemeClr val="tx1"/>
            </a:solidFill>
            <a:round/>
            <a:headEnd/>
            <a:tailEnd/>
          </a:ln>
          <a:effectLst/>
        </p:spPr>
        <p:txBody>
          <a:bodyPr wrap="none" anchor="ctr"/>
          <a:lstStyle/>
          <a:p>
            <a:endParaRPr lang="fr-FR" altLang="fr-FR"/>
          </a:p>
        </p:txBody>
      </p:sp>
      <p:sp>
        <p:nvSpPr>
          <p:cNvPr id="12" name="Oval 1033"/>
          <p:cNvSpPr>
            <a:spLocks noChangeArrowheads="1"/>
          </p:cNvSpPr>
          <p:nvPr/>
        </p:nvSpPr>
        <p:spPr bwMode="auto">
          <a:xfrm>
            <a:off x="5076825" y="2636838"/>
            <a:ext cx="215900" cy="215900"/>
          </a:xfrm>
          <a:prstGeom prst="ellipse">
            <a:avLst/>
          </a:prstGeom>
          <a:solidFill>
            <a:srgbClr val="339966"/>
          </a:solidFill>
          <a:ln w="9525">
            <a:solidFill>
              <a:schemeClr val="tx1"/>
            </a:solidFill>
            <a:round/>
            <a:headEnd/>
            <a:tailEnd/>
          </a:ln>
          <a:effectLst/>
        </p:spPr>
        <p:txBody>
          <a:bodyPr wrap="none" anchor="ctr"/>
          <a:lstStyle/>
          <a:p>
            <a:endParaRPr lang="fr-FR" altLang="fr-FR"/>
          </a:p>
        </p:txBody>
      </p:sp>
      <p:sp>
        <p:nvSpPr>
          <p:cNvPr id="13" name="Oval 1034"/>
          <p:cNvSpPr>
            <a:spLocks noChangeArrowheads="1"/>
          </p:cNvSpPr>
          <p:nvPr/>
        </p:nvSpPr>
        <p:spPr bwMode="auto">
          <a:xfrm>
            <a:off x="5508625" y="3141663"/>
            <a:ext cx="215900" cy="215900"/>
          </a:xfrm>
          <a:prstGeom prst="ellipse">
            <a:avLst/>
          </a:prstGeom>
          <a:solidFill>
            <a:srgbClr val="339966"/>
          </a:solidFill>
          <a:ln w="9525">
            <a:solidFill>
              <a:schemeClr val="tx1"/>
            </a:solidFill>
            <a:round/>
            <a:headEnd/>
            <a:tailEnd/>
          </a:ln>
          <a:effectLst/>
        </p:spPr>
        <p:txBody>
          <a:bodyPr wrap="none" anchor="ctr"/>
          <a:lstStyle/>
          <a:p>
            <a:endParaRPr lang="fr-FR" altLang="fr-FR"/>
          </a:p>
        </p:txBody>
      </p:sp>
      <p:sp>
        <p:nvSpPr>
          <p:cNvPr id="14" name="Oval 1035"/>
          <p:cNvSpPr>
            <a:spLocks noChangeArrowheads="1"/>
          </p:cNvSpPr>
          <p:nvPr/>
        </p:nvSpPr>
        <p:spPr bwMode="auto">
          <a:xfrm>
            <a:off x="4572000" y="2492375"/>
            <a:ext cx="865188" cy="647700"/>
          </a:xfrm>
          <a:prstGeom prst="ellipse">
            <a:avLst/>
          </a:prstGeom>
          <a:noFill/>
          <a:ln w="22225">
            <a:solidFill>
              <a:schemeClr val="tx1"/>
            </a:solidFill>
            <a:round/>
            <a:headEnd/>
            <a:tailEnd/>
          </a:ln>
          <a:effectLst/>
        </p:spPr>
        <p:txBody>
          <a:bodyPr wrap="none" anchor="ctr"/>
          <a:lstStyle/>
          <a:p>
            <a:endParaRPr lang="fr-FR" altLang="fr-FR"/>
          </a:p>
        </p:txBody>
      </p:sp>
      <p:sp>
        <p:nvSpPr>
          <p:cNvPr id="15" name="Oval 1036"/>
          <p:cNvSpPr>
            <a:spLocks noChangeArrowheads="1"/>
          </p:cNvSpPr>
          <p:nvPr/>
        </p:nvSpPr>
        <p:spPr bwMode="auto">
          <a:xfrm>
            <a:off x="4787900" y="2565400"/>
            <a:ext cx="215900" cy="215900"/>
          </a:xfrm>
          <a:prstGeom prst="ellipse">
            <a:avLst/>
          </a:prstGeom>
          <a:solidFill>
            <a:srgbClr val="339966"/>
          </a:solidFill>
          <a:ln w="9525">
            <a:solidFill>
              <a:schemeClr val="tx1"/>
            </a:solidFill>
            <a:round/>
            <a:headEnd/>
            <a:tailEnd/>
          </a:ln>
          <a:effectLst/>
        </p:spPr>
        <p:txBody>
          <a:bodyPr wrap="none" anchor="ctr"/>
          <a:lstStyle/>
          <a:p>
            <a:endParaRPr lang="fr-FR" altLang="fr-FR"/>
          </a:p>
        </p:txBody>
      </p:sp>
      <p:sp>
        <p:nvSpPr>
          <p:cNvPr id="16" name="Oval 1037"/>
          <p:cNvSpPr>
            <a:spLocks noChangeArrowheads="1"/>
          </p:cNvSpPr>
          <p:nvPr/>
        </p:nvSpPr>
        <p:spPr bwMode="auto">
          <a:xfrm>
            <a:off x="6400800" y="1981200"/>
            <a:ext cx="215900" cy="215900"/>
          </a:xfrm>
          <a:prstGeom prst="ellipse">
            <a:avLst/>
          </a:prstGeom>
          <a:solidFill>
            <a:srgbClr val="339966"/>
          </a:solidFill>
          <a:ln w="9525">
            <a:solidFill>
              <a:schemeClr val="tx1"/>
            </a:solidFill>
            <a:round/>
            <a:headEnd/>
            <a:tailEnd/>
          </a:ln>
          <a:effectLst/>
        </p:spPr>
        <p:txBody>
          <a:bodyPr wrap="none" anchor="ctr"/>
          <a:lstStyle/>
          <a:p>
            <a:endParaRPr lang="fr-FR" altLang="fr-FR"/>
          </a:p>
        </p:txBody>
      </p:sp>
      <p:sp>
        <p:nvSpPr>
          <p:cNvPr id="17" name="Oval 1038"/>
          <p:cNvSpPr>
            <a:spLocks noChangeArrowheads="1"/>
          </p:cNvSpPr>
          <p:nvPr/>
        </p:nvSpPr>
        <p:spPr bwMode="auto">
          <a:xfrm>
            <a:off x="5795963" y="4076700"/>
            <a:ext cx="215900" cy="215900"/>
          </a:xfrm>
          <a:prstGeom prst="ellipse">
            <a:avLst/>
          </a:prstGeom>
          <a:solidFill>
            <a:srgbClr val="339966"/>
          </a:solidFill>
          <a:ln w="9525">
            <a:solidFill>
              <a:schemeClr val="tx1"/>
            </a:solidFill>
            <a:round/>
            <a:headEnd/>
            <a:tailEnd/>
          </a:ln>
          <a:effectLst/>
        </p:spPr>
        <p:txBody>
          <a:bodyPr wrap="none" anchor="ctr"/>
          <a:lstStyle/>
          <a:p>
            <a:endParaRPr lang="fr-FR" altLang="fr-FR"/>
          </a:p>
        </p:txBody>
      </p:sp>
      <p:sp>
        <p:nvSpPr>
          <p:cNvPr id="18" name="Text Box 1039"/>
          <p:cNvSpPr txBox="1">
            <a:spLocks noChangeArrowheads="1"/>
          </p:cNvSpPr>
          <p:nvPr/>
        </p:nvSpPr>
        <p:spPr bwMode="auto">
          <a:xfrm>
            <a:off x="4932363" y="187325"/>
            <a:ext cx="1454150" cy="457200"/>
          </a:xfrm>
          <a:prstGeom prst="rect">
            <a:avLst/>
          </a:prstGeom>
          <a:noFill/>
          <a:ln w="9525">
            <a:noFill/>
            <a:miter lim="800000"/>
            <a:headEnd/>
            <a:tailEnd/>
          </a:ln>
          <a:effectLst/>
        </p:spPr>
        <p:txBody>
          <a:bodyPr wrap="none">
            <a:spAutoFit/>
          </a:bodyPr>
          <a:lstStyle/>
          <a:p>
            <a:r>
              <a:rPr lang="fr-FR" altLang="fr-FR" b="1">
                <a:latin typeface="Arial" charset="0"/>
              </a:rPr>
              <a:t>Tyrosine</a:t>
            </a:r>
          </a:p>
        </p:txBody>
      </p:sp>
      <p:sp>
        <p:nvSpPr>
          <p:cNvPr id="19" name="Text Box 1040"/>
          <p:cNvSpPr txBox="1">
            <a:spLocks noChangeArrowheads="1"/>
          </p:cNvSpPr>
          <p:nvPr/>
        </p:nvSpPr>
        <p:spPr bwMode="auto">
          <a:xfrm>
            <a:off x="4648200" y="1828800"/>
            <a:ext cx="1657350" cy="457200"/>
          </a:xfrm>
          <a:prstGeom prst="rect">
            <a:avLst/>
          </a:prstGeom>
          <a:noFill/>
          <a:ln w="9525">
            <a:noFill/>
            <a:miter lim="800000"/>
            <a:headEnd/>
            <a:tailEnd/>
          </a:ln>
          <a:effectLst/>
        </p:spPr>
        <p:txBody>
          <a:bodyPr wrap="none">
            <a:spAutoFit/>
          </a:bodyPr>
          <a:lstStyle/>
          <a:p>
            <a:r>
              <a:rPr lang="fr-FR" altLang="fr-FR" b="1">
                <a:latin typeface="Arial" charset="0"/>
              </a:rPr>
              <a:t>Dopamine</a:t>
            </a:r>
          </a:p>
        </p:txBody>
      </p:sp>
      <p:sp>
        <p:nvSpPr>
          <p:cNvPr id="20" name="Text Box 1041"/>
          <p:cNvSpPr txBox="1">
            <a:spLocks noChangeArrowheads="1"/>
          </p:cNvSpPr>
          <p:nvPr/>
        </p:nvSpPr>
        <p:spPr bwMode="auto">
          <a:xfrm>
            <a:off x="5003800" y="906463"/>
            <a:ext cx="1198563" cy="457200"/>
          </a:xfrm>
          <a:prstGeom prst="rect">
            <a:avLst/>
          </a:prstGeom>
          <a:noFill/>
          <a:ln w="9525">
            <a:noFill/>
            <a:miter lim="800000"/>
            <a:headEnd/>
            <a:tailEnd/>
          </a:ln>
          <a:effectLst/>
        </p:spPr>
        <p:txBody>
          <a:bodyPr wrap="none">
            <a:spAutoFit/>
          </a:bodyPr>
          <a:lstStyle/>
          <a:p>
            <a:r>
              <a:rPr lang="fr-FR" altLang="fr-FR" b="1">
                <a:latin typeface="Arial" charset="0"/>
              </a:rPr>
              <a:t>L-dopa</a:t>
            </a:r>
          </a:p>
        </p:txBody>
      </p:sp>
      <p:sp>
        <p:nvSpPr>
          <p:cNvPr id="21" name="Line 1042"/>
          <p:cNvSpPr>
            <a:spLocks noChangeShapeType="1"/>
          </p:cNvSpPr>
          <p:nvPr/>
        </p:nvSpPr>
        <p:spPr bwMode="auto">
          <a:xfrm>
            <a:off x="5580063" y="549275"/>
            <a:ext cx="0" cy="433388"/>
          </a:xfrm>
          <a:prstGeom prst="line">
            <a:avLst/>
          </a:prstGeom>
          <a:noFill/>
          <a:ln w="28575">
            <a:solidFill>
              <a:schemeClr val="tx1"/>
            </a:solidFill>
            <a:round/>
            <a:headEnd/>
            <a:tailEnd type="stealth" w="lg" len="lg"/>
          </a:ln>
          <a:effectLst/>
        </p:spPr>
        <p:txBody>
          <a:bodyPr/>
          <a:lstStyle/>
          <a:p>
            <a:endParaRPr lang="fr-FR"/>
          </a:p>
        </p:txBody>
      </p:sp>
      <p:sp>
        <p:nvSpPr>
          <p:cNvPr id="22" name="Line 1043"/>
          <p:cNvSpPr>
            <a:spLocks noChangeShapeType="1"/>
          </p:cNvSpPr>
          <p:nvPr/>
        </p:nvSpPr>
        <p:spPr bwMode="auto">
          <a:xfrm>
            <a:off x="5508625" y="1341438"/>
            <a:ext cx="0" cy="649287"/>
          </a:xfrm>
          <a:prstGeom prst="line">
            <a:avLst/>
          </a:prstGeom>
          <a:noFill/>
          <a:ln w="28575">
            <a:solidFill>
              <a:schemeClr val="tx1"/>
            </a:solidFill>
            <a:round/>
            <a:headEnd/>
            <a:tailEnd type="stealth" w="lg" len="lg"/>
          </a:ln>
          <a:effectLst/>
        </p:spPr>
        <p:txBody>
          <a:bodyPr/>
          <a:lstStyle/>
          <a:p>
            <a:endParaRPr lang="fr-FR"/>
          </a:p>
        </p:txBody>
      </p:sp>
      <p:sp>
        <p:nvSpPr>
          <p:cNvPr id="23" name="Line 1044"/>
          <p:cNvSpPr>
            <a:spLocks noChangeShapeType="1"/>
          </p:cNvSpPr>
          <p:nvPr/>
        </p:nvSpPr>
        <p:spPr bwMode="auto">
          <a:xfrm flipH="1">
            <a:off x="5292725" y="2205038"/>
            <a:ext cx="144463" cy="358775"/>
          </a:xfrm>
          <a:prstGeom prst="line">
            <a:avLst/>
          </a:prstGeom>
          <a:noFill/>
          <a:ln w="28575">
            <a:solidFill>
              <a:schemeClr val="tx1"/>
            </a:solidFill>
            <a:round/>
            <a:headEnd/>
            <a:tailEnd type="stealth" w="lg" len="lg"/>
          </a:ln>
          <a:effectLst/>
        </p:spPr>
        <p:txBody>
          <a:bodyPr/>
          <a:lstStyle/>
          <a:p>
            <a:endParaRPr lang="fr-FR"/>
          </a:p>
        </p:txBody>
      </p:sp>
      <p:sp>
        <p:nvSpPr>
          <p:cNvPr id="27" name="Line 1048"/>
          <p:cNvSpPr>
            <a:spLocks noChangeShapeType="1"/>
          </p:cNvSpPr>
          <p:nvPr/>
        </p:nvSpPr>
        <p:spPr bwMode="auto">
          <a:xfrm>
            <a:off x="5508625" y="5300663"/>
            <a:ext cx="0" cy="504825"/>
          </a:xfrm>
          <a:prstGeom prst="line">
            <a:avLst/>
          </a:prstGeom>
          <a:noFill/>
          <a:ln w="28575">
            <a:solidFill>
              <a:schemeClr val="tx1"/>
            </a:solidFill>
            <a:round/>
            <a:headEnd/>
            <a:tailEnd type="stealth" w="lg" len="lg"/>
          </a:ln>
          <a:effectLst/>
        </p:spPr>
        <p:txBody>
          <a:bodyPr/>
          <a:lstStyle/>
          <a:p>
            <a:endParaRPr lang="fr-FR"/>
          </a:p>
        </p:txBody>
      </p:sp>
      <p:sp>
        <p:nvSpPr>
          <p:cNvPr id="28" name="Text Box 1049"/>
          <p:cNvSpPr txBox="1">
            <a:spLocks noChangeArrowheads="1"/>
          </p:cNvSpPr>
          <p:nvPr/>
        </p:nvSpPr>
        <p:spPr bwMode="auto">
          <a:xfrm>
            <a:off x="4211638" y="5876925"/>
            <a:ext cx="3744912" cy="457200"/>
          </a:xfrm>
          <a:prstGeom prst="rect">
            <a:avLst/>
          </a:prstGeom>
          <a:noFill/>
          <a:ln w="9525">
            <a:noFill/>
            <a:miter lim="800000"/>
            <a:headEnd/>
            <a:tailEnd/>
          </a:ln>
          <a:effectLst/>
        </p:spPr>
        <p:txBody>
          <a:bodyPr wrap="none">
            <a:spAutoFit/>
          </a:bodyPr>
          <a:lstStyle/>
          <a:p>
            <a:r>
              <a:rPr lang="fr-FR" altLang="fr-FR">
                <a:latin typeface="Arial" charset="0"/>
              </a:rPr>
              <a:t>Transmission du message</a:t>
            </a:r>
          </a:p>
        </p:txBody>
      </p:sp>
      <p:sp>
        <p:nvSpPr>
          <p:cNvPr id="29" name="Oval 1050"/>
          <p:cNvSpPr>
            <a:spLocks noChangeArrowheads="1"/>
          </p:cNvSpPr>
          <p:nvPr/>
        </p:nvSpPr>
        <p:spPr bwMode="auto">
          <a:xfrm>
            <a:off x="5580063" y="3644900"/>
            <a:ext cx="215900" cy="215900"/>
          </a:xfrm>
          <a:prstGeom prst="ellipse">
            <a:avLst/>
          </a:prstGeom>
          <a:solidFill>
            <a:srgbClr val="339966"/>
          </a:solidFill>
          <a:ln w="9525">
            <a:solidFill>
              <a:schemeClr val="tx1"/>
            </a:solidFill>
            <a:round/>
            <a:headEnd/>
            <a:tailEnd/>
          </a:ln>
          <a:effectLst/>
        </p:spPr>
        <p:txBody>
          <a:bodyPr wrap="none" anchor="ctr"/>
          <a:lstStyle/>
          <a:p>
            <a:endParaRPr lang="fr-FR" altLang="fr-FR"/>
          </a:p>
        </p:txBody>
      </p:sp>
      <p:sp>
        <p:nvSpPr>
          <p:cNvPr id="30" name="Oval 1051"/>
          <p:cNvSpPr>
            <a:spLocks noChangeArrowheads="1"/>
          </p:cNvSpPr>
          <p:nvPr/>
        </p:nvSpPr>
        <p:spPr bwMode="auto">
          <a:xfrm>
            <a:off x="4724400" y="4038600"/>
            <a:ext cx="215900" cy="215900"/>
          </a:xfrm>
          <a:prstGeom prst="ellipse">
            <a:avLst/>
          </a:prstGeom>
          <a:solidFill>
            <a:srgbClr val="339966"/>
          </a:solidFill>
          <a:ln w="9525">
            <a:solidFill>
              <a:schemeClr val="tx1"/>
            </a:solidFill>
            <a:round/>
            <a:headEnd/>
            <a:tailEnd/>
          </a:ln>
          <a:effectLst/>
        </p:spPr>
        <p:txBody>
          <a:bodyPr wrap="none" anchor="ctr"/>
          <a:lstStyle/>
          <a:p>
            <a:pPr algn="ctr"/>
            <a:endParaRPr lang="fr-FR" altLang="fr-FR"/>
          </a:p>
        </p:txBody>
      </p:sp>
      <p:sp>
        <p:nvSpPr>
          <p:cNvPr id="31" name="Text Box 1052"/>
          <p:cNvSpPr txBox="1">
            <a:spLocks noChangeArrowheads="1"/>
          </p:cNvSpPr>
          <p:nvPr/>
        </p:nvSpPr>
        <p:spPr bwMode="auto">
          <a:xfrm>
            <a:off x="5791200" y="2514600"/>
            <a:ext cx="1044575" cy="396875"/>
          </a:xfrm>
          <a:prstGeom prst="rect">
            <a:avLst/>
          </a:prstGeom>
          <a:solidFill>
            <a:srgbClr val="00FFFF"/>
          </a:solidFill>
          <a:ln w="19050">
            <a:noFill/>
            <a:miter lim="800000"/>
            <a:headEnd/>
            <a:tailEnd/>
          </a:ln>
          <a:effectLst/>
        </p:spPr>
        <p:txBody>
          <a:bodyPr wrap="none">
            <a:spAutoFit/>
          </a:bodyPr>
          <a:lstStyle/>
          <a:p>
            <a:r>
              <a:rPr lang="fr-FR" altLang="fr-FR" sz="2000" b="1">
                <a:latin typeface="Arial" charset="0"/>
              </a:rPr>
              <a:t>MAO-B</a:t>
            </a:r>
          </a:p>
        </p:txBody>
      </p:sp>
      <p:sp>
        <p:nvSpPr>
          <p:cNvPr id="32" name="Text Box 1053"/>
          <p:cNvSpPr txBox="1">
            <a:spLocks noChangeArrowheads="1"/>
          </p:cNvSpPr>
          <p:nvPr/>
        </p:nvSpPr>
        <p:spPr bwMode="auto">
          <a:xfrm>
            <a:off x="3352800" y="3733800"/>
            <a:ext cx="931863" cy="396875"/>
          </a:xfrm>
          <a:prstGeom prst="rect">
            <a:avLst/>
          </a:prstGeom>
          <a:solidFill>
            <a:srgbClr val="00FFFF"/>
          </a:solidFill>
          <a:ln w="19050">
            <a:noFill/>
            <a:miter lim="800000"/>
            <a:headEnd/>
            <a:tailEnd/>
          </a:ln>
          <a:effectLst/>
        </p:spPr>
        <p:txBody>
          <a:bodyPr wrap="none">
            <a:spAutoFit/>
          </a:bodyPr>
          <a:lstStyle/>
          <a:p>
            <a:r>
              <a:rPr lang="fr-FR" altLang="fr-FR" sz="2000" b="1">
                <a:latin typeface="Arial" charset="0"/>
              </a:rPr>
              <a:t>COMT</a:t>
            </a:r>
          </a:p>
        </p:txBody>
      </p:sp>
      <p:sp>
        <p:nvSpPr>
          <p:cNvPr id="33" name="Text Box 1055"/>
          <p:cNvSpPr txBox="1">
            <a:spLocks noChangeArrowheads="1"/>
          </p:cNvSpPr>
          <p:nvPr/>
        </p:nvSpPr>
        <p:spPr bwMode="auto">
          <a:xfrm>
            <a:off x="5638800" y="1295400"/>
            <a:ext cx="3132138" cy="457200"/>
          </a:xfrm>
          <a:prstGeom prst="rect">
            <a:avLst/>
          </a:prstGeom>
          <a:solidFill>
            <a:srgbClr val="00FFFF"/>
          </a:solidFill>
          <a:ln w="9525">
            <a:noFill/>
            <a:miter lim="800000"/>
            <a:headEnd/>
            <a:tailEnd/>
          </a:ln>
          <a:effectLst/>
        </p:spPr>
        <p:txBody>
          <a:bodyPr wrap="none">
            <a:spAutoFit/>
          </a:bodyPr>
          <a:lstStyle/>
          <a:p>
            <a:r>
              <a:rPr lang="fr-FR" altLang="fr-FR" b="1">
                <a:latin typeface="Arial" charset="0"/>
              </a:rPr>
              <a:t>dopa-décarboxylase</a:t>
            </a:r>
          </a:p>
        </p:txBody>
      </p:sp>
      <p:sp>
        <p:nvSpPr>
          <p:cNvPr id="34" name="AutoShape 1057"/>
          <p:cNvSpPr>
            <a:spLocks noChangeArrowheads="1"/>
          </p:cNvSpPr>
          <p:nvPr/>
        </p:nvSpPr>
        <p:spPr bwMode="auto">
          <a:xfrm rot="19782109" flipV="1">
            <a:off x="5867400" y="3284538"/>
            <a:ext cx="576263" cy="576262"/>
          </a:xfrm>
          <a:custGeom>
            <a:avLst/>
            <a:gdLst>
              <a:gd name="T0" fmla="*/ 7686308 w 21600"/>
              <a:gd name="T1" fmla="*/ 0 h 21600"/>
              <a:gd name="T2" fmla="*/ 1921757 w 21600"/>
              <a:gd name="T3" fmla="*/ 7686988 h 21600"/>
              <a:gd name="T4" fmla="*/ 7686308 w 21600"/>
              <a:gd name="T5" fmla="*/ 3843507 h 21600"/>
              <a:gd name="T6" fmla="*/ 17295787 w 21600"/>
              <a:gd name="T7" fmla="*/ 7686988 h 21600"/>
              <a:gd name="T8" fmla="*/ 13452273 w 21600"/>
              <a:gd name="T9" fmla="*/ 11530496 h 21600"/>
              <a:gd name="T10" fmla="*/ 9608759 w 21600"/>
              <a:gd name="T11" fmla="*/ 768698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1"/>
          </a:solidFill>
          <a:ln w="25400">
            <a:solidFill>
              <a:srgbClr val="339966"/>
            </a:solidFill>
            <a:miter lim="800000"/>
            <a:headEnd/>
            <a:tailEnd/>
          </a:ln>
          <a:effectLst/>
        </p:spPr>
        <p:txBody>
          <a:bodyPr wrap="none" anchor="ctr"/>
          <a:lstStyle/>
          <a:p>
            <a:endParaRPr lang="fr-FR"/>
          </a:p>
        </p:txBody>
      </p:sp>
      <p:sp>
        <p:nvSpPr>
          <p:cNvPr id="35" name="Text Box 1058"/>
          <p:cNvSpPr txBox="1">
            <a:spLocks noChangeArrowheads="1"/>
          </p:cNvSpPr>
          <p:nvPr/>
        </p:nvSpPr>
        <p:spPr bwMode="auto">
          <a:xfrm>
            <a:off x="179388" y="5516563"/>
            <a:ext cx="3791102" cy="830997"/>
          </a:xfrm>
          <a:prstGeom prst="rect">
            <a:avLst/>
          </a:prstGeom>
          <a:noFill/>
          <a:ln w="9525">
            <a:noFill/>
            <a:miter lim="800000"/>
            <a:headEnd/>
            <a:tailEnd/>
          </a:ln>
          <a:effectLst/>
        </p:spPr>
        <p:txBody>
          <a:bodyPr wrap="none">
            <a:spAutoFit/>
          </a:bodyPr>
          <a:lstStyle/>
          <a:p>
            <a:r>
              <a:rPr lang="fr-FR" altLang="fr-FR" sz="1600" b="1" dirty="0">
                <a:latin typeface="Arial" charset="0"/>
              </a:rPr>
              <a:t>COMT: catéchol-O-</a:t>
            </a:r>
            <a:r>
              <a:rPr lang="fr-FR" altLang="fr-FR" sz="1600" b="1" dirty="0" err="1">
                <a:latin typeface="Arial" charset="0"/>
              </a:rPr>
              <a:t>méthyltransférase</a:t>
            </a:r>
            <a:endParaRPr lang="fr-FR" altLang="fr-FR" sz="1600" b="1" dirty="0">
              <a:latin typeface="Arial" charset="0"/>
            </a:endParaRPr>
          </a:p>
          <a:p>
            <a:r>
              <a:rPr lang="fr-FR" altLang="fr-FR" sz="1600" b="1" dirty="0">
                <a:latin typeface="Arial" charset="0"/>
              </a:rPr>
              <a:t>MAO: monoamine oxydase</a:t>
            </a:r>
          </a:p>
          <a:p>
            <a:endParaRPr lang="fr-FR" altLang="fr-FR" sz="1600" b="1" dirty="0">
              <a:latin typeface="Arial" charset="0"/>
            </a:endParaRPr>
          </a:p>
        </p:txBody>
      </p:sp>
      <p:sp>
        <p:nvSpPr>
          <p:cNvPr id="36" name="Oval 1059"/>
          <p:cNvSpPr>
            <a:spLocks noChangeArrowheads="1"/>
          </p:cNvSpPr>
          <p:nvPr/>
        </p:nvSpPr>
        <p:spPr bwMode="auto">
          <a:xfrm>
            <a:off x="457200" y="2362200"/>
            <a:ext cx="215900" cy="215900"/>
          </a:xfrm>
          <a:prstGeom prst="ellipse">
            <a:avLst/>
          </a:prstGeom>
          <a:solidFill>
            <a:srgbClr val="339966"/>
          </a:solidFill>
          <a:ln w="9525">
            <a:solidFill>
              <a:schemeClr val="tx1"/>
            </a:solidFill>
            <a:round/>
            <a:headEnd/>
            <a:tailEnd/>
          </a:ln>
          <a:effectLst/>
        </p:spPr>
        <p:txBody>
          <a:bodyPr wrap="none" anchor="ctr"/>
          <a:lstStyle/>
          <a:p>
            <a:pPr algn="ctr"/>
            <a:endParaRPr lang="fr-FR" alt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298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fr-FR" b="1" dirty="0" smtClean="0"/>
              <a:t>CLASSIFICATION DES ANTIPARKINSONIENS</a:t>
            </a:r>
            <a:endParaRPr lang="fr-FR" b="1" dirty="0"/>
          </a:p>
        </p:txBody>
      </p:sp>
      <p:sp>
        <p:nvSpPr>
          <p:cNvPr id="4" name="Espace réservé du contenu 3"/>
          <p:cNvSpPr>
            <a:spLocks noGrp="1"/>
          </p:cNvSpPr>
          <p:nvPr>
            <p:ph idx="1"/>
          </p:nvPr>
        </p:nvSpPr>
        <p:spPr>
          <a:xfrm>
            <a:off x="457200" y="1071546"/>
            <a:ext cx="8229600" cy="5786454"/>
          </a:xfrm>
        </p:spPr>
        <p:txBody>
          <a:bodyPr>
            <a:normAutofit/>
          </a:bodyPr>
          <a:lstStyle/>
          <a:p>
            <a:pPr>
              <a:buNone/>
            </a:pPr>
            <a:endParaRPr lang="fr-FR" dirty="0"/>
          </a:p>
        </p:txBody>
      </p:sp>
      <p:sp>
        <p:nvSpPr>
          <p:cNvPr id="5" name="Rectangle à coins arrondis 4"/>
          <p:cNvSpPr/>
          <p:nvPr/>
        </p:nvSpPr>
        <p:spPr>
          <a:xfrm>
            <a:off x="3563888" y="1340768"/>
            <a:ext cx="2714625" cy="78581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sz="2000" b="1" dirty="0">
                <a:solidFill>
                  <a:schemeClr val="tx1"/>
                </a:solidFill>
              </a:rPr>
              <a:t>Les antiparkinsoniens</a:t>
            </a:r>
          </a:p>
        </p:txBody>
      </p:sp>
      <p:sp>
        <p:nvSpPr>
          <p:cNvPr id="6" name="Rectangle 5"/>
          <p:cNvSpPr/>
          <p:nvPr/>
        </p:nvSpPr>
        <p:spPr>
          <a:xfrm>
            <a:off x="6372200" y="2348880"/>
            <a:ext cx="2571750" cy="7858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b="1" dirty="0">
                <a:solidFill>
                  <a:schemeClr val="tx1"/>
                </a:solidFill>
              </a:rPr>
              <a:t>Les antiparkinsoniens anti cholinergiques</a:t>
            </a:r>
          </a:p>
        </p:txBody>
      </p:sp>
      <p:sp>
        <p:nvSpPr>
          <p:cNvPr id="7" name="Rectangle 6"/>
          <p:cNvSpPr/>
          <p:nvPr/>
        </p:nvSpPr>
        <p:spPr>
          <a:xfrm>
            <a:off x="1" y="2348880"/>
            <a:ext cx="3419871" cy="785813"/>
          </a:xfrm>
          <a:prstGeom prst="rect">
            <a:avLst/>
          </a:prstGeom>
          <a:solidFill>
            <a:srgbClr val="FFC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b="1" dirty="0">
                <a:solidFill>
                  <a:schemeClr val="tx1"/>
                </a:solidFill>
              </a:rPr>
              <a:t>Les antiparkinsoniens </a:t>
            </a:r>
            <a:r>
              <a:rPr lang="fr-FR" b="1" dirty="0" smtClean="0">
                <a:solidFill>
                  <a:schemeClr val="tx1"/>
                </a:solidFill>
              </a:rPr>
              <a:t>dopaminergiques</a:t>
            </a:r>
            <a:endParaRPr lang="fr-FR" b="1" dirty="0">
              <a:solidFill>
                <a:schemeClr val="tx1"/>
              </a:solidFill>
            </a:endParaRPr>
          </a:p>
        </p:txBody>
      </p:sp>
      <p:sp>
        <p:nvSpPr>
          <p:cNvPr id="8" name="Rectangle à coins arrondis 7"/>
          <p:cNvSpPr/>
          <p:nvPr/>
        </p:nvSpPr>
        <p:spPr>
          <a:xfrm>
            <a:off x="0" y="3284984"/>
            <a:ext cx="2286000" cy="78581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dirty="0">
                <a:solidFill>
                  <a:schemeClr val="tx1"/>
                </a:solidFill>
              </a:rPr>
              <a:t>Les </a:t>
            </a:r>
            <a:r>
              <a:rPr lang="fr-FR" dirty="0" smtClean="0">
                <a:solidFill>
                  <a:schemeClr val="tx1"/>
                </a:solidFill>
              </a:rPr>
              <a:t>médicaments </a:t>
            </a:r>
          </a:p>
          <a:p>
            <a:pPr algn="ctr" eaLnBrk="0" hangingPunct="0">
              <a:defRPr/>
            </a:pPr>
            <a:r>
              <a:rPr lang="fr-FR" b="1" dirty="0" smtClean="0">
                <a:solidFill>
                  <a:schemeClr val="tx1"/>
                </a:solidFill>
              </a:rPr>
              <a:t>à visée substitutive</a:t>
            </a:r>
            <a:endParaRPr lang="fr-FR" dirty="0">
              <a:solidFill>
                <a:schemeClr val="tx1"/>
              </a:solidFill>
            </a:endParaRPr>
          </a:p>
        </p:txBody>
      </p:sp>
      <p:sp>
        <p:nvSpPr>
          <p:cNvPr id="9" name="Rectangle à coins arrondis 8"/>
          <p:cNvSpPr/>
          <p:nvPr/>
        </p:nvSpPr>
        <p:spPr>
          <a:xfrm>
            <a:off x="3419872" y="3356992"/>
            <a:ext cx="2357437" cy="714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dirty="0">
                <a:solidFill>
                  <a:schemeClr val="tx1"/>
                </a:solidFill>
              </a:rPr>
              <a:t>Les inhibiteurs enzymatiques</a:t>
            </a:r>
          </a:p>
        </p:txBody>
      </p:sp>
      <p:sp>
        <p:nvSpPr>
          <p:cNvPr id="10" name="Rectangle 9"/>
          <p:cNvSpPr/>
          <p:nvPr/>
        </p:nvSpPr>
        <p:spPr>
          <a:xfrm>
            <a:off x="357158" y="4429132"/>
            <a:ext cx="1512167" cy="785813"/>
          </a:xfrm>
          <a:prstGeom prst="rect">
            <a:avLst/>
          </a:prstGeom>
          <a:solidFill>
            <a:srgbClr val="D2E20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dirty="0" smtClean="0">
                <a:solidFill>
                  <a:schemeClr val="tx1"/>
                </a:solidFill>
              </a:rPr>
              <a:t>Précurseur de dopamine</a:t>
            </a:r>
          </a:p>
        </p:txBody>
      </p:sp>
      <p:sp>
        <p:nvSpPr>
          <p:cNvPr id="12" name="Rectangle 11"/>
          <p:cNvSpPr/>
          <p:nvPr/>
        </p:nvSpPr>
        <p:spPr>
          <a:xfrm>
            <a:off x="1142976" y="5572140"/>
            <a:ext cx="1872208" cy="720080"/>
          </a:xfrm>
          <a:prstGeom prst="rect">
            <a:avLst/>
          </a:prstGeom>
          <a:solidFill>
            <a:srgbClr val="D2E20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dirty="0" smtClean="0">
                <a:solidFill>
                  <a:schemeClr val="tx1"/>
                </a:solidFill>
              </a:rPr>
              <a:t>Agonistes dopaminergiques</a:t>
            </a:r>
            <a:endParaRPr lang="fr-FR" dirty="0">
              <a:solidFill>
                <a:schemeClr val="tx1"/>
              </a:solidFill>
            </a:endParaRPr>
          </a:p>
        </p:txBody>
      </p:sp>
      <p:sp>
        <p:nvSpPr>
          <p:cNvPr id="13" name="Rectangle 12"/>
          <p:cNvSpPr/>
          <p:nvPr/>
        </p:nvSpPr>
        <p:spPr>
          <a:xfrm>
            <a:off x="3347864" y="4221088"/>
            <a:ext cx="1152127" cy="785813"/>
          </a:xfrm>
          <a:prstGeom prst="rect">
            <a:avLst/>
          </a:prstGeom>
          <a:solidFill>
            <a:srgbClr val="279FB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b="1" dirty="0" smtClean="0">
                <a:solidFill>
                  <a:schemeClr val="tx1"/>
                </a:solidFill>
              </a:rPr>
              <a:t>IMAO-B</a:t>
            </a:r>
            <a:endParaRPr lang="fr-FR" b="1" dirty="0">
              <a:solidFill>
                <a:schemeClr val="tx1"/>
              </a:solidFill>
            </a:endParaRPr>
          </a:p>
        </p:txBody>
      </p:sp>
      <p:sp>
        <p:nvSpPr>
          <p:cNvPr id="14" name="Rectangle 13"/>
          <p:cNvSpPr/>
          <p:nvPr/>
        </p:nvSpPr>
        <p:spPr>
          <a:xfrm>
            <a:off x="4860032" y="4221088"/>
            <a:ext cx="1080120" cy="785813"/>
          </a:xfrm>
          <a:prstGeom prst="rect">
            <a:avLst/>
          </a:prstGeom>
          <a:solidFill>
            <a:srgbClr val="279FB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b="1" dirty="0" smtClean="0">
                <a:solidFill>
                  <a:schemeClr val="tx1"/>
                </a:solidFill>
              </a:rPr>
              <a:t>ICOMT</a:t>
            </a:r>
            <a:endParaRPr lang="fr-FR" b="1" dirty="0">
              <a:solidFill>
                <a:schemeClr val="tx1"/>
              </a:solidFill>
            </a:endParaRPr>
          </a:p>
        </p:txBody>
      </p:sp>
      <p:sp>
        <p:nvSpPr>
          <p:cNvPr id="15" name="Rectangle à coins arrondis 14"/>
          <p:cNvSpPr/>
          <p:nvPr/>
        </p:nvSpPr>
        <p:spPr>
          <a:xfrm>
            <a:off x="6588224" y="3356992"/>
            <a:ext cx="2357437" cy="7143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dirty="0" smtClean="0">
                <a:solidFill>
                  <a:schemeClr val="tx1"/>
                </a:solidFill>
              </a:rPr>
              <a:t>Antagonistes </a:t>
            </a:r>
            <a:r>
              <a:rPr lang="fr-FR" dirty="0" err="1" smtClean="0">
                <a:solidFill>
                  <a:schemeClr val="tx1"/>
                </a:solidFill>
              </a:rPr>
              <a:t>muscariniques</a:t>
            </a:r>
            <a:endParaRPr lang="fr-FR" dirty="0">
              <a:solidFill>
                <a:schemeClr val="tx1"/>
              </a:solidFill>
            </a:endParaRPr>
          </a:p>
        </p:txBody>
      </p:sp>
      <p:sp>
        <p:nvSpPr>
          <p:cNvPr id="16" name="Espace réservé du numéro de diapositive 17"/>
          <p:cNvSpPr>
            <a:spLocks noGrp="1"/>
          </p:cNvSpPr>
          <p:nvPr>
            <p:ph type="sldNum" sz="quarter" idx="12"/>
          </p:nvPr>
        </p:nvSpPr>
        <p:spPr>
          <a:xfrm>
            <a:off x="0" y="1272222"/>
            <a:ext cx="533400" cy="244476"/>
          </a:xfrm>
        </p:spPr>
        <p:txBody>
          <a:bodyPr>
            <a:normAutofit fontScale="92500" lnSpcReduction="10000"/>
          </a:bodyPr>
          <a:lstStyle/>
          <a:p>
            <a:fld id="{A137B15C-821B-4D12-8683-0345D56641AE}" type="slidenum">
              <a:rPr lang="fr-FR" smtClean="0"/>
              <a:pPr/>
              <a:t>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fr-FR" b="1" dirty="0" smtClean="0"/>
              <a:t>L-DOPA: cinétique</a:t>
            </a:r>
            <a:endParaRPr lang="fr-FR" b="1"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642910" y="785794"/>
            <a:ext cx="7500990" cy="1571636"/>
          </a:xfrm>
          <a:prstGeom prst="rect">
            <a:avLst/>
          </a:prstGeom>
          <a:noFill/>
          <a:ln w="9525">
            <a:noFill/>
            <a:miter lim="800000"/>
            <a:headEnd/>
            <a:tailEnd/>
          </a:ln>
          <a:effectLst/>
        </p:spPr>
      </p:pic>
      <p:sp>
        <p:nvSpPr>
          <p:cNvPr id="26" name="Rectangle à coins arrondis 25"/>
          <p:cNvSpPr>
            <a:spLocks noChangeArrowheads="1"/>
          </p:cNvSpPr>
          <p:nvPr/>
        </p:nvSpPr>
        <p:spPr bwMode="auto">
          <a:xfrm>
            <a:off x="1571636" y="3214681"/>
            <a:ext cx="5786437" cy="928687"/>
          </a:xfrm>
          <a:prstGeom prst="roundRect">
            <a:avLst>
              <a:gd name="adj" fmla="val 16667"/>
            </a:avLst>
          </a:prstGeom>
          <a:ln>
            <a:headEnd/>
            <a:tailEnd/>
          </a:ln>
        </p:spPr>
        <p:style>
          <a:lnRef idx="0">
            <a:schemeClr val="dk1"/>
          </a:lnRef>
          <a:fillRef idx="3">
            <a:schemeClr val="dk1"/>
          </a:fillRef>
          <a:effectRef idx="3">
            <a:schemeClr val="dk1"/>
          </a:effectRef>
          <a:fontRef idx="minor">
            <a:schemeClr val="lt1"/>
          </a:fontRef>
        </p:style>
        <p:txBody>
          <a:bodyPr/>
          <a:lstStyle/>
          <a:p>
            <a:pPr eaLnBrk="0" hangingPunct="0"/>
            <a:endParaRPr lang="fr-FR"/>
          </a:p>
        </p:txBody>
      </p:sp>
      <p:sp>
        <p:nvSpPr>
          <p:cNvPr id="27" name="Rectangle à coins arrondis 26"/>
          <p:cNvSpPr>
            <a:spLocks noChangeArrowheads="1"/>
          </p:cNvSpPr>
          <p:nvPr/>
        </p:nvSpPr>
        <p:spPr bwMode="auto">
          <a:xfrm>
            <a:off x="1643074" y="4500565"/>
            <a:ext cx="5786437" cy="1071562"/>
          </a:xfrm>
          <a:prstGeom prst="roundRect">
            <a:avLst>
              <a:gd name="adj" fmla="val 16667"/>
            </a:avLst>
          </a:prstGeom>
          <a:ln>
            <a:headEnd/>
            <a:tailEnd/>
          </a:ln>
        </p:spPr>
        <p:style>
          <a:lnRef idx="0">
            <a:schemeClr val="dk1"/>
          </a:lnRef>
          <a:fillRef idx="3">
            <a:schemeClr val="dk1"/>
          </a:fillRef>
          <a:effectRef idx="3">
            <a:schemeClr val="dk1"/>
          </a:effectRef>
          <a:fontRef idx="minor">
            <a:schemeClr val="lt1"/>
          </a:fontRef>
        </p:style>
        <p:txBody>
          <a:bodyPr/>
          <a:lstStyle/>
          <a:p>
            <a:pPr eaLnBrk="0" hangingPunct="0"/>
            <a:endParaRPr lang="fr-FR"/>
          </a:p>
        </p:txBody>
      </p:sp>
      <p:sp>
        <p:nvSpPr>
          <p:cNvPr id="28" name="Rectangle à coins arrondis 27"/>
          <p:cNvSpPr>
            <a:spLocks noChangeArrowheads="1"/>
          </p:cNvSpPr>
          <p:nvPr/>
        </p:nvSpPr>
        <p:spPr bwMode="auto">
          <a:xfrm>
            <a:off x="1857409" y="6072188"/>
            <a:ext cx="5643563" cy="785812"/>
          </a:xfrm>
          <a:prstGeom prst="roundRect">
            <a:avLst>
              <a:gd name="adj" fmla="val 16667"/>
            </a:avLst>
          </a:prstGeom>
          <a:ln>
            <a:headEnd/>
            <a:tailEnd/>
          </a:ln>
        </p:spPr>
        <p:style>
          <a:lnRef idx="0">
            <a:schemeClr val="dk1"/>
          </a:lnRef>
          <a:fillRef idx="3">
            <a:schemeClr val="dk1"/>
          </a:fillRef>
          <a:effectRef idx="3">
            <a:schemeClr val="dk1"/>
          </a:effectRef>
          <a:fontRef idx="minor">
            <a:schemeClr val="lt1"/>
          </a:fontRef>
        </p:style>
        <p:txBody>
          <a:bodyPr/>
          <a:lstStyle/>
          <a:p>
            <a:pPr eaLnBrk="0" hangingPunct="0"/>
            <a:endParaRPr lang="fr-FR"/>
          </a:p>
        </p:txBody>
      </p:sp>
      <p:sp>
        <p:nvSpPr>
          <p:cNvPr id="29" name="Rectangle 28"/>
          <p:cNvSpPr/>
          <p:nvPr/>
        </p:nvSpPr>
        <p:spPr bwMode="auto">
          <a:xfrm>
            <a:off x="1785972" y="3214688"/>
            <a:ext cx="2143125" cy="28575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0" hangingPunct="0">
              <a:defRPr/>
            </a:pPr>
            <a:r>
              <a:rPr lang="fr-FR" dirty="0">
                <a:solidFill>
                  <a:schemeClr val="accent2">
                    <a:lumMod val="75000"/>
                  </a:schemeClr>
                </a:solidFill>
                <a:cs typeface="+mn-cs"/>
              </a:rPr>
              <a:t>Paroi intestinale</a:t>
            </a:r>
          </a:p>
        </p:txBody>
      </p:sp>
      <p:sp>
        <p:nvSpPr>
          <p:cNvPr id="30" name="Rectangle 29"/>
          <p:cNvSpPr/>
          <p:nvPr/>
        </p:nvSpPr>
        <p:spPr bwMode="auto">
          <a:xfrm>
            <a:off x="1785972" y="4643438"/>
            <a:ext cx="2000250" cy="357187"/>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0" hangingPunct="0">
              <a:defRPr/>
            </a:pPr>
            <a:r>
              <a:rPr lang="fr-FR" dirty="0" smtClean="0">
                <a:solidFill>
                  <a:schemeClr val="accent2">
                    <a:lumMod val="75000"/>
                  </a:schemeClr>
                </a:solidFill>
                <a:cs typeface="+mn-cs"/>
              </a:rPr>
              <a:t>cerveau</a:t>
            </a:r>
            <a:endParaRPr lang="fr-FR" dirty="0">
              <a:solidFill>
                <a:schemeClr val="accent2">
                  <a:lumMod val="75000"/>
                </a:schemeClr>
              </a:solidFill>
              <a:cs typeface="+mn-cs"/>
            </a:endParaRPr>
          </a:p>
        </p:txBody>
      </p:sp>
      <p:sp>
        <p:nvSpPr>
          <p:cNvPr id="31" name="Rectangle à coins arrondis 30"/>
          <p:cNvSpPr/>
          <p:nvPr/>
        </p:nvSpPr>
        <p:spPr bwMode="auto">
          <a:xfrm>
            <a:off x="4071972" y="4929188"/>
            <a:ext cx="1428750" cy="428625"/>
          </a:xfrm>
          <a:prstGeom prst="roundRect">
            <a:avLst>
              <a:gd name="adj" fmla="val 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0" hangingPunct="0">
              <a:defRPr/>
            </a:pPr>
            <a:r>
              <a:rPr lang="fr-FR" dirty="0">
                <a:solidFill>
                  <a:schemeClr val="accent2">
                    <a:lumMod val="75000"/>
                  </a:schemeClr>
                </a:solidFill>
                <a:cs typeface="+mn-cs"/>
              </a:rPr>
              <a:t> </a:t>
            </a:r>
            <a:r>
              <a:rPr lang="fr-FR" dirty="0" err="1">
                <a:solidFill>
                  <a:schemeClr val="accent2">
                    <a:lumMod val="75000"/>
                  </a:schemeClr>
                </a:solidFill>
                <a:cs typeface="+mn-cs"/>
              </a:rPr>
              <a:t>lévodopa</a:t>
            </a:r>
            <a:endParaRPr lang="fr-FR" dirty="0">
              <a:solidFill>
                <a:schemeClr val="accent2">
                  <a:lumMod val="75000"/>
                </a:schemeClr>
              </a:solidFill>
              <a:cs typeface="+mn-cs"/>
            </a:endParaRPr>
          </a:p>
        </p:txBody>
      </p:sp>
      <p:sp>
        <p:nvSpPr>
          <p:cNvPr id="32" name="Rectangle à coins arrondis 31"/>
          <p:cNvSpPr/>
          <p:nvPr/>
        </p:nvSpPr>
        <p:spPr bwMode="auto">
          <a:xfrm>
            <a:off x="4071972" y="6215063"/>
            <a:ext cx="1428750" cy="428625"/>
          </a:xfrm>
          <a:prstGeom prst="roundRect">
            <a:avLst>
              <a:gd name="adj" fmla="val 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0" hangingPunct="0">
              <a:defRPr/>
            </a:pPr>
            <a:r>
              <a:rPr lang="fr-FR" dirty="0" smtClean="0">
                <a:solidFill>
                  <a:schemeClr val="accent2">
                    <a:lumMod val="75000"/>
                  </a:schemeClr>
                </a:solidFill>
                <a:cs typeface="+mn-cs"/>
              </a:rPr>
              <a:t>dopamine</a:t>
            </a:r>
            <a:endParaRPr lang="fr-FR" dirty="0">
              <a:solidFill>
                <a:schemeClr val="accent2">
                  <a:lumMod val="75000"/>
                </a:schemeClr>
              </a:solidFill>
              <a:cs typeface="+mn-cs"/>
            </a:endParaRPr>
          </a:p>
        </p:txBody>
      </p:sp>
      <p:sp>
        <p:nvSpPr>
          <p:cNvPr id="33" name="Rectangle à coins arrondis 32"/>
          <p:cNvSpPr/>
          <p:nvPr/>
        </p:nvSpPr>
        <p:spPr bwMode="auto">
          <a:xfrm>
            <a:off x="4143409" y="2571750"/>
            <a:ext cx="1428750" cy="42862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0" hangingPunct="0">
              <a:defRPr/>
            </a:pPr>
            <a:r>
              <a:rPr lang="fr-FR" dirty="0">
                <a:solidFill>
                  <a:schemeClr val="accent2">
                    <a:lumMod val="75000"/>
                  </a:schemeClr>
                </a:solidFill>
                <a:cs typeface="+mn-cs"/>
              </a:rPr>
              <a:t> </a:t>
            </a:r>
            <a:r>
              <a:rPr lang="fr-FR" dirty="0" err="1">
                <a:solidFill>
                  <a:schemeClr val="accent2">
                    <a:lumMod val="75000"/>
                  </a:schemeClr>
                </a:solidFill>
                <a:cs typeface="+mn-cs"/>
              </a:rPr>
              <a:t>Lévodopa</a:t>
            </a:r>
            <a:endParaRPr lang="fr-FR" dirty="0">
              <a:solidFill>
                <a:schemeClr val="accent2">
                  <a:lumMod val="75000"/>
                </a:schemeClr>
              </a:solidFill>
              <a:cs typeface="+mn-cs"/>
            </a:endParaRPr>
          </a:p>
        </p:txBody>
      </p:sp>
      <p:sp>
        <p:nvSpPr>
          <p:cNvPr id="34" name="Rectangle à coins arrondis 33"/>
          <p:cNvSpPr/>
          <p:nvPr/>
        </p:nvSpPr>
        <p:spPr bwMode="auto">
          <a:xfrm>
            <a:off x="4071972" y="3500438"/>
            <a:ext cx="1428750" cy="42862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0" hangingPunct="0">
              <a:defRPr/>
            </a:pPr>
            <a:r>
              <a:rPr lang="fr-FR" dirty="0" err="1">
                <a:solidFill>
                  <a:schemeClr val="accent2">
                    <a:lumMod val="75000"/>
                  </a:schemeClr>
                </a:solidFill>
                <a:cs typeface="+mn-cs"/>
              </a:rPr>
              <a:t>Lévodopa</a:t>
            </a:r>
            <a:r>
              <a:rPr lang="fr-FR" dirty="0">
                <a:solidFill>
                  <a:schemeClr val="accent2">
                    <a:lumMod val="75000"/>
                  </a:schemeClr>
                </a:solidFill>
                <a:cs typeface="+mn-cs"/>
              </a:rPr>
              <a:t> </a:t>
            </a:r>
          </a:p>
        </p:txBody>
      </p:sp>
      <p:sp>
        <p:nvSpPr>
          <p:cNvPr id="35" name="Flèche vers le bas 34"/>
          <p:cNvSpPr>
            <a:spLocks noChangeArrowheads="1"/>
          </p:cNvSpPr>
          <p:nvPr/>
        </p:nvSpPr>
        <p:spPr bwMode="auto">
          <a:xfrm>
            <a:off x="4714909" y="3000375"/>
            <a:ext cx="285750" cy="500063"/>
          </a:xfrm>
          <a:prstGeom prst="downArrow">
            <a:avLst>
              <a:gd name="adj1" fmla="val 50000"/>
              <a:gd name="adj2" fmla="val 49997"/>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0" hangingPunct="0"/>
            <a:endParaRPr lang="fr-FR"/>
          </a:p>
        </p:txBody>
      </p:sp>
      <p:sp>
        <p:nvSpPr>
          <p:cNvPr id="36" name="Flèche vers le bas 35"/>
          <p:cNvSpPr>
            <a:spLocks noChangeArrowheads="1"/>
          </p:cNvSpPr>
          <p:nvPr/>
        </p:nvSpPr>
        <p:spPr bwMode="auto">
          <a:xfrm>
            <a:off x="4714909" y="4143375"/>
            <a:ext cx="357188" cy="785813"/>
          </a:xfrm>
          <a:prstGeom prst="downArrow">
            <a:avLst>
              <a:gd name="adj1" fmla="val 50000"/>
              <a:gd name="adj2" fmla="val 49999"/>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0" hangingPunct="0"/>
            <a:endParaRPr lang="fr-FR"/>
          </a:p>
        </p:txBody>
      </p:sp>
      <p:sp>
        <p:nvSpPr>
          <p:cNvPr id="37" name="Flèche vers le bas 36"/>
          <p:cNvSpPr>
            <a:spLocks noChangeArrowheads="1"/>
          </p:cNvSpPr>
          <p:nvPr/>
        </p:nvSpPr>
        <p:spPr bwMode="auto">
          <a:xfrm>
            <a:off x="4572034" y="5357813"/>
            <a:ext cx="571500" cy="857250"/>
          </a:xfrm>
          <a:prstGeom prst="downArrow">
            <a:avLst>
              <a:gd name="adj1" fmla="val 50000"/>
              <a:gd name="adj2" fmla="val 50000"/>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0" hangingPunct="0"/>
            <a:endParaRPr lang="fr-FR"/>
          </a:p>
        </p:txBody>
      </p:sp>
      <p:sp>
        <p:nvSpPr>
          <p:cNvPr id="38" name="Ellipse 37"/>
          <p:cNvSpPr/>
          <p:nvPr/>
        </p:nvSpPr>
        <p:spPr bwMode="auto">
          <a:xfrm>
            <a:off x="0" y="3143243"/>
            <a:ext cx="1785937" cy="357188"/>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0" hangingPunct="0">
              <a:defRPr/>
            </a:pPr>
            <a:r>
              <a:rPr lang="fr-FR" sz="1100" b="1" dirty="0">
                <a:solidFill>
                  <a:schemeClr val="accent2">
                    <a:lumMod val="75000"/>
                  </a:schemeClr>
                </a:solidFill>
                <a:cs typeface="+mn-cs"/>
              </a:rPr>
              <a:t>Décarboxylase</a:t>
            </a:r>
          </a:p>
        </p:txBody>
      </p:sp>
      <p:sp>
        <p:nvSpPr>
          <p:cNvPr id="39" name="Ellipse 38"/>
          <p:cNvSpPr/>
          <p:nvPr/>
        </p:nvSpPr>
        <p:spPr bwMode="auto">
          <a:xfrm>
            <a:off x="6000784" y="5072063"/>
            <a:ext cx="1285875" cy="428625"/>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0" hangingPunct="0">
              <a:defRPr/>
            </a:pPr>
            <a:r>
              <a:rPr lang="fr-FR" dirty="0">
                <a:solidFill>
                  <a:schemeClr val="accent2">
                    <a:lumMod val="75000"/>
                  </a:schemeClr>
                </a:solidFill>
                <a:cs typeface="+mn-cs"/>
              </a:rPr>
              <a:t>COMT</a:t>
            </a:r>
          </a:p>
        </p:txBody>
      </p:sp>
      <p:sp>
        <p:nvSpPr>
          <p:cNvPr id="40" name="Ellipse 39"/>
          <p:cNvSpPr/>
          <p:nvPr/>
        </p:nvSpPr>
        <p:spPr bwMode="auto">
          <a:xfrm>
            <a:off x="1785972" y="5214938"/>
            <a:ext cx="1785937" cy="357187"/>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lgn="ctr" eaLnBrk="0" hangingPunct="0">
              <a:defRPr/>
            </a:pPr>
            <a:r>
              <a:rPr lang="fr-FR" sz="1050" b="1" dirty="0" smtClean="0">
                <a:solidFill>
                  <a:schemeClr val="accent2">
                    <a:lumMod val="75000"/>
                  </a:schemeClr>
                </a:solidFill>
                <a:cs typeface="+mn-cs"/>
              </a:rPr>
              <a:t>MAO</a:t>
            </a:r>
            <a:endParaRPr lang="fr-FR" sz="1050" b="1" dirty="0">
              <a:solidFill>
                <a:schemeClr val="accent2">
                  <a:lumMod val="75000"/>
                </a:schemeClr>
              </a:solidFill>
              <a:cs typeface="+mn-cs"/>
            </a:endParaRPr>
          </a:p>
        </p:txBody>
      </p:sp>
      <p:sp>
        <p:nvSpPr>
          <p:cNvPr id="41" name="Flèche gauche 40"/>
          <p:cNvSpPr>
            <a:spLocks noChangeArrowheads="1"/>
          </p:cNvSpPr>
          <p:nvPr/>
        </p:nvSpPr>
        <p:spPr bwMode="auto">
          <a:xfrm>
            <a:off x="5500722" y="5143500"/>
            <a:ext cx="571500" cy="285750"/>
          </a:xfrm>
          <a:prstGeom prst="leftArrow">
            <a:avLst>
              <a:gd name="adj1" fmla="val 50000"/>
              <a:gd name="adj2" fmla="val 50000"/>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0" hangingPunct="0"/>
            <a:endParaRPr lang="fr-FR"/>
          </a:p>
        </p:txBody>
      </p:sp>
      <p:sp>
        <p:nvSpPr>
          <p:cNvPr id="42" name="Flèche droite 41"/>
          <p:cNvSpPr>
            <a:spLocks noChangeArrowheads="1"/>
          </p:cNvSpPr>
          <p:nvPr/>
        </p:nvSpPr>
        <p:spPr bwMode="auto">
          <a:xfrm>
            <a:off x="3571909" y="5286375"/>
            <a:ext cx="642938" cy="214313"/>
          </a:xfrm>
          <a:prstGeom prst="rightArrow">
            <a:avLst>
              <a:gd name="adj1" fmla="val 50000"/>
              <a:gd name="adj2" fmla="val 50000"/>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0" hangingPunct="0"/>
            <a:endParaRPr lang="fr-FR"/>
          </a:p>
        </p:txBody>
      </p:sp>
      <p:sp>
        <p:nvSpPr>
          <p:cNvPr id="43" name="Rectangle 42"/>
          <p:cNvSpPr/>
          <p:nvPr/>
        </p:nvSpPr>
        <p:spPr bwMode="auto">
          <a:xfrm>
            <a:off x="5715034" y="3071813"/>
            <a:ext cx="714375" cy="357187"/>
          </a:xfrm>
          <a:prstGeom prst="rect">
            <a:avLst/>
          </a:prstGeom>
          <a:solidFill>
            <a:srgbClr val="FF6699"/>
          </a:solidFill>
          <a:ln w="9525" cap="flat" cmpd="sng" algn="ctr">
            <a:solidFill>
              <a:schemeClr val="tx1"/>
            </a:solidFill>
            <a:prstDash val="solid"/>
            <a:round/>
            <a:headEnd type="none" w="med" len="med"/>
            <a:tailEnd type="none" w="med" len="med"/>
          </a:ln>
          <a:effectLst/>
        </p:spPr>
        <p:txBody>
          <a:bodyPr/>
          <a:lstStyle/>
          <a:p>
            <a:pPr eaLnBrk="0" hangingPunct="0">
              <a:defRPr/>
            </a:pPr>
            <a:r>
              <a:rPr lang="fr-FR" dirty="0">
                <a:solidFill>
                  <a:schemeClr val="accent2">
                    <a:lumMod val="75000"/>
                  </a:schemeClr>
                </a:solidFill>
                <a:cs typeface="+mn-cs"/>
              </a:rPr>
              <a:t>90%</a:t>
            </a:r>
          </a:p>
        </p:txBody>
      </p:sp>
      <p:sp>
        <p:nvSpPr>
          <p:cNvPr id="44" name="Rectangle 43"/>
          <p:cNvSpPr/>
          <p:nvPr/>
        </p:nvSpPr>
        <p:spPr bwMode="auto">
          <a:xfrm>
            <a:off x="5572159" y="4500563"/>
            <a:ext cx="642938" cy="428625"/>
          </a:xfrm>
          <a:prstGeom prst="rect">
            <a:avLst/>
          </a:prstGeom>
          <a:solidFill>
            <a:srgbClr val="FF6699"/>
          </a:solidFill>
          <a:ln w="9525" cap="flat" cmpd="sng" algn="ctr">
            <a:solidFill>
              <a:schemeClr val="tx1"/>
            </a:solidFill>
            <a:prstDash val="solid"/>
            <a:round/>
            <a:headEnd type="none" w="med" len="med"/>
            <a:tailEnd type="none" w="med" len="med"/>
          </a:ln>
          <a:effectLst/>
        </p:spPr>
        <p:txBody>
          <a:bodyPr/>
          <a:lstStyle/>
          <a:p>
            <a:pPr eaLnBrk="0" hangingPunct="0">
              <a:defRPr/>
            </a:pPr>
            <a:r>
              <a:rPr lang="fr-FR" dirty="0">
                <a:solidFill>
                  <a:schemeClr val="accent2">
                    <a:lumMod val="75000"/>
                  </a:schemeClr>
                </a:solidFill>
                <a:cs typeface="+mn-cs"/>
              </a:rPr>
              <a:t>9%</a:t>
            </a:r>
          </a:p>
        </p:txBody>
      </p:sp>
      <p:sp>
        <p:nvSpPr>
          <p:cNvPr id="45" name="Rectangle 44"/>
          <p:cNvSpPr/>
          <p:nvPr/>
        </p:nvSpPr>
        <p:spPr bwMode="auto">
          <a:xfrm>
            <a:off x="5643597" y="5857875"/>
            <a:ext cx="642937" cy="428625"/>
          </a:xfrm>
          <a:prstGeom prst="rect">
            <a:avLst/>
          </a:prstGeom>
          <a:solidFill>
            <a:srgbClr val="FF6699"/>
          </a:solidFill>
          <a:ln w="9525" cap="flat" cmpd="sng" algn="ctr">
            <a:solidFill>
              <a:schemeClr val="tx1"/>
            </a:solidFill>
            <a:prstDash val="solid"/>
            <a:round/>
            <a:headEnd type="none" w="med" len="med"/>
            <a:tailEnd type="none" w="med" len="med"/>
          </a:ln>
          <a:effectLst/>
        </p:spPr>
        <p:txBody>
          <a:bodyPr/>
          <a:lstStyle/>
          <a:p>
            <a:pPr eaLnBrk="0" hangingPunct="0">
              <a:defRPr/>
            </a:pPr>
            <a:r>
              <a:rPr lang="fr-FR" dirty="0">
                <a:solidFill>
                  <a:schemeClr val="accent2">
                    <a:lumMod val="75000"/>
                  </a:schemeClr>
                </a:solidFill>
                <a:cs typeface="+mn-cs"/>
              </a:rPr>
              <a:t>1%</a:t>
            </a:r>
          </a:p>
        </p:txBody>
      </p:sp>
      <p:sp>
        <p:nvSpPr>
          <p:cNvPr id="24" name="Ellipse 23"/>
          <p:cNvSpPr/>
          <p:nvPr/>
        </p:nvSpPr>
        <p:spPr bwMode="auto">
          <a:xfrm>
            <a:off x="6286534" y="5914066"/>
            <a:ext cx="1785937" cy="357188"/>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eaLnBrk="0" hangingPunct="0">
              <a:defRPr/>
            </a:pPr>
            <a:r>
              <a:rPr lang="fr-FR" sz="1100" b="1" dirty="0">
                <a:solidFill>
                  <a:schemeClr val="accent2">
                    <a:lumMod val="75000"/>
                  </a:schemeClr>
                </a:solidFill>
                <a:cs typeface="+mn-cs"/>
              </a:rPr>
              <a:t>Décarboxylase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checkerboard(across)">
                                      <p:cBhvr>
                                        <p:cTn id="10" dur="500"/>
                                        <p:tgtEl>
                                          <p:spTgt spid="35"/>
                                        </p:tgtEl>
                                      </p:cBhvr>
                                    </p:animEffect>
                                  </p:childTnLst>
                                </p:cTn>
                              </p:par>
                              <p:par>
                                <p:cTn id="11" presetID="5" presetClass="entr" presetSubtype="10" fill="hold" grpId="1"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heckerboard(across)">
                                      <p:cBhvr>
                                        <p:cTn id="13" dur="500"/>
                                        <p:tgtEl>
                                          <p:spTgt spid="33"/>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checkerboard(across)">
                                      <p:cBhvr>
                                        <p:cTn id="16" dur="500"/>
                                        <p:tgtEl>
                                          <p:spTgt spid="3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heckerboard(across)">
                                      <p:cBhvr>
                                        <p:cTn id="19" dur="500"/>
                                        <p:tgtEl>
                                          <p:spTgt spid="2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heckerboard(across)">
                                      <p:cBhvr>
                                        <p:cTn id="22" dur="500"/>
                                        <p:tgtEl>
                                          <p:spTgt spid="3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checkerboard(across)">
                                      <p:cBhvr>
                                        <p:cTn id="25" dur="500"/>
                                        <p:tgtEl>
                                          <p:spTgt spid="3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checkerboard(across)">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checkerboard(across)">
                                      <p:cBhvr>
                                        <p:cTn id="36" dur="500"/>
                                        <p:tgtEl>
                                          <p:spTgt spid="36"/>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checkerboard(across)">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1"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checkerboard(across)">
                                      <p:cBhvr>
                                        <p:cTn id="44" dur="500"/>
                                        <p:tgtEl>
                                          <p:spTgt spid="30"/>
                                        </p:tgtEl>
                                      </p:cBhvr>
                                    </p:animEffect>
                                  </p:childTnLst>
                                </p:cTn>
                              </p:par>
                              <p:par>
                                <p:cTn id="45" presetID="5" presetClass="entr" presetSubtype="10" fill="hold" grpId="1"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checkerboard(across)">
                                      <p:cBhvr>
                                        <p:cTn id="47" dur="500"/>
                                        <p:tgtEl>
                                          <p:spTgt spid="36"/>
                                        </p:tgtEl>
                                      </p:cBhvr>
                                    </p:animEffect>
                                  </p:childTnLst>
                                </p:cTn>
                              </p:par>
                              <p:par>
                                <p:cTn id="48" presetID="5" presetClass="entr" presetSubtype="10" fill="hold" grpId="1"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checkerboard(across)">
                                      <p:cBhvr>
                                        <p:cTn id="50" dur="500"/>
                                        <p:tgtEl>
                                          <p:spTgt spid="31"/>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checkerboard(across)">
                                      <p:cBhvr>
                                        <p:cTn id="53" dur="500"/>
                                        <p:tgtEl>
                                          <p:spTgt spid="44"/>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checkerboard(across)">
                                      <p:cBhvr>
                                        <p:cTn id="56" dur="500"/>
                                        <p:tgtEl>
                                          <p:spTgt spid="39"/>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checkerboard(across)">
                                      <p:cBhvr>
                                        <p:cTn id="59" dur="500"/>
                                        <p:tgtEl>
                                          <p:spTgt spid="41"/>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checkerboard(across)">
                                      <p:cBhvr>
                                        <p:cTn id="62" dur="500"/>
                                        <p:tgtEl>
                                          <p:spTgt spid="40"/>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checkerboard(across)">
                                      <p:cBhvr>
                                        <p:cTn id="65" dur="5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checkerboard(across)">
                                      <p:cBhvr>
                                        <p:cTn id="70" dur="500"/>
                                        <p:tgtEl>
                                          <p:spTgt spid="37"/>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checkerboard(across)">
                                      <p:cBhvr>
                                        <p:cTn id="73" dur="500"/>
                                        <p:tgtEl>
                                          <p:spTgt spid="32"/>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checkerboard(across)">
                                      <p:cBhvr>
                                        <p:cTn id="76" dur="500"/>
                                        <p:tgtEl>
                                          <p:spTgt spid="45"/>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checkerboard(across)">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0" grpId="1" animBg="1"/>
      <p:bldP spid="31" grpId="0" animBg="1"/>
      <p:bldP spid="31" grpId="1" animBg="1"/>
      <p:bldP spid="32" grpId="0" animBg="1"/>
      <p:bldP spid="33" grpId="0" animBg="1"/>
      <p:bldP spid="33" grpId="1" animBg="1"/>
      <p:bldP spid="34" grpId="0" animBg="1"/>
      <p:bldP spid="35" grpId="0" animBg="1"/>
      <p:bldP spid="35" grpId="1" animBg="1"/>
      <p:bldP spid="36" grpId="0" animBg="1"/>
      <p:bldP spid="36" grpId="1" animBg="1"/>
      <p:bldP spid="37" grpId="0" animBg="1"/>
      <p:bldP spid="38" grpId="0" animBg="1"/>
      <p:bldP spid="39" grpId="0" animBg="1"/>
      <p:bldP spid="40" grpId="0" animBg="1"/>
      <p:bldP spid="41" grpId="0" animBg="1"/>
      <p:bldP spid="42" grpId="0" animBg="1"/>
      <p:bldP spid="43" grpId="0" animBg="1"/>
      <p:bldP spid="44" grpId="0" animBg="1"/>
      <p:bldP spid="45"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numéro de diapositive 2"/>
          <p:cNvSpPr>
            <a:spLocks noGrp="1"/>
          </p:cNvSpPr>
          <p:nvPr>
            <p:ph type="sldNum" sz="quarter" idx="12"/>
          </p:nvPr>
        </p:nvSpPr>
        <p:spPr/>
        <p:txBody>
          <a:bodyPr>
            <a:normAutofit/>
          </a:bodyPr>
          <a:lstStyle/>
          <a:p>
            <a:fld id="{A137B15C-821B-4D12-8683-0345D56641AE}" type="slidenum">
              <a:rPr lang="fr-FR" smtClean="0"/>
              <a:pPr/>
              <a:t>8</a:t>
            </a:fld>
            <a:endParaRPr lang="fr-FR"/>
          </a:p>
        </p:txBody>
      </p:sp>
      <p:sp>
        <p:nvSpPr>
          <p:cNvPr id="4" name="Espace réservé du contenu 3"/>
          <p:cNvSpPr>
            <a:spLocks noGrp="1"/>
          </p:cNvSpPr>
          <p:nvPr>
            <p:ph sz="quarter" idx="1"/>
          </p:nvPr>
        </p:nvSpPr>
        <p:spPr/>
        <p:txBody>
          <a:bodyPr/>
          <a:lstStyle/>
          <a:p>
            <a:endParaRPr lang="fr-FR"/>
          </a:p>
        </p:txBody>
      </p:sp>
      <p:pic>
        <p:nvPicPr>
          <p:cNvPr id="1026" name="Picture 2"/>
          <p:cNvPicPr>
            <a:picLocks noChangeAspect="1" noChangeArrowheads="1"/>
          </p:cNvPicPr>
          <p:nvPr/>
        </p:nvPicPr>
        <p:blipFill>
          <a:blip r:embed="rId3"/>
          <a:srcRect/>
          <a:stretch>
            <a:fillRect/>
          </a:stretch>
        </p:blipFill>
        <p:spPr bwMode="auto">
          <a:xfrm>
            <a:off x="928662" y="2019300"/>
            <a:ext cx="7072361" cy="3195650"/>
          </a:xfrm>
          <a:prstGeom prst="rect">
            <a:avLst/>
          </a:prstGeom>
          <a:noFill/>
          <a:ln w="9525">
            <a:noFill/>
            <a:miter lim="800000"/>
            <a:headEnd/>
            <a:tailEnd/>
          </a:ln>
          <a:effectLst/>
        </p:spPr>
      </p:pic>
      <p:sp>
        <p:nvSpPr>
          <p:cNvPr id="6" name="Titre 1"/>
          <p:cNvSpPr txBox="1">
            <a:spLocks/>
          </p:cNvSpPr>
          <p:nvPr/>
        </p:nvSpPr>
        <p:spPr>
          <a:xfrm>
            <a:off x="457200" y="0"/>
            <a:ext cx="8229600" cy="7143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smtClean="0">
                <a:ln>
                  <a:noFill/>
                </a:ln>
                <a:solidFill>
                  <a:schemeClr val="lt1"/>
                </a:solidFill>
                <a:effectLst/>
                <a:uLnTx/>
                <a:uFillTx/>
                <a:latin typeface="+mn-lt"/>
                <a:ea typeface="+mn-ea"/>
                <a:cs typeface="+mn-cs"/>
              </a:rPr>
              <a:t>L-DOPA</a:t>
            </a:r>
            <a:endParaRPr kumimoji="0" lang="fr-FR" sz="4400" b="1" i="0" u="none" strike="noStrike" kern="1200" cap="none" spc="0" normalizeH="0" baseline="0" noProof="0" dirty="0">
              <a:ln>
                <a:noFill/>
              </a:ln>
              <a:solidFill>
                <a:schemeClr val="lt1"/>
              </a:solidFill>
              <a:effectLst/>
              <a:uLnTx/>
              <a:uFillTx/>
              <a:latin typeface="+mn-lt"/>
              <a:ea typeface="+mn-ea"/>
              <a:cs typeface="+mn-cs"/>
            </a:endParaRPr>
          </a:p>
        </p:txBody>
      </p:sp>
      <p:sp>
        <p:nvSpPr>
          <p:cNvPr id="7" name="Rectangle 6"/>
          <p:cNvSpPr/>
          <p:nvPr/>
        </p:nvSpPr>
        <p:spPr>
          <a:xfrm>
            <a:off x="1214414" y="5786454"/>
            <a:ext cx="5786446"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2400" b="1" dirty="0" smtClean="0">
                <a:solidFill>
                  <a:srgbClr val="FF0000"/>
                </a:solidFill>
              </a:rPr>
              <a:t>Les inhibiteurs de la dopa-décarboxylase </a:t>
            </a:r>
          </a:p>
          <a:p>
            <a:pPr algn="ctr"/>
            <a:r>
              <a:rPr lang="fr-FR" sz="2400" dirty="0" smtClean="0"/>
              <a:t>(</a:t>
            </a:r>
            <a:r>
              <a:rPr lang="fr-FR" sz="2400" dirty="0" err="1" smtClean="0"/>
              <a:t>carbidopa</a:t>
            </a:r>
            <a:r>
              <a:rPr lang="fr-FR" sz="2400" dirty="0" smtClean="0"/>
              <a:t> ou </a:t>
            </a:r>
            <a:r>
              <a:rPr lang="fr-FR" sz="2400" dirty="0" err="1" smtClean="0"/>
              <a:t>bensérazide</a:t>
            </a:r>
            <a:r>
              <a:rPr lang="fr-FR" sz="2400" dirty="0" smtClean="0"/>
              <a:t>) </a:t>
            </a:r>
            <a:endParaRPr lang="fr-F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fr-FR" b="1" dirty="0" smtClean="0"/>
              <a:t>L-DOPA: SPECIALITES</a:t>
            </a:r>
            <a:endParaRPr lang="fr-FR" b="1" dirty="0"/>
          </a:p>
        </p:txBody>
      </p:sp>
      <p:sp>
        <p:nvSpPr>
          <p:cNvPr id="4" name="Espace réservé du contenu 3"/>
          <p:cNvSpPr>
            <a:spLocks noGrp="1"/>
          </p:cNvSpPr>
          <p:nvPr>
            <p:ph idx="1"/>
          </p:nvPr>
        </p:nvSpPr>
        <p:spPr>
          <a:xfrm>
            <a:off x="457200" y="1071546"/>
            <a:ext cx="8229600" cy="5786454"/>
          </a:xfrm>
        </p:spPr>
        <p:txBody>
          <a:bodyPr>
            <a:normAutofit/>
          </a:bodyPr>
          <a:lstStyle/>
          <a:p>
            <a:pPr>
              <a:buNone/>
            </a:pPr>
            <a:endParaRPr lang="fr-FR" dirty="0"/>
          </a:p>
        </p:txBody>
      </p:sp>
      <p:pic>
        <p:nvPicPr>
          <p:cNvPr id="4098" name="Picture 2"/>
          <p:cNvPicPr>
            <a:picLocks noChangeAspect="1" noChangeArrowheads="1"/>
          </p:cNvPicPr>
          <p:nvPr/>
        </p:nvPicPr>
        <p:blipFill>
          <a:blip r:embed="rId2"/>
          <a:srcRect/>
          <a:stretch>
            <a:fillRect/>
          </a:stretch>
        </p:blipFill>
        <p:spPr bwMode="auto">
          <a:xfrm>
            <a:off x="428596" y="928670"/>
            <a:ext cx="8077200" cy="5929330"/>
          </a:xfrm>
          <a:prstGeom prst="rect">
            <a:avLst/>
          </a:prstGeom>
          <a:noFill/>
          <a:ln w="9525">
            <a:noFill/>
            <a:miter lim="800000"/>
            <a:headEnd/>
            <a:tailEnd/>
          </a:ln>
          <a:effectLst/>
        </p:spPr>
      </p:pic>
      <p:sp>
        <p:nvSpPr>
          <p:cNvPr id="5" name="Rectangle 4"/>
          <p:cNvSpPr/>
          <p:nvPr/>
        </p:nvSpPr>
        <p:spPr>
          <a:xfrm>
            <a:off x="500034" y="2714620"/>
            <a:ext cx="1143008" cy="2214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8057</TotalTime>
  <Words>1198</Words>
  <Application>Microsoft Office PowerPoint</Application>
  <PresentationFormat>On-screen Show (4:3)</PresentationFormat>
  <Paragraphs>160</Paragraphs>
  <Slides>19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Thème Office</vt:lpstr>
      <vt:lpstr>PowerPoint Presentation</vt:lpstr>
      <vt:lpstr>SEMIOLOGIE</vt:lpstr>
      <vt:lpstr>Eliminer une cause médicamenteuse</vt:lpstr>
      <vt:lpstr>Physiopathologie</vt:lpstr>
      <vt:lpstr>DOPAMINE</vt:lpstr>
      <vt:lpstr>CLASSIFICATION DES ANTIPARKINSONIENS</vt:lpstr>
      <vt:lpstr>L-DOPA: cinétique</vt:lpstr>
      <vt:lpstr>PowerPoint Presentation</vt:lpstr>
      <vt:lpstr>L-DOPA: SPECIALITES</vt:lpstr>
      <vt:lpstr>PowerPoint Presentation</vt:lpstr>
      <vt:lpstr>PowerPoint Presentation</vt:lpstr>
      <vt:lpstr>L-DOPA: Effets indésirables moteurs</vt:lpstr>
      <vt:lpstr>LES AGONISTES DOPAMINERGIQUES</vt:lpstr>
      <vt:lpstr>PowerPoint Presentation</vt:lpstr>
      <vt:lpstr>IMAO B</vt:lpstr>
      <vt:lpstr>ICOMT</vt:lpstr>
      <vt:lpstr>Les anticholinergiques</vt:lpstr>
      <vt:lpstr>Les anti cholinergiques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MIGRAINES</dc:title>
  <dc:creator>SEIFOU</dc:creator>
  <cp:lastModifiedBy>Seyfou</cp:lastModifiedBy>
  <cp:revision>222</cp:revision>
  <dcterms:created xsi:type="dcterms:W3CDTF">2018-11-29T15:51:39Z</dcterms:created>
  <dcterms:modified xsi:type="dcterms:W3CDTF">2025-02-24T17:15:30Z</dcterms:modified>
</cp:coreProperties>
</file>