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99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0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01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37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58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60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55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52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66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86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86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073E8-CA2E-42D5-845A-A02C7679DBE1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FCF8C-3417-4F7F-93F5-C41EA8D5F4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15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60648"/>
            <a:ext cx="7776864" cy="6120680"/>
          </a:xfrm>
        </p:spPr>
        <p:txBody>
          <a:bodyPr>
            <a:normAutofit/>
          </a:bodyPr>
          <a:lstStyle/>
          <a:p>
            <a:endParaRPr lang="ar-DZ" dirty="0" smtClean="0"/>
          </a:p>
          <a:p>
            <a:endParaRPr lang="ar-DZ" dirty="0" smtClean="0"/>
          </a:p>
          <a:p>
            <a:r>
              <a:rPr lang="ar-DZ" smtClean="0"/>
              <a:t>المحاضرة رقم 02</a:t>
            </a:r>
            <a:endParaRPr lang="ar-DZ" dirty="0"/>
          </a:p>
          <a:p>
            <a:endParaRPr lang="ar-DZ" dirty="0"/>
          </a:p>
          <a:p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عوامل </a:t>
            </a: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تلف التحف الفنية داخل المتحف</a:t>
            </a:r>
            <a:endParaRPr lang="ar-DZ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748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1124744"/>
            <a:ext cx="7344816" cy="4824536"/>
          </a:xfrm>
        </p:spPr>
        <p:txBody>
          <a:bodyPr/>
          <a:lstStyle/>
          <a:p>
            <a:pPr lvl="0" algn="just" rtl="1"/>
            <a:r>
              <a:rPr lang="ar-D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العوامل البشرية: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بالإضافة إلى الدور المتلف الذي تقوم به العوامل الفيزيوكيميائية و البيولوجية فإن الدور البشري لا يقل أهمية و خطورة عن العوامل السابقة ، فقد يكون عاملا مساعدا أو أساسيا و لا يقتصر دوره على تشويه و ضياع التحف الاثرية و الفنية بل قد يتعدى إلى ضياعها كلية ، و دور الانسان في تلف  المقتنيات الاثرية و التحف الفنية ينتج عن  قلة الوعي الثقافي و الحضاري و الاثري بقيمة 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هذه التحف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703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332656"/>
            <a:ext cx="7416824" cy="5472608"/>
          </a:xfrm>
        </p:spPr>
        <p:txBody>
          <a:bodyPr>
            <a:normAutofit/>
          </a:bodyPr>
          <a:lstStyle/>
          <a:p>
            <a:pPr algn="just"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السرقة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الكسور 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اتلاف 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التحف عن قصد او بغير قصد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الحرائق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الترميم 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الخاطئ 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التخزين السيء ،غياب اعمال الصيانة الدورية,</a:t>
            </a:r>
          </a:p>
          <a:p>
            <a:pPr algn="just"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العامل الطبيعي:</a:t>
            </a:r>
          </a:p>
          <a:p>
            <a:r>
              <a:rPr lang="ar-DZ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يتمتل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الظواهر الطبيعية </a:t>
            </a:r>
            <a:r>
              <a:rPr lang="ar-DZ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المتمتلة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الزلازل و الفيضانات وما تلحقه </a:t>
            </a:r>
            <a:r>
              <a:rPr lang="ar-DZ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عمارة المتحف من اضرار كاهتزازات وتشققات وانكسارات وزيادة رطوبة المبنى المتحفي بفعل الخاصية الشعرية 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382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تمهيد: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يهدف </a:t>
            </a:r>
            <a:r>
              <a:rPr lang="ar-DZ" dirty="0"/>
              <a:t>كل متحف  عموما الى حماية </a:t>
            </a:r>
            <a:r>
              <a:rPr lang="ar-DZ" dirty="0" err="1"/>
              <a:t>الثراث</a:t>
            </a:r>
            <a:r>
              <a:rPr lang="ar-DZ" dirty="0"/>
              <a:t> و الاعمال الفنية </a:t>
            </a:r>
            <a:r>
              <a:rPr lang="ar-DZ" dirty="0" err="1"/>
              <a:t>دات</a:t>
            </a:r>
            <a:r>
              <a:rPr lang="ar-DZ" dirty="0"/>
              <a:t> القيمة  </a:t>
            </a:r>
            <a:r>
              <a:rPr lang="ar-DZ" dirty="0" err="1"/>
              <a:t>التراتية</a:t>
            </a:r>
            <a:r>
              <a:rPr lang="ar-DZ" dirty="0"/>
              <a:t> ،تهتم سياسة  المتاحف  </a:t>
            </a:r>
            <a:r>
              <a:rPr lang="ar-DZ" dirty="0" err="1"/>
              <a:t>باثراء</a:t>
            </a:r>
            <a:r>
              <a:rPr lang="ar-DZ" dirty="0"/>
              <a:t> </a:t>
            </a:r>
            <a:r>
              <a:rPr lang="ar-DZ" dirty="0" err="1"/>
              <a:t>الثراث</a:t>
            </a:r>
            <a:r>
              <a:rPr lang="ar-DZ" dirty="0"/>
              <a:t> والتعريف به  في اطار تقافي </a:t>
            </a:r>
            <a:r>
              <a:rPr lang="ar-DZ" dirty="0" err="1"/>
              <a:t>يتاقلم</a:t>
            </a:r>
            <a:r>
              <a:rPr lang="ar-DZ" dirty="0"/>
              <a:t>  مع حاجيات  ومتطلبات  المجتمع لدلك عملت المؤسسة </a:t>
            </a:r>
            <a:r>
              <a:rPr lang="ar-DZ" dirty="0" err="1"/>
              <a:t>المتحفية</a:t>
            </a:r>
            <a:r>
              <a:rPr lang="ar-DZ" dirty="0"/>
              <a:t>  دائما </a:t>
            </a:r>
            <a:r>
              <a:rPr lang="ar-DZ" dirty="0" smtClean="0"/>
              <a:t>الى إنجاح مهمتها </a:t>
            </a:r>
            <a:r>
              <a:rPr lang="ar-DZ" dirty="0"/>
              <a:t>الرئيسية وهي المحافظة على المجموعات  الفنية </a:t>
            </a:r>
            <a:r>
              <a:rPr lang="ar-DZ" dirty="0" err="1"/>
              <a:t>دات</a:t>
            </a:r>
            <a:r>
              <a:rPr lang="ar-DZ" dirty="0"/>
              <a:t> القيمة.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897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560840" cy="5018112"/>
          </a:xfrm>
        </p:spPr>
        <p:txBody>
          <a:bodyPr>
            <a:normAutofit/>
          </a:bodyPr>
          <a:lstStyle/>
          <a:p>
            <a:pPr lvl="0" rtl="1"/>
            <a:r>
              <a:rPr lang="ar-D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العوامل البيولوجية </a:t>
            </a:r>
            <a:r>
              <a:rPr lang="ar-DZ" dirty="0" smtClean="0"/>
              <a:t>:</a:t>
            </a:r>
          </a:p>
          <a:p>
            <a:pPr lvl="0" rtl="1"/>
            <a:endParaRPr lang="fr-FR" dirty="0" smtClean="0"/>
          </a:p>
          <a:p>
            <a:pPr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تؤثر الكائنات الحية في المواد و يعرف ذلك بالتلف البيولوجي بحيث يظهر ذلك في المواد العضوية ، فقد تتحلل باعتبارها مصدرا للطعام للقوارض و الحشرات و الفطريات، بحيث تشكل الحشرات خطرا كبيرا على المجموعات المتحفية وخاصة التحف الخشبية، و يتم الكشف عن هذا النوع من عوامل التلف غالبا بعد فوات الاوان و ذلك لتكاثرها داخل المادة و عدم ملاحظتها على السطح.</a:t>
            </a:r>
            <a:endParaRPr lang="fr-F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  <a:p>
            <a:pPr algn="r"/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231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848872" cy="5162128"/>
          </a:xfrm>
        </p:spPr>
        <p:txBody>
          <a:bodyPr>
            <a:normAutofit/>
          </a:bodyPr>
          <a:lstStyle/>
          <a:p>
            <a:pPr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تستطيع الكائنات الحية و الحشرات الاضرار بالمنسوجات و المواد العضوية الاخرى لما تملكه من خصائص تجعلها تعيش ظروف بيئية مختلفة بوجود الهواء أو بغيابه و كذلك قدرتها على هضم الألياف و إفراز انزيمات أو أحماض، و تختلف الكائنات فبما بينها من حيث التغذية و الافرازات و الظروف البيئية و منها ما يلي:</a:t>
            </a:r>
            <a:endParaRPr lang="fr-F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rtl="1"/>
            <a:r>
              <a:rPr lang="ar-SA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654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6192688"/>
          </a:xfrm>
        </p:spPr>
        <p:txBody>
          <a:bodyPr/>
          <a:lstStyle/>
          <a:p>
            <a:pPr rtl="1"/>
            <a:r>
              <a:rPr lang="ar-DZ" b="1" dirty="0" smtClean="0"/>
              <a:t>2-  العوامل الفيزيوكيميائية 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ar-DZ" dirty="0" smtClean="0"/>
              <a:t>تعتبر التغيرات الجوية أو البيئية المحيطة بالأثر سواء في الحقل الأثري أو في المخازن أو في قاعات العرض بالمتاحف و المتمثلة في الحرارة و الرطوبة و الضوء و كذلك التلوث الجوي </a:t>
            </a:r>
            <a:r>
              <a:rPr lang="ar-DZ" dirty="0" err="1" smtClean="0"/>
              <a:t>الاكتر</a:t>
            </a:r>
            <a:r>
              <a:rPr lang="ar-DZ" dirty="0" smtClean="0"/>
              <a:t> ضررا </a:t>
            </a:r>
            <a:r>
              <a:rPr lang="ar-DZ" dirty="0" err="1" smtClean="0"/>
              <a:t>وتاتيرا</a:t>
            </a:r>
            <a:r>
              <a:rPr lang="ar-DZ" dirty="0" smtClean="0"/>
              <a:t> على المواد الأثرية العضوية لحساسيتها الكبيرة.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381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704856" cy="5616624"/>
          </a:xfrm>
        </p:spPr>
        <p:txBody>
          <a:bodyPr>
            <a:normAutofit/>
          </a:bodyPr>
          <a:lstStyle/>
          <a:p>
            <a:pPr algn="just" rtl="1"/>
            <a:r>
              <a:rPr lang="ar-D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-1- درجة الحرارة </a:t>
            </a: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température  </a:t>
            </a:r>
            <a:r>
              <a:rPr lang="ar-DZ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تمثل الحرارة دورا هاما في اتزان المحتوى المائي للمقتنيات المتحفية خاصة منها العضوية فارتفاع درجة الحرارة مرتبط بتناقص الرطوبة النسبية و العكس صحيح، فارتفاع درجة الحرارة فوق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</a:t>
            </a:r>
            <a: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°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تصبح غير ملائمة لحفظ المقتنيات، حيث تفقد بعض المواد الحساسة كالنسيج و الجلد و الخشب من محتواها المائي بالتبخر و يظهر عليها الجفاف و التصلب و التشقق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2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404664"/>
            <a:ext cx="7128792" cy="5760640"/>
          </a:xfrm>
        </p:spPr>
        <p:txBody>
          <a:bodyPr>
            <a:normAutofit/>
          </a:bodyPr>
          <a:lstStyle/>
          <a:p>
            <a:pPr algn="just"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الرطوبة النسبية</a:t>
            </a:r>
          </a:p>
          <a:p>
            <a:pPr algn="just"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للرطوبة النسبية أضرار متفاوتة الخطورة على المواد الأثرية العضوية مثلها في ذلك مثل درجة الحرارة 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تعتبر هذه الأخيرة أكثر خطرا من الحرارة إذا كانت بنسب عالية تحدث كوارث فقد تصاب التحف الفنية الطبيعية بالتعفن و نمو الطحالب و الفطريات و عليه يحدد العلماء درجة الحرارة و نسبة الرطوبة حسب ما هو معمول به ما بين 15°و 25°بالنسبة للحرارة و ما بين 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</a:t>
            </a:r>
            <a: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 65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للرطوبة أو ما يسمى  </a:t>
            </a:r>
            <a: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 Zone sécurité </a:t>
            </a:r>
            <a:r>
              <a:rPr lang="fr-F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climatique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563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3608" y="404664"/>
            <a:ext cx="7128792" cy="6048672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الاضاءة:</a:t>
            </a:r>
          </a:p>
          <a:p>
            <a:pPr algn="just" rtl="1"/>
            <a:r>
              <a:rPr lang="ar-SA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تتسبب 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الإضاءة المسلطة على العينات في انعكاسات سلبية على المقتنيات، و يتوقف تأثير الضوء على عوامل منها طبيعة المادة نفسها، درجة الضوء، إضافة إلى مدة عرض التحفة</a:t>
            </a:r>
            <a:r>
              <a:rPr lang="ar-SA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فالإضاءة مهما كان مصدرها فهي تعمل على تحويل الألوان خاصة على النسيج و الورق </a:t>
            </a:r>
            <a:b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الخشب و بعض الرسومات الزيتية المصنوعة من مواد حيوانية و نباتية و عليه تنقسم العينات حسب تأثرها بالإضاءة إلى الأقسام التالية : المواد الحساسة كالرسم الزيتي، العظم و الخشب و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مواد الجد حساسة كالنسيج، و الرسم المائي، و الرسوم، و الصور المطبوعة، و الجلد الملون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074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9592" y="332656"/>
            <a:ext cx="7704856" cy="5760640"/>
          </a:xfrm>
        </p:spPr>
        <p:txBody>
          <a:bodyPr>
            <a:normAutofit/>
          </a:bodyPr>
          <a:lstStyle/>
          <a:p>
            <a:pPr algn="just"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4_التلوث الجوي:</a:t>
            </a:r>
          </a:p>
          <a:p>
            <a:pPr algn="just" rtl="1"/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يمكن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تعريف الملوثات على أنها شوائب غازية أو صلبة 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سائلة توجد بتركيزات تبقى لفترات زمنية كافية لأحداث ضرر  بصحة الانسان أو ممتلكاته و لها ايضا </a:t>
            </a:r>
            <a:r>
              <a:rPr lang="ar-DZ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تأ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ثيرات سلبية على المقتنيات العضوية </a:t>
            </a:r>
            <a:r>
              <a:rPr lang="ar-SA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غير العضوية.</a:t>
            </a:r>
          </a:p>
          <a:p>
            <a:pPr algn="just" rtl="1"/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كما تؤدي هذه الاخيرة إلى وجود كمية من الأتربة الملتصقة بسطح التحف ، سواء داخل قاعات العرض أو صناديق التخزين و ذلك اذا لم تتم  عملية التنظيف و الصيانة </a:t>
            </a:r>
            <a:r>
              <a:rPr lang="ar-D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إضافة إلى الأتربة توجد غازات تؤثر هي الأخرى على التح</a:t>
            </a:r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5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568</Words>
  <Application>Microsoft Office PowerPoint</Application>
  <PresentationFormat>Affichage à l'écran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Traditional Arabic</vt:lpstr>
      <vt:lpstr>Thème Office</vt:lpstr>
      <vt:lpstr>Présentation PowerPoint</vt:lpstr>
      <vt:lpstr>تمهيد:</vt:lpstr>
      <vt:lpstr>Présentation PowerPoint</vt:lpstr>
      <vt:lpstr>Présentation PowerPoint</vt:lpstr>
      <vt:lpstr>2-  العوامل الفيزيوكيميائية : تعتبر التغيرات الجوية أو البيئية المحيطة بالأثر سواء في الحقل الأثري أو في المخازن أو في قاعات العرض بالمتاحف و المتمثلة في الحرارة و الرطوبة و الضوء و كذلك التلوث الجوي الاكتر ضررا وتاتيرا على المواد الأثرية العضوية لحساسيتها الكبيرة.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Utilisateur Windows</cp:lastModifiedBy>
  <cp:revision>8</cp:revision>
  <dcterms:created xsi:type="dcterms:W3CDTF">2018-04-16T16:43:24Z</dcterms:created>
  <dcterms:modified xsi:type="dcterms:W3CDTF">2025-10-28T14:18:59Z</dcterms:modified>
</cp:coreProperties>
</file>