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61" r:id="rId4"/>
    <p:sldId id="263" r:id="rId5"/>
    <p:sldId id="264" r:id="rId6"/>
    <p:sldId id="265" r:id="rId7"/>
    <p:sldId id="266" r:id="rId8"/>
    <p:sldId id="267" r:id="rId9"/>
    <p:sldId id="269" r:id="rId10"/>
    <p:sldId id="284" r:id="rId11"/>
    <p:sldId id="271" r:id="rId12"/>
    <p:sldId id="285" r:id="rId13"/>
    <p:sldId id="272" r:id="rId14"/>
    <p:sldId id="286" r:id="rId15"/>
    <p:sldId id="270" r:id="rId16"/>
    <p:sldId id="274" r:id="rId17"/>
    <p:sldId id="277"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58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Modifiez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16" name="Espace réservé du numéro de diapositive 15"/>
          <p:cNvSpPr>
            <a:spLocks noGrp="1"/>
          </p:cNvSpPr>
          <p:nvPr>
            <p:ph type="sldNum" sz="quarter" idx="11"/>
          </p:nvPr>
        </p:nvSpPr>
        <p:spPr/>
        <p:txBody>
          <a:bodyPr/>
          <a:lstStyle/>
          <a:p>
            <a:fld id="{F0BB3D22-CE9F-48BB-9851-459C4E6AE5DD}"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B3D22-CE9F-48BB-9851-459C4E6AE5D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B3D22-CE9F-48BB-9851-459C4E6AE5D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DFF364D5-5399-41D3-8D77-2A7BE70FF02D}" type="datetimeFigureOut">
              <a:rPr lang="fr-FR" smtClean="0"/>
              <a:pPr/>
              <a:t>26/04/2020</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F0BB3D22-CE9F-48BB-9851-459C4E6AE5DD}"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B3D22-CE9F-48BB-9851-459C4E6AE5DD}"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B3D22-CE9F-48BB-9851-459C4E6AE5DD}" type="slidenum">
              <a:rPr lang="fr-FR" smtClean="0"/>
              <a:pPr/>
              <a:t>‹N°›</a:t>
            </a:fld>
            <a:endParaRPr lang="fr-FR"/>
          </a:p>
        </p:txBody>
      </p:sp>
      <p:sp>
        <p:nvSpPr>
          <p:cNvPr id="2" name="Titre 1"/>
          <p:cNvSpPr>
            <a:spLocks noGrp="1"/>
          </p:cNvSpPr>
          <p:nvPr>
            <p:ph type="title"/>
          </p:nvPr>
        </p:nvSpPr>
        <p:spPr/>
        <p:txBody>
          <a:bodyPr/>
          <a:lstStyle/>
          <a:p>
            <a:r>
              <a:rPr kumimoji="0" lang="fr-FR" smtClean="0"/>
              <a:t>Modifiez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F0BB3D22-CE9F-48BB-9851-459C4E6AE5DD}"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Modifiez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BB3D22-CE9F-48BB-9851-459C4E6AE5DD}" type="slidenum">
              <a:rPr lang="fr-FR" smtClean="0"/>
              <a:pPr/>
              <a:t>‹N°›</a:t>
            </a:fld>
            <a:endParaRPr lang="fr-FR"/>
          </a:p>
        </p:txBody>
      </p:sp>
      <p:sp>
        <p:nvSpPr>
          <p:cNvPr id="2" name="Titre 1"/>
          <p:cNvSpPr>
            <a:spLocks noGrp="1"/>
          </p:cNvSpPr>
          <p:nvPr>
            <p:ph type="title"/>
          </p:nvPr>
        </p:nvSpPr>
        <p:spPr/>
        <p:txBody>
          <a:bodyPr/>
          <a:lstStyle/>
          <a:p>
            <a:r>
              <a:rPr kumimoji="0" lang="fr-FR" smtClean="0"/>
              <a:t>Modifiez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BB3D22-CE9F-48BB-9851-459C4E6AE5D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8" name="Espace réservé de la date 7"/>
          <p:cNvSpPr>
            <a:spLocks noGrp="1"/>
          </p:cNvSpPr>
          <p:nvPr>
            <p:ph type="dt" sz="half" idx="14"/>
          </p:nvPr>
        </p:nvSpPr>
        <p:spPr/>
        <p:txBody>
          <a:bodyPr/>
          <a:lstStyle/>
          <a:p>
            <a:fld id="{DFF364D5-5399-41D3-8D77-2A7BE70FF02D}" type="datetimeFigureOut">
              <a:rPr lang="fr-FR" smtClean="0"/>
              <a:pPr/>
              <a:t>26/04/2020</a:t>
            </a:fld>
            <a:endParaRPr lang="fr-FR"/>
          </a:p>
        </p:txBody>
      </p:sp>
      <p:sp>
        <p:nvSpPr>
          <p:cNvPr id="9" name="Espace réservé du numéro de diapositive 8"/>
          <p:cNvSpPr>
            <a:spLocks noGrp="1"/>
          </p:cNvSpPr>
          <p:nvPr>
            <p:ph type="sldNum" sz="quarter" idx="15"/>
          </p:nvPr>
        </p:nvSpPr>
        <p:spPr/>
        <p:txBody>
          <a:bodyPr/>
          <a:lstStyle/>
          <a:p>
            <a:fld id="{F0BB3D22-CE9F-48BB-9851-459C4E6AE5DD}"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8" name="Espace réservé de la date 7"/>
          <p:cNvSpPr>
            <a:spLocks noGrp="1"/>
          </p:cNvSpPr>
          <p:nvPr>
            <p:ph type="dt" sz="half" idx="10"/>
          </p:nvPr>
        </p:nvSpPr>
        <p:spPr/>
        <p:txBody>
          <a:bodyPr/>
          <a:lstStyle/>
          <a:p>
            <a:fld id="{DFF364D5-5399-41D3-8D77-2A7BE70FF02D}" type="datetimeFigureOut">
              <a:rPr lang="fr-FR" smtClean="0"/>
              <a:pPr/>
              <a:t>26/04/2020</a:t>
            </a:fld>
            <a:endParaRPr lang="fr-FR"/>
          </a:p>
        </p:txBody>
      </p:sp>
      <p:sp>
        <p:nvSpPr>
          <p:cNvPr id="9" name="Espace réservé du numéro de diapositive 8"/>
          <p:cNvSpPr>
            <a:spLocks noGrp="1"/>
          </p:cNvSpPr>
          <p:nvPr>
            <p:ph type="sldNum" sz="quarter" idx="11"/>
          </p:nvPr>
        </p:nvSpPr>
        <p:spPr/>
        <p:txBody>
          <a:bodyPr/>
          <a:lstStyle/>
          <a:p>
            <a:fld id="{F0BB3D22-CE9F-48BB-9851-459C4E6AE5DD}"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FF364D5-5399-41D3-8D77-2A7BE70FF02D}" type="datetimeFigureOut">
              <a:rPr lang="fr-FR" smtClean="0"/>
              <a:pPr/>
              <a:t>26/04/2020</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BB3D22-CE9F-48BB-9851-459C4E6AE5DD}"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Modifiez le style du titre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2285992"/>
            <a:ext cx="9144000" cy="2799192"/>
          </a:xfrm>
        </p:spPr>
        <p:txBody>
          <a:bodyPr/>
          <a:lstStyle/>
          <a:p>
            <a:r>
              <a:rPr lang="fr-FR" sz="4800" b="1" dirty="0" smtClean="0">
                <a:solidFill>
                  <a:srgbClr val="FF0000"/>
                </a:solidFill>
                <a:effectLst/>
                <a:latin typeface="Avenir LT Std 55 Roman"/>
              </a:rPr>
              <a:t>Le guépard</a:t>
            </a:r>
            <a:endParaRPr lang="fr-FR" sz="4800" b="1" dirty="0" smtClean="0">
              <a:solidFill>
                <a:srgbClr val="FF0000"/>
              </a:solidFill>
              <a:effectLst/>
              <a:latin typeface="Avenir LT Std 55 Roman"/>
            </a:endParaRPr>
          </a:p>
          <a:p>
            <a:endParaRPr lang="fr-FR" dirty="0"/>
          </a:p>
        </p:txBody>
      </p:sp>
      <p:pic>
        <p:nvPicPr>
          <p:cNvPr id="5" name="Image 4" descr="logo_univ"/>
          <p:cNvPicPr/>
          <p:nvPr/>
        </p:nvPicPr>
        <p:blipFill>
          <a:blip r:embed="rId2" cstate="print"/>
          <a:srcRect/>
          <a:stretch>
            <a:fillRect/>
          </a:stretch>
        </p:blipFill>
        <p:spPr bwMode="auto">
          <a:xfrm>
            <a:off x="0" y="1505860"/>
            <a:ext cx="628650" cy="828675"/>
          </a:xfrm>
          <a:prstGeom prst="rect">
            <a:avLst/>
          </a:prstGeom>
          <a:noFill/>
          <a:ln w="9525">
            <a:noFill/>
            <a:miter lim="800000"/>
            <a:headEnd/>
            <a:tailEnd/>
          </a:ln>
        </p:spPr>
      </p:pic>
      <p:pic>
        <p:nvPicPr>
          <p:cNvPr id="6" name="Image 5" descr="logo_univ"/>
          <p:cNvPicPr/>
          <p:nvPr/>
        </p:nvPicPr>
        <p:blipFill>
          <a:blip r:embed="rId2" cstate="print"/>
          <a:srcRect/>
          <a:stretch>
            <a:fillRect/>
          </a:stretch>
        </p:blipFill>
        <p:spPr bwMode="auto">
          <a:xfrm>
            <a:off x="8515350" y="1542902"/>
            <a:ext cx="628650" cy="828675"/>
          </a:xfrm>
          <a:prstGeom prst="rect">
            <a:avLst/>
          </a:prstGeom>
          <a:noFill/>
          <a:ln w="9525">
            <a:noFill/>
            <a:miter lim="800000"/>
            <a:headEnd/>
            <a:tailEnd/>
          </a:ln>
        </p:spPr>
      </p:pic>
    </p:spTree>
    <p:extLst>
      <p:ext uri="{BB962C8B-B14F-4D97-AF65-F5344CB8AC3E}">
        <p14:creationId xmlns="" xmlns:p14="http://schemas.microsoft.com/office/powerpoint/2010/main" val="200667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a:bodyPr>
          <a:lstStyle/>
          <a:p>
            <a:r>
              <a:rPr lang="fr-FR" sz="2800" b="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 / Aires </a:t>
            </a:r>
            <a:r>
              <a:rPr lang="fr-FR" sz="2800" b="0" dirty="0">
                <a:solidFill>
                  <a:srgbClr val="FF0000"/>
                </a:solidFill>
                <a:effectLst>
                  <a:outerShdw blurRad="38100" dist="38100" dir="2700000" algn="tl">
                    <a:srgbClr val="000000">
                      <a:alpha val="43137"/>
                    </a:srgbClr>
                  </a:outerShdw>
                </a:effectLst>
                <a:latin typeface="Arial" pitchFamily="34" charset="0"/>
                <a:cs typeface="Arial" pitchFamily="34" charset="0"/>
              </a:rPr>
              <a:t>de répartition actuelle du guépard</a:t>
            </a:r>
          </a:p>
        </p:txBody>
      </p:sp>
      <p:sp>
        <p:nvSpPr>
          <p:cNvPr id="4" name="ZoneTexte 3"/>
          <p:cNvSpPr txBox="1"/>
          <p:nvPr/>
        </p:nvSpPr>
        <p:spPr>
          <a:xfrm>
            <a:off x="0" y="692696"/>
            <a:ext cx="9144000" cy="2862322"/>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1-1/ Les </a:t>
            </a:r>
            <a:r>
              <a:rPr lang="fr-FR" sz="2000" dirty="0">
                <a:solidFill>
                  <a:srgbClr val="FF0000"/>
                </a:solidFill>
                <a:latin typeface="Arial" pitchFamily="34" charset="0"/>
                <a:cs typeface="Arial" pitchFamily="34" charset="0"/>
              </a:rPr>
              <a:t>données sur les points </a:t>
            </a:r>
            <a:r>
              <a:rPr lang="fr-FR" sz="2000" dirty="0" smtClean="0">
                <a:solidFill>
                  <a:srgbClr val="FF0000"/>
                </a:solidFill>
                <a:latin typeface="Arial" pitchFamily="34" charset="0"/>
                <a:cs typeface="Arial" pitchFamily="34" charset="0"/>
              </a:rPr>
              <a:t>d’observation</a:t>
            </a:r>
          </a:p>
          <a:p>
            <a:r>
              <a:rPr lang="fr-FR" sz="2000" dirty="0">
                <a:solidFill>
                  <a:schemeClr val="bg1"/>
                </a:solidFill>
                <a:latin typeface="Arial" pitchFamily="34" charset="0"/>
                <a:cs typeface="Arial" pitchFamily="34" charset="0"/>
              </a:rPr>
              <a:t>Ces données sont susceptibles d’être biaisées en termes d’effort de récolte et de </a:t>
            </a:r>
            <a:r>
              <a:rPr lang="fr-FR" sz="2000" dirty="0" smtClean="0">
                <a:solidFill>
                  <a:schemeClr val="bg1"/>
                </a:solidFill>
                <a:latin typeface="Arial" pitchFamily="34" charset="0"/>
                <a:cs typeface="Arial" pitchFamily="34" charset="0"/>
              </a:rPr>
              <a:t>partage( </a:t>
            </a:r>
            <a:r>
              <a:rPr lang="fr-FR" sz="2000" dirty="0">
                <a:solidFill>
                  <a:schemeClr val="bg1"/>
                </a:solidFill>
                <a:latin typeface="Arial" pitchFamily="34" charset="0"/>
                <a:cs typeface="Arial" pitchFamily="34" charset="0"/>
              </a:rPr>
              <a:t>manque de communication</a:t>
            </a:r>
            <a:r>
              <a:rPr lang="fr-FR" sz="2000" dirty="0" smtClean="0">
                <a:solidFill>
                  <a:schemeClr val="bg1"/>
                </a:solidFill>
                <a:latin typeface="Arial" pitchFamily="34" charset="0"/>
                <a:cs typeface="Arial" pitchFamily="34" charset="0"/>
              </a:rPr>
              <a:t>).</a:t>
            </a:r>
            <a:endParaRPr lang="fr-FR" sz="2000" dirty="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Par </a:t>
            </a:r>
            <a:r>
              <a:rPr lang="fr-FR" sz="2000" dirty="0">
                <a:solidFill>
                  <a:schemeClr val="bg1"/>
                </a:solidFill>
                <a:latin typeface="Arial" pitchFamily="34" charset="0"/>
                <a:cs typeface="Arial" pitchFamily="34" charset="0"/>
              </a:rPr>
              <a:t>exemple, l’absence d’observation peut signifier deux choses:</a:t>
            </a:r>
          </a:p>
          <a:p>
            <a:r>
              <a:rPr lang="fr-FR" sz="2000" dirty="0">
                <a:solidFill>
                  <a:schemeClr val="bg1"/>
                </a:solidFill>
                <a:latin typeface="Arial" pitchFamily="34" charset="0"/>
                <a:cs typeface="Arial" pitchFamily="34" charset="0"/>
              </a:rPr>
              <a:t>1) il n’y a pas de guépards présents dans l’habitat,</a:t>
            </a:r>
          </a:p>
          <a:p>
            <a:r>
              <a:rPr lang="fr-FR" sz="2000" dirty="0">
                <a:solidFill>
                  <a:schemeClr val="bg1"/>
                </a:solidFill>
                <a:latin typeface="Arial" pitchFamily="34" charset="0"/>
                <a:cs typeface="Arial" pitchFamily="34" charset="0"/>
              </a:rPr>
              <a:t>2) les guépards sont présents mais leur présence n’a jamais été enregistrée</a:t>
            </a:r>
            <a:r>
              <a:rPr lang="fr-FR" sz="2000" dirty="0" smtClean="0">
                <a:solidFill>
                  <a:schemeClr val="bg1"/>
                </a:solidFill>
                <a:latin typeface="Arial" pitchFamily="34" charset="0"/>
                <a:cs typeface="Arial" pitchFamily="34" charset="0"/>
              </a:rPr>
              <a:t>.</a:t>
            </a:r>
          </a:p>
          <a:p>
            <a:endParaRPr lang="fr-FR" sz="2000" dirty="0" smtClean="0">
              <a:solidFill>
                <a:srgbClr val="FF0000"/>
              </a:solidFill>
              <a:latin typeface="Arial" pitchFamily="34" charset="0"/>
              <a:cs typeface="Arial" pitchFamily="34" charset="0"/>
            </a:endParaRPr>
          </a:p>
          <a:p>
            <a:r>
              <a:rPr lang="fr-FR" sz="2000" dirty="0" smtClean="0">
                <a:solidFill>
                  <a:srgbClr val="FF0000"/>
                </a:solidFill>
                <a:latin typeface="Arial" pitchFamily="34" charset="0"/>
                <a:cs typeface="Arial" pitchFamily="34" charset="0"/>
              </a:rPr>
              <a:t>1-2/ Observations </a:t>
            </a:r>
            <a:r>
              <a:rPr lang="fr-FR" sz="2000" dirty="0">
                <a:solidFill>
                  <a:srgbClr val="FF0000"/>
                </a:solidFill>
                <a:latin typeface="Arial" pitchFamily="34" charset="0"/>
                <a:cs typeface="Arial" pitchFamily="34" charset="0"/>
              </a:rPr>
              <a:t>indirectes en </a:t>
            </a:r>
            <a:r>
              <a:rPr lang="fr-FR" sz="2000" dirty="0" smtClean="0">
                <a:solidFill>
                  <a:srgbClr val="FF0000"/>
                </a:solidFill>
                <a:latin typeface="Arial" pitchFamily="34" charset="0"/>
                <a:cs typeface="Arial" pitchFamily="34" charset="0"/>
              </a:rPr>
              <a:t>Algérie</a:t>
            </a:r>
          </a:p>
          <a:p>
            <a:endParaRPr lang="fr-FR" sz="2000" dirty="0">
              <a:solidFill>
                <a:srgbClr val="FF0000"/>
              </a:solidFill>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156" y="3284984"/>
            <a:ext cx="3964780" cy="2660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84749" y="3284984"/>
            <a:ext cx="4159251" cy="2660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76745" y="6093296"/>
            <a:ext cx="7992888" cy="646331"/>
          </a:xfrm>
          <a:prstGeom prst="rect">
            <a:avLst/>
          </a:prstGeom>
          <a:noFill/>
        </p:spPr>
        <p:txBody>
          <a:bodyPr wrap="square" rtlCol="0">
            <a:spAutoFit/>
          </a:bodyPr>
          <a:lstStyle/>
          <a:p>
            <a:r>
              <a:rPr lang="fr-FR" dirty="0" smtClean="0"/>
              <a:t>Figure 03: </a:t>
            </a:r>
            <a:r>
              <a:rPr lang="fr-FR" dirty="0"/>
              <a:t>Habitat et empreintes de guépard </a:t>
            </a:r>
            <a:r>
              <a:rPr lang="fr-FR" dirty="0" smtClean="0"/>
              <a:t> (Parc </a:t>
            </a:r>
            <a:r>
              <a:rPr lang="fr-FR" dirty="0"/>
              <a:t>National de</a:t>
            </a:r>
          </a:p>
          <a:p>
            <a:r>
              <a:rPr lang="fr-FR" dirty="0"/>
              <a:t>l’</a:t>
            </a:r>
            <a:r>
              <a:rPr lang="fr-FR" dirty="0" err="1"/>
              <a:t>Ahaggar</a:t>
            </a:r>
            <a:r>
              <a:rPr lang="fr-FR" dirty="0"/>
              <a:t>, Mars 2005 </a:t>
            </a:r>
            <a:r>
              <a:rPr lang="fr-FR" dirty="0" smtClean="0"/>
              <a:t>)</a:t>
            </a:r>
            <a:endParaRPr lang="fr-FR" dirty="0"/>
          </a:p>
        </p:txBody>
      </p:sp>
    </p:spTree>
    <p:extLst>
      <p:ext uri="{BB962C8B-B14F-4D97-AF65-F5344CB8AC3E}">
        <p14:creationId xmlns="" xmlns:p14="http://schemas.microsoft.com/office/powerpoint/2010/main" val="249001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20688"/>
            <a:ext cx="4571999"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51520" y="6451932"/>
            <a:ext cx="8892480" cy="369332"/>
          </a:xfrm>
          <a:prstGeom prst="rect">
            <a:avLst/>
          </a:prstGeom>
          <a:noFill/>
        </p:spPr>
        <p:txBody>
          <a:bodyPr wrap="square" rtlCol="0">
            <a:spAutoFit/>
          </a:bodyPr>
          <a:lstStyle/>
          <a:p>
            <a:r>
              <a:rPr lang="fr-FR" dirty="0" smtClean="0">
                <a:solidFill>
                  <a:prstClr val="black"/>
                </a:solidFill>
                <a:latin typeface="Arial"/>
                <a:ea typeface="Calibri"/>
                <a:cs typeface="Arial"/>
              </a:rPr>
              <a:t> </a:t>
            </a:r>
            <a:r>
              <a:rPr lang="fr-FR" dirty="0" smtClean="0">
                <a:latin typeface="Arial"/>
                <a:ea typeface="Calibri"/>
                <a:cs typeface="Arial"/>
              </a:rPr>
              <a:t>Figure04:    Guépard </a:t>
            </a:r>
            <a:r>
              <a:rPr lang="fr-FR" dirty="0">
                <a:latin typeface="Arial"/>
                <a:ea typeface="Calibri"/>
                <a:cs typeface="Arial"/>
              </a:rPr>
              <a:t>capturé puis relâché en 2006 et en 2008, Hoggar</a:t>
            </a:r>
            <a:endParaRPr lang="fr-FR" dirty="0"/>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52559" y="620688"/>
            <a:ext cx="4572000"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0"/>
            <a:ext cx="9036496" cy="400110"/>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1-3/ Observations </a:t>
            </a:r>
            <a:r>
              <a:rPr lang="fr-FR" sz="2000" dirty="0">
                <a:solidFill>
                  <a:srgbClr val="FF0000"/>
                </a:solidFill>
                <a:latin typeface="Arial" pitchFamily="34" charset="0"/>
                <a:cs typeface="Arial" pitchFamily="34" charset="0"/>
              </a:rPr>
              <a:t>directes en Algérie (Régions du Hoggar et du </a:t>
            </a:r>
            <a:r>
              <a:rPr lang="fr-FR" sz="2000" dirty="0" err="1">
                <a:solidFill>
                  <a:srgbClr val="FF0000"/>
                </a:solidFill>
                <a:latin typeface="Arial" pitchFamily="34" charset="0"/>
                <a:cs typeface="Arial" pitchFamily="34" charset="0"/>
              </a:rPr>
              <a:t>Tassali</a:t>
            </a:r>
            <a:r>
              <a:rPr lang="fr-FR" sz="2000" dirty="0">
                <a:solidFill>
                  <a:srgbClr val="FF0000"/>
                </a:solidFill>
                <a:latin typeface="Arial" pitchFamily="34" charset="0"/>
                <a:cs typeface="Arial" pitchFamily="34" charset="0"/>
              </a:rPr>
              <a:t>)</a:t>
            </a:r>
          </a:p>
        </p:txBody>
      </p:sp>
    </p:spTree>
    <p:extLst>
      <p:ext uri="{BB962C8B-B14F-4D97-AF65-F5344CB8AC3E}">
        <p14:creationId xmlns="" xmlns:p14="http://schemas.microsoft.com/office/powerpoint/2010/main" val="369710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5180" y="1465932"/>
            <a:ext cx="4572000" cy="4872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380" y="0"/>
            <a:ext cx="4565817" cy="4639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180" y="6318612"/>
            <a:ext cx="9144000" cy="369332"/>
          </a:xfrm>
          <a:prstGeom prst="rect">
            <a:avLst/>
          </a:prstGeom>
          <a:noFill/>
        </p:spPr>
        <p:txBody>
          <a:bodyPr wrap="square" rtlCol="0">
            <a:spAutoFit/>
          </a:bodyPr>
          <a:lstStyle/>
          <a:p>
            <a:r>
              <a:rPr lang="fr-FR" dirty="0" smtClean="0"/>
              <a:t>Figure 05: Guépard </a:t>
            </a:r>
            <a:r>
              <a:rPr lang="fr-FR" dirty="0"/>
              <a:t>juvénile rencontré dans la région du Tassili (</a:t>
            </a:r>
            <a:r>
              <a:rPr lang="fr-FR" dirty="0" err="1"/>
              <a:t>Tafessasset</a:t>
            </a:r>
            <a:r>
              <a:rPr lang="fr-FR" dirty="0"/>
              <a:t>), 2009</a:t>
            </a:r>
          </a:p>
        </p:txBody>
      </p:sp>
    </p:spTree>
    <p:extLst>
      <p:ext uri="{BB962C8B-B14F-4D97-AF65-F5344CB8AC3E}">
        <p14:creationId xmlns="" xmlns:p14="http://schemas.microsoft.com/office/powerpoint/2010/main" val="447044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477" y="6381328"/>
            <a:ext cx="7007046" cy="369332"/>
          </a:xfrm>
          <a:prstGeom prst="rect">
            <a:avLst/>
          </a:prstGeom>
        </p:spPr>
        <p:txBody>
          <a:bodyPr wrap="none">
            <a:spAutoFit/>
          </a:bodyPr>
          <a:lstStyle/>
          <a:p>
            <a:r>
              <a:rPr lang="fr-FR" dirty="0">
                <a:latin typeface="Arial"/>
                <a:ea typeface="Calibri"/>
                <a:cs typeface="Arial"/>
              </a:rPr>
              <a:t> Figure </a:t>
            </a:r>
            <a:r>
              <a:rPr lang="fr-FR" dirty="0" smtClean="0">
                <a:latin typeface="Arial"/>
                <a:ea typeface="Calibri"/>
                <a:cs typeface="Arial"/>
              </a:rPr>
              <a:t>06</a:t>
            </a:r>
            <a:r>
              <a:rPr lang="fr-FR" dirty="0">
                <a:latin typeface="Arial"/>
                <a:ea typeface="Calibri"/>
                <a:cs typeface="Arial"/>
              </a:rPr>
              <a:t> </a:t>
            </a:r>
            <a:r>
              <a:rPr lang="fr-FR" dirty="0" smtClean="0">
                <a:latin typeface="Arial"/>
                <a:ea typeface="Calibri"/>
                <a:cs typeface="Arial"/>
              </a:rPr>
              <a:t>:Caméra cachée pour le guépard par </a:t>
            </a:r>
            <a:r>
              <a:rPr lang="fr-FR" dirty="0" err="1" smtClean="0">
                <a:latin typeface="Arial"/>
                <a:ea typeface="Calibri"/>
                <a:cs typeface="Arial"/>
              </a:rPr>
              <a:t>Mr:Farid</a:t>
            </a:r>
            <a:r>
              <a:rPr lang="fr-FR" dirty="0" smtClean="0">
                <a:latin typeface="Arial"/>
                <a:ea typeface="Calibri"/>
                <a:cs typeface="Arial"/>
              </a:rPr>
              <a:t> </a:t>
            </a:r>
            <a:r>
              <a:rPr lang="fr-FR" dirty="0" err="1" smtClean="0">
                <a:latin typeface="Arial"/>
                <a:ea typeface="Calibri"/>
                <a:cs typeface="Arial"/>
              </a:rPr>
              <a:t>Belbachir</a:t>
            </a:r>
            <a:endParaRPr lang="fr-FR" dirty="0"/>
          </a:p>
        </p:txBody>
      </p:sp>
      <p:pic>
        <p:nvPicPr>
          <p:cNvPr id="3" name="Image 2" descr="F:\cheetah-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381328"/>
          </a:xfrm>
          <a:prstGeom prst="rect">
            <a:avLst/>
          </a:prstGeom>
          <a:noFill/>
          <a:ln>
            <a:noFill/>
          </a:ln>
        </p:spPr>
      </p:pic>
    </p:spTree>
    <p:extLst>
      <p:ext uri="{BB962C8B-B14F-4D97-AF65-F5344CB8AC3E}">
        <p14:creationId xmlns="" xmlns:p14="http://schemas.microsoft.com/office/powerpoint/2010/main" val="379322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4093428"/>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¼-  Aire </a:t>
            </a:r>
            <a:r>
              <a:rPr lang="fr-FR" sz="2000" dirty="0">
                <a:solidFill>
                  <a:srgbClr val="FF0000"/>
                </a:solidFill>
                <a:latin typeface="Arial" pitchFamily="34" charset="0"/>
                <a:cs typeface="Arial" pitchFamily="34" charset="0"/>
              </a:rPr>
              <a:t>de répartition </a:t>
            </a:r>
            <a:r>
              <a:rPr lang="fr-FR" sz="2000" dirty="0" smtClean="0">
                <a:solidFill>
                  <a:srgbClr val="FF0000"/>
                </a:solidFill>
                <a:latin typeface="Arial" pitchFamily="34" charset="0"/>
                <a:cs typeface="Arial" pitchFamily="34" charset="0"/>
              </a:rPr>
              <a:t>actuelle</a:t>
            </a:r>
          </a:p>
          <a:p>
            <a:endParaRPr lang="fr-FR" sz="2000" dirty="0">
              <a:solidFill>
                <a:srgbClr val="FF0000"/>
              </a:solidFill>
              <a:latin typeface="Arial" pitchFamily="34" charset="0"/>
              <a:cs typeface="Arial" pitchFamily="34" charset="0"/>
            </a:endParaRPr>
          </a:p>
          <a:p>
            <a:pPr lvl="0"/>
            <a:r>
              <a:rPr lang="fr-FR" sz="2000" dirty="0" smtClean="0">
                <a:solidFill>
                  <a:prstClr val="black"/>
                </a:solidFill>
                <a:latin typeface="Arial" pitchFamily="34" charset="0"/>
                <a:cs typeface="Arial" pitchFamily="34" charset="0"/>
              </a:rPr>
              <a:t>Dans le Sahara, </a:t>
            </a:r>
            <a:r>
              <a:rPr lang="fr-FR" sz="2000" dirty="0" err="1" smtClean="0">
                <a:solidFill>
                  <a:prstClr val="black"/>
                </a:solidFill>
                <a:latin typeface="Arial" pitchFamily="34" charset="0"/>
                <a:cs typeface="Arial" pitchFamily="34" charset="0"/>
              </a:rPr>
              <a:t>Cheetah</a:t>
            </a:r>
            <a:r>
              <a:rPr lang="fr-FR" sz="2000" dirty="0" smtClean="0">
                <a:solidFill>
                  <a:prstClr val="black"/>
                </a:solidFill>
                <a:latin typeface="Arial" pitchFamily="34" charset="0"/>
                <a:cs typeface="Arial" pitchFamily="34" charset="0"/>
              </a:rPr>
              <a:t> </a:t>
            </a:r>
            <a:r>
              <a:rPr lang="fr-FR" sz="2000" dirty="0">
                <a:solidFill>
                  <a:prstClr val="black"/>
                </a:solidFill>
                <a:latin typeface="Arial" pitchFamily="34" charset="0"/>
                <a:cs typeface="Arial" pitchFamily="34" charset="0"/>
              </a:rPr>
              <a:t>se produisent à des densités très faibles, estimées 2,3 personnes par 10000 km 2 (</a:t>
            </a:r>
            <a:r>
              <a:rPr lang="fr-FR" sz="2000" dirty="0" err="1">
                <a:solidFill>
                  <a:prstClr val="black"/>
                </a:solidFill>
                <a:latin typeface="Arial" pitchFamily="34" charset="0"/>
                <a:cs typeface="Arial" pitchFamily="34" charset="0"/>
              </a:rPr>
              <a:t>Belbachir</a:t>
            </a:r>
            <a:r>
              <a:rPr lang="fr-FR" sz="2000" dirty="0">
                <a:solidFill>
                  <a:prstClr val="black"/>
                </a:solidFill>
                <a:latin typeface="Arial" pitchFamily="34" charset="0"/>
                <a:cs typeface="Arial" pitchFamily="34" charset="0"/>
              </a:rPr>
              <a:t> et al. 2015</a:t>
            </a:r>
            <a:r>
              <a:rPr lang="fr-FR" sz="2000" dirty="0" smtClean="0">
                <a:solidFill>
                  <a:prstClr val="black"/>
                </a:solidFill>
                <a:latin typeface="Arial" pitchFamily="34" charset="0"/>
                <a:cs typeface="Arial" pitchFamily="34" charset="0"/>
              </a:rPr>
              <a:t>).</a:t>
            </a:r>
            <a:endParaRPr lang="fr-FR" sz="2000" dirty="0" smtClean="0">
              <a:solidFill>
                <a:srgbClr val="FF0000"/>
              </a:solidFill>
              <a:latin typeface="Arial" pitchFamily="34" charset="0"/>
              <a:cs typeface="Arial" pitchFamily="34" charset="0"/>
            </a:endParaRPr>
          </a:p>
          <a:p>
            <a:endParaRPr lang="fr-FR" sz="2000" dirty="0">
              <a:solidFill>
                <a:srgbClr val="FF0000"/>
              </a:solidFill>
              <a:latin typeface="Arial" pitchFamily="34" charset="0"/>
              <a:cs typeface="Arial" pitchFamily="34" charset="0"/>
            </a:endParaRPr>
          </a:p>
          <a:p>
            <a:r>
              <a:rPr lang="fr-FR" sz="2000" dirty="0" smtClean="0">
                <a:solidFill>
                  <a:srgbClr val="000000"/>
                </a:solidFill>
                <a:latin typeface="Arial" pitchFamily="34" charset="0"/>
                <a:cs typeface="Arial" pitchFamily="34" charset="0"/>
              </a:rPr>
              <a:t>l’Algérie </a:t>
            </a:r>
            <a:r>
              <a:rPr lang="fr-FR" sz="2000" dirty="0">
                <a:solidFill>
                  <a:srgbClr val="000000"/>
                </a:solidFill>
                <a:latin typeface="Arial" pitchFamily="34" charset="0"/>
                <a:cs typeface="Arial" pitchFamily="34" charset="0"/>
              </a:rPr>
              <a:t>et le Tchad, supportent la plus grande majorité des guépards de cette </a:t>
            </a:r>
            <a:r>
              <a:rPr lang="fr-FR" sz="2000" dirty="0" smtClean="0">
                <a:solidFill>
                  <a:srgbClr val="000000"/>
                </a:solidFill>
                <a:latin typeface="Arial" pitchFamily="34" charset="0"/>
                <a:cs typeface="Arial" pitchFamily="34" charset="0"/>
              </a:rPr>
              <a:t>région, comprenant plus de 88 % de l’aire de résidence de l’espèce. De </a:t>
            </a:r>
            <a:r>
              <a:rPr lang="fr-FR" sz="2000" dirty="0">
                <a:solidFill>
                  <a:srgbClr val="000000"/>
                </a:solidFill>
                <a:latin typeface="Arial" pitchFamily="34" charset="0"/>
                <a:cs typeface="Arial" pitchFamily="34" charset="0"/>
              </a:rPr>
              <a:t>plus, près de 80% de l’aire de résidence des guépards sont en dehors des aires protégées. Toutes les populations sont susceptibles d’être transfrontalières </a:t>
            </a:r>
            <a:endParaRPr lang="fr-FR" sz="2000" dirty="0" smtClean="0">
              <a:solidFill>
                <a:srgbClr val="000000"/>
              </a:solidFill>
              <a:latin typeface="Arial" pitchFamily="34" charset="0"/>
              <a:cs typeface="Arial" pitchFamily="34" charset="0"/>
            </a:endParaRPr>
          </a:p>
          <a:p>
            <a:endParaRPr lang="fr-FR" sz="2000" dirty="0" smtClean="0">
              <a:solidFill>
                <a:srgbClr val="000000"/>
              </a:solidFill>
              <a:latin typeface="Arial" pitchFamily="34" charset="0"/>
              <a:cs typeface="Arial" pitchFamily="34" charset="0"/>
            </a:endParaRPr>
          </a:p>
          <a:p>
            <a:r>
              <a:rPr lang="fr-FR" sz="2000" dirty="0" smtClean="0">
                <a:solidFill>
                  <a:srgbClr val="000000"/>
                </a:solidFill>
                <a:latin typeface="Arial" pitchFamily="34" charset="0"/>
                <a:cs typeface="Arial" pitchFamily="34" charset="0"/>
              </a:rPr>
              <a:t>l’Algérie/Mali </a:t>
            </a:r>
            <a:r>
              <a:rPr lang="fr-FR" sz="2000" dirty="0">
                <a:solidFill>
                  <a:srgbClr val="000000"/>
                </a:solidFill>
                <a:latin typeface="Arial" pitchFamily="34" charset="0"/>
                <a:cs typeface="Arial" pitchFamily="34" charset="0"/>
              </a:rPr>
              <a:t>(</a:t>
            </a:r>
            <a:r>
              <a:rPr lang="fr-FR" sz="2000" dirty="0" smtClean="0">
                <a:solidFill>
                  <a:srgbClr val="000000"/>
                </a:solidFill>
                <a:latin typeface="Arial" pitchFamily="34" charset="0"/>
                <a:cs typeface="Arial" pitchFamily="34" charset="0"/>
              </a:rPr>
              <a:t>estimé a 201 total de population (adultes) et parmi eux 38 espèce protéger )</a:t>
            </a:r>
          </a:p>
          <a:p>
            <a:endParaRPr lang="fr-FR" sz="2000"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999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776488"/>
          </a:xfrm>
          <a:prstGeom prst="rect">
            <a:avLst/>
          </a:prstGeom>
          <a:noFill/>
        </p:spPr>
        <p:txBody>
          <a:bodyPr wrap="square" rtlCol="0">
            <a:spAutoFit/>
          </a:bodyPr>
          <a:lstStyle/>
          <a:p>
            <a:pPr lvl="0">
              <a:lnSpc>
                <a:spcPct val="115000"/>
              </a:lnSpc>
              <a:spcAft>
                <a:spcPts val="1000"/>
              </a:spcAft>
            </a:pPr>
            <a:r>
              <a:rPr lang="fr-FR" sz="2400" dirty="0" smtClean="0">
                <a:solidFill>
                  <a:srgbClr val="FF0000"/>
                </a:solidFill>
                <a:latin typeface="Arial" pitchFamily="34" charset="0"/>
                <a:ea typeface="Calibri"/>
                <a:cs typeface="Arial" pitchFamily="34" charset="0"/>
              </a:rPr>
              <a:t>                                      </a:t>
            </a:r>
            <a:r>
              <a:rPr lang="fr-FR" sz="2100" b="1" dirty="0" smtClean="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2/ Les menaces</a:t>
            </a:r>
            <a:endParaRPr lang="fr-FR" sz="21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p>
            <a:pPr lvl="0">
              <a:lnSpc>
                <a:spcPct val="115000"/>
              </a:lnSpc>
              <a:spcAft>
                <a:spcPts val="1000"/>
              </a:spcAft>
            </a:pPr>
            <a:r>
              <a:rPr lang="fr-FR" sz="2000" dirty="0" smtClean="0">
                <a:solidFill>
                  <a:prstClr val="black"/>
                </a:solidFill>
                <a:latin typeface="Arial" pitchFamily="34" charset="0"/>
                <a:ea typeface="Calibri"/>
                <a:cs typeface="Arial" pitchFamily="34" charset="0"/>
              </a:rPr>
              <a:t>Les </a:t>
            </a:r>
            <a:r>
              <a:rPr lang="fr-FR" sz="2000" dirty="0">
                <a:solidFill>
                  <a:prstClr val="black"/>
                </a:solidFill>
                <a:latin typeface="Arial" pitchFamily="34" charset="0"/>
                <a:ea typeface="Calibri"/>
                <a:cs typeface="Arial" pitchFamily="34" charset="0"/>
              </a:rPr>
              <a:t>menaces principales pesant sur la survie du guépard(</a:t>
            </a:r>
            <a:r>
              <a:rPr lang="fr-FR" sz="2000" dirty="0" err="1">
                <a:solidFill>
                  <a:prstClr val="black"/>
                </a:solidFill>
                <a:latin typeface="Arial" pitchFamily="34" charset="0"/>
                <a:ea typeface="Calibri"/>
                <a:cs typeface="Arial" pitchFamily="34" charset="0"/>
              </a:rPr>
              <a:t>A.j.hecki</a:t>
            </a:r>
            <a:r>
              <a:rPr lang="fr-FR" sz="2000" dirty="0">
                <a:solidFill>
                  <a:prstClr val="black"/>
                </a:solidFill>
                <a:latin typeface="Arial" pitchFamily="34" charset="0"/>
                <a:ea typeface="Calibri"/>
                <a:cs typeface="Arial" pitchFamily="34" charset="0"/>
              </a:rPr>
              <a:t>)au niveau des régions du Hoggar et du Tassili sont principalement liées à:</a:t>
            </a:r>
          </a:p>
          <a:p>
            <a:pPr marL="342900" lvl="0" indent="-342900">
              <a:lnSpc>
                <a:spcPct val="115000"/>
              </a:lnSpc>
              <a:spcAft>
                <a:spcPts val="1000"/>
              </a:spcAft>
              <a:buFont typeface="Wingdings" pitchFamily="2" charset="2"/>
              <a:buChar char="Ø"/>
            </a:pPr>
            <a:r>
              <a:rPr lang="fr-FR" sz="2000" dirty="0" smtClean="0">
                <a:solidFill>
                  <a:prstClr val="black"/>
                </a:solidFill>
                <a:latin typeface="Arial" pitchFamily="34" charset="0"/>
                <a:ea typeface="Calibri"/>
                <a:cs typeface="Arial" pitchFamily="34" charset="0"/>
              </a:rPr>
              <a:t>la </a:t>
            </a:r>
            <a:r>
              <a:rPr lang="fr-FR" sz="2000" dirty="0">
                <a:solidFill>
                  <a:prstClr val="black"/>
                </a:solidFill>
                <a:latin typeface="Arial" pitchFamily="34" charset="0"/>
                <a:ea typeface="Calibri"/>
                <a:cs typeface="Arial" pitchFamily="34" charset="0"/>
              </a:rPr>
              <a:t>perte et la fragmentation de leur habitat;</a:t>
            </a:r>
          </a:p>
          <a:p>
            <a:pPr marL="342900" lvl="0" indent="-342900">
              <a:lnSpc>
                <a:spcPct val="115000"/>
              </a:lnSpc>
              <a:spcAft>
                <a:spcPts val="1000"/>
              </a:spcAft>
              <a:buFont typeface="Wingdings" pitchFamily="2" charset="2"/>
              <a:buChar char="Ø"/>
            </a:pPr>
            <a:r>
              <a:rPr lang="fr-FR" sz="2000" dirty="0" smtClean="0">
                <a:solidFill>
                  <a:prstClr val="black"/>
                </a:solidFill>
                <a:latin typeface="Arial" pitchFamily="34" charset="0"/>
                <a:ea typeface="Calibri"/>
                <a:cs typeface="Arial" pitchFamily="34" charset="0"/>
              </a:rPr>
              <a:t>les </a:t>
            </a:r>
            <a:r>
              <a:rPr lang="fr-FR" sz="2000" dirty="0">
                <a:solidFill>
                  <a:prstClr val="black"/>
                </a:solidFill>
                <a:latin typeface="Arial" pitchFamily="34" charset="0"/>
                <a:ea typeface="Calibri"/>
                <a:cs typeface="Arial" pitchFamily="34" charset="0"/>
              </a:rPr>
              <a:t>conflits avec les éleveurs de bétail, mais à faible fréquence;</a:t>
            </a:r>
          </a:p>
          <a:p>
            <a:pPr marL="342900" lvl="0" indent="-342900">
              <a:lnSpc>
                <a:spcPct val="115000"/>
              </a:lnSpc>
              <a:spcAft>
                <a:spcPts val="1000"/>
              </a:spcAft>
              <a:buFont typeface="Wingdings" pitchFamily="2" charset="2"/>
              <a:buChar char="Ø"/>
            </a:pPr>
            <a:r>
              <a:rPr lang="fr-FR" sz="2000" dirty="0" smtClean="0">
                <a:solidFill>
                  <a:prstClr val="black"/>
                </a:solidFill>
                <a:latin typeface="Arial" pitchFamily="34" charset="0"/>
                <a:ea typeface="Calibri"/>
                <a:cs typeface="Arial" pitchFamily="34" charset="0"/>
              </a:rPr>
              <a:t>le </a:t>
            </a:r>
            <a:r>
              <a:rPr lang="fr-FR" sz="2000" dirty="0">
                <a:solidFill>
                  <a:prstClr val="black"/>
                </a:solidFill>
                <a:latin typeface="Arial" pitchFamily="34" charset="0"/>
                <a:ea typeface="Calibri"/>
                <a:cs typeface="Arial" pitchFamily="34" charset="0"/>
              </a:rPr>
              <a:t>braconnage des populations des espèces proies, tel que la gazelle     Dorcas et le mouflon à manchettes</a:t>
            </a:r>
            <a:r>
              <a:rPr lang="fr-FR" sz="2000" dirty="0" smtClean="0">
                <a:solidFill>
                  <a:prstClr val="black"/>
                </a:solidFill>
                <a:latin typeface="Arial" pitchFamily="34" charset="0"/>
                <a:ea typeface="Calibri"/>
                <a:cs typeface="Arial" pitchFamily="34" charset="0"/>
              </a:rPr>
              <a:t>.</a:t>
            </a:r>
          </a:p>
          <a:p>
            <a:pPr marL="342900" lvl="0" indent="-342900">
              <a:lnSpc>
                <a:spcPct val="115000"/>
              </a:lnSpc>
              <a:spcAft>
                <a:spcPts val="1000"/>
              </a:spcAft>
              <a:buFont typeface="Wingdings" pitchFamily="2" charset="2"/>
              <a:buChar char="Ø"/>
            </a:pPr>
            <a:r>
              <a:rPr lang="fr-FR" sz="2000" dirty="0" smtClean="0">
                <a:solidFill>
                  <a:prstClr val="black"/>
                </a:solidFill>
                <a:latin typeface="Arial" pitchFamily="34" charset="0"/>
                <a:ea typeface="Calibri"/>
                <a:cs typeface="Arial" pitchFamily="34" charset="0"/>
              </a:rPr>
              <a:t>le </a:t>
            </a:r>
            <a:r>
              <a:rPr lang="fr-FR" sz="2000" dirty="0">
                <a:solidFill>
                  <a:prstClr val="black"/>
                </a:solidFill>
                <a:latin typeface="Arial" pitchFamily="34" charset="0"/>
                <a:ea typeface="Calibri"/>
                <a:cs typeface="Arial" pitchFamily="34" charset="0"/>
              </a:rPr>
              <a:t>déclin de ses proies de base (Antilopes),</a:t>
            </a:r>
          </a:p>
          <a:p>
            <a:pPr marL="342900" lvl="0" indent="-342900">
              <a:lnSpc>
                <a:spcPct val="115000"/>
              </a:lnSpc>
              <a:spcAft>
                <a:spcPts val="1000"/>
              </a:spcAft>
              <a:buFont typeface="Wingdings" pitchFamily="2" charset="2"/>
              <a:buChar char="Ø"/>
            </a:pPr>
            <a:r>
              <a:rPr lang="fr-FR" sz="2000" dirty="0" smtClean="0">
                <a:solidFill>
                  <a:prstClr val="black"/>
                </a:solidFill>
                <a:latin typeface="Arial" pitchFamily="34" charset="0"/>
                <a:ea typeface="Calibri"/>
                <a:cs typeface="Arial" pitchFamily="34" charset="0"/>
              </a:rPr>
              <a:t>  exterminés </a:t>
            </a:r>
            <a:r>
              <a:rPr lang="fr-FR" sz="2000" dirty="0">
                <a:solidFill>
                  <a:prstClr val="black"/>
                </a:solidFill>
                <a:latin typeface="Arial" pitchFamily="34" charset="0"/>
                <a:ea typeface="Calibri"/>
                <a:cs typeface="Arial" pitchFamily="34" charset="0"/>
              </a:rPr>
              <a:t>par une chasse incontrôlée</a:t>
            </a:r>
          </a:p>
          <a:p>
            <a:pPr marL="342900" lvl="0" indent="-342900">
              <a:lnSpc>
                <a:spcPct val="115000"/>
              </a:lnSpc>
              <a:spcAft>
                <a:spcPts val="1000"/>
              </a:spcAft>
              <a:buFont typeface="Wingdings" pitchFamily="2" charset="2"/>
              <a:buChar char="Ø"/>
            </a:pPr>
            <a:r>
              <a:rPr lang="fr-FR" sz="2000" dirty="0">
                <a:solidFill>
                  <a:prstClr val="black"/>
                </a:solidFill>
                <a:latin typeface="Arial" pitchFamily="34" charset="0"/>
                <a:ea typeface="Calibri"/>
                <a:cs typeface="Arial" pitchFamily="34" charset="0"/>
              </a:rPr>
              <a:t>Les conflits hommes-carnivores</a:t>
            </a:r>
          </a:p>
          <a:p>
            <a:pPr marL="342900" lvl="0" indent="-342900">
              <a:lnSpc>
                <a:spcPct val="115000"/>
              </a:lnSpc>
              <a:spcAft>
                <a:spcPts val="1000"/>
              </a:spcAft>
              <a:buFont typeface="Wingdings" pitchFamily="2" charset="2"/>
              <a:buChar char="Ø"/>
            </a:pPr>
            <a:r>
              <a:rPr lang="fr-FR" sz="2000" dirty="0">
                <a:solidFill>
                  <a:prstClr val="black"/>
                </a:solidFill>
                <a:latin typeface="Arial" pitchFamily="34" charset="0"/>
                <a:ea typeface="Calibri"/>
                <a:cs typeface="Arial" pitchFamily="34" charset="0"/>
              </a:rPr>
              <a:t>La petite taille des populations</a:t>
            </a:r>
          </a:p>
          <a:p>
            <a:pPr marL="342900" lvl="0" indent="-342900">
              <a:lnSpc>
                <a:spcPct val="115000"/>
              </a:lnSpc>
              <a:spcAft>
                <a:spcPts val="1000"/>
              </a:spcAft>
              <a:buFont typeface="Wingdings" pitchFamily="2" charset="2"/>
              <a:buChar char="Ø"/>
            </a:pPr>
            <a:r>
              <a:rPr lang="fr-FR" sz="2000" dirty="0">
                <a:solidFill>
                  <a:prstClr val="black"/>
                </a:solidFill>
                <a:latin typeface="Arial" pitchFamily="34" charset="0"/>
                <a:ea typeface="Calibri"/>
                <a:cs typeface="Arial" pitchFamily="34" charset="0"/>
              </a:rPr>
              <a:t>les accidents de la route</a:t>
            </a:r>
          </a:p>
          <a:p>
            <a:pPr marL="342900" lvl="0" indent="-342900">
              <a:lnSpc>
                <a:spcPct val="115000"/>
              </a:lnSpc>
              <a:spcAft>
                <a:spcPts val="1000"/>
              </a:spcAft>
              <a:buFont typeface="Wingdings" pitchFamily="2" charset="2"/>
              <a:buChar char="Ø"/>
            </a:pPr>
            <a:r>
              <a:rPr lang="fr-FR" sz="2000" dirty="0">
                <a:solidFill>
                  <a:prstClr val="black"/>
                </a:solidFill>
                <a:latin typeface="Arial" pitchFamily="34" charset="0"/>
                <a:ea typeface="Calibri"/>
                <a:cs typeface="Arial" pitchFamily="34" charset="0"/>
              </a:rPr>
              <a:t>Les maladies infectieuses</a:t>
            </a:r>
          </a:p>
          <a:p>
            <a:pPr marL="342900" lvl="0" indent="-342900">
              <a:lnSpc>
                <a:spcPct val="115000"/>
              </a:lnSpc>
              <a:spcAft>
                <a:spcPts val="1000"/>
              </a:spcAft>
              <a:buFont typeface="Wingdings" pitchFamily="2" charset="2"/>
              <a:buChar char="Ø"/>
            </a:pPr>
            <a:r>
              <a:rPr lang="fr-FR" sz="2000" dirty="0">
                <a:solidFill>
                  <a:prstClr val="black"/>
                </a:solidFill>
                <a:latin typeface="Arial" pitchFamily="34" charset="0"/>
                <a:ea typeface="Calibri"/>
                <a:cs typeface="Arial" pitchFamily="34" charset="0"/>
              </a:rPr>
              <a:t>Le tourisme non réglementé a la capacité de menacer les populations guépards </a:t>
            </a:r>
          </a:p>
          <a:p>
            <a:pPr lvl="0">
              <a:lnSpc>
                <a:spcPct val="115000"/>
              </a:lnSpc>
              <a:spcAft>
                <a:spcPts val="1000"/>
              </a:spcAft>
            </a:pPr>
            <a:endParaRPr lang="fr-FR" sz="2000" dirty="0">
              <a:solidFill>
                <a:prstClr val="black"/>
              </a:solidFill>
              <a:latin typeface="Arial" pitchFamily="34" charset="0"/>
              <a:ea typeface="Calibri"/>
              <a:cs typeface="Arial" pitchFamily="34" charset="0"/>
            </a:endParaRPr>
          </a:p>
          <a:p>
            <a:pPr lvl="0">
              <a:lnSpc>
                <a:spcPct val="115000"/>
              </a:lnSpc>
              <a:spcAft>
                <a:spcPts val="0"/>
              </a:spcAft>
            </a:pPr>
            <a:endParaRPr lang="fr-FR" sz="2000" dirty="0">
              <a:solidFill>
                <a:schemeClr val="bg1"/>
              </a:solidFill>
              <a:latin typeface="Arial" pitchFamily="34" charset="0"/>
              <a:ea typeface="Calibri"/>
              <a:cs typeface="Arial" pitchFamily="34" charset="0"/>
            </a:endParaRPr>
          </a:p>
        </p:txBody>
      </p:sp>
    </p:spTree>
    <p:extLst>
      <p:ext uri="{BB962C8B-B14F-4D97-AF65-F5344CB8AC3E}">
        <p14:creationId xmlns="" xmlns:p14="http://schemas.microsoft.com/office/powerpoint/2010/main" val="23088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036496" cy="6863417"/>
          </a:xfrm>
          <a:prstGeom prst="rect">
            <a:avLst/>
          </a:prstGeom>
          <a:noFill/>
        </p:spPr>
        <p:txBody>
          <a:bodyPr wrap="square" rtlCol="0">
            <a:spAutoFit/>
          </a:bodyPr>
          <a:lstStyle/>
          <a:p>
            <a:r>
              <a:rPr lang="fr-FR"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4/ Les conventions et des organisation : </a:t>
            </a:r>
          </a:p>
          <a:p>
            <a:r>
              <a:rPr lang="fr-FR" sz="2000" dirty="0" smtClean="0">
                <a:solidFill>
                  <a:schemeClr val="bg1"/>
                </a:solidFill>
                <a:latin typeface="Arial" pitchFamily="34" charset="0"/>
                <a:cs typeface="Arial" pitchFamily="34" charset="0"/>
              </a:rPr>
              <a:t>-</a:t>
            </a:r>
            <a:r>
              <a:rPr lang="fr-FR" sz="2000" dirty="0">
                <a:solidFill>
                  <a:schemeClr val="bg1"/>
                </a:solidFill>
                <a:latin typeface="Arial" pitchFamily="34" charset="0"/>
                <a:cs typeface="Arial" pitchFamily="34" charset="0"/>
              </a:rPr>
              <a:t>Ci-dessous, quelques  d'associations et </a:t>
            </a:r>
            <a:r>
              <a:rPr lang="fr-FR" sz="2000" dirty="0" smtClean="0">
                <a:solidFill>
                  <a:schemeClr val="bg1"/>
                </a:solidFill>
                <a:latin typeface="Arial" pitchFamily="34" charset="0"/>
                <a:cs typeface="Arial" pitchFamily="34" charset="0"/>
              </a:rPr>
              <a:t>des conventions et organisations </a:t>
            </a:r>
            <a:r>
              <a:rPr lang="fr-FR" sz="2000" dirty="0">
                <a:solidFill>
                  <a:schemeClr val="bg1"/>
                </a:solidFill>
                <a:latin typeface="Arial" pitchFamily="34" charset="0"/>
                <a:cs typeface="Arial" pitchFamily="34" charset="0"/>
              </a:rPr>
              <a:t>œuvrant pour la protection et la conservation du guépard </a:t>
            </a:r>
            <a:r>
              <a:rPr lang="fr-FR" sz="2000" dirty="0" smtClean="0">
                <a:solidFill>
                  <a:schemeClr val="bg1"/>
                </a:solidFill>
                <a:latin typeface="Arial" pitchFamily="34" charset="0"/>
                <a:cs typeface="Arial" pitchFamily="34" charset="0"/>
              </a:rPr>
              <a:t>:</a:t>
            </a:r>
          </a:p>
          <a:p>
            <a:endParaRPr lang="fr-FR" sz="2000" dirty="0">
              <a:solidFill>
                <a:schemeClr val="bg1"/>
              </a:solidFill>
              <a:latin typeface="Arial" pitchFamily="34" charset="0"/>
              <a:cs typeface="Arial" pitchFamily="34" charset="0"/>
            </a:endParaRPr>
          </a:p>
          <a:p>
            <a:r>
              <a:rPr lang="fr-FR" sz="2000" b="1" dirty="0">
                <a:solidFill>
                  <a:schemeClr val="bg1"/>
                </a:solidFill>
                <a:latin typeface="Arial" pitchFamily="34" charset="0"/>
                <a:cs typeface="Arial" pitchFamily="34" charset="0"/>
              </a:rPr>
              <a:t>-UCIN </a:t>
            </a:r>
            <a:r>
              <a:rPr lang="fr-FR" sz="2000" dirty="0">
                <a:solidFill>
                  <a:schemeClr val="bg1"/>
                </a:solidFill>
                <a:latin typeface="Arial" pitchFamily="34" charset="0"/>
                <a:cs typeface="Arial" pitchFamily="34" charset="0"/>
              </a:rPr>
              <a:t>: espèce classée vulnérable (VU)</a:t>
            </a:r>
          </a:p>
          <a:p>
            <a:endParaRPr lang="fr-FR" sz="2000" dirty="0">
              <a:solidFill>
                <a:schemeClr val="bg1"/>
              </a:solidFill>
              <a:latin typeface="Arial" pitchFamily="34" charset="0"/>
              <a:cs typeface="Arial" pitchFamily="34" charset="0"/>
            </a:endParaRPr>
          </a:p>
          <a:p>
            <a:r>
              <a:rPr lang="fr-FR" sz="2000" b="1" dirty="0">
                <a:solidFill>
                  <a:schemeClr val="bg1"/>
                </a:solidFill>
                <a:latin typeface="Arial" pitchFamily="34" charset="0"/>
                <a:cs typeface="Arial" pitchFamily="34" charset="0"/>
              </a:rPr>
              <a:t>-EAZA </a:t>
            </a:r>
            <a:r>
              <a:rPr lang="fr-FR" sz="2000" dirty="0">
                <a:solidFill>
                  <a:schemeClr val="bg1"/>
                </a:solidFill>
                <a:latin typeface="Arial" pitchFamily="34" charset="0"/>
                <a:cs typeface="Arial" pitchFamily="34" charset="0"/>
              </a:rPr>
              <a:t>: espèce suivit par l’EEP (programme d’élevage européen pour les animaux en voie de </a:t>
            </a:r>
            <a:r>
              <a:rPr lang="fr-FR" sz="2000" dirty="0" smtClean="0">
                <a:solidFill>
                  <a:schemeClr val="bg1"/>
                </a:solidFill>
                <a:latin typeface="Arial" pitchFamily="34" charset="0"/>
                <a:cs typeface="Arial" pitchFamily="34" charset="0"/>
              </a:rPr>
              <a:t>disparition</a:t>
            </a:r>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000" b="1" dirty="0">
                <a:solidFill>
                  <a:schemeClr val="bg1"/>
                </a:solidFill>
                <a:latin typeface="Arial" pitchFamily="34" charset="0"/>
                <a:cs typeface="Arial" pitchFamily="34" charset="0"/>
              </a:rPr>
              <a:t>-</a:t>
            </a:r>
            <a:r>
              <a:rPr lang="fr-FR" sz="2000" b="1" dirty="0" err="1">
                <a:solidFill>
                  <a:schemeClr val="bg1"/>
                </a:solidFill>
                <a:latin typeface="Arial" pitchFamily="34" charset="0"/>
                <a:cs typeface="Arial" pitchFamily="34" charset="0"/>
              </a:rPr>
              <a:t>Cheetah</a:t>
            </a:r>
            <a:r>
              <a:rPr lang="fr-FR" sz="2000" b="1" dirty="0">
                <a:solidFill>
                  <a:schemeClr val="bg1"/>
                </a:solidFill>
                <a:latin typeface="Arial" pitchFamily="34" charset="0"/>
                <a:cs typeface="Arial" pitchFamily="34" charset="0"/>
              </a:rPr>
              <a:t> Conservation </a:t>
            </a:r>
            <a:r>
              <a:rPr lang="fr-FR" sz="2000" b="1" dirty="0" err="1">
                <a:solidFill>
                  <a:schemeClr val="bg1"/>
                </a:solidFill>
                <a:latin typeface="Arial" pitchFamily="34" charset="0"/>
                <a:cs typeface="Arial" pitchFamily="34" charset="0"/>
              </a:rPr>
              <a:t>Fund</a:t>
            </a:r>
            <a:r>
              <a:rPr lang="fr-FR" sz="2000" dirty="0" smtClean="0">
                <a:solidFill>
                  <a:schemeClr val="bg1"/>
                </a:solidFill>
                <a:latin typeface="Arial" pitchFamily="34" charset="0"/>
                <a:cs typeface="Arial" pitchFamily="34" charset="0"/>
              </a:rPr>
              <a:t>: en </a:t>
            </a:r>
            <a:r>
              <a:rPr lang="fr-FR" sz="2000" dirty="0">
                <a:solidFill>
                  <a:schemeClr val="bg1"/>
                </a:solidFill>
                <a:latin typeface="Arial" pitchFamily="34" charset="0"/>
                <a:cs typeface="Arial" pitchFamily="34" charset="0"/>
              </a:rPr>
              <a:t>travaillant avec toutes les parties prenantes pour atteindre les meilleures pratiques dans la conservation et la gestion du monde guépards.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a:t>
            </a:r>
            <a:r>
              <a:rPr lang="fr-FR" sz="2000" b="1" dirty="0">
                <a:solidFill>
                  <a:schemeClr val="bg1"/>
                </a:solidFill>
                <a:latin typeface="Arial" pitchFamily="34" charset="0"/>
                <a:cs typeface="Arial" pitchFamily="34" charset="0"/>
              </a:rPr>
              <a:t>CRESAM </a:t>
            </a:r>
            <a:r>
              <a:rPr lang="fr-FR" sz="2000" b="1" dirty="0" smtClean="0">
                <a:solidFill>
                  <a:schemeClr val="bg1"/>
                </a:solidFill>
                <a:latin typeface="Arial" pitchFamily="34" charset="0"/>
                <a:cs typeface="Arial" pitchFamily="34" charset="0"/>
              </a:rPr>
              <a:t>Conservation</a:t>
            </a:r>
          </a:p>
          <a:p>
            <a:r>
              <a:rPr lang="fr-FR" sz="2000" dirty="0" smtClean="0">
                <a:solidFill>
                  <a:schemeClr val="bg1"/>
                </a:solidFill>
                <a:latin typeface="Arial" pitchFamily="34" charset="0"/>
                <a:cs typeface="Arial" pitchFamily="34" charset="0"/>
              </a:rPr>
              <a:t>L’objectif, à la protection des espèces sauvages africaines menacées d’extinction</a:t>
            </a:r>
          </a:p>
          <a:p>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a:t>
            </a:r>
            <a:r>
              <a:rPr lang="fr-FR" sz="2000" b="1" dirty="0" smtClean="0">
                <a:solidFill>
                  <a:schemeClr val="bg1"/>
                </a:solidFill>
                <a:latin typeface="Arial" pitchFamily="34" charset="0"/>
                <a:cs typeface="Arial" pitchFamily="34" charset="0"/>
              </a:rPr>
              <a:t>Convention de </a:t>
            </a:r>
            <a:r>
              <a:rPr lang="fr-FR" sz="2000" b="1" dirty="0" err="1" smtClean="0">
                <a:solidFill>
                  <a:schemeClr val="bg1"/>
                </a:solidFill>
                <a:latin typeface="Arial" pitchFamily="34" charset="0"/>
                <a:cs typeface="Arial" pitchFamily="34" charset="0"/>
              </a:rPr>
              <a:t>bonn</a:t>
            </a:r>
            <a:r>
              <a:rPr lang="fr-FR" sz="2000" b="1" dirty="0">
                <a:solidFill>
                  <a:schemeClr val="bg1"/>
                </a:solidFill>
                <a:latin typeface="Arial" pitchFamily="34" charset="0"/>
                <a:cs typeface="Arial" pitchFamily="34" charset="0"/>
              </a:rPr>
              <a:t> </a:t>
            </a:r>
            <a:r>
              <a:rPr lang="fr-FR" sz="2000" b="1" dirty="0" smtClean="0">
                <a:solidFill>
                  <a:schemeClr val="bg1"/>
                </a:solidFill>
                <a:latin typeface="Arial" pitchFamily="34" charset="0"/>
                <a:cs typeface="Arial" pitchFamily="34" charset="0"/>
              </a:rPr>
              <a:t>: </a:t>
            </a:r>
            <a:r>
              <a:rPr lang="fr-FR" sz="2000" dirty="0" smtClean="0">
                <a:solidFill>
                  <a:schemeClr val="bg1"/>
                </a:solidFill>
                <a:latin typeface="Arial" pitchFamily="34" charset="0"/>
                <a:cs typeface="Arial" pitchFamily="34" charset="0"/>
              </a:rPr>
              <a:t>protection </a:t>
            </a:r>
            <a:r>
              <a:rPr lang="fr-FR" sz="2000" dirty="0">
                <a:solidFill>
                  <a:schemeClr val="bg1"/>
                </a:solidFill>
                <a:latin typeface="Arial" pitchFamily="34" charset="0"/>
                <a:cs typeface="Arial" pitchFamily="34" charset="0"/>
              </a:rPr>
              <a:t>et la gestion de toutes les espèces </a:t>
            </a:r>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migratrices </a:t>
            </a:r>
            <a:r>
              <a:rPr lang="fr-FR" sz="2000" dirty="0">
                <a:solidFill>
                  <a:schemeClr val="bg1"/>
                </a:solidFill>
                <a:latin typeface="Arial" pitchFamily="34" charset="0"/>
                <a:cs typeface="Arial" pitchFamily="34" charset="0"/>
              </a:rPr>
              <a:t>appartenant à la faune </a:t>
            </a:r>
            <a:r>
              <a:rPr lang="fr-FR" sz="2000" dirty="0" smtClean="0">
                <a:solidFill>
                  <a:schemeClr val="bg1"/>
                </a:solidFill>
                <a:latin typeface="Arial" pitchFamily="34" charset="0"/>
                <a:cs typeface="Arial" pitchFamily="34" charset="0"/>
              </a:rPr>
              <a:t>sauvage</a:t>
            </a:r>
          </a:p>
          <a:p>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a:t>
            </a:r>
            <a:r>
              <a:rPr lang="fr-FR" sz="2000" b="1" dirty="0" smtClean="0">
                <a:solidFill>
                  <a:schemeClr val="bg1"/>
                </a:solidFill>
                <a:latin typeface="Arial" pitchFamily="34" charset="0"/>
                <a:cs typeface="Arial" pitchFamily="34" charset="0"/>
              </a:rPr>
              <a:t>Convention CITES </a:t>
            </a:r>
            <a:r>
              <a:rPr lang="fr-FR" sz="2000" dirty="0" smtClean="0">
                <a:solidFill>
                  <a:schemeClr val="bg1"/>
                </a:solidFill>
                <a:latin typeface="Arial" pitchFamily="34" charset="0"/>
                <a:cs typeface="Arial" pitchFamily="34" charset="0"/>
              </a:rPr>
              <a:t>: sur le commerce international des </a:t>
            </a:r>
            <a:r>
              <a:rPr lang="fr-FR" sz="2000" dirty="0" err="1" smtClean="0">
                <a:solidFill>
                  <a:schemeClr val="bg1"/>
                </a:solidFill>
                <a:latin typeface="Arial" pitchFamily="34" charset="0"/>
                <a:cs typeface="Arial" pitchFamily="34" charset="0"/>
              </a:rPr>
              <a:t>espéces</a:t>
            </a:r>
            <a:r>
              <a:rPr lang="fr-FR" sz="2000" dirty="0" smtClean="0">
                <a:solidFill>
                  <a:schemeClr val="bg1"/>
                </a:solidFill>
                <a:latin typeface="Arial" pitchFamily="34" charset="0"/>
                <a:cs typeface="Arial" pitchFamily="34" charset="0"/>
              </a:rPr>
              <a:t> de faune et flore sauvages menacée d’</a:t>
            </a:r>
            <a:r>
              <a:rPr lang="fr-FR" sz="2000" dirty="0" err="1" smtClean="0">
                <a:solidFill>
                  <a:schemeClr val="bg1"/>
                </a:solidFill>
                <a:latin typeface="Arial" pitchFamily="34" charset="0"/>
                <a:cs typeface="Arial" pitchFamily="34" charset="0"/>
              </a:rPr>
              <a:t>extenction</a:t>
            </a:r>
            <a:r>
              <a:rPr lang="fr-FR" sz="2000" dirty="0" smtClean="0">
                <a:solidFill>
                  <a:schemeClr val="bg1"/>
                </a:solidFill>
                <a:latin typeface="Arial" pitchFamily="34" charset="0"/>
                <a:cs typeface="Arial" pitchFamily="34" charset="0"/>
              </a:rPr>
              <a:t> </a:t>
            </a:r>
            <a:endParaRPr lang="fr-FR" sz="20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24805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barn(inVertical)">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barn(inVertical)">
                                      <p:cBhvr>
                                        <p:cTn id="47" dur="500"/>
                                        <p:tgtEl>
                                          <p:spTgt spid="2">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700" dirty="0"/>
              <a:t>III-  Conclusion :</a:t>
            </a:r>
          </a:p>
        </p:txBody>
      </p:sp>
      <p:sp>
        <p:nvSpPr>
          <p:cNvPr id="4" name="ZoneTexte 3"/>
          <p:cNvSpPr txBox="1"/>
          <p:nvPr/>
        </p:nvSpPr>
        <p:spPr>
          <a:xfrm>
            <a:off x="0" y="2060848"/>
            <a:ext cx="9144000" cy="2954655"/>
          </a:xfrm>
          <a:prstGeom prst="rect">
            <a:avLst/>
          </a:prstGeom>
          <a:noFill/>
        </p:spPr>
        <p:txBody>
          <a:bodyPr wrap="square" rtlCol="0">
            <a:spAutoFit/>
          </a:bodyPr>
          <a:lstStyle/>
          <a:p>
            <a:pPr>
              <a:lnSpc>
                <a:spcPct val="115000"/>
              </a:lnSpc>
              <a:spcAft>
                <a:spcPts val="1000"/>
              </a:spcAft>
            </a:pPr>
            <a:r>
              <a:rPr lang="fr-FR" sz="2000" dirty="0">
                <a:solidFill>
                  <a:schemeClr val="bg1"/>
                </a:solidFill>
                <a:latin typeface="Arial" pitchFamily="34" charset="0"/>
                <a:ea typeface="Calibri"/>
                <a:cs typeface="Arial" pitchFamily="34" charset="0"/>
              </a:rPr>
              <a:t>-</a:t>
            </a:r>
            <a:r>
              <a:rPr lang="fr-FR" sz="2000" dirty="0" err="1">
                <a:solidFill>
                  <a:schemeClr val="bg1"/>
                </a:solidFill>
                <a:latin typeface="Arial" pitchFamily="34" charset="0"/>
                <a:ea typeface="Calibri"/>
                <a:cs typeface="Arial" pitchFamily="34" charset="0"/>
              </a:rPr>
              <a:t>Cheetahs</a:t>
            </a:r>
            <a:r>
              <a:rPr lang="fr-FR" sz="2000" dirty="0">
                <a:solidFill>
                  <a:schemeClr val="bg1"/>
                </a:solidFill>
                <a:latin typeface="Arial" pitchFamily="34" charset="0"/>
                <a:ea typeface="Calibri"/>
                <a:cs typeface="Arial" pitchFamily="34" charset="0"/>
              </a:rPr>
              <a:t> ou guépard, le mammifère le plus extraordinaire qui soit et les plus rapides et le plus menacé d’</a:t>
            </a:r>
            <a:r>
              <a:rPr lang="fr-FR" sz="2000" dirty="0" err="1">
                <a:solidFill>
                  <a:schemeClr val="bg1"/>
                </a:solidFill>
                <a:latin typeface="Arial" pitchFamily="34" charset="0"/>
                <a:ea typeface="Calibri"/>
                <a:cs typeface="Arial" pitchFamily="34" charset="0"/>
              </a:rPr>
              <a:t>extiction</a:t>
            </a:r>
            <a:r>
              <a:rPr lang="fr-FR" sz="2000" dirty="0">
                <a:solidFill>
                  <a:schemeClr val="bg1"/>
                </a:solidFill>
                <a:latin typeface="Arial" pitchFamily="34" charset="0"/>
                <a:ea typeface="Calibri"/>
                <a:cs typeface="Arial" pitchFamily="34" charset="0"/>
              </a:rPr>
              <a:t>.</a:t>
            </a:r>
          </a:p>
          <a:p>
            <a:pPr>
              <a:lnSpc>
                <a:spcPct val="115000"/>
              </a:lnSpc>
              <a:spcAft>
                <a:spcPts val="1000"/>
              </a:spcAft>
            </a:pPr>
            <a:r>
              <a:rPr lang="fr-FR" sz="2000" dirty="0">
                <a:solidFill>
                  <a:schemeClr val="bg1"/>
                </a:solidFill>
                <a:latin typeface="Arial" pitchFamily="34" charset="0"/>
                <a:ea typeface="Calibri"/>
                <a:cs typeface="Arial" pitchFamily="34" charset="0"/>
              </a:rPr>
              <a:t>Il est certain que les dernières populations de guépard (</a:t>
            </a:r>
            <a:r>
              <a:rPr lang="fr-FR" sz="2000" i="1" dirty="0" err="1">
                <a:solidFill>
                  <a:schemeClr val="bg1"/>
                </a:solidFill>
                <a:latin typeface="Arial" pitchFamily="34" charset="0"/>
                <a:ea typeface="Calibri"/>
                <a:cs typeface="Arial" pitchFamily="34" charset="0"/>
              </a:rPr>
              <a:t>Acynonix</a:t>
            </a:r>
            <a:r>
              <a:rPr lang="fr-FR" sz="2000" i="1" dirty="0">
                <a:solidFill>
                  <a:schemeClr val="bg1"/>
                </a:solidFill>
                <a:latin typeface="Arial" pitchFamily="34" charset="0"/>
                <a:ea typeface="Calibri"/>
                <a:cs typeface="Arial" pitchFamily="34" charset="0"/>
              </a:rPr>
              <a:t> </a:t>
            </a:r>
            <a:r>
              <a:rPr lang="fr-FR" sz="2000" i="1" dirty="0" err="1">
                <a:solidFill>
                  <a:schemeClr val="bg1"/>
                </a:solidFill>
                <a:latin typeface="Arial" pitchFamily="34" charset="0"/>
                <a:ea typeface="Calibri"/>
                <a:cs typeface="Arial" pitchFamily="34" charset="0"/>
              </a:rPr>
              <a:t>jubatus</a:t>
            </a:r>
            <a:r>
              <a:rPr lang="fr-FR" sz="2000" dirty="0">
                <a:solidFill>
                  <a:schemeClr val="bg1"/>
                </a:solidFill>
                <a:latin typeface="Arial" pitchFamily="34" charset="0"/>
                <a:ea typeface="Calibri"/>
                <a:cs typeface="Arial" pitchFamily="34" charset="0"/>
              </a:rPr>
              <a:t> )</a:t>
            </a:r>
          </a:p>
          <a:p>
            <a:pPr>
              <a:lnSpc>
                <a:spcPct val="115000"/>
              </a:lnSpc>
              <a:spcAft>
                <a:spcPts val="1000"/>
              </a:spcAft>
            </a:pPr>
            <a:r>
              <a:rPr lang="fr-FR" sz="2000" dirty="0">
                <a:solidFill>
                  <a:schemeClr val="bg1"/>
                </a:solidFill>
                <a:latin typeface="Arial" pitchFamily="34" charset="0"/>
                <a:ea typeface="Calibri"/>
                <a:cs typeface="Arial" pitchFamily="34" charset="0"/>
              </a:rPr>
              <a:t>risquent à court terme de disparaître à jamais dans son aire de répartition si nous ne prenons pas en urgence des mesures strictes en matière de conservation de </a:t>
            </a:r>
            <a:r>
              <a:rPr lang="fr-FR" sz="2000">
                <a:solidFill>
                  <a:schemeClr val="bg1"/>
                </a:solidFill>
                <a:latin typeface="Arial" pitchFamily="34" charset="0"/>
                <a:ea typeface="Calibri"/>
                <a:cs typeface="Arial" pitchFamily="34" charset="0"/>
              </a:rPr>
              <a:t>ce </a:t>
            </a:r>
            <a:r>
              <a:rPr lang="fr-FR" sz="2000" smtClean="0">
                <a:solidFill>
                  <a:schemeClr val="bg1"/>
                </a:solidFill>
                <a:latin typeface="Arial" pitchFamily="34" charset="0"/>
                <a:ea typeface="Calibri"/>
                <a:cs typeface="Arial" pitchFamily="34" charset="0"/>
              </a:rPr>
              <a:t>félidé </a:t>
            </a:r>
            <a:r>
              <a:rPr lang="fr-FR" sz="2000" dirty="0">
                <a:solidFill>
                  <a:schemeClr val="bg1"/>
                </a:solidFill>
                <a:latin typeface="Arial" pitchFamily="34" charset="0"/>
                <a:ea typeface="Calibri"/>
                <a:cs typeface="Arial" pitchFamily="34" charset="0"/>
              </a:rPr>
              <a:t>et la présentation de son habitat.</a:t>
            </a:r>
          </a:p>
          <a:p>
            <a:pPr>
              <a:lnSpc>
                <a:spcPct val="115000"/>
              </a:lnSpc>
              <a:spcAft>
                <a:spcPts val="1000"/>
              </a:spcAft>
            </a:pPr>
            <a:r>
              <a:rPr lang="fr-FR" sz="2000" dirty="0">
                <a:latin typeface="Arial"/>
                <a:ea typeface="Calibri"/>
                <a:cs typeface="Arial"/>
              </a:rPr>
              <a:t> </a:t>
            </a:r>
            <a:endParaRPr lang="fr-FR" sz="1600" dirty="0">
              <a:effectLst/>
              <a:latin typeface="Calibri"/>
              <a:ea typeface="Calibri"/>
              <a:cs typeface="Arial"/>
            </a:endParaRPr>
          </a:p>
        </p:txBody>
      </p:sp>
    </p:spTree>
    <p:extLst>
      <p:ext uri="{BB962C8B-B14F-4D97-AF65-F5344CB8AC3E}">
        <p14:creationId xmlns="" xmlns:p14="http://schemas.microsoft.com/office/powerpoint/2010/main" val="11760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856984" cy="994122"/>
          </a:xfrm>
        </p:spPr>
        <p:txBody>
          <a:bodyPr/>
          <a:lstStyle/>
          <a:p>
            <a:r>
              <a:rPr lang="fr-FR" dirty="0"/>
              <a:t>Introduction</a:t>
            </a:r>
          </a:p>
        </p:txBody>
      </p:sp>
      <p:sp>
        <p:nvSpPr>
          <p:cNvPr id="3" name="ZoneTexte 2"/>
          <p:cNvSpPr txBox="1"/>
          <p:nvPr/>
        </p:nvSpPr>
        <p:spPr>
          <a:xfrm>
            <a:off x="0" y="1196752"/>
            <a:ext cx="9036496" cy="3785652"/>
          </a:xfrm>
          <a:prstGeom prst="rect">
            <a:avLst/>
          </a:prstGeom>
          <a:noFill/>
        </p:spPr>
        <p:txBody>
          <a:bodyPr wrap="square" rtlCol="0">
            <a:spAutoFit/>
          </a:bodyPr>
          <a:lstStyle/>
          <a:p>
            <a:r>
              <a:rPr lang="fr-FR" sz="2000" dirty="0" smtClean="0">
                <a:solidFill>
                  <a:schemeClr val="bg1"/>
                </a:solidFill>
                <a:latin typeface="Arial" pitchFamily="34" charset="0"/>
                <a:cs typeface="Arial" pitchFamily="34" charset="0"/>
              </a:rPr>
              <a:t>- L’Afrique  maintient la plus grande diversité de grands mammifères terrestres. </a:t>
            </a:r>
          </a:p>
          <a:p>
            <a:r>
              <a:rPr lang="fr-FR" sz="2000" dirty="0" smtClean="0">
                <a:solidFill>
                  <a:schemeClr val="bg1"/>
                </a:solidFill>
                <a:latin typeface="Arial" pitchFamily="34" charset="0"/>
                <a:cs typeface="Arial" pitchFamily="34" charset="0"/>
              </a:rPr>
              <a:t>Le Guépard ou « </a:t>
            </a:r>
            <a:r>
              <a:rPr lang="fr-FR" sz="2000" dirty="0" err="1" smtClean="0">
                <a:solidFill>
                  <a:schemeClr val="bg1"/>
                </a:solidFill>
                <a:latin typeface="Arial" pitchFamily="34" charset="0"/>
                <a:cs typeface="Arial" pitchFamily="34" charset="0"/>
              </a:rPr>
              <a:t>cheetah</a:t>
            </a:r>
            <a:r>
              <a:rPr lang="fr-FR" sz="2000" dirty="0" smtClean="0">
                <a:solidFill>
                  <a:schemeClr val="bg1"/>
                </a:solidFill>
                <a:latin typeface="Arial" pitchFamily="34" charset="0"/>
                <a:cs typeface="Arial" pitchFamily="34" charset="0"/>
              </a:rPr>
              <a:t> » en anglais, est un mot dérivant de l’indou « </a:t>
            </a:r>
            <a:r>
              <a:rPr lang="fr-FR" sz="2000" dirty="0" err="1" smtClean="0">
                <a:solidFill>
                  <a:schemeClr val="bg1"/>
                </a:solidFill>
                <a:latin typeface="Arial" pitchFamily="34" charset="0"/>
                <a:cs typeface="Arial" pitchFamily="34" charset="0"/>
              </a:rPr>
              <a:t>chitah</a:t>
            </a:r>
            <a:r>
              <a:rPr lang="fr-FR" sz="2000" dirty="0" smtClean="0">
                <a:solidFill>
                  <a:schemeClr val="bg1"/>
                </a:solidFill>
                <a:latin typeface="Arial" pitchFamily="34" charset="0"/>
                <a:cs typeface="Arial" pitchFamily="34" charset="0"/>
              </a:rPr>
              <a:t> » signifiant « celui qui est tacheté ». Il fut décrit la première fois comme </a:t>
            </a:r>
            <a:r>
              <a:rPr lang="fr-FR" sz="2000" dirty="0" err="1" smtClean="0">
                <a:solidFill>
                  <a:schemeClr val="bg1"/>
                </a:solidFill>
                <a:latin typeface="Arial" pitchFamily="34" charset="0"/>
                <a:cs typeface="Arial" pitchFamily="34" charset="0"/>
              </a:rPr>
              <a:t>Felis</a:t>
            </a:r>
            <a:r>
              <a:rPr lang="fr-FR" sz="2000" dirty="0" smtClean="0">
                <a:solidFill>
                  <a:schemeClr val="bg1"/>
                </a:solidFill>
                <a:latin typeface="Arial" pitchFamily="34" charset="0"/>
                <a:cs typeface="Arial" pitchFamily="34" charset="0"/>
              </a:rPr>
              <a:t> </a:t>
            </a:r>
            <a:r>
              <a:rPr lang="fr-FR" sz="2000" dirty="0" err="1" smtClean="0">
                <a:solidFill>
                  <a:schemeClr val="bg1"/>
                </a:solidFill>
                <a:latin typeface="Arial" pitchFamily="34" charset="0"/>
                <a:cs typeface="Arial" pitchFamily="34" charset="0"/>
              </a:rPr>
              <a:t>jubatus</a:t>
            </a:r>
            <a:r>
              <a:rPr lang="fr-FR" sz="2000" dirty="0" smtClean="0">
                <a:solidFill>
                  <a:schemeClr val="bg1"/>
                </a:solidFill>
                <a:latin typeface="Arial" pitchFamily="34" charset="0"/>
                <a:cs typeface="Arial" pitchFamily="34" charset="0"/>
              </a:rPr>
              <a:t> par </a:t>
            </a:r>
            <a:r>
              <a:rPr lang="fr-FR" sz="2000" dirty="0" err="1" smtClean="0">
                <a:solidFill>
                  <a:schemeClr val="bg1"/>
                </a:solidFill>
                <a:latin typeface="Arial" pitchFamily="34" charset="0"/>
                <a:cs typeface="Arial" pitchFamily="34" charset="0"/>
              </a:rPr>
              <a:t>Schreber</a:t>
            </a:r>
            <a:r>
              <a:rPr lang="fr-FR" sz="2000" dirty="0" smtClean="0">
                <a:solidFill>
                  <a:schemeClr val="bg1"/>
                </a:solidFill>
                <a:latin typeface="Arial" pitchFamily="34" charset="0"/>
                <a:cs typeface="Arial" pitchFamily="34" charset="0"/>
              </a:rPr>
              <a:t> en 1776.</a:t>
            </a:r>
          </a:p>
          <a:p>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Cet animal est un mammifère carnivore appartenant au sous-ordre des </a:t>
            </a:r>
            <a:r>
              <a:rPr lang="fr-FR" sz="2000" dirty="0" err="1" smtClean="0">
                <a:solidFill>
                  <a:schemeClr val="bg1"/>
                </a:solidFill>
                <a:latin typeface="Arial" pitchFamily="34" charset="0"/>
                <a:cs typeface="Arial" pitchFamily="34" charset="0"/>
              </a:rPr>
              <a:t>Néofelis</a:t>
            </a:r>
            <a:r>
              <a:rPr lang="fr-FR" sz="2000" dirty="0" smtClean="0">
                <a:solidFill>
                  <a:schemeClr val="bg1"/>
                </a:solidFill>
                <a:latin typeface="Arial" pitchFamily="34" charset="0"/>
                <a:cs typeface="Arial" pitchFamily="34" charset="0"/>
              </a:rPr>
              <a:t> et à la famille des Félidés, ce félin originaire d’Afrique est seul membre du genre </a:t>
            </a:r>
            <a:r>
              <a:rPr lang="fr-FR" sz="2000" dirty="0" err="1" smtClean="0">
                <a:solidFill>
                  <a:schemeClr val="bg1"/>
                </a:solidFill>
                <a:latin typeface="Arial" pitchFamily="34" charset="0"/>
                <a:cs typeface="Arial" pitchFamily="34" charset="0"/>
              </a:rPr>
              <a:t>Acinonyx</a:t>
            </a:r>
            <a:r>
              <a:rPr lang="fr-FR" sz="2000" dirty="0" smtClean="0">
                <a:solidFill>
                  <a:schemeClr val="bg1"/>
                </a:solidFill>
                <a:latin typeface="Arial" pitchFamily="34" charset="0"/>
                <a:cs typeface="Arial" pitchFamily="34" charset="0"/>
              </a:rPr>
              <a:t> il vit dans les savanes d’Afrique et dans la péninsule arabe. Classé dans la catégorie vulnérable (VU) par L’UICN.</a:t>
            </a:r>
          </a:p>
          <a:p>
            <a:endParaRPr lang="fr-FR" sz="2000" dirty="0" smtClean="0">
              <a:solidFill>
                <a:schemeClr val="bg1"/>
              </a:solidFill>
              <a:latin typeface="Arial" pitchFamily="34" charset="0"/>
              <a:cs typeface="Arial" pitchFamily="34" charset="0"/>
            </a:endParaRPr>
          </a:p>
          <a:p>
            <a:endParaRPr lang="fr-FR" sz="2000" dirty="0" smtClean="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4803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517632" cy="1143000"/>
          </a:xfrm>
        </p:spPr>
        <p:txBody>
          <a:bodyPr>
            <a:normAutofit/>
          </a:bodyPr>
          <a:lstStyle/>
          <a:p>
            <a:r>
              <a:rPr lang="fr-FR" dirty="0"/>
              <a:t>I-	Les caractéristiques du Guépard :</a:t>
            </a:r>
          </a:p>
        </p:txBody>
      </p:sp>
      <p:sp>
        <p:nvSpPr>
          <p:cNvPr id="3" name="ZoneTexte 2"/>
          <p:cNvSpPr txBox="1"/>
          <p:nvPr/>
        </p:nvSpPr>
        <p:spPr>
          <a:xfrm>
            <a:off x="0" y="1268760"/>
            <a:ext cx="9144000" cy="4431983"/>
          </a:xfrm>
          <a:prstGeom prst="rect">
            <a:avLst/>
          </a:prstGeom>
          <a:noFill/>
        </p:spPr>
        <p:txBody>
          <a:bodyPr wrap="square" rtlCol="0">
            <a:spAutoFit/>
          </a:bodyPr>
          <a:lstStyle/>
          <a:p>
            <a:r>
              <a:rPr lang="fr-FR" sz="2200" b="1" dirty="0" smtClean="0">
                <a:solidFill>
                  <a:srgbClr val="FF0000"/>
                </a:solidFill>
                <a:latin typeface="Arial" pitchFamily="34" charset="0"/>
                <a:cs typeface="Arial" pitchFamily="34" charset="0"/>
              </a:rPr>
              <a:t>1/Description :</a:t>
            </a:r>
          </a:p>
          <a:p>
            <a:r>
              <a:rPr lang="fr-FR" sz="2000" dirty="0" smtClean="0">
                <a:solidFill>
                  <a:schemeClr val="bg1"/>
                </a:solidFill>
                <a:latin typeface="Arial" pitchFamily="34" charset="0"/>
                <a:cs typeface="Arial" pitchFamily="34" charset="0"/>
              </a:rPr>
              <a:t>   -Le guépard est certainement le mammifère le plus rapide sur terre puisqu’il peut parcourir des distances de 300 / 400 mètres à une vitesse variant de 90 à 128 km.h-1. Il parcourt en gros 7 à 8 m en une seule foulée et accomplit 4 foulées à la seconde.</a:t>
            </a:r>
          </a:p>
          <a:p>
            <a:endParaRPr lang="fr-FR" sz="2000" dirty="0" smtClean="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Le guépard est un félin de grande taille</a:t>
            </a:r>
            <a:r>
              <a:rPr lang="fr-FR" sz="2000" dirty="0" smtClean="0">
                <a:solidFill>
                  <a:schemeClr val="bg1"/>
                </a:solidFill>
                <a:latin typeface="Arial" pitchFamily="34" charset="0"/>
                <a:cs typeface="Arial" pitchFamily="34" charset="0"/>
              </a:rPr>
              <a:t>, longues </a:t>
            </a:r>
            <a:r>
              <a:rPr lang="fr-FR" sz="2000" dirty="0">
                <a:solidFill>
                  <a:schemeClr val="bg1"/>
                </a:solidFill>
                <a:latin typeface="Arial" pitchFamily="34" charset="0"/>
                <a:cs typeface="Arial" pitchFamily="34" charset="0"/>
              </a:rPr>
              <a:t>pattes relativement </a:t>
            </a:r>
            <a:r>
              <a:rPr lang="fr-FR" sz="2000" dirty="0" smtClean="0">
                <a:solidFill>
                  <a:schemeClr val="bg1"/>
                </a:solidFill>
                <a:latin typeface="Arial" pitchFamily="34" charset="0"/>
                <a:cs typeface="Arial" pitchFamily="34" charset="0"/>
              </a:rPr>
              <a:t>minces. pieds </a:t>
            </a:r>
            <a:r>
              <a:rPr lang="fr-FR" sz="2000" dirty="0">
                <a:solidFill>
                  <a:schemeClr val="bg1"/>
                </a:solidFill>
                <a:latin typeface="Arial" pitchFamily="34" charset="0"/>
                <a:cs typeface="Arial" pitchFamily="34" charset="0"/>
              </a:rPr>
              <a:t>de chien aux griffes émoussées, sans </a:t>
            </a:r>
            <a:r>
              <a:rPr lang="fr-FR" sz="2000" dirty="0" smtClean="0">
                <a:solidFill>
                  <a:schemeClr val="bg1"/>
                </a:solidFill>
                <a:latin typeface="Arial" pitchFamily="34" charset="0"/>
                <a:cs typeface="Arial" pitchFamily="34" charset="0"/>
              </a:rPr>
              <a:t>fourreau. Tête </a:t>
            </a:r>
            <a:r>
              <a:rPr lang="fr-FR" sz="2000" dirty="0">
                <a:solidFill>
                  <a:schemeClr val="bg1"/>
                </a:solidFill>
                <a:latin typeface="Arial" pitchFamily="34" charset="0"/>
                <a:cs typeface="Arial" pitchFamily="34" charset="0"/>
              </a:rPr>
              <a:t>petite et arrondie, museau </a:t>
            </a:r>
            <a:r>
              <a:rPr lang="fr-FR" sz="2000" dirty="0" smtClean="0">
                <a:solidFill>
                  <a:schemeClr val="bg1"/>
                </a:solidFill>
                <a:latin typeface="Arial" pitchFamily="34" charset="0"/>
                <a:cs typeface="Arial" pitchFamily="34" charset="0"/>
              </a:rPr>
              <a:t>très </a:t>
            </a:r>
            <a:r>
              <a:rPr lang="fr-FR" sz="2000" dirty="0">
                <a:solidFill>
                  <a:schemeClr val="bg1"/>
                </a:solidFill>
                <a:latin typeface="Arial" pitchFamily="34" charset="0"/>
                <a:cs typeface="Arial" pitchFamily="34" charset="0"/>
              </a:rPr>
              <a:t>court, rayure sombre </a:t>
            </a:r>
            <a:r>
              <a:rPr lang="fr-FR" sz="2000" dirty="0" smtClean="0">
                <a:solidFill>
                  <a:schemeClr val="bg1"/>
                </a:solidFill>
                <a:latin typeface="Arial" pitchFamily="34" charset="0"/>
                <a:cs typeface="Arial" pitchFamily="34" charset="0"/>
              </a:rPr>
              <a:t>très </a:t>
            </a:r>
            <a:r>
              <a:rPr lang="fr-FR" sz="2000" dirty="0">
                <a:solidFill>
                  <a:schemeClr val="bg1"/>
                </a:solidFill>
                <a:latin typeface="Arial" pitchFamily="34" charset="0"/>
                <a:cs typeface="Arial" pitchFamily="34" charset="0"/>
              </a:rPr>
              <a:t>caractéristique sous </a:t>
            </a:r>
            <a:r>
              <a:rPr lang="fr-FR" sz="2000" dirty="0" smtClean="0">
                <a:solidFill>
                  <a:schemeClr val="bg1"/>
                </a:solidFill>
                <a:latin typeface="Arial" pitchFamily="34" charset="0"/>
                <a:cs typeface="Arial" pitchFamily="34" charset="0"/>
              </a:rPr>
              <a:t>l'œil, </a:t>
            </a:r>
            <a:r>
              <a:rPr lang="fr-FR" sz="2000" dirty="0">
                <a:solidFill>
                  <a:schemeClr val="bg1"/>
                </a:solidFill>
                <a:latin typeface="Arial" pitchFamily="34" charset="0"/>
                <a:cs typeface="Arial" pitchFamily="34" charset="0"/>
              </a:rPr>
              <a:t>comme une </a:t>
            </a:r>
            <a:r>
              <a:rPr lang="fr-FR" sz="2000" dirty="0" smtClean="0">
                <a:solidFill>
                  <a:schemeClr val="bg1"/>
                </a:solidFill>
                <a:latin typeface="Arial" pitchFamily="34" charset="0"/>
                <a:cs typeface="Arial" pitchFamily="34" charset="0"/>
              </a:rPr>
              <a:t>larme. Fourrure </a:t>
            </a:r>
            <a:r>
              <a:rPr lang="fr-FR" sz="2000" dirty="0">
                <a:solidFill>
                  <a:schemeClr val="bg1"/>
                </a:solidFill>
                <a:latin typeface="Arial" pitchFamily="34" charset="0"/>
                <a:cs typeface="Arial" pitchFamily="34" charset="0"/>
              </a:rPr>
              <a:t>fauve, dessous blanc, ponctuée de nombreuses taches noires rond et ovales.</a:t>
            </a:r>
          </a:p>
          <a:p>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L:1.12-1.5 </a:t>
            </a:r>
            <a:r>
              <a:rPr lang="fr-FR" sz="2000" dirty="0">
                <a:solidFill>
                  <a:schemeClr val="bg1"/>
                </a:solidFill>
                <a:latin typeface="Arial" pitchFamily="34" charset="0"/>
                <a:cs typeface="Arial" pitchFamily="34" charset="0"/>
              </a:rPr>
              <a:t>m ,H:70-90 cm, P:35-65Kg </a:t>
            </a:r>
            <a:endParaRPr lang="fr-FR" sz="2000" dirty="0" smtClean="0">
              <a:solidFill>
                <a:schemeClr val="bg1"/>
              </a:solidFill>
              <a:latin typeface="Arial" pitchFamily="34" charset="0"/>
              <a:cs typeface="Arial" pitchFamily="34" charset="0"/>
            </a:endParaRPr>
          </a:p>
          <a:p>
            <a:endParaRPr lang="fr-FR" sz="2000" dirty="0">
              <a:latin typeface="Arial" pitchFamily="34" charset="0"/>
              <a:cs typeface="Arial" pitchFamily="34" charset="0"/>
            </a:endParaRPr>
          </a:p>
        </p:txBody>
      </p:sp>
    </p:spTree>
    <p:extLst>
      <p:ext uri="{BB962C8B-B14F-4D97-AF65-F5344CB8AC3E}">
        <p14:creationId xmlns="" xmlns:p14="http://schemas.microsoft.com/office/powerpoint/2010/main" val="25205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1)">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2308324"/>
          </a:xfrm>
          <a:prstGeom prst="rect">
            <a:avLst/>
          </a:prstGeom>
          <a:noFill/>
        </p:spPr>
        <p:txBody>
          <a:bodyPr wrap="square" rtlCol="0">
            <a:spAutoFit/>
          </a:bodyPr>
          <a:lstStyle/>
          <a:p>
            <a:r>
              <a:rPr lang="fr-FR" sz="2200" b="1" dirty="0" smtClean="0">
                <a:solidFill>
                  <a:srgbClr val="FF0000"/>
                </a:solidFill>
                <a:latin typeface="Arial" pitchFamily="34" charset="0"/>
                <a:cs typeface="Arial" pitchFamily="34" charset="0"/>
              </a:rPr>
              <a:t>2/Habitat </a:t>
            </a:r>
            <a:r>
              <a:rPr lang="fr-FR" sz="2400" b="1" dirty="0" smtClean="0">
                <a:solidFill>
                  <a:schemeClr val="bg1"/>
                </a:solidFill>
                <a:latin typeface="Arial" pitchFamily="34" charset="0"/>
                <a:cs typeface="Arial" pitchFamily="34" charset="0"/>
              </a:rPr>
              <a:t>:</a:t>
            </a:r>
          </a:p>
          <a:p>
            <a:endParaRPr lang="fr-FR" sz="2000" dirty="0" smtClean="0">
              <a:solidFill>
                <a:schemeClr val="bg1"/>
              </a:solidFill>
              <a:latin typeface="Arial" pitchFamily="34" charset="0"/>
              <a:cs typeface="Arial" pitchFamily="34" charset="0"/>
            </a:endParaRPr>
          </a:p>
          <a:p>
            <a:r>
              <a:rPr lang="fr-FR" sz="2000" dirty="0" smtClean="0">
                <a:solidFill>
                  <a:schemeClr val="bg1"/>
                </a:solidFill>
                <a:latin typeface="Arial" pitchFamily="34" charset="0"/>
                <a:cs typeface="Arial" pitchFamily="34" charset="0"/>
              </a:rPr>
              <a:t>Le </a:t>
            </a:r>
            <a:r>
              <a:rPr lang="fr-FR" sz="2000" dirty="0">
                <a:solidFill>
                  <a:schemeClr val="bg1"/>
                </a:solidFill>
                <a:latin typeface="Arial" pitchFamily="34" charset="0"/>
                <a:cs typeface="Arial" pitchFamily="34" charset="0"/>
              </a:rPr>
              <a:t>Guépard est associé aux milieux </a:t>
            </a:r>
            <a:r>
              <a:rPr lang="fr-FR" sz="2000" dirty="0" smtClean="0">
                <a:solidFill>
                  <a:schemeClr val="bg1"/>
                </a:solidFill>
                <a:latin typeface="Arial" pitchFamily="34" charset="0"/>
                <a:cs typeface="Arial" pitchFamily="34" charset="0"/>
              </a:rPr>
              <a:t>ouverts(savanes</a:t>
            </a:r>
            <a:r>
              <a:rPr lang="fr-FR" sz="2000" dirty="0">
                <a:solidFill>
                  <a:schemeClr val="bg1"/>
                </a:solidFill>
                <a:latin typeface="Arial" pitchFamily="34" charset="0"/>
                <a:cs typeface="Arial" pitchFamily="34" charset="0"/>
              </a:rPr>
              <a:t>), a l’instar des pleines herbeuses, mais il fréquente aussi les milieux buissonnants ou boisés ouverts. En Afrique du Nord, l’espèce est principalement rencontrée dans les massifs, les plaines sablonneuses ouvertes et les oueds à végétation arborée du Sahara, ainsi que les boisements arides sahéliens</a:t>
            </a:r>
          </a:p>
        </p:txBody>
      </p:sp>
      <p:pic>
        <p:nvPicPr>
          <p:cNvPr id="1026" name="Picture 2" descr="D:\guebebe25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501" y="2459746"/>
            <a:ext cx="4183112" cy="352839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D:\Animaux-Animaux-carnivores-Guepard-684567.png.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6016" y="2492894"/>
            <a:ext cx="4032448" cy="352839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2483768" y="6205954"/>
            <a:ext cx="5688632" cy="369332"/>
          </a:xfrm>
          <a:prstGeom prst="rect">
            <a:avLst/>
          </a:prstGeom>
          <a:noFill/>
        </p:spPr>
        <p:txBody>
          <a:bodyPr wrap="square" rtlCol="0">
            <a:spAutoFit/>
          </a:bodyPr>
          <a:lstStyle/>
          <a:p>
            <a:r>
              <a:rPr lang="fr-FR" dirty="0" smtClean="0">
                <a:solidFill>
                  <a:schemeClr val="bg1"/>
                </a:solidFill>
              </a:rPr>
              <a:t>      Figure 02: L’habitat du guépard  </a:t>
            </a:r>
            <a:endParaRPr lang="fr-FR" dirty="0">
              <a:solidFill>
                <a:schemeClr val="bg1"/>
              </a:solidFill>
            </a:endParaRPr>
          </a:p>
        </p:txBody>
      </p:sp>
    </p:spTree>
    <p:extLst>
      <p:ext uri="{BB962C8B-B14F-4D97-AF65-F5344CB8AC3E}">
        <p14:creationId xmlns="" xmlns:p14="http://schemas.microsoft.com/office/powerpoint/2010/main" val="154741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Vertic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439"/>
            <a:ext cx="9144000" cy="4154984"/>
          </a:xfrm>
          <a:prstGeom prst="rect">
            <a:avLst/>
          </a:prstGeom>
          <a:noFill/>
        </p:spPr>
        <p:txBody>
          <a:bodyPr wrap="square" rtlCol="0">
            <a:spAutoFit/>
          </a:bodyPr>
          <a:lstStyle/>
          <a:p>
            <a:r>
              <a:rPr lang="fr-FR" sz="2200" b="1" dirty="0" smtClean="0">
                <a:solidFill>
                  <a:srgbClr val="FF0000"/>
                </a:solidFill>
                <a:latin typeface="Arial" pitchFamily="34" charset="0"/>
                <a:cs typeface="Arial" pitchFamily="34" charset="0"/>
              </a:rPr>
              <a:t>3/Distribution :</a:t>
            </a:r>
          </a:p>
          <a:p>
            <a:endParaRPr lang="fr-FR" sz="2200" b="1" dirty="0" smtClean="0">
              <a:solidFill>
                <a:srgbClr val="FF0000"/>
              </a:solidFill>
              <a:latin typeface="Arial" pitchFamily="34" charset="0"/>
              <a:cs typeface="Arial" pitchFamily="34" charset="0"/>
            </a:endParaRPr>
          </a:p>
          <a:p>
            <a:r>
              <a:rPr lang="fr-FR" sz="2000" dirty="0">
                <a:solidFill>
                  <a:schemeClr val="bg1"/>
                </a:solidFill>
                <a:latin typeface="Arial" pitchFamily="34" charset="0"/>
                <a:cs typeface="Arial" pitchFamily="34" charset="0"/>
              </a:rPr>
              <a:t>Le </a:t>
            </a:r>
            <a:r>
              <a:rPr lang="fr-FR" sz="2000" dirty="0" smtClean="0">
                <a:solidFill>
                  <a:schemeClr val="bg1"/>
                </a:solidFill>
                <a:latin typeface="Arial" pitchFamily="34" charset="0"/>
                <a:cs typeface="Arial" pitchFamily="34" charset="0"/>
              </a:rPr>
              <a:t>Guépard occupe </a:t>
            </a:r>
            <a:r>
              <a:rPr lang="fr-FR" sz="2000" dirty="0">
                <a:solidFill>
                  <a:schemeClr val="bg1"/>
                </a:solidFill>
                <a:latin typeface="Arial" pitchFamily="34" charset="0"/>
                <a:cs typeface="Arial" pitchFamily="34" charset="0"/>
              </a:rPr>
              <a:t>une large répartition depuis l’Afrique subsaharienne</a:t>
            </a:r>
          </a:p>
          <a:p>
            <a:r>
              <a:rPr lang="fr-FR" sz="2000" dirty="0">
                <a:solidFill>
                  <a:schemeClr val="bg1"/>
                </a:solidFill>
                <a:latin typeface="Arial" pitchFamily="34" charset="0"/>
                <a:cs typeface="Arial" pitchFamily="34" charset="0"/>
              </a:rPr>
              <a:t>jusqu’au sud-ouest de l’Asie, en passant par l’Afrique du Nord. Sa</a:t>
            </a:r>
          </a:p>
          <a:p>
            <a:r>
              <a:rPr lang="fr-FR" sz="2000" dirty="0">
                <a:solidFill>
                  <a:schemeClr val="bg1"/>
                </a:solidFill>
                <a:latin typeface="Arial" pitchFamily="34" charset="0"/>
                <a:cs typeface="Arial" pitchFamily="34" charset="0"/>
              </a:rPr>
              <a:t>répartition est remarquée en dehors des forêts denses. </a:t>
            </a:r>
            <a:endParaRPr lang="fr-FR" sz="2000" dirty="0" smtClean="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En Afrique de l’Est guépards sont connus pour se produire dans seulement 6% de leur aire de répartition </a:t>
            </a:r>
            <a:r>
              <a:rPr lang="fr-FR" sz="2000" dirty="0" smtClean="0">
                <a:solidFill>
                  <a:schemeClr val="bg1"/>
                </a:solidFill>
                <a:latin typeface="Arial" pitchFamily="34" charset="0"/>
                <a:cs typeface="Arial" pitchFamily="34" charset="0"/>
              </a:rPr>
              <a:t>historique</a:t>
            </a:r>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Les guépards ont diminué particulièrement marquée en Afrique occidentale, centrale et du Nord </a:t>
            </a:r>
            <a:r>
              <a:rPr lang="fr-FR" sz="2000" dirty="0" smtClean="0">
                <a:solidFill>
                  <a:schemeClr val="bg1"/>
                </a:solidFill>
                <a:latin typeface="Arial" pitchFamily="34" charset="0"/>
                <a:cs typeface="Arial" pitchFamily="34" charset="0"/>
              </a:rPr>
              <a:t>,se </a:t>
            </a:r>
            <a:r>
              <a:rPr lang="fr-FR" sz="2000" dirty="0">
                <a:solidFill>
                  <a:schemeClr val="bg1"/>
                </a:solidFill>
                <a:latin typeface="Arial" pitchFamily="34" charset="0"/>
                <a:cs typeface="Arial" pitchFamily="34" charset="0"/>
              </a:rPr>
              <a:t>produisent maintenant dans 10% de leur aire de répartition historique .</a:t>
            </a:r>
          </a:p>
          <a:p>
            <a:endParaRPr lang="fr-FR" sz="20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7604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1000"/>
                                        <p:tgtEl>
                                          <p:spTgt spid="2">
                                            <p:txEl>
                                              <p:pRg st="8" end="8"/>
                                            </p:txEl>
                                          </p:spTgt>
                                        </p:tgtEl>
                                      </p:cBhvr>
                                    </p:animEffect>
                                    <p:anim calcmode="lin" valueType="num">
                                      <p:cBhvr>
                                        <p:cTn id="3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165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331640" y="6381328"/>
            <a:ext cx="6408712" cy="369332"/>
          </a:xfrm>
          <a:prstGeom prst="rect">
            <a:avLst/>
          </a:prstGeom>
          <a:noFill/>
        </p:spPr>
        <p:txBody>
          <a:bodyPr wrap="square" rtlCol="0">
            <a:spAutoFit/>
          </a:bodyPr>
          <a:lstStyle/>
          <a:p>
            <a:r>
              <a:rPr lang="fr-FR" dirty="0" smtClean="0"/>
              <a:t>                 </a:t>
            </a:r>
            <a:r>
              <a:rPr lang="fr-FR" dirty="0" smtClean="0">
                <a:solidFill>
                  <a:schemeClr val="bg1"/>
                </a:solidFill>
              </a:rPr>
              <a:t>Figure 03 : Carte de répartition du guépard</a:t>
            </a:r>
            <a:endParaRPr lang="fr-FR" dirty="0">
              <a:solidFill>
                <a:schemeClr val="bg1"/>
              </a:solidFill>
            </a:endParaRPr>
          </a:p>
        </p:txBody>
      </p:sp>
    </p:spTree>
    <p:extLst>
      <p:ext uri="{BB962C8B-B14F-4D97-AF65-F5344CB8AC3E}">
        <p14:creationId xmlns="" xmlns:p14="http://schemas.microsoft.com/office/powerpoint/2010/main" val="41700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1446550"/>
          </a:xfrm>
          <a:prstGeom prst="rect">
            <a:avLst/>
          </a:prstGeom>
          <a:noFill/>
        </p:spPr>
        <p:txBody>
          <a:bodyPr wrap="square" rtlCol="0">
            <a:spAutoFit/>
          </a:bodyPr>
          <a:lstStyle/>
          <a:p>
            <a:r>
              <a:rPr lang="fr-FR" sz="2200" b="1" dirty="0" smtClean="0">
                <a:solidFill>
                  <a:srgbClr val="FF0000"/>
                </a:solidFill>
                <a:latin typeface="Arial" pitchFamily="34" charset="0"/>
                <a:cs typeface="Arial" pitchFamily="34" charset="0"/>
              </a:rPr>
              <a:t>4/Systématique :</a:t>
            </a:r>
          </a:p>
          <a:p>
            <a:r>
              <a:rPr lang="fr-FR" sz="2200" dirty="0" smtClean="0">
                <a:solidFill>
                  <a:srgbClr val="FF00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la Classification </a:t>
            </a:r>
            <a:r>
              <a:rPr lang="fr-FR" sz="2200" dirty="0" smtClean="0">
                <a:solidFill>
                  <a:srgbClr val="FF0000"/>
                </a:solidFill>
                <a:latin typeface="Arial" pitchFamily="34" charset="0"/>
                <a:cs typeface="Arial" pitchFamily="34" charset="0"/>
              </a:rPr>
              <a:t>:</a:t>
            </a:r>
          </a:p>
          <a:p>
            <a:endParaRPr lang="fr-FR" sz="2200" dirty="0">
              <a:solidFill>
                <a:schemeClr val="bg1"/>
              </a:solidFill>
              <a:latin typeface="Arial" pitchFamily="34" charset="0"/>
              <a:cs typeface="Arial" pitchFamily="34" charset="0"/>
            </a:endParaRPr>
          </a:p>
          <a:p>
            <a:endParaRPr lang="fr-FR" sz="22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23475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32452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8225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6" y="0"/>
            <a:ext cx="8881361" cy="908720"/>
          </a:xfrm>
        </p:spPr>
        <p:txBody>
          <a:bodyPr>
            <a:normAutofit/>
          </a:bodyPr>
          <a:lstStyle/>
          <a:p>
            <a:r>
              <a:rPr lang="fr-FR" sz="3700" dirty="0" err="1"/>
              <a:t>ll</a:t>
            </a:r>
            <a:r>
              <a:rPr lang="fr-FR" sz="3700" dirty="0"/>
              <a:t>-    </a:t>
            </a:r>
            <a:r>
              <a:rPr lang="fr-FR" sz="3700" dirty="0" smtClean="0"/>
              <a:t>les stratégies de conservation en </a:t>
            </a:r>
            <a:r>
              <a:rPr lang="fr-FR" sz="3700" dirty="0" err="1" smtClean="0"/>
              <a:t>algérie</a:t>
            </a:r>
            <a:r>
              <a:rPr lang="fr-FR" sz="3700" dirty="0" smtClean="0"/>
              <a:t>  </a:t>
            </a:r>
            <a:r>
              <a:rPr lang="fr-FR" sz="3700" dirty="0"/>
              <a:t>:</a:t>
            </a:r>
          </a:p>
        </p:txBody>
      </p:sp>
      <p:sp>
        <p:nvSpPr>
          <p:cNvPr id="4" name="ZoneTexte 3"/>
          <p:cNvSpPr txBox="1"/>
          <p:nvPr/>
        </p:nvSpPr>
        <p:spPr>
          <a:xfrm>
            <a:off x="0" y="615778"/>
            <a:ext cx="9144000" cy="5560497"/>
          </a:xfrm>
          <a:prstGeom prst="rect">
            <a:avLst/>
          </a:prstGeom>
          <a:noFill/>
        </p:spPr>
        <p:txBody>
          <a:bodyPr wrap="square" rtlCol="0">
            <a:spAutoFit/>
          </a:bodyPr>
          <a:lstStyle/>
          <a:p>
            <a:pPr>
              <a:lnSpc>
                <a:spcPct val="115000"/>
              </a:lnSpc>
              <a:spcAft>
                <a:spcPts val="1000"/>
              </a:spcAft>
            </a:pPr>
            <a:endParaRPr lang="fr-FR" sz="2000" dirty="0" smtClean="0">
              <a:solidFill>
                <a:schemeClr val="bg1"/>
              </a:solidFill>
              <a:latin typeface="Arial" pitchFamily="34" charset="0"/>
              <a:ea typeface="Calibri"/>
              <a:cs typeface="Arial" pitchFamily="34" charset="0"/>
            </a:endParaRPr>
          </a:p>
          <a:p>
            <a:pPr>
              <a:lnSpc>
                <a:spcPct val="115000"/>
              </a:lnSpc>
              <a:spcAft>
                <a:spcPts val="1000"/>
              </a:spcAft>
            </a:pPr>
            <a:r>
              <a:rPr lang="fr-FR" sz="2000" dirty="0" smtClean="0">
                <a:solidFill>
                  <a:schemeClr val="bg1"/>
                </a:solidFill>
                <a:latin typeface="Arial" pitchFamily="34" charset="0"/>
                <a:ea typeface="Calibri"/>
                <a:cs typeface="Arial" pitchFamily="34" charset="0"/>
              </a:rPr>
              <a:t>En </a:t>
            </a:r>
            <a:r>
              <a:rPr lang="fr-FR" sz="2000" dirty="0">
                <a:solidFill>
                  <a:schemeClr val="bg1"/>
                </a:solidFill>
                <a:latin typeface="Arial" pitchFamily="34" charset="0"/>
                <a:ea typeface="Calibri"/>
                <a:cs typeface="Arial" pitchFamily="34" charset="0"/>
              </a:rPr>
              <a:t>Algérie, la région du grand Sahara renferme deux aires protégées, les parcs culturels de l’</a:t>
            </a:r>
            <a:r>
              <a:rPr lang="fr-FR" sz="2000" dirty="0" err="1">
                <a:solidFill>
                  <a:schemeClr val="bg1"/>
                </a:solidFill>
                <a:latin typeface="Arial" pitchFamily="34" charset="0"/>
                <a:ea typeface="Calibri"/>
                <a:cs typeface="Arial" pitchFamily="34" charset="0"/>
              </a:rPr>
              <a:t>Ahaggar</a:t>
            </a:r>
            <a:r>
              <a:rPr lang="fr-FR" sz="2000" dirty="0">
                <a:solidFill>
                  <a:schemeClr val="bg1"/>
                </a:solidFill>
                <a:latin typeface="Arial" pitchFamily="34" charset="0"/>
                <a:ea typeface="Calibri"/>
                <a:cs typeface="Arial" pitchFamily="34" charset="0"/>
              </a:rPr>
              <a:t> et Tassili). </a:t>
            </a:r>
            <a:endParaRPr lang="fr-FR" sz="2000" dirty="0" smtClean="0">
              <a:solidFill>
                <a:schemeClr val="bg1"/>
              </a:solidFill>
              <a:latin typeface="Arial" pitchFamily="34" charset="0"/>
              <a:ea typeface="Calibri"/>
              <a:cs typeface="Arial" pitchFamily="34" charset="0"/>
            </a:endParaRPr>
          </a:p>
          <a:p>
            <a:pPr>
              <a:lnSpc>
                <a:spcPct val="115000"/>
              </a:lnSpc>
              <a:spcAft>
                <a:spcPts val="1000"/>
              </a:spcAft>
            </a:pPr>
            <a:r>
              <a:rPr lang="fr-FR" sz="2000" dirty="0">
                <a:solidFill>
                  <a:schemeClr val="bg1"/>
                </a:solidFill>
                <a:latin typeface="Arial" pitchFamily="34" charset="0"/>
                <a:ea typeface="Calibri"/>
                <a:cs typeface="Arial" pitchFamily="34" charset="0"/>
              </a:rPr>
              <a:t>Bien que les superficies des deux parcs culturels (</a:t>
            </a:r>
            <a:r>
              <a:rPr lang="fr-FR" sz="2000" dirty="0" err="1">
                <a:solidFill>
                  <a:schemeClr val="bg1"/>
                </a:solidFill>
                <a:latin typeface="Arial" pitchFamily="34" charset="0"/>
                <a:ea typeface="Calibri"/>
                <a:cs typeface="Arial" pitchFamily="34" charset="0"/>
              </a:rPr>
              <a:t>Ahaggar</a:t>
            </a:r>
            <a:r>
              <a:rPr lang="fr-FR" sz="2000" dirty="0">
                <a:solidFill>
                  <a:schemeClr val="bg1"/>
                </a:solidFill>
                <a:latin typeface="Arial" pitchFamily="34" charset="0"/>
                <a:ea typeface="Calibri"/>
                <a:cs typeface="Arial" pitchFamily="34" charset="0"/>
              </a:rPr>
              <a:t> et Tassili n’Ajjer) soient très grandes (450.000 km2 et 80.000 km2), le population de guépard  vivent majoritairement à l’extérieur, ce qui amène à planifier des efforts plus importants en matière de gestion de la conservation de cette espèce. Ainsi, notons que:</a:t>
            </a:r>
          </a:p>
          <a:p>
            <a:pPr marL="342900" indent="-342900">
              <a:lnSpc>
                <a:spcPct val="115000"/>
              </a:lnSpc>
              <a:spcAft>
                <a:spcPts val="1000"/>
              </a:spcAft>
              <a:buFont typeface="Wingdings" pitchFamily="2" charset="2"/>
              <a:buChar char="Ø"/>
            </a:pPr>
            <a:r>
              <a:rPr lang="fr-FR" sz="2000" dirty="0" smtClean="0">
                <a:solidFill>
                  <a:schemeClr val="bg1"/>
                </a:solidFill>
                <a:latin typeface="Arial" pitchFamily="34" charset="0"/>
                <a:ea typeface="Calibri"/>
                <a:cs typeface="Arial" pitchFamily="34" charset="0"/>
              </a:rPr>
              <a:t> </a:t>
            </a:r>
            <a:r>
              <a:rPr lang="fr-FR" sz="2000" dirty="0">
                <a:solidFill>
                  <a:schemeClr val="bg1"/>
                </a:solidFill>
                <a:latin typeface="Arial" pitchFamily="34" charset="0"/>
                <a:ea typeface="Calibri"/>
                <a:cs typeface="Arial" pitchFamily="34" charset="0"/>
              </a:rPr>
              <a:t>le domaine vital de cette espèce est si grand qu'il faut planifier leur conservation à une échelle géographique immense, rarement requise auparavant pour la conservation d'animaux terrestres;</a:t>
            </a:r>
          </a:p>
          <a:p>
            <a:pPr marL="342900" indent="-342900">
              <a:lnSpc>
                <a:spcPct val="115000"/>
              </a:lnSpc>
              <a:spcAft>
                <a:spcPts val="1000"/>
              </a:spcAft>
              <a:buFont typeface="Wingdings" pitchFamily="2" charset="2"/>
              <a:buChar char="Ø"/>
            </a:pPr>
            <a:r>
              <a:rPr lang="fr-FR" sz="2000" dirty="0" smtClean="0">
                <a:solidFill>
                  <a:schemeClr val="bg1"/>
                </a:solidFill>
                <a:latin typeface="Arial" pitchFamily="34" charset="0"/>
                <a:ea typeface="Calibri"/>
                <a:cs typeface="Arial" pitchFamily="34" charset="0"/>
              </a:rPr>
              <a:t> </a:t>
            </a:r>
            <a:r>
              <a:rPr lang="fr-FR" sz="2000" dirty="0">
                <a:solidFill>
                  <a:schemeClr val="bg1"/>
                </a:solidFill>
                <a:latin typeface="Arial" pitchFamily="34" charset="0"/>
                <a:ea typeface="Calibri"/>
                <a:cs typeface="Arial" pitchFamily="34" charset="0"/>
              </a:rPr>
              <a:t>les informations manquent sur la répartition et le statut de cette espèce, ainsi que sur les meilleurs outils à utiliser pour que le plan de conservation soit efficace</a:t>
            </a:r>
            <a:r>
              <a:rPr lang="fr-FR" sz="2000" dirty="0" smtClean="0">
                <a:solidFill>
                  <a:schemeClr val="bg1"/>
                </a:solidFill>
                <a:latin typeface="Arial" pitchFamily="34" charset="0"/>
                <a:ea typeface="Calibri"/>
                <a:cs typeface="Arial" pitchFamily="34" charset="0"/>
              </a:rPr>
              <a:t>.</a:t>
            </a:r>
          </a:p>
        </p:txBody>
      </p:sp>
    </p:spTree>
    <p:extLst>
      <p:ext uri="{BB962C8B-B14F-4D97-AF65-F5344CB8AC3E}">
        <p14:creationId xmlns="" xmlns:p14="http://schemas.microsoft.com/office/powerpoint/2010/main" val="2439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1588</TotalTime>
  <Words>1103</Words>
  <Application>Microsoft Office PowerPoint</Application>
  <PresentationFormat>Affichage à l'écran (4:3)</PresentationFormat>
  <Paragraphs>89</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Papier</vt:lpstr>
      <vt:lpstr>Diapositive 1</vt:lpstr>
      <vt:lpstr>Introduction</vt:lpstr>
      <vt:lpstr>I- Les caractéristiques du Guépard :</vt:lpstr>
      <vt:lpstr>Diapositive 4</vt:lpstr>
      <vt:lpstr>Diapositive 5</vt:lpstr>
      <vt:lpstr>Diapositive 6</vt:lpstr>
      <vt:lpstr>Diapositive 7</vt:lpstr>
      <vt:lpstr>Diapositive 8</vt:lpstr>
      <vt:lpstr>ll-    les stratégies de conservation en algérie  :</vt:lpstr>
      <vt:lpstr>1 / Aires de répartition actuelle du guépard</vt:lpstr>
      <vt:lpstr>Diapositive 11</vt:lpstr>
      <vt:lpstr>Diapositive 12</vt:lpstr>
      <vt:lpstr>Diapositive 13</vt:lpstr>
      <vt:lpstr>Diapositive 14</vt:lpstr>
      <vt:lpstr>Diapositive 15</vt:lpstr>
      <vt:lpstr>Diapositive 16</vt:lpstr>
      <vt:lpstr>III-  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ILYAS HP</dc:creator>
  <cp:lastModifiedBy>HP</cp:lastModifiedBy>
  <cp:revision>91</cp:revision>
  <dcterms:created xsi:type="dcterms:W3CDTF">2018-02-14T22:10:56Z</dcterms:created>
  <dcterms:modified xsi:type="dcterms:W3CDTF">2020-04-26T20:02:56Z</dcterms:modified>
</cp:coreProperties>
</file>