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9"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6" d="100"/>
          <a:sy n="56" d="100"/>
        </p:scale>
        <p:origin x="10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11/5/2025</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11/5/2025</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fr-FR"/>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FD0B8D63-E026-4E54-B301-C824E1BD14F3}" type="datetimeFigureOut">
              <a:rPr lang="en-US" dirty="0"/>
              <a:t>11/5/2025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fr-FR"/>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11/5/2025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11/5/2025</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6B9D3D-1B3B-6D72-F2FB-85CF5539E0FA}"/>
              </a:ext>
            </a:extLst>
          </p:cNvPr>
          <p:cNvSpPr>
            <a:spLocks noGrp="1"/>
          </p:cNvSpPr>
          <p:nvPr>
            <p:ph type="ctrTitle"/>
          </p:nvPr>
        </p:nvSpPr>
        <p:spPr/>
        <p:txBody>
          <a:bodyPr/>
          <a:lstStyle/>
          <a:p>
            <a:r>
              <a:rPr lang="fr-FR" dirty="0"/>
              <a:t>COMPACTAGE DES  SOLS</a:t>
            </a:r>
          </a:p>
        </p:txBody>
      </p:sp>
      <p:sp>
        <p:nvSpPr>
          <p:cNvPr id="3" name="Sous-titre 2">
            <a:extLst>
              <a:ext uri="{FF2B5EF4-FFF2-40B4-BE49-F238E27FC236}">
                <a16:creationId xmlns:a16="http://schemas.microsoft.com/office/drawing/2014/main" id="{83E6C3BF-56FC-797A-5903-6E84F23460C4}"/>
              </a:ext>
            </a:extLst>
          </p:cNvPr>
          <p:cNvSpPr>
            <a:spLocks noGrp="1"/>
          </p:cNvSpPr>
          <p:nvPr>
            <p:ph type="subTitle" idx="1"/>
          </p:nvPr>
        </p:nvSpPr>
        <p:spPr/>
        <p:txBody>
          <a:bodyPr>
            <a:normAutofit fontScale="92500" lnSpcReduction="10000"/>
          </a:bodyPr>
          <a:lstStyle/>
          <a:p>
            <a:r>
              <a:rPr lang="fr-FR" sz="2800" b="1" dirty="0">
                <a:solidFill>
                  <a:srgbClr val="0070C0"/>
                </a:solidFill>
                <a:latin typeface="Algerian" panose="04020705040A02060702" pitchFamily="82" charset="0"/>
              </a:rPr>
              <a:t>Chapitre 04 </a:t>
            </a:r>
          </a:p>
        </p:txBody>
      </p:sp>
    </p:spTree>
    <p:extLst>
      <p:ext uri="{BB962C8B-B14F-4D97-AF65-F5344CB8AC3E}">
        <p14:creationId xmlns:p14="http://schemas.microsoft.com/office/powerpoint/2010/main" val="2647634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BBDF15-255B-B2D0-2D33-0C855790E60A}"/>
              </a:ext>
            </a:extLst>
          </p:cNvPr>
          <p:cNvSpPr>
            <a:spLocks noGrp="1"/>
          </p:cNvSpPr>
          <p:nvPr>
            <p:ph type="title"/>
          </p:nvPr>
        </p:nvSpPr>
        <p:spPr/>
        <p:txBody>
          <a:bodyPr>
            <a:normAutofit fontScale="90000"/>
          </a:bodyPr>
          <a:lstStyle/>
          <a:p>
            <a:pPr algn="ctr"/>
            <a:r>
              <a:rPr lang="fr-FR" b="1" dirty="0"/>
              <a:t>Essais de compactage au laboratoire ‘Essai Proctor’</a:t>
            </a:r>
          </a:p>
        </p:txBody>
      </p:sp>
      <p:sp>
        <p:nvSpPr>
          <p:cNvPr id="3" name="Espace réservé du contenu 2">
            <a:extLst>
              <a:ext uri="{FF2B5EF4-FFF2-40B4-BE49-F238E27FC236}">
                <a16:creationId xmlns:a16="http://schemas.microsoft.com/office/drawing/2014/main" id="{A82CF896-B201-F2A8-1EC1-506FC6062AE1}"/>
              </a:ext>
            </a:extLst>
          </p:cNvPr>
          <p:cNvSpPr>
            <a:spLocks noGrp="1"/>
          </p:cNvSpPr>
          <p:nvPr>
            <p:ph idx="1"/>
          </p:nvPr>
        </p:nvSpPr>
        <p:spPr>
          <a:xfrm>
            <a:off x="1066800" y="2103120"/>
            <a:ext cx="4465320" cy="3931920"/>
          </a:xfrm>
        </p:spPr>
        <p:txBody>
          <a:bodyPr>
            <a:normAutofit fontScale="92500" lnSpcReduction="10000"/>
          </a:bodyPr>
          <a:lstStyle/>
          <a:p>
            <a:r>
              <a:rPr lang="fr-FR" sz="3200" dirty="0">
                <a:effectLst>
                  <a:outerShdw blurRad="38100" dist="38100" dir="2700000" algn="tl">
                    <a:srgbClr val="000000">
                      <a:alpha val="43137"/>
                    </a:srgbClr>
                  </a:outerShdw>
                </a:effectLst>
              </a:rPr>
              <a:t>But : </a:t>
            </a:r>
            <a:r>
              <a:rPr lang="fr-FR" sz="3200" dirty="0"/>
              <a:t>L’essai Proctor a pour but de déterminer la teneur en eau optimale pour un sol de remblai donné et des conditions de compactage fixées, qui conduit au meilleur compactage possible ou encore capacité portante maximale.</a:t>
            </a:r>
          </a:p>
        </p:txBody>
      </p:sp>
      <p:pic>
        <p:nvPicPr>
          <p:cNvPr id="5" name="Image 4">
            <a:extLst>
              <a:ext uri="{FF2B5EF4-FFF2-40B4-BE49-F238E27FC236}">
                <a16:creationId xmlns:a16="http://schemas.microsoft.com/office/drawing/2014/main" id="{EA18A0E2-337C-ADD5-33AE-9B92DE92EBCD}"/>
              </a:ext>
            </a:extLst>
          </p:cNvPr>
          <p:cNvPicPr>
            <a:picLocks noChangeAspect="1"/>
          </p:cNvPicPr>
          <p:nvPr/>
        </p:nvPicPr>
        <p:blipFill>
          <a:blip r:embed="rId2"/>
          <a:stretch>
            <a:fillRect/>
          </a:stretch>
        </p:blipFill>
        <p:spPr>
          <a:xfrm>
            <a:off x="7486650" y="1903094"/>
            <a:ext cx="4187190" cy="4524867"/>
          </a:xfrm>
          <a:prstGeom prst="rect">
            <a:avLst/>
          </a:prstGeom>
        </p:spPr>
      </p:pic>
    </p:spTree>
    <p:extLst>
      <p:ext uri="{BB962C8B-B14F-4D97-AF65-F5344CB8AC3E}">
        <p14:creationId xmlns:p14="http://schemas.microsoft.com/office/powerpoint/2010/main" val="52670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C2EF70-28BA-CC69-7101-1CDB10765B17}"/>
              </a:ext>
            </a:extLst>
          </p:cNvPr>
          <p:cNvSpPr>
            <a:spLocks noGrp="1"/>
          </p:cNvSpPr>
          <p:nvPr>
            <p:ph idx="1"/>
          </p:nvPr>
        </p:nvSpPr>
        <p:spPr>
          <a:xfrm>
            <a:off x="457200" y="548640"/>
            <a:ext cx="11109960" cy="5737860"/>
          </a:xfrm>
        </p:spPr>
        <p:txBody>
          <a:bodyPr>
            <a:normAutofit lnSpcReduction="10000"/>
          </a:bodyPr>
          <a:lstStyle/>
          <a:p>
            <a:r>
              <a:rPr lang="fr-FR" sz="2800" dirty="0"/>
              <a:t>L’essai consiste à compacter dans un moule normalisé, à  l’aide  d’une  dame  normalisée,  selon  un  processus  bien défini, l’échantillon de sol à étudier et à mesurer sa teneur en eau et son poids spécifique sec après compactage. L’essai est répété  plusieurs  fois  de  suite  sur  des  échantillons  portés  à différentes teneurs en eau. On définit ainsi plusieurs points d’une courbe (Dd, w); on trace cette courbe qui représente un maximum  dont  l’abscisse  est  la  teneur  en  eau  optimale  et l’ordonnée la densité sèche optimale.</a:t>
            </a:r>
          </a:p>
          <a:p>
            <a:r>
              <a:rPr lang="fr-FR" sz="2800" dirty="0"/>
              <a:t>On utilise pour ces essais deux types de moules de dimensions différentes :</a:t>
            </a:r>
          </a:p>
          <a:p>
            <a:pPr marL="0" indent="0">
              <a:buNone/>
            </a:pPr>
            <a:r>
              <a:rPr lang="fr-FR" sz="2800" dirty="0"/>
              <a:t>➢  Le moule Proctor (Φ moule=101,6 mm / H de sol=117 mm)   lorsque   le   matériau   est   suffisamment   fin   (pas d’éléments supérieurs 5mm).</a:t>
            </a:r>
          </a:p>
          <a:p>
            <a:pPr marL="0" indent="0">
              <a:buNone/>
            </a:pPr>
            <a:r>
              <a:rPr lang="fr-FR" sz="2800" dirty="0"/>
              <a:t>➢  Le  moule  CBR  (California  </a:t>
            </a:r>
            <a:r>
              <a:rPr lang="fr-FR" sz="2800" dirty="0" err="1"/>
              <a:t>Bearing</a:t>
            </a:r>
            <a:r>
              <a:rPr lang="fr-FR" sz="2800" dirty="0"/>
              <a:t>  Ratio)  pour  des matériaux de dimensions supérieures à 5mm et inférieures à 20mm (Φ moule = 152 mm / H de sol = 152 mm).</a:t>
            </a:r>
          </a:p>
        </p:txBody>
      </p:sp>
    </p:spTree>
    <p:extLst>
      <p:ext uri="{BB962C8B-B14F-4D97-AF65-F5344CB8AC3E}">
        <p14:creationId xmlns:p14="http://schemas.microsoft.com/office/powerpoint/2010/main" val="63053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67CCAD3-7973-0F73-F567-043D1EBCDAFF}"/>
              </a:ext>
            </a:extLst>
          </p:cNvPr>
          <p:cNvSpPr>
            <a:spLocks noGrp="1"/>
          </p:cNvSpPr>
          <p:nvPr>
            <p:ph idx="1"/>
          </p:nvPr>
        </p:nvSpPr>
        <p:spPr>
          <a:xfrm>
            <a:off x="1066800" y="457200"/>
            <a:ext cx="10534650" cy="2091690"/>
          </a:xfrm>
        </p:spPr>
        <p:txBody>
          <a:bodyPr>
            <a:normAutofit/>
          </a:bodyPr>
          <a:lstStyle/>
          <a:p>
            <a:r>
              <a:rPr lang="fr-FR" sz="2800" dirty="0">
                <a:effectLst>
                  <a:outerShdw blurRad="38100" dist="38100" dir="2700000" algn="tl">
                    <a:srgbClr val="000000">
                      <a:alpha val="43137"/>
                    </a:srgbClr>
                  </a:outerShdw>
                </a:effectLst>
              </a:rPr>
              <a:t>Avec chacun de ces moules, on peut effectuer (énergie normalisée de compactage choisie) respectueusement  l’essai Proctor normal (pour </a:t>
            </a:r>
            <a:r>
              <a:rPr lang="fr-FR" sz="2800" dirty="0" err="1">
                <a:effectLst>
                  <a:outerShdw blurRad="38100" dist="38100" dir="2700000" algn="tl">
                    <a:srgbClr val="000000">
                      <a:alpha val="43137"/>
                    </a:srgbClr>
                  </a:outerShdw>
                </a:effectLst>
              </a:rPr>
              <a:t>Tx</a:t>
            </a:r>
            <a:r>
              <a:rPr lang="fr-FR" sz="2800" dirty="0">
                <a:effectLst>
                  <a:outerShdw blurRad="38100" dist="38100" dir="2700000" algn="tl">
                    <a:srgbClr val="000000">
                      <a:alpha val="43137"/>
                    </a:srgbClr>
                  </a:outerShdw>
                </a:effectLst>
              </a:rPr>
              <a:t> de compactage en bâtiment et/ou de barrage) et l’essai Proctor modifié (pour </a:t>
            </a:r>
            <a:r>
              <a:rPr lang="fr-FR" sz="2800" dirty="0" err="1">
                <a:effectLst>
                  <a:outerShdw blurRad="38100" dist="38100" dir="2700000" algn="tl">
                    <a:srgbClr val="000000">
                      <a:alpha val="43137"/>
                    </a:srgbClr>
                  </a:outerShdw>
                </a:effectLst>
              </a:rPr>
              <a:t>Tx</a:t>
            </a:r>
            <a:r>
              <a:rPr lang="fr-FR" sz="2800" dirty="0">
                <a:effectLst>
                  <a:outerShdw blurRad="38100" dist="38100" dir="2700000" algn="tl">
                    <a:srgbClr val="000000">
                      <a:alpha val="43137"/>
                    </a:srgbClr>
                  </a:outerShdw>
                </a:effectLst>
              </a:rPr>
              <a:t> de compactage routier essentiellement). </a:t>
            </a:r>
          </a:p>
        </p:txBody>
      </p:sp>
      <p:pic>
        <p:nvPicPr>
          <p:cNvPr id="5" name="Image 4">
            <a:extLst>
              <a:ext uri="{FF2B5EF4-FFF2-40B4-BE49-F238E27FC236}">
                <a16:creationId xmlns:a16="http://schemas.microsoft.com/office/drawing/2014/main" id="{1BAB2E71-393F-1AD1-125E-EEDCF625E169}"/>
              </a:ext>
            </a:extLst>
          </p:cNvPr>
          <p:cNvPicPr>
            <a:picLocks noChangeAspect="1"/>
          </p:cNvPicPr>
          <p:nvPr/>
        </p:nvPicPr>
        <p:blipFill>
          <a:blip r:embed="rId2"/>
          <a:srcRect t="2479"/>
          <a:stretch>
            <a:fillRect/>
          </a:stretch>
        </p:blipFill>
        <p:spPr>
          <a:xfrm>
            <a:off x="489585" y="2423160"/>
            <a:ext cx="11212830" cy="4106854"/>
          </a:xfrm>
          <a:prstGeom prst="rect">
            <a:avLst/>
          </a:prstGeom>
        </p:spPr>
      </p:pic>
    </p:spTree>
    <p:extLst>
      <p:ext uri="{BB962C8B-B14F-4D97-AF65-F5344CB8AC3E}">
        <p14:creationId xmlns:p14="http://schemas.microsoft.com/office/powerpoint/2010/main" val="2180959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3CF43-F78D-8525-7C70-F4A4687B5F97}"/>
              </a:ext>
            </a:extLst>
          </p:cNvPr>
          <p:cNvSpPr>
            <a:spLocks noGrp="1"/>
          </p:cNvSpPr>
          <p:nvPr>
            <p:ph type="title"/>
          </p:nvPr>
        </p:nvSpPr>
        <p:spPr/>
        <p:txBody>
          <a:bodyPr/>
          <a:lstStyle/>
          <a:p>
            <a:r>
              <a:rPr lang="fr-FR" dirty="0"/>
              <a:t>exercices</a:t>
            </a:r>
          </a:p>
        </p:txBody>
      </p:sp>
      <p:sp>
        <p:nvSpPr>
          <p:cNvPr id="3" name="Espace réservé du texte 2">
            <a:extLst>
              <a:ext uri="{FF2B5EF4-FFF2-40B4-BE49-F238E27FC236}">
                <a16:creationId xmlns:a16="http://schemas.microsoft.com/office/drawing/2014/main" id="{7F27E3DB-9622-3287-88E5-8FC5D7128B11}"/>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1004681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F200E8-81BE-00C6-F197-D338DA921B8B}"/>
              </a:ext>
            </a:extLst>
          </p:cNvPr>
          <p:cNvSpPr>
            <a:spLocks noGrp="1"/>
          </p:cNvSpPr>
          <p:nvPr>
            <p:ph type="title"/>
          </p:nvPr>
        </p:nvSpPr>
        <p:spPr/>
        <p:txBody>
          <a:bodyPr/>
          <a:lstStyle/>
          <a:p>
            <a:r>
              <a:rPr lang="fr-FR" b="1" dirty="0"/>
              <a:t>Exercice d’application</a:t>
            </a:r>
          </a:p>
        </p:txBody>
      </p:sp>
      <p:sp>
        <p:nvSpPr>
          <p:cNvPr id="3" name="Espace réservé du contenu 2">
            <a:extLst>
              <a:ext uri="{FF2B5EF4-FFF2-40B4-BE49-F238E27FC236}">
                <a16:creationId xmlns:a16="http://schemas.microsoft.com/office/drawing/2014/main" id="{159C413C-B78D-96EE-C099-E3B4D682E051}"/>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73193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F543EE-02A8-D43F-2AE8-0DF42DEC25E5}"/>
              </a:ext>
            </a:extLst>
          </p:cNvPr>
          <p:cNvSpPr>
            <a:spLocks noGrp="1"/>
          </p:cNvSpPr>
          <p:nvPr>
            <p:ph type="title"/>
          </p:nvPr>
        </p:nvSpPr>
        <p:spPr/>
        <p:txBody>
          <a:bodyPr>
            <a:normAutofit/>
          </a:bodyPr>
          <a:lstStyle/>
          <a:p>
            <a:r>
              <a:rPr lang="fr-FR" sz="5400" b="1" dirty="0">
                <a:solidFill>
                  <a:schemeClr val="accent3">
                    <a:lumMod val="50000"/>
                  </a:schemeClr>
                </a:solidFill>
              </a:rPr>
              <a:t>Introduction </a:t>
            </a:r>
          </a:p>
        </p:txBody>
      </p:sp>
      <p:sp>
        <p:nvSpPr>
          <p:cNvPr id="3" name="Espace réservé du contenu 2">
            <a:extLst>
              <a:ext uri="{FF2B5EF4-FFF2-40B4-BE49-F238E27FC236}">
                <a16:creationId xmlns:a16="http://schemas.microsoft.com/office/drawing/2014/main" id="{DDB65345-1393-24F7-2F6B-E6C4A6F82891}"/>
              </a:ext>
            </a:extLst>
          </p:cNvPr>
          <p:cNvSpPr>
            <a:spLocks noGrp="1"/>
          </p:cNvSpPr>
          <p:nvPr>
            <p:ph idx="1"/>
          </p:nvPr>
        </p:nvSpPr>
        <p:spPr>
          <a:xfrm>
            <a:off x="1066800" y="2103120"/>
            <a:ext cx="10511790" cy="4320540"/>
          </a:xfrm>
        </p:spPr>
        <p:txBody>
          <a:bodyPr>
            <a:normAutofit fontScale="92500" lnSpcReduction="10000"/>
          </a:bodyPr>
          <a:lstStyle/>
          <a:p>
            <a:pPr marL="0" indent="0">
              <a:buNone/>
            </a:pPr>
            <a:r>
              <a:rPr lang="fr-FR" sz="3200" dirty="0"/>
              <a:t>La portance d’un sol est la caractéristique qui définit sa capacité à supporter les charges qui lui sont appliquées. </a:t>
            </a:r>
          </a:p>
          <a:p>
            <a:pPr marL="0" indent="0">
              <a:buNone/>
            </a:pPr>
            <a:r>
              <a:rPr lang="fr-FR" sz="3200" dirty="0"/>
              <a:t> La portance dépend de la nature du sol, de son pourcentage d’eau et du degré de compactage. </a:t>
            </a:r>
          </a:p>
          <a:p>
            <a:pPr marL="0" indent="0">
              <a:buNone/>
            </a:pPr>
            <a:r>
              <a:rPr lang="fr-FR" sz="3200" dirty="0"/>
              <a:t>Quel que soit le sol, sa résistance mécanique augmente avec sa densité en faisant passer plusieurs fois des engins lourds qui assurent le compactage.  </a:t>
            </a:r>
          </a:p>
          <a:p>
            <a:pPr marL="0" indent="0">
              <a:buNone/>
            </a:pPr>
            <a:r>
              <a:rPr lang="fr-FR" sz="3200" dirty="0"/>
              <a:t>La portance du sol et sa teneur en eau optimum sont déterminées par l’essai Proctor.</a:t>
            </a:r>
          </a:p>
        </p:txBody>
      </p:sp>
    </p:spTree>
    <p:extLst>
      <p:ext uri="{BB962C8B-B14F-4D97-AF65-F5344CB8AC3E}">
        <p14:creationId xmlns:p14="http://schemas.microsoft.com/office/powerpoint/2010/main" val="395621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B037B-C254-C195-1C5B-77092113F29E}"/>
              </a:ext>
            </a:extLst>
          </p:cNvPr>
          <p:cNvSpPr>
            <a:spLocks noGrp="1"/>
          </p:cNvSpPr>
          <p:nvPr>
            <p:ph type="title"/>
          </p:nvPr>
        </p:nvSpPr>
        <p:spPr/>
        <p:txBody>
          <a:bodyPr>
            <a:normAutofit/>
          </a:bodyPr>
          <a:lstStyle/>
          <a:p>
            <a:r>
              <a:rPr lang="fr-FR" b="1" dirty="0">
                <a:solidFill>
                  <a:schemeClr val="tx1"/>
                </a:solidFill>
              </a:rPr>
              <a:t>Définition </a:t>
            </a:r>
          </a:p>
        </p:txBody>
      </p:sp>
      <p:sp>
        <p:nvSpPr>
          <p:cNvPr id="3" name="Espace réservé du contenu 2">
            <a:extLst>
              <a:ext uri="{FF2B5EF4-FFF2-40B4-BE49-F238E27FC236}">
                <a16:creationId xmlns:a16="http://schemas.microsoft.com/office/drawing/2014/main" id="{994EB29D-740C-ED94-F34C-8B8019F44943}"/>
              </a:ext>
            </a:extLst>
          </p:cNvPr>
          <p:cNvSpPr>
            <a:spLocks noGrp="1"/>
          </p:cNvSpPr>
          <p:nvPr>
            <p:ph idx="1"/>
          </p:nvPr>
        </p:nvSpPr>
        <p:spPr>
          <a:xfrm>
            <a:off x="628650" y="1748790"/>
            <a:ext cx="10892790" cy="4606290"/>
          </a:xfrm>
        </p:spPr>
        <p:txBody>
          <a:bodyPr>
            <a:normAutofit lnSpcReduction="10000"/>
          </a:bodyPr>
          <a:lstStyle/>
          <a:p>
            <a:pPr marL="0" indent="0">
              <a:buNone/>
            </a:pPr>
            <a:r>
              <a:rPr lang="fr-FR" sz="3200" dirty="0"/>
              <a:t>Lors de la construction de routes ou de voies de chemin de fer, de terrassements de sols, assises de chaussées, remblais et barrages, il est important d’assurer un compactage mécanique pour obtenir une densité  élevée.  </a:t>
            </a:r>
          </a:p>
          <a:p>
            <a:pPr marL="0" indent="0">
              <a:buNone/>
            </a:pPr>
            <a:r>
              <a:rPr lang="fr-FR" sz="3200" dirty="0"/>
              <a:t>Cette  opération  augmente  la  résistance  au  cisaillement,  minimise  la  perméabilité  et l’absorption  d’eau  et  réduit le risque de tassement. </a:t>
            </a:r>
          </a:p>
          <a:p>
            <a:pPr marL="0" indent="0">
              <a:buNone/>
            </a:pPr>
            <a:r>
              <a:rPr lang="fr-FR" sz="3200" dirty="0"/>
              <a:t>De ce fait </a:t>
            </a:r>
            <a:r>
              <a:rPr lang="fr-FR" sz="3200" b="1" dirty="0">
                <a:effectLst>
                  <a:outerShdw blurRad="38100" dist="38100" dir="2700000" algn="tl">
                    <a:srgbClr val="000000">
                      <a:alpha val="43137"/>
                    </a:srgbClr>
                  </a:outerShdw>
                </a:effectLst>
              </a:rPr>
              <a:t>le compactage est  défini  comme étant l’accroissement de la valeur de la densité d’un matériau. </a:t>
            </a:r>
          </a:p>
        </p:txBody>
      </p:sp>
    </p:spTree>
    <p:extLst>
      <p:ext uri="{BB962C8B-B14F-4D97-AF65-F5344CB8AC3E}">
        <p14:creationId xmlns:p14="http://schemas.microsoft.com/office/powerpoint/2010/main" val="1073280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B3ECC-F4F8-1FE9-2D3C-C19023D44179}"/>
              </a:ext>
            </a:extLst>
          </p:cNvPr>
          <p:cNvSpPr>
            <a:spLocks noGrp="1"/>
          </p:cNvSpPr>
          <p:nvPr>
            <p:ph type="title"/>
          </p:nvPr>
        </p:nvSpPr>
        <p:spPr/>
        <p:txBody>
          <a:bodyPr>
            <a:normAutofit fontScale="90000"/>
          </a:bodyPr>
          <a:lstStyle/>
          <a:p>
            <a:pPr algn="ctr"/>
            <a:r>
              <a:rPr lang="fr-FR" b="1" dirty="0">
                <a:solidFill>
                  <a:schemeClr val="accent3">
                    <a:lumMod val="50000"/>
                  </a:schemeClr>
                </a:solidFill>
              </a:rPr>
              <a:t>Courbe de compactage pour une énergie de compactage donnée.</a:t>
            </a:r>
          </a:p>
        </p:txBody>
      </p:sp>
      <p:pic>
        <p:nvPicPr>
          <p:cNvPr id="5" name="Espace réservé du contenu 4">
            <a:extLst>
              <a:ext uri="{FF2B5EF4-FFF2-40B4-BE49-F238E27FC236}">
                <a16:creationId xmlns:a16="http://schemas.microsoft.com/office/drawing/2014/main" id="{E5DFD521-7465-7EF0-C66F-DBC84E3C0CD9}"/>
              </a:ext>
            </a:extLst>
          </p:cNvPr>
          <p:cNvPicPr>
            <a:picLocks noGrp="1" noChangeAspect="1"/>
          </p:cNvPicPr>
          <p:nvPr>
            <p:ph idx="1"/>
          </p:nvPr>
        </p:nvPicPr>
        <p:blipFill>
          <a:blip r:embed="rId2"/>
          <a:stretch>
            <a:fillRect/>
          </a:stretch>
        </p:blipFill>
        <p:spPr>
          <a:xfrm>
            <a:off x="2158538" y="2112162"/>
            <a:ext cx="7259782" cy="4277208"/>
          </a:xfrm>
          <a:prstGeom prst="rect">
            <a:avLst/>
          </a:prstGeom>
        </p:spPr>
      </p:pic>
    </p:spTree>
    <p:extLst>
      <p:ext uri="{BB962C8B-B14F-4D97-AF65-F5344CB8AC3E}">
        <p14:creationId xmlns:p14="http://schemas.microsoft.com/office/powerpoint/2010/main" val="2153407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D67BB54-BDFD-9D4D-91C3-D0B036AD4E9B}"/>
              </a:ext>
            </a:extLst>
          </p:cNvPr>
          <p:cNvSpPr>
            <a:spLocks noGrp="1"/>
          </p:cNvSpPr>
          <p:nvPr>
            <p:ph idx="1"/>
          </p:nvPr>
        </p:nvSpPr>
        <p:spPr>
          <a:xfrm>
            <a:off x="1066800" y="811530"/>
            <a:ext cx="10058400" cy="5223510"/>
          </a:xfrm>
        </p:spPr>
        <p:txBody>
          <a:bodyPr>
            <a:normAutofit fontScale="92500" lnSpcReduction="10000"/>
          </a:bodyPr>
          <a:lstStyle/>
          <a:p>
            <a:pPr marL="0" indent="0">
              <a:buNone/>
            </a:pPr>
            <a:r>
              <a:rPr lang="fr-FR" sz="3200" dirty="0"/>
              <a:t>Si l’on fait varier la teneur en eau </a:t>
            </a:r>
            <a:r>
              <a:rPr lang="fr-FR" sz="3200" b="1" i="1" dirty="0"/>
              <a:t>w</a:t>
            </a:r>
            <a:r>
              <a:rPr lang="fr-FR" sz="3200" dirty="0"/>
              <a:t> d’un échantillon de sol et l’on représente graphiquement la variation du poids spécifique sec </a:t>
            </a:r>
            <a:r>
              <a:rPr lang="fr-FR" sz="3200" b="1" i="1" dirty="0"/>
              <a:t>γ</a:t>
            </a:r>
            <a:r>
              <a:rPr lang="fr-FR" sz="3200" dirty="0"/>
              <a:t> en fonction de cette teneur en eau, on obtient une courbe en cloche qui représente un  </a:t>
            </a:r>
            <a:r>
              <a:rPr lang="fr-FR" sz="3200" b="1" i="1" dirty="0"/>
              <a:t>d</a:t>
            </a:r>
            <a:r>
              <a:rPr lang="fr-FR" sz="3200" dirty="0"/>
              <a:t> optimum appelé optimum Proctor. </a:t>
            </a:r>
          </a:p>
          <a:p>
            <a:pPr marL="0" indent="0">
              <a:buNone/>
            </a:pPr>
            <a:r>
              <a:rPr lang="fr-FR" sz="3200" dirty="0"/>
              <a:t>Lorsque la teneur en eau est élevée (partie droite de la courbe), l’eau absorbe une partie importante de l’énergie de compactage, de plus elle occupe la place des grains solides (aucun tassement possible). </a:t>
            </a:r>
          </a:p>
          <a:p>
            <a:pPr marL="0" indent="0">
              <a:buNone/>
            </a:pPr>
            <a:r>
              <a:rPr lang="fr-FR" sz="3200" dirty="0"/>
              <a:t>Par contre pour des teneurs en eau raisonnable, l’eau joue un rôle lubrifiant non négligeable et la densité sèche augmente avec la teneur en eau (partie gauche de la courbe).</a:t>
            </a:r>
          </a:p>
        </p:txBody>
      </p:sp>
    </p:spTree>
    <p:extLst>
      <p:ext uri="{BB962C8B-B14F-4D97-AF65-F5344CB8AC3E}">
        <p14:creationId xmlns:p14="http://schemas.microsoft.com/office/powerpoint/2010/main" val="2802032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3F6650-BBCE-B897-B81F-D231D9F930B9}"/>
              </a:ext>
            </a:extLst>
          </p:cNvPr>
          <p:cNvSpPr>
            <a:spLocks noGrp="1"/>
          </p:cNvSpPr>
          <p:nvPr>
            <p:ph type="title"/>
          </p:nvPr>
        </p:nvSpPr>
        <p:spPr/>
        <p:txBody>
          <a:bodyPr/>
          <a:lstStyle/>
          <a:p>
            <a:r>
              <a:rPr lang="fr-FR" dirty="0"/>
              <a:t>Facteurs d’influence</a:t>
            </a:r>
          </a:p>
        </p:txBody>
      </p:sp>
      <p:sp>
        <p:nvSpPr>
          <p:cNvPr id="3" name="Espace réservé du texte 2">
            <a:extLst>
              <a:ext uri="{FF2B5EF4-FFF2-40B4-BE49-F238E27FC236}">
                <a16:creationId xmlns:a16="http://schemas.microsoft.com/office/drawing/2014/main" id="{88FF1535-5923-C8FB-7A33-485135EF88AB}"/>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4239851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4A45F3-FB1F-BEFA-2351-CB0B150896C0}"/>
              </a:ext>
            </a:extLst>
          </p:cNvPr>
          <p:cNvSpPr>
            <a:spLocks noGrp="1"/>
          </p:cNvSpPr>
          <p:nvPr>
            <p:ph type="title"/>
          </p:nvPr>
        </p:nvSpPr>
        <p:spPr/>
        <p:txBody>
          <a:bodyPr/>
          <a:lstStyle/>
          <a:p>
            <a:r>
              <a:rPr lang="fr-FR" b="1" dirty="0"/>
              <a:t>1. Influence de la nature du sol :</a:t>
            </a:r>
          </a:p>
        </p:txBody>
      </p:sp>
      <p:sp>
        <p:nvSpPr>
          <p:cNvPr id="3" name="Espace réservé du contenu 2">
            <a:extLst>
              <a:ext uri="{FF2B5EF4-FFF2-40B4-BE49-F238E27FC236}">
                <a16:creationId xmlns:a16="http://schemas.microsoft.com/office/drawing/2014/main" id="{723C8BC3-D496-72A9-8F30-1684DD61EAF1}"/>
              </a:ext>
            </a:extLst>
          </p:cNvPr>
          <p:cNvSpPr>
            <a:spLocks noGrp="1"/>
          </p:cNvSpPr>
          <p:nvPr>
            <p:ph idx="1"/>
          </p:nvPr>
        </p:nvSpPr>
        <p:spPr>
          <a:xfrm>
            <a:off x="609600" y="1800638"/>
            <a:ext cx="5596890" cy="3931920"/>
          </a:xfrm>
        </p:spPr>
        <p:txBody>
          <a:bodyPr>
            <a:normAutofit/>
          </a:bodyPr>
          <a:lstStyle/>
          <a:p>
            <a:r>
              <a:rPr lang="fr-FR" sz="2800" dirty="0"/>
              <a:t>De façon générale, la courbe Proctor est très aplatie pour les sables  et  par  contre  présente  un  maximum  très marqué pour les argiles plastiques.</a:t>
            </a:r>
          </a:p>
          <a:p>
            <a:r>
              <a:rPr lang="fr-FR" sz="2800" dirty="0"/>
              <a:t>Pour les matériaux à courbe Proctor aplatie, le compactage est peu influencé par la teneur en eau</a:t>
            </a:r>
          </a:p>
        </p:txBody>
      </p:sp>
      <p:pic>
        <p:nvPicPr>
          <p:cNvPr id="5" name="Image 4">
            <a:extLst>
              <a:ext uri="{FF2B5EF4-FFF2-40B4-BE49-F238E27FC236}">
                <a16:creationId xmlns:a16="http://schemas.microsoft.com/office/drawing/2014/main" id="{650BF53A-3E0F-7F8E-3031-190B1C11DBD5}"/>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Lst>
          </a:blip>
          <a:stretch>
            <a:fillRect/>
          </a:stretch>
        </p:blipFill>
        <p:spPr>
          <a:xfrm>
            <a:off x="6309360" y="1908810"/>
            <a:ext cx="5441511" cy="4095554"/>
          </a:xfrm>
          <a:prstGeom prst="rect">
            <a:avLst/>
          </a:prstGeom>
          <a:ln w="38100">
            <a:solidFill>
              <a:schemeClr val="tx1"/>
            </a:solidFill>
          </a:ln>
        </p:spPr>
      </p:pic>
    </p:spTree>
    <p:extLst>
      <p:ext uri="{BB962C8B-B14F-4D97-AF65-F5344CB8AC3E}">
        <p14:creationId xmlns:p14="http://schemas.microsoft.com/office/powerpoint/2010/main" val="2792317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460D04-2D80-912E-C2D7-DB4F7941CE3B}"/>
              </a:ext>
            </a:extLst>
          </p:cNvPr>
          <p:cNvSpPr>
            <a:spLocks noGrp="1"/>
          </p:cNvSpPr>
          <p:nvPr>
            <p:ph type="title"/>
          </p:nvPr>
        </p:nvSpPr>
        <p:spPr/>
        <p:txBody>
          <a:bodyPr>
            <a:normAutofit fontScale="90000"/>
          </a:bodyPr>
          <a:lstStyle/>
          <a:p>
            <a:r>
              <a:rPr lang="fr-FR" b="1" dirty="0"/>
              <a:t>.2. Influence de l’énergie de compactage </a:t>
            </a:r>
          </a:p>
        </p:txBody>
      </p:sp>
      <p:sp>
        <p:nvSpPr>
          <p:cNvPr id="3" name="Espace réservé du contenu 2">
            <a:extLst>
              <a:ext uri="{FF2B5EF4-FFF2-40B4-BE49-F238E27FC236}">
                <a16:creationId xmlns:a16="http://schemas.microsoft.com/office/drawing/2014/main" id="{047A64EF-071D-339F-511A-56D4ACE8AF54}"/>
              </a:ext>
            </a:extLst>
          </p:cNvPr>
          <p:cNvSpPr>
            <a:spLocks noGrp="1"/>
          </p:cNvSpPr>
          <p:nvPr>
            <p:ph idx="1"/>
          </p:nvPr>
        </p:nvSpPr>
        <p:spPr>
          <a:xfrm>
            <a:off x="1066800" y="2103120"/>
            <a:ext cx="5276850" cy="3931920"/>
          </a:xfrm>
        </p:spPr>
        <p:txBody>
          <a:bodyPr>
            <a:normAutofit/>
          </a:bodyPr>
          <a:lstStyle/>
          <a:p>
            <a:pPr marL="0" indent="0">
              <a:buNone/>
            </a:pPr>
            <a:r>
              <a:rPr lang="fr-FR" sz="2800" dirty="0"/>
              <a:t>La   figure   ci-contre   montre   l’influence   de l’énergie  de  compactage  sur  les  courbes  de l’essai Proctor. Pour un sol donné, si l’énergie augmente,   le   poids   volumique   maximum augmente   et   les   courbes   deviennent   plus pointues.</a:t>
            </a:r>
          </a:p>
        </p:txBody>
      </p:sp>
      <p:pic>
        <p:nvPicPr>
          <p:cNvPr id="5" name="Image 4">
            <a:extLst>
              <a:ext uri="{FF2B5EF4-FFF2-40B4-BE49-F238E27FC236}">
                <a16:creationId xmlns:a16="http://schemas.microsoft.com/office/drawing/2014/main" id="{70D92CC5-C7F6-985D-229C-E7F75D27A80B}"/>
              </a:ext>
            </a:extLst>
          </p:cNvPr>
          <p:cNvPicPr>
            <a:picLocks noChangeAspect="1"/>
          </p:cNvPicPr>
          <p:nvPr/>
        </p:nvPicPr>
        <p:blipFill>
          <a:blip r:embed="rId2"/>
          <a:stretch>
            <a:fillRect/>
          </a:stretch>
        </p:blipFill>
        <p:spPr>
          <a:xfrm>
            <a:off x="6343650" y="1751343"/>
            <a:ext cx="5645681" cy="3355314"/>
          </a:xfrm>
          <a:prstGeom prst="rect">
            <a:avLst/>
          </a:prstGeom>
        </p:spPr>
      </p:pic>
      <p:sp>
        <p:nvSpPr>
          <p:cNvPr id="6" name="ZoneTexte 5">
            <a:extLst>
              <a:ext uri="{FF2B5EF4-FFF2-40B4-BE49-F238E27FC236}">
                <a16:creationId xmlns:a16="http://schemas.microsoft.com/office/drawing/2014/main" id="{C5183FBA-3289-09E1-F86E-962733E75999}"/>
              </a:ext>
            </a:extLst>
          </p:cNvPr>
          <p:cNvSpPr txBox="1"/>
          <p:nvPr/>
        </p:nvSpPr>
        <p:spPr>
          <a:xfrm>
            <a:off x="6515100" y="5452110"/>
            <a:ext cx="5276850" cy="461665"/>
          </a:xfrm>
          <a:prstGeom prst="rect">
            <a:avLst/>
          </a:prstGeom>
          <a:noFill/>
        </p:spPr>
        <p:txBody>
          <a:bodyPr wrap="square" rtlCol="0">
            <a:spAutoFit/>
          </a:bodyPr>
          <a:lstStyle/>
          <a:p>
            <a:r>
              <a:rPr lang="fr-FR" sz="2400" b="1" dirty="0"/>
              <a:t> Influence de l’énergie de compactage</a:t>
            </a:r>
          </a:p>
        </p:txBody>
      </p:sp>
    </p:spTree>
    <p:extLst>
      <p:ext uri="{BB962C8B-B14F-4D97-AF65-F5344CB8AC3E}">
        <p14:creationId xmlns:p14="http://schemas.microsoft.com/office/powerpoint/2010/main" val="3268649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CAEB6D-D6EF-A5C3-F0E6-513AE743232F}"/>
              </a:ext>
            </a:extLst>
          </p:cNvPr>
          <p:cNvSpPr>
            <a:spLocks noGrp="1"/>
          </p:cNvSpPr>
          <p:nvPr>
            <p:ph type="title"/>
          </p:nvPr>
        </p:nvSpPr>
        <p:spPr/>
        <p:txBody>
          <a:bodyPr>
            <a:normAutofit fontScale="90000"/>
          </a:bodyPr>
          <a:lstStyle/>
          <a:p>
            <a:r>
              <a:rPr lang="fr-FR" b="1" dirty="0"/>
              <a:t>3. Enveloppe des courbes de compactage </a:t>
            </a:r>
            <a:br>
              <a:rPr lang="fr-FR" b="1" dirty="0"/>
            </a:br>
            <a:r>
              <a:rPr lang="fr-FR" dirty="0">
                <a:solidFill>
                  <a:schemeClr val="tx1"/>
                </a:solidFill>
                <a:effectLst>
                  <a:outerShdw blurRad="38100" dist="38100" dir="2700000" algn="tl">
                    <a:srgbClr val="000000">
                      <a:alpha val="43137"/>
                    </a:srgbClr>
                  </a:outerShdw>
                </a:effectLst>
              </a:rPr>
              <a:t>" Courbe  de  saturation" </a:t>
            </a:r>
            <a:r>
              <a:rPr lang="fr-FR" dirty="0"/>
              <a:t>: </a:t>
            </a:r>
            <a:endParaRPr lang="fr-FR" b="1" dirty="0"/>
          </a:p>
        </p:txBody>
      </p:sp>
      <p:sp>
        <p:nvSpPr>
          <p:cNvPr id="3" name="Espace réservé du contenu 2">
            <a:extLst>
              <a:ext uri="{FF2B5EF4-FFF2-40B4-BE49-F238E27FC236}">
                <a16:creationId xmlns:a16="http://schemas.microsoft.com/office/drawing/2014/main" id="{0EF92990-2BA7-D756-A9C8-55E9EA2CF9D8}"/>
              </a:ext>
            </a:extLst>
          </p:cNvPr>
          <p:cNvSpPr>
            <a:spLocks noGrp="1"/>
          </p:cNvSpPr>
          <p:nvPr>
            <p:ph idx="1"/>
          </p:nvPr>
        </p:nvSpPr>
        <p:spPr>
          <a:xfrm>
            <a:off x="1066800" y="2103120"/>
            <a:ext cx="4648200" cy="3931920"/>
          </a:xfrm>
        </p:spPr>
        <p:txBody>
          <a:bodyPr>
            <a:normAutofit/>
          </a:bodyPr>
          <a:lstStyle/>
          <a:p>
            <a:pPr marL="0" indent="0">
              <a:buNone/>
            </a:pPr>
            <a:r>
              <a:rPr lang="fr-FR" sz="2800" dirty="0"/>
              <a:t>Les  courbes  de compactage  admettent  pour  enveloppe  une courbe  appelée  courbe  de  saturation,  qui correspond à l’état saturé du sol. L’équation de cette courbe est : </a:t>
            </a:r>
          </a:p>
        </p:txBody>
      </p:sp>
      <p:pic>
        <p:nvPicPr>
          <p:cNvPr id="5" name="Image 4">
            <a:extLst>
              <a:ext uri="{FF2B5EF4-FFF2-40B4-BE49-F238E27FC236}">
                <a16:creationId xmlns:a16="http://schemas.microsoft.com/office/drawing/2014/main" id="{E95001A3-9320-5287-BB94-B72C5D62BABB}"/>
              </a:ext>
            </a:extLst>
          </p:cNvPr>
          <p:cNvPicPr>
            <a:picLocks noChangeAspect="1"/>
          </p:cNvPicPr>
          <p:nvPr/>
        </p:nvPicPr>
        <p:blipFill>
          <a:blip r:embed="rId2"/>
          <a:stretch>
            <a:fillRect/>
          </a:stretch>
        </p:blipFill>
        <p:spPr>
          <a:xfrm>
            <a:off x="6477002" y="1328394"/>
            <a:ext cx="5181600" cy="4838700"/>
          </a:xfrm>
          <a:prstGeom prst="rect">
            <a:avLst/>
          </a:prstGeom>
        </p:spPr>
      </p:pic>
      <p:pic>
        <p:nvPicPr>
          <p:cNvPr id="7" name="Image 6">
            <a:extLst>
              <a:ext uri="{FF2B5EF4-FFF2-40B4-BE49-F238E27FC236}">
                <a16:creationId xmlns:a16="http://schemas.microsoft.com/office/drawing/2014/main" id="{6B4111CA-5631-93E2-7358-A265A7BBC173}"/>
              </a:ext>
            </a:extLst>
          </p:cNvPr>
          <p:cNvPicPr>
            <a:picLocks noChangeAspect="1"/>
          </p:cNvPicPr>
          <p:nvPr/>
        </p:nvPicPr>
        <p:blipFill>
          <a:blip r:embed="rId3"/>
          <a:stretch>
            <a:fillRect/>
          </a:stretch>
        </p:blipFill>
        <p:spPr>
          <a:xfrm>
            <a:off x="2349545" y="4696640"/>
            <a:ext cx="2473915" cy="1711780"/>
          </a:xfrm>
          <a:prstGeom prst="rect">
            <a:avLst/>
          </a:prstGeom>
        </p:spPr>
      </p:pic>
      <p:sp>
        <p:nvSpPr>
          <p:cNvPr id="8" name="ZoneTexte 7">
            <a:extLst>
              <a:ext uri="{FF2B5EF4-FFF2-40B4-BE49-F238E27FC236}">
                <a16:creationId xmlns:a16="http://schemas.microsoft.com/office/drawing/2014/main" id="{20F3B667-EC9E-0B3A-2751-C09837C740D1}"/>
              </a:ext>
            </a:extLst>
          </p:cNvPr>
          <p:cNvSpPr txBox="1"/>
          <p:nvPr/>
        </p:nvSpPr>
        <p:spPr>
          <a:xfrm>
            <a:off x="7536178" y="6023610"/>
            <a:ext cx="4263390" cy="523220"/>
          </a:xfrm>
          <a:prstGeom prst="rect">
            <a:avLst/>
          </a:prstGeom>
          <a:noFill/>
        </p:spPr>
        <p:txBody>
          <a:bodyPr wrap="square" rtlCol="0">
            <a:spAutoFit/>
          </a:bodyPr>
          <a:lstStyle/>
          <a:p>
            <a:r>
              <a:rPr lang="fr-FR" sz="2800" b="1" dirty="0"/>
              <a:t>Courbe de saturation</a:t>
            </a:r>
          </a:p>
        </p:txBody>
      </p:sp>
    </p:spTree>
    <p:extLst>
      <p:ext uri="{BB962C8B-B14F-4D97-AF65-F5344CB8AC3E}">
        <p14:creationId xmlns:p14="http://schemas.microsoft.com/office/powerpoint/2010/main" val="18424566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104</TotalTime>
  <Words>715</Words>
  <Application>Microsoft Office PowerPoint</Application>
  <PresentationFormat>Grand écran</PresentationFormat>
  <Paragraphs>34</Paragraphs>
  <Slides>14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14</vt:i4>
      </vt:variant>
    </vt:vector>
  </HeadingPairs>
  <TitlesOfParts>
    <vt:vector size="17" baseType="lpstr">
      <vt:lpstr>Algerian</vt:lpstr>
      <vt:lpstr>Garamond</vt:lpstr>
      <vt:lpstr>Savon</vt:lpstr>
      <vt:lpstr>COMPACTAGE DES  SOLS</vt:lpstr>
      <vt:lpstr>Introduction </vt:lpstr>
      <vt:lpstr>Définition </vt:lpstr>
      <vt:lpstr>Courbe de compactage pour une énergie de compactage donnée.</vt:lpstr>
      <vt:lpstr>Présentation PowerPoint</vt:lpstr>
      <vt:lpstr>Facteurs d’influence</vt:lpstr>
      <vt:lpstr>1. Influence de la nature du sol :</vt:lpstr>
      <vt:lpstr>.2. Influence de l’énergie de compactage </vt:lpstr>
      <vt:lpstr>3. Enveloppe des courbes de compactage  " Courbe  de  saturation" : </vt:lpstr>
      <vt:lpstr>Essais de compactage au laboratoire ‘Essai Proctor’</vt:lpstr>
      <vt:lpstr>Présentation PowerPoint</vt:lpstr>
      <vt:lpstr>Présentation PowerPoint</vt:lpstr>
      <vt:lpstr>exercices</vt:lpstr>
      <vt:lpstr>Exercice d’application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Benzian Fazilet</dc:creator>
  <cp:lastModifiedBy>Benzian Fazilet</cp:lastModifiedBy>
  <cp:revision>2</cp:revision>
  <dcterms:created xsi:type="dcterms:W3CDTF">2025-11-05T08:50:40Z</dcterms:created>
  <dcterms:modified xsi:type="dcterms:W3CDTF">2025-11-05T10:34:49Z</dcterms:modified>
</cp:coreProperties>
</file>