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81" r:id="rId7"/>
    <p:sldId id="282" r:id="rId8"/>
    <p:sldId id="283" r:id="rId9"/>
    <p:sldId id="284" r:id="rId10"/>
    <p:sldId id="285" r:id="rId11"/>
    <p:sldId id="274" r:id="rId12"/>
    <p:sldId id="265" r:id="rId13"/>
    <p:sldId id="286" r:id="rId14"/>
    <p:sldId id="288" r:id="rId15"/>
    <p:sldId id="287" r:id="rId16"/>
    <p:sldId id="289" r:id="rId17"/>
    <p:sldId id="290" r:id="rId18"/>
    <p:sldId id="291" r:id="rId19"/>
    <p:sldId id="293" r:id="rId20"/>
    <p:sldId id="294" r:id="rId21"/>
    <p:sldId id="295" r:id="rId22"/>
    <p:sldId id="311" r:id="rId23"/>
    <p:sldId id="297" r:id="rId24"/>
    <p:sldId id="298" r:id="rId25"/>
    <p:sldId id="299" r:id="rId26"/>
    <p:sldId id="301" r:id="rId27"/>
    <p:sldId id="302" r:id="rId28"/>
    <p:sldId id="303" r:id="rId29"/>
    <p:sldId id="300" r:id="rId30"/>
    <p:sldId id="312" r:id="rId31"/>
    <p:sldId id="304" r:id="rId32"/>
    <p:sldId id="267" r:id="rId33"/>
    <p:sldId id="314" r:id="rId34"/>
    <p:sldId id="268" r:id="rId35"/>
    <p:sldId id="269" r:id="rId36"/>
    <p:sldId id="270" r:id="rId37"/>
    <p:sldId id="271" r:id="rId38"/>
    <p:sldId id="316" r:id="rId39"/>
    <p:sldId id="320" r:id="rId40"/>
    <p:sldId id="322" r:id="rId41"/>
    <p:sldId id="324" r:id="rId42"/>
    <p:sldId id="272" r:id="rId43"/>
    <p:sldId id="275" r:id="rId44"/>
    <p:sldId id="278" r:id="rId45"/>
    <p:sldId id="326" r:id="rId46"/>
    <p:sldId id="308" r:id="rId47"/>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147"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0E4012A6-62E6-4591-940A-572CF6E48E10}" type="datetimeFigureOut">
              <a:rPr lang="fr-FR" smtClean="0"/>
              <a:pPr/>
              <a:t>23/12/2023</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DBC38C-9CB2-4FAC-9246-4C6FFF2D122E}"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4012A6-62E6-4591-940A-572CF6E48E10}" type="datetimeFigureOut">
              <a:rPr lang="fr-FR" smtClean="0"/>
              <a:pPr/>
              <a:t>23/12/2023</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DBC38C-9CB2-4FAC-9246-4C6FFF2D122E}"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642919"/>
            <a:ext cx="7772400" cy="1643073"/>
          </a:xfrm>
        </p:spPr>
        <p:txBody>
          <a:bodyPr>
            <a:normAutofit fontScale="90000"/>
          </a:bodyPr>
          <a:lstStyle/>
          <a:p>
            <a:pPr algn="r" rtl="1"/>
            <a:r>
              <a:rPr lang="ar-DZ" sz="3600" dirty="0" smtClean="0"/>
              <a:t>كلية العلوم الإنسانية و العلوم الاجتماعية</a:t>
            </a:r>
            <a:br>
              <a:rPr lang="ar-DZ" sz="3600" dirty="0" smtClean="0"/>
            </a:br>
            <a:r>
              <a:rPr lang="ar-DZ" sz="3600" dirty="0" smtClean="0"/>
              <a:t>قسم علم الآثار</a:t>
            </a:r>
            <a:br>
              <a:rPr lang="ar-DZ" sz="3600" dirty="0" smtClean="0"/>
            </a:br>
            <a:r>
              <a:rPr lang="ar-DZ" sz="3600" dirty="0" smtClean="0"/>
              <a:t>ال</a:t>
            </a:r>
            <a:r>
              <a:rPr lang="ar-DZ" sz="3600" dirty="0" smtClean="0"/>
              <a:t>مستوى السنة الثانية </a:t>
            </a:r>
            <a:r>
              <a:rPr lang="ar-DZ" sz="3600" dirty="0" err="1" smtClean="0"/>
              <a:t>ماستر</a:t>
            </a:r>
            <a:r>
              <a:rPr lang="ar-DZ" sz="3600" dirty="0" smtClean="0"/>
              <a:t> </a:t>
            </a:r>
            <a:r>
              <a:rPr lang="ar-DZ" sz="3600" smtClean="0"/>
              <a:t>إسلامي </a:t>
            </a:r>
            <a:r>
              <a:rPr lang="ar-DZ" sz="3600" dirty="0" smtClean="0"/>
              <a:t/>
            </a:r>
            <a:br>
              <a:rPr lang="ar-DZ" sz="3600" dirty="0" smtClean="0"/>
            </a:br>
            <a:endParaRPr lang="fr-FR" sz="3600" dirty="0"/>
          </a:p>
        </p:txBody>
      </p:sp>
      <p:sp>
        <p:nvSpPr>
          <p:cNvPr id="3" name="Sous-titre 2"/>
          <p:cNvSpPr>
            <a:spLocks noGrp="1"/>
          </p:cNvSpPr>
          <p:nvPr>
            <p:ph type="subTitle" idx="1"/>
          </p:nvPr>
        </p:nvSpPr>
        <p:spPr>
          <a:xfrm>
            <a:off x="1371600" y="2500306"/>
            <a:ext cx="6400800" cy="2500330"/>
          </a:xfrm>
        </p:spPr>
        <p:txBody>
          <a:bodyPr/>
          <a:lstStyle/>
          <a:p>
            <a:endParaRPr lang="ar-DZ" dirty="0" smtClean="0"/>
          </a:p>
          <a:p>
            <a:pPr rtl="1"/>
            <a:r>
              <a:rPr lang="ar-DZ" dirty="0" smtClean="0"/>
              <a:t> </a:t>
            </a:r>
            <a:r>
              <a:rPr lang="ar-DZ" b="1" dirty="0" smtClean="0"/>
              <a:t>المادة:</a:t>
            </a:r>
            <a:r>
              <a:rPr lang="ar-DZ" dirty="0" smtClean="0"/>
              <a:t> </a:t>
            </a:r>
            <a:r>
              <a:rPr lang="ar-DZ" dirty="0" smtClean="0">
                <a:solidFill>
                  <a:srgbClr val="FF0000"/>
                </a:solidFill>
              </a:rPr>
              <a:t>التدريب على ملتقيات البحث</a:t>
            </a:r>
          </a:p>
          <a:p>
            <a:pPr rtl="1"/>
            <a:r>
              <a:rPr lang="ar-DZ" dirty="0" smtClean="0"/>
              <a:t>الأستاذة :</a:t>
            </a:r>
            <a:r>
              <a:rPr lang="ar-DZ" dirty="0" err="1" smtClean="0"/>
              <a:t>حمزاوي</a:t>
            </a:r>
            <a:endParaRPr lang="fr-FR" dirty="0" smtClean="0"/>
          </a:p>
          <a:p>
            <a:pPr rtl="1"/>
            <a:r>
              <a:rPr lang="ar-DZ" smtClean="0"/>
              <a:t>2023-2024</a:t>
            </a:r>
            <a:endParaRPr lang="fr-F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buNone/>
            </a:pPr>
            <a:r>
              <a:rPr lang="ar-DZ" sz="2800" dirty="0" smtClean="0"/>
              <a:t>9. من أهمية البحث أيضا أن يثري المكتبات مما ييسر العلوم </a:t>
            </a:r>
            <a:r>
              <a:rPr lang="ar-DZ" sz="2800" dirty="0" err="1" smtClean="0"/>
              <a:t>و</a:t>
            </a:r>
            <a:r>
              <a:rPr lang="ar-DZ" sz="2800" dirty="0" smtClean="0"/>
              <a:t> المعارف بين أيدي الباحثين </a:t>
            </a:r>
            <a:r>
              <a:rPr lang="ar-DZ" sz="2800" dirty="0" err="1" smtClean="0"/>
              <a:t>و</a:t>
            </a:r>
            <a:r>
              <a:rPr lang="ar-DZ" sz="2800" dirty="0" smtClean="0"/>
              <a:t> المتعلمين.</a:t>
            </a:r>
          </a:p>
          <a:p>
            <a:pPr algn="r" rtl="1">
              <a:buNone/>
            </a:pPr>
            <a:r>
              <a:rPr lang="ar-DZ" sz="2800" dirty="0" smtClean="0"/>
              <a:t>10. من أهمية البحث الإسهام في حل الإشكاليات و المشاكل التي المختلفة المجالات.</a:t>
            </a:r>
            <a:endParaRPr lang="fr-FR" sz="2800" dirty="0" smtClean="0"/>
          </a:p>
          <a:p>
            <a:pPr algn="r" rtl="1">
              <a:buNone/>
            </a:pPr>
            <a:r>
              <a:rPr lang="ar-DZ" sz="2800" dirty="0" smtClean="0"/>
              <a:t>من أهمية البحث كشف الأخطاء و معالجتها </a:t>
            </a:r>
            <a:r>
              <a:rPr lang="ar-DZ" sz="2800" dirty="0" err="1" smtClean="0"/>
              <a:t>و</a:t>
            </a:r>
            <a:r>
              <a:rPr lang="ar-DZ" sz="2800" dirty="0" smtClean="0"/>
              <a:t> إيجاد الحلول </a:t>
            </a:r>
            <a:r>
              <a:rPr lang="ar-DZ" sz="2800" dirty="0" err="1" smtClean="0"/>
              <a:t>و</a:t>
            </a:r>
            <a:r>
              <a:rPr lang="ar-DZ" sz="2800" dirty="0" smtClean="0"/>
              <a:t> تحسين الأحوال الاجتماعية </a:t>
            </a:r>
            <a:r>
              <a:rPr lang="ar-DZ" sz="2800" dirty="0" err="1" smtClean="0"/>
              <a:t>و</a:t>
            </a:r>
            <a:r>
              <a:rPr lang="ar-DZ" sz="2800" dirty="0" smtClean="0"/>
              <a:t> الاقتصادية </a:t>
            </a:r>
            <a:r>
              <a:rPr lang="ar-DZ" sz="2800" dirty="0" err="1" smtClean="0"/>
              <a:t>و</a:t>
            </a:r>
            <a:r>
              <a:rPr lang="ar-DZ" sz="2800" dirty="0" smtClean="0"/>
              <a:t> الثقافية...</a:t>
            </a:r>
          </a:p>
          <a:p>
            <a:pPr algn="r" rtl="1"/>
            <a:endParaRPr lang="fr-FR"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011222"/>
          </a:xfrm>
        </p:spPr>
        <p:txBody>
          <a:bodyPr/>
          <a:lstStyle/>
          <a:p>
            <a:pPr rtl="1"/>
            <a:r>
              <a:rPr lang="ar-DZ" sz="3600" dirty="0" smtClean="0">
                <a:solidFill>
                  <a:srgbClr val="FF0000"/>
                </a:solidFill>
              </a:rPr>
              <a:t>محاضرة 3</a:t>
            </a:r>
            <a:r>
              <a:rPr lang="ar-DZ" dirty="0" smtClean="0"/>
              <a:t>:</a:t>
            </a:r>
            <a:r>
              <a:rPr lang="ar-DZ" sz="3600" dirty="0" smtClean="0"/>
              <a:t>خطوات البحث</a:t>
            </a:r>
            <a:endParaRPr lang="fr-FR" sz="3600" dirty="0"/>
          </a:p>
        </p:txBody>
      </p:sp>
      <p:pic>
        <p:nvPicPr>
          <p:cNvPr id="6" name="Espace réservé du contenu 5" descr="C:\Users\karim\Desktop\docts tel phone\Screenshot_20201221-183831.jpg"/>
          <p:cNvPicPr>
            <a:picLocks noGrp="1"/>
          </p:cNvPicPr>
          <p:nvPr>
            <p:ph idx="1"/>
          </p:nvPr>
        </p:nvPicPr>
        <p:blipFill>
          <a:blip r:embed="rId2"/>
          <a:srcRect/>
          <a:stretch>
            <a:fillRect/>
          </a:stretch>
        </p:blipFill>
        <p:spPr bwMode="auto">
          <a:xfrm>
            <a:off x="2000232" y="1428736"/>
            <a:ext cx="5688000" cy="4896000"/>
          </a:xfrm>
          <a:prstGeom prst="rect">
            <a:avLst/>
          </a:prstGeom>
          <a:noFill/>
          <a:ln w="9525">
            <a:noFill/>
            <a:miter lim="800000"/>
            <a:headEnd/>
            <a:tailEnd/>
          </a:ln>
        </p:spPr>
      </p:pic>
      <p:sp>
        <p:nvSpPr>
          <p:cNvPr id="7" name="Rectangle 6"/>
          <p:cNvSpPr/>
          <p:nvPr/>
        </p:nvSpPr>
        <p:spPr>
          <a:xfrm>
            <a:off x="2357422" y="1714488"/>
            <a:ext cx="1285884" cy="3571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eaLnBrk="1" hangingPunct="1"/>
            <a:r>
              <a:rPr lang="ar-SA" sz="3600" b="1" u="sng" dirty="0" smtClean="0">
                <a:solidFill>
                  <a:srgbClr val="FF0000"/>
                </a:solidFill>
              </a:rPr>
              <a:t>خطوات البحث العلمي:</a:t>
            </a:r>
            <a:endParaRPr lang="en-US" sz="3600" b="1" u="sng" dirty="0" smtClean="0">
              <a:solidFill>
                <a:srgbClr val="FF0000"/>
              </a:solidFill>
            </a:endParaRPr>
          </a:p>
        </p:txBody>
      </p:sp>
      <p:sp>
        <p:nvSpPr>
          <p:cNvPr id="3075" name="Rectangle 3"/>
          <p:cNvSpPr>
            <a:spLocks noGrp="1" noChangeArrowheads="1"/>
          </p:cNvSpPr>
          <p:nvPr>
            <p:ph type="body" idx="1"/>
          </p:nvPr>
        </p:nvSpPr>
        <p:spPr/>
        <p:txBody>
          <a:bodyPr/>
          <a:lstStyle/>
          <a:p>
            <a:pPr marL="457200" indent="-457200" algn="r" rtl="1" eaLnBrk="1" hangingPunct="1">
              <a:lnSpc>
                <a:spcPct val="80000"/>
              </a:lnSpc>
              <a:buFont typeface="+mj-lt"/>
              <a:buAutoNum type="arabicPeriod"/>
            </a:pPr>
            <a:r>
              <a:rPr lang="ar-SA" sz="2400" b="1" dirty="0" smtClean="0">
                <a:solidFill>
                  <a:srgbClr val="0070C0"/>
                </a:solidFill>
              </a:rPr>
              <a:t>تعريف مشكلة البحث:</a:t>
            </a:r>
            <a:r>
              <a:rPr lang="ar-SA" sz="2400" dirty="0" smtClean="0"/>
              <a:t> ويكون بتحديد الموضوع( مشكلة البحث )، وطرح الأسئلة ضمن الزمان والمكان والأحداث والأشخاص والعلاقات. </a:t>
            </a:r>
            <a:endParaRPr lang="ar-SA" sz="2400" b="1" dirty="0" smtClean="0"/>
          </a:p>
          <a:p>
            <a:pPr marL="457200" indent="-457200" algn="r" rtl="1" eaLnBrk="1" hangingPunct="1">
              <a:lnSpc>
                <a:spcPct val="80000"/>
              </a:lnSpc>
              <a:buFont typeface="+mj-lt"/>
              <a:buAutoNum type="arabicPeriod"/>
            </a:pPr>
            <a:r>
              <a:rPr lang="ar-SA" sz="2400" b="1" dirty="0" smtClean="0">
                <a:solidFill>
                  <a:srgbClr val="0070C0"/>
                </a:solidFill>
              </a:rPr>
              <a:t>جمع المعلومات </a:t>
            </a:r>
            <a:r>
              <a:rPr lang="ar-SA" sz="2400" b="1" dirty="0" smtClean="0"/>
              <a:t>:</a:t>
            </a:r>
            <a:r>
              <a:rPr lang="ar-SA" sz="2400" dirty="0" smtClean="0"/>
              <a:t> من الكتب والمراجع والمعاجم والمقابلات والاستبيانات … ومعرفة ما يؤثر فيها من عوامل، أو علاقات تربط بينها وبين غيرها من المتغيرات والأفكار . </a:t>
            </a:r>
            <a:endParaRPr lang="ar-DZ" sz="2400" b="1" dirty="0" smtClean="0"/>
          </a:p>
          <a:p>
            <a:pPr marL="457200" indent="-457200" algn="r" rtl="1" eaLnBrk="1" hangingPunct="1">
              <a:lnSpc>
                <a:spcPct val="80000"/>
              </a:lnSpc>
              <a:buFont typeface="+mj-lt"/>
              <a:buAutoNum type="arabicPeriod"/>
            </a:pPr>
            <a:r>
              <a:rPr lang="ar-SA" sz="2400" b="1" dirty="0" smtClean="0"/>
              <a:t> </a:t>
            </a:r>
            <a:r>
              <a:rPr lang="ar-SA" sz="2400" b="1" dirty="0" smtClean="0">
                <a:solidFill>
                  <a:srgbClr val="0070C0"/>
                </a:solidFill>
              </a:rPr>
              <a:t>تشكيل الفرضيات</a:t>
            </a:r>
            <a:r>
              <a:rPr lang="ar-SA" sz="2400" b="1" dirty="0" smtClean="0"/>
              <a:t>: </a:t>
            </a:r>
            <a:r>
              <a:rPr lang="ar-SA" sz="2400" dirty="0" smtClean="0"/>
              <a:t>الفرض هو تخمين ذكي من صاحب المشكلة يتأثر بنوع الخبرة السابقة بموضوع المشكلة ، ويكون البحث عن علاقة بين متغيرين أو فكرتين ، أو مقولتين</a:t>
            </a:r>
            <a:r>
              <a:rPr lang="fr-FR" sz="2400" dirty="0" smtClean="0"/>
              <a:t>.</a:t>
            </a:r>
            <a:endParaRPr lang="ar-SA" sz="2400" b="1" dirty="0" smtClean="0"/>
          </a:p>
          <a:p>
            <a:pPr marL="457200" indent="-457200" algn="r" rtl="1" eaLnBrk="1" hangingPunct="1">
              <a:lnSpc>
                <a:spcPct val="80000"/>
              </a:lnSpc>
              <a:buFont typeface="+mj-lt"/>
              <a:buAutoNum type="arabicPeriod"/>
            </a:pPr>
            <a:r>
              <a:rPr lang="ar-SA" sz="2400" b="1" dirty="0" smtClean="0">
                <a:solidFill>
                  <a:srgbClr val="0070C0"/>
                </a:solidFill>
              </a:rPr>
              <a:t>تحليل المعلومات</a:t>
            </a:r>
            <a:r>
              <a:rPr lang="ar-SA" sz="2400" b="1" dirty="0" smtClean="0"/>
              <a:t>:</a:t>
            </a:r>
            <a:r>
              <a:rPr lang="ar-SA" sz="2400" dirty="0" smtClean="0"/>
              <a:t> ويكون بالتأكد من صحة الفرضيات باختبارها ومراجعتها وموازنتها .</a:t>
            </a:r>
            <a:endParaRPr lang="ar-SA" sz="2400" b="1" dirty="0" smtClean="0"/>
          </a:p>
          <a:p>
            <a:pPr marL="457200" indent="-457200" algn="r" rtl="1" eaLnBrk="1" hangingPunct="1">
              <a:lnSpc>
                <a:spcPct val="80000"/>
              </a:lnSpc>
              <a:buFont typeface="+mj-lt"/>
              <a:buAutoNum type="arabicPeriod"/>
            </a:pPr>
            <a:r>
              <a:rPr lang="ar-SA" sz="2400" b="1" dirty="0" smtClean="0"/>
              <a:t> </a:t>
            </a:r>
            <a:r>
              <a:rPr lang="ar-SA" sz="2400" b="1" dirty="0" smtClean="0">
                <a:solidFill>
                  <a:srgbClr val="0070C0"/>
                </a:solidFill>
              </a:rPr>
              <a:t>استخلاص النتائج ونشرها </a:t>
            </a:r>
            <a:r>
              <a:rPr lang="ar-DZ" sz="2400" b="1" dirty="0" smtClean="0">
                <a:solidFill>
                  <a:srgbClr val="FF0000"/>
                </a:solidFill>
              </a:rPr>
              <a:t>: </a:t>
            </a:r>
            <a:r>
              <a:rPr lang="ar-SA" sz="2400" dirty="0" smtClean="0"/>
              <a:t>ويكون بتفسير ومناقشة ما تم التوصل إليه من حلول وكشف العلاقات ( غاية البحث ).</a:t>
            </a:r>
            <a:r>
              <a:rPr lang="en-US" sz="2400" dirty="0" smtClean="0"/>
              <a:t>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rtl="1">
              <a:buFont typeface="+mj-lt"/>
              <a:buAutoNum type="arabicPeriod"/>
            </a:pPr>
            <a:r>
              <a:rPr lang="ar-SA" sz="3600" dirty="0" smtClean="0">
                <a:solidFill>
                  <a:srgbClr val="FF0000"/>
                </a:solidFill>
              </a:rPr>
              <a:t>مشكلة البحث</a:t>
            </a:r>
            <a:endParaRPr lang="fr-FR" sz="3600"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algn="r" rtl="1">
              <a:buNone/>
            </a:pPr>
            <a:r>
              <a:rPr lang="fr-FR" dirty="0" smtClean="0"/>
              <a:t/>
            </a:r>
            <a:br>
              <a:rPr lang="fr-FR" dirty="0" smtClean="0"/>
            </a:br>
            <a:r>
              <a:rPr lang="ar-SA" sz="4600" dirty="0" smtClean="0"/>
              <a:t>يعتبر تحديد المشكلة أهم الخطوات على الإطلاق. و يحتاج تحديد المشكلة إلى خبرة ودراية من الباحث وهي أمور تكتسب بالممارسة العلمية والعملية للبحوث ومن القراءات المتعمقة</a:t>
            </a:r>
            <a:r>
              <a:rPr lang="fr-FR" sz="4600" dirty="0" smtClean="0"/>
              <a:t>.</a:t>
            </a:r>
            <a:br>
              <a:rPr lang="fr-FR" sz="4600" dirty="0" smtClean="0"/>
            </a:br>
            <a:r>
              <a:rPr lang="ar-SA" sz="4600" dirty="0" smtClean="0"/>
              <a:t>قد يتضح لنا أن المشكلة محل البحث، يمكن تجزئتها إلى عدة أجزاء ومواضيع بح</a:t>
            </a:r>
            <a:r>
              <a:rPr lang="ar-DZ" sz="4600" dirty="0" smtClean="0"/>
              <a:t>ي</a:t>
            </a:r>
            <a:r>
              <a:rPr lang="ar-SA" sz="4600" dirty="0" smtClean="0"/>
              <a:t>ث كل موضوع يبحثه باحث أو مجموعة </a:t>
            </a:r>
            <a:r>
              <a:rPr lang="ar-SA" sz="4600" dirty="0" err="1" smtClean="0"/>
              <a:t>ب</a:t>
            </a:r>
            <a:r>
              <a:rPr lang="ar-DZ" sz="4600" dirty="0" smtClean="0"/>
              <a:t>ا</a:t>
            </a:r>
            <a:r>
              <a:rPr lang="ar-SA" sz="4600" dirty="0" smtClean="0"/>
              <a:t>ح</a:t>
            </a:r>
            <a:r>
              <a:rPr lang="ar-DZ" sz="4600" dirty="0" err="1" smtClean="0"/>
              <a:t>ثين</a:t>
            </a:r>
            <a:r>
              <a:rPr lang="ar-SA" sz="4600" dirty="0" smtClean="0"/>
              <a:t> حسب قدراتهم واستعدادهم وبذلك يمكن ترشيد الوقت والجهد والتكلفة</a:t>
            </a:r>
            <a:r>
              <a:rPr lang="fr-FR" sz="4600" dirty="0" smtClean="0"/>
              <a:t>.</a:t>
            </a:r>
            <a:endParaRPr lang="ar-DZ" sz="4600" dirty="0" smtClean="0"/>
          </a:p>
          <a:p>
            <a:pPr algn="r" rtl="1">
              <a:buNone/>
            </a:pPr>
            <a:r>
              <a:rPr lang="fr-FR" dirty="0" smtClean="0"/>
              <a:t/>
            </a:r>
            <a:br>
              <a:rPr lang="fr-FR" dirty="0" smtClean="0"/>
            </a:b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3600" dirty="0" smtClean="0">
                <a:solidFill>
                  <a:srgbClr val="FF0000"/>
                </a:solidFill>
              </a:rPr>
              <a:t>كيفية اختيار مشكلة البحث</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algn="r" rtl="1">
              <a:buNone/>
            </a:pPr>
            <a:r>
              <a:rPr lang="fr-FR" dirty="0" smtClean="0"/>
              <a:t/>
            </a:r>
            <a:br>
              <a:rPr lang="fr-FR" dirty="0" smtClean="0"/>
            </a:br>
            <a:r>
              <a:rPr lang="ar-SA" dirty="0" smtClean="0"/>
              <a:t>تعتبر مشكلة البحث العلمي هي المنطلق </a:t>
            </a:r>
            <a:r>
              <a:rPr lang="ar-SA" dirty="0" err="1" smtClean="0"/>
              <a:t>و</a:t>
            </a:r>
            <a:r>
              <a:rPr lang="ar-SA" dirty="0" smtClean="0"/>
              <a:t> البداية التي يبدأ منها البحث العلمي </a:t>
            </a:r>
            <a:r>
              <a:rPr lang="ar-SA" dirty="0" err="1" smtClean="0"/>
              <a:t>و</a:t>
            </a:r>
            <a:r>
              <a:rPr lang="ar-SA" dirty="0" smtClean="0"/>
              <a:t> له</a:t>
            </a:r>
            <a:r>
              <a:rPr lang="ar-DZ" dirty="0" smtClean="0"/>
              <a:t>ذ</a:t>
            </a:r>
            <a:r>
              <a:rPr lang="ar-SA" dirty="0" smtClean="0"/>
              <a:t>ا فاختيارها </a:t>
            </a:r>
            <a:r>
              <a:rPr lang="ar-SA" dirty="0" err="1" smtClean="0"/>
              <a:t>و</a:t>
            </a:r>
            <a:r>
              <a:rPr lang="ar-SA" dirty="0" smtClean="0"/>
              <a:t> تحديدها يعتبر أمرا في غاية الصعوبة </a:t>
            </a:r>
            <a:r>
              <a:rPr lang="ar-SA" dirty="0" err="1" smtClean="0"/>
              <a:t>و</a:t>
            </a:r>
            <a:r>
              <a:rPr lang="ar-SA" dirty="0" smtClean="0"/>
              <a:t> هذا الأمر يقع فيه الكثير من الباحثين المبتدئين في مرحلة الليسانس خاصة ، </a:t>
            </a:r>
            <a:r>
              <a:rPr lang="ar-DZ" dirty="0" smtClean="0"/>
              <a:t>ف</a:t>
            </a:r>
            <a:r>
              <a:rPr lang="ar-SA" dirty="0" smtClean="0"/>
              <a:t>نجد الكثير من الطلبة لا يأتون بأبحاث </a:t>
            </a:r>
            <a:r>
              <a:rPr lang="ar-SA" dirty="0" err="1" smtClean="0"/>
              <a:t>و</a:t>
            </a:r>
            <a:r>
              <a:rPr lang="ar-SA" dirty="0" smtClean="0"/>
              <a:t> دراسات جديدة </a:t>
            </a:r>
            <a:r>
              <a:rPr lang="ar-DZ" dirty="0" smtClean="0"/>
              <a:t>ل</a:t>
            </a:r>
            <a:r>
              <a:rPr lang="ar-SA" dirty="0" smtClean="0"/>
              <a:t>سوء الاختيار لمشكلة البحث أو اختيار مشكلة هي في الحقيقة ليست مشكلة ،و </a:t>
            </a:r>
            <a:r>
              <a:rPr lang="ar-DZ" dirty="0" smtClean="0"/>
              <a:t>ذلك </a:t>
            </a:r>
            <a:r>
              <a:rPr lang="ar-DZ" dirty="0" err="1" smtClean="0"/>
              <a:t>ل</a:t>
            </a:r>
            <a:r>
              <a:rPr lang="ar-SA" dirty="0" smtClean="0"/>
              <a:t>عدم المطالعة </a:t>
            </a:r>
            <a:r>
              <a:rPr lang="ar-SA" dirty="0" err="1" smtClean="0"/>
              <a:t>و</a:t>
            </a:r>
            <a:r>
              <a:rPr lang="ar-SA" dirty="0" smtClean="0"/>
              <a:t> البحث </a:t>
            </a:r>
            <a:r>
              <a:rPr lang="ar-SA" dirty="0" err="1" smtClean="0"/>
              <a:t>و</a:t>
            </a:r>
            <a:r>
              <a:rPr lang="ar-SA" dirty="0" smtClean="0"/>
              <a:t> المستوى الضعيف </a:t>
            </a:r>
            <a:r>
              <a:rPr lang="ar-DZ" dirty="0" smtClean="0"/>
              <a:t>ف</a:t>
            </a:r>
            <a:r>
              <a:rPr lang="ar-SA" dirty="0" err="1" smtClean="0"/>
              <a:t>يخيل</a:t>
            </a:r>
            <a:r>
              <a:rPr lang="ar-SA" dirty="0" smtClean="0"/>
              <a:t> إليهم أنها مشكلة </a:t>
            </a:r>
            <a:r>
              <a:rPr lang="ar-SA" dirty="0" err="1" smtClean="0"/>
              <a:t>و</a:t>
            </a:r>
            <a:r>
              <a:rPr lang="ar-SA" dirty="0" smtClean="0"/>
              <a:t> له</a:t>
            </a:r>
            <a:r>
              <a:rPr lang="ar-DZ" dirty="0" smtClean="0"/>
              <a:t>ذ</a:t>
            </a:r>
            <a:r>
              <a:rPr lang="ar-SA" dirty="0" smtClean="0"/>
              <a:t>ا فإننا نطرح السؤال التالي ما هي مشكلة البحث </a:t>
            </a:r>
            <a:r>
              <a:rPr lang="ar-SA" dirty="0" err="1" smtClean="0"/>
              <a:t>و</a:t>
            </a:r>
            <a:r>
              <a:rPr lang="ar-SA" dirty="0" smtClean="0"/>
              <a:t> كيف يتم اختيارها؟</a:t>
            </a:r>
            <a:r>
              <a:rPr lang="fr-FR" dirty="0" smtClean="0"/>
              <a:t/>
            </a:r>
            <a:br>
              <a:rPr lang="fr-FR" dirty="0" smtClean="0"/>
            </a:br>
            <a:endParaRPr lang="fr-F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a:bodyPr>
          <a:lstStyle/>
          <a:p>
            <a:pPr algn="r" rtl="1"/>
            <a:r>
              <a:rPr lang="ar-SA" dirty="0" smtClean="0"/>
              <a:t>مشكلة البحث هي التساؤل الذي يطرحه الباحث في بداية بحثه مما ينتج عنه بحث </a:t>
            </a:r>
            <a:r>
              <a:rPr lang="ar-SA" dirty="0" err="1" smtClean="0"/>
              <a:t>و</a:t>
            </a:r>
            <a:r>
              <a:rPr lang="ar-SA" dirty="0" smtClean="0"/>
              <a:t> دراسة تتمثل في جمع معلومات </a:t>
            </a:r>
            <a:r>
              <a:rPr lang="ar-SA" dirty="0" err="1" smtClean="0"/>
              <a:t>و</a:t>
            </a:r>
            <a:r>
              <a:rPr lang="ar-SA" dirty="0" smtClean="0"/>
              <a:t> تنقيحها من أجل الوصول إلى حلول لتلك المشكلة أو التنبؤ </a:t>
            </a:r>
            <a:r>
              <a:rPr lang="ar-SA" dirty="0" err="1" smtClean="0"/>
              <a:t>بها</a:t>
            </a:r>
            <a:r>
              <a:rPr lang="fr-FR" dirty="0" smtClean="0"/>
              <a:t> .</a:t>
            </a:r>
            <a:br>
              <a:rPr lang="fr-FR" dirty="0" smtClean="0"/>
            </a:br>
            <a:r>
              <a:rPr lang="ar-SA" dirty="0" smtClean="0"/>
              <a:t>كيف يتم </a:t>
            </a:r>
            <a:r>
              <a:rPr lang="ar-SA" dirty="0" err="1" smtClean="0"/>
              <a:t>ا</a:t>
            </a:r>
            <a:r>
              <a:rPr lang="ar-DZ" dirty="0" smtClean="0"/>
              <a:t>خ</a:t>
            </a:r>
            <a:r>
              <a:rPr lang="ar-SA" dirty="0" smtClean="0"/>
              <a:t>تيار مشكلة البحث؟</a:t>
            </a:r>
            <a:r>
              <a:rPr lang="fr-FR" dirty="0" smtClean="0"/>
              <a:t> </a:t>
            </a:r>
            <a:endParaRPr lang="ar-DZ" dirty="0" smtClean="0"/>
          </a:p>
          <a:p>
            <a:pPr algn="r" rtl="1"/>
            <a:r>
              <a:rPr lang="ar-SA" dirty="0" smtClean="0">
                <a:solidFill>
                  <a:srgbClr val="FFC000"/>
                </a:solidFill>
              </a:rPr>
              <a:t>أولا</a:t>
            </a:r>
            <a:r>
              <a:rPr lang="ar-DZ" dirty="0" smtClean="0">
                <a:solidFill>
                  <a:srgbClr val="FFC000"/>
                </a:solidFill>
              </a:rPr>
              <a:t>: </a:t>
            </a:r>
            <a:r>
              <a:rPr lang="ar-SA" dirty="0" smtClean="0">
                <a:solidFill>
                  <a:srgbClr val="FFC000"/>
                </a:solidFill>
              </a:rPr>
              <a:t>مشكلة البحث هي ذاتية </a:t>
            </a:r>
            <a:r>
              <a:rPr lang="ar-SA" dirty="0" smtClean="0"/>
              <a:t>في كثير من الأحيان فاختيارها يرجع إلى ذاتية الباحث </a:t>
            </a:r>
            <a:r>
              <a:rPr lang="ar-SA" dirty="0" err="1" smtClean="0"/>
              <a:t>و</a:t>
            </a:r>
            <a:r>
              <a:rPr lang="ar-SA" dirty="0" smtClean="0"/>
              <a:t> حسب رغباته </a:t>
            </a:r>
            <a:r>
              <a:rPr lang="ar-SA" dirty="0" err="1" smtClean="0"/>
              <a:t>و</a:t>
            </a:r>
            <a:r>
              <a:rPr lang="ar-SA" dirty="0" smtClean="0"/>
              <a:t> ميوله </a:t>
            </a:r>
            <a:r>
              <a:rPr lang="ar-SA" dirty="0" err="1" smtClean="0"/>
              <a:t>و</a:t>
            </a:r>
            <a:r>
              <a:rPr lang="ar-SA" dirty="0" smtClean="0"/>
              <a:t> له</a:t>
            </a:r>
            <a:r>
              <a:rPr lang="ar-DZ" dirty="0" smtClean="0"/>
              <a:t>ذ</a:t>
            </a:r>
            <a:r>
              <a:rPr lang="ar-SA" dirty="0" smtClean="0"/>
              <a:t>ا فه</a:t>
            </a:r>
            <a:r>
              <a:rPr lang="ar-DZ" dirty="0" smtClean="0"/>
              <a:t>ذ</a:t>
            </a:r>
            <a:r>
              <a:rPr lang="ar-SA" dirty="0" smtClean="0"/>
              <a:t>ه الذاتية لا تكون علمية </a:t>
            </a:r>
            <a:r>
              <a:rPr lang="ar-SA" dirty="0" err="1" smtClean="0"/>
              <a:t>و</a:t>
            </a:r>
            <a:r>
              <a:rPr lang="ar-SA" dirty="0" smtClean="0"/>
              <a:t> مبنية على أسس </a:t>
            </a:r>
            <a:r>
              <a:rPr lang="ar-DZ" dirty="0" smtClean="0"/>
              <a:t>م</a:t>
            </a:r>
            <a:r>
              <a:rPr lang="ar-SA" dirty="0" smtClean="0"/>
              <a:t>ما يؤدي بالضرورة إلى عدم </a:t>
            </a:r>
            <a:r>
              <a:rPr lang="ar-SA" dirty="0" err="1" smtClean="0"/>
              <a:t>نجاعة</a:t>
            </a:r>
            <a:r>
              <a:rPr lang="ar-SA" dirty="0" smtClean="0"/>
              <a:t> البحث </a:t>
            </a:r>
            <a:r>
              <a:rPr lang="ar-SA" dirty="0" err="1" smtClean="0"/>
              <a:t>و</a:t>
            </a:r>
            <a:r>
              <a:rPr lang="ar-SA" dirty="0" smtClean="0"/>
              <a:t> عدم الفائدة منه</a:t>
            </a:r>
            <a:r>
              <a:rPr lang="fr-FR" dirty="0" smtClean="0"/>
              <a:t>.</a:t>
            </a:r>
            <a:br>
              <a:rPr lang="fr-FR" dirty="0" smtClean="0"/>
            </a:br>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20000"/>
          </a:bodyPr>
          <a:lstStyle/>
          <a:p>
            <a:pPr algn="r" rtl="1"/>
            <a:r>
              <a:rPr lang="ar-SA" dirty="0" smtClean="0">
                <a:solidFill>
                  <a:srgbClr val="00B0F0"/>
                </a:solidFill>
              </a:rPr>
              <a:t>ثانيا</a:t>
            </a:r>
            <a:r>
              <a:rPr lang="ar-DZ" dirty="0" smtClean="0">
                <a:solidFill>
                  <a:srgbClr val="00B0F0"/>
                </a:solidFill>
              </a:rPr>
              <a:t>:</a:t>
            </a:r>
            <a:r>
              <a:rPr lang="ar-SA" dirty="0" smtClean="0">
                <a:solidFill>
                  <a:srgbClr val="00B0F0"/>
                </a:solidFill>
              </a:rPr>
              <a:t> مشكلة تنتج عن الإطلاع </a:t>
            </a:r>
            <a:r>
              <a:rPr lang="ar-SA" dirty="0" err="1" smtClean="0"/>
              <a:t>ال</a:t>
            </a:r>
            <a:r>
              <a:rPr lang="ar-DZ" dirty="0" smtClean="0"/>
              <a:t>ذي</a:t>
            </a:r>
            <a:r>
              <a:rPr lang="ar-SA" dirty="0" smtClean="0"/>
              <a:t> يقوم </a:t>
            </a:r>
            <a:r>
              <a:rPr lang="ar-SA" dirty="0" err="1" smtClean="0"/>
              <a:t>به</a:t>
            </a:r>
            <a:r>
              <a:rPr lang="ar-SA" dirty="0" smtClean="0"/>
              <a:t> الباحث لأن كثرة الإطلاع يوفر المعلومات التي تطرح لدى الباحث العديد من المشكلات التي يريد البحث فيها</a:t>
            </a:r>
            <a:r>
              <a:rPr lang="fr-FR" dirty="0" smtClean="0"/>
              <a:t> .</a:t>
            </a:r>
            <a:br>
              <a:rPr lang="fr-FR" dirty="0" smtClean="0"/>
            </a:br>
            <a:r>
              <a:rPr lang="ar-SA" dirty="0" smtClean="0">
                <a:solidFill>
                  <a:srgbClr val="00B0F0"/>
                </a:solidFill>
              </a:rPr>
              <a:t>ثالثا</a:t>
            </a:r>
            <a:r>
              <a:rPr lang="ar-DZ" dirty="0" smtClean="0">
                <a:solidFill>
                  <a:srgbClr val="00B0F0"/>
                </a:solidFill>
              </a:rPr>
              <a:t>:</a:t>
            </a:r>
            <a:r>
              <a:rPr lang="ar-SA" dirty="0" smtClean="0">
                <a:solidFill>
                  <a:srgbClr val="00B0F0"/>
                </a:solidFill>
              </a:rPr>
              <a:t> من خلال الدراسات السابقة </a:t>
            </a:r>
            <a:r>
              <a:rPr lang="ar-SA" dirty="0" err="1" smtClean="0"/>
              <a:t>و</a:t>
            </a:r>
            <a:r>
              <a:rPr lang="ar-SA" dirty="0" smtClean="0"/>
              <a:t> البحوث العلمية التي يصادفها الباحث تتولد لديه رغبة في دراسة مشكلات لم تتعرض لها تلك الدراسات السابقة من أجل إضافة معلومات جديدة للبحث العلمي</a:t>
            </a:r>
            <a:r>
              <a:rPr lang="fr-FR" dirty="0" smtClean="0"/>
              <a:t> .</a:t>
            </a:r>
            <a:br>
              <a:rPr lang="fr-FR" dirty="0" smtClean="0"/>
            </a:br>
            <a:r>
              <a:rPr lang="ar-SA" dirty="0" smtClean="0">
                <a:solidFill>
                  <a:srgbClr val="00B0F0"/>
                </a:solidFill>
              </a:rPr>
              <a:t>رابعا: أفكار الأساتذة </a:t>
            </a:r>
            <a:r>
              <a:rPr lang="ar-SA" dirty="0" err="1" smtClean="0">
                <a:solidFill>
                  <a:srgbClr val="00B0F0"/>
                </a:solidFill>
              </a:rPr>
              <a:t>و</a:t>
            </a:r>
            <a:r>
              <a:rPr lang="ar-SA" dirty="0" smtClean="0">
                <a:solidFill>
                  <a:srgbClr val="00B0F0"/>
                </a:solidFill>
              </a:rPr>
              <a:t> الخبراء </a:t>
            </a:r>
            <a:r>
              <a:rPr lang="ar-SA" dirty="0" smtClean="0"/>
              <a:t>: من خلال الدروس </a:t>
            </a:r>
            <a:r>
              <a:rPr lang="ar-SA" dirty="0" err="1" smtClean="0"/>
              <a:t>و</a:t>
            </a:r>
            <a:r>
              <a:rPr lang="ar-SA" dirty="0" smtClean="0"/>
              <a:t> المحاضرات التي يتطلع </a:t>
            </a:r>
            <a:r>
              <a:rPr lang="ar-DZ" dirty="0" smtClean="0"/>
              <a:t>ع</a:t>
            </a:r>
            <a:r>
              <a:rPr lang="ar-SA" dirty="0" smtClean="0"/>
              <a:t>ليها الباحث بحثا عن المعلومات </a:t>
            </a:r>
            <a:r>
              <a:rPr lang="ar-DZ" dirty="0" smtClean="0"/>
              <a:t>ف</a:t>
            </a:r>
            <a:r>
              <a:rPr lang="ar-SA" dirty="0" smtClean="0"/>
              <a:t>يتلقى من خلالها أفكارا </a:t>
            </a:r>
            <a:r>
              <a:rPr lang="ar-SA" dirty="0" err="1" smtClean="0"/>
              <a:t>و</a:t>
            </a:r>
            <a:r>
              <a:rPr lang="ar-SA" dirty="0" smtClean="0"/>
              <a:t> مشكلات يتم طرحها سواء بصورة إرادية أم لا ، تلك الأفكار يقو</a:t>
            </a:r>
            <a:r>
              <a:rPr lang="ar-DZ" dirty="0" smtClean="0"/>
              <a:t>م </a:t>
            </a:r>
            <a:r>
              <a:rPr lang="ar-SA" dirty="0" smtClean="0"/>
              <a:t>الباحث بتحويلها إلى مشكلة </a:t>
            </a:r>
            <a:r>
              <a:rPr lang="ar-DZ" dirty="0" smtClean="0"/>
              <a:t>يبحث </a:t>
            </a:r>
            <a:r>
              <a:rPr lang="ar-SA" dirty="0" smtClean="0"/>
              <a:t>فيها</a:t>
            </a:r>
            <a:r>
              <a:rPr lang="fr-FR" dirty="0" smtClean="0"/>
              <a:t> .</a:t>
            </a:r>
            <a:br>
              <a:rPr lang="fr-FR" dirty="0" smtClean="0"/>
            </a:br>
            <a:endParaRPr lang="fr-F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t> </a:t>
            </a:r>
            <a:r>
              <a:rPr lang="ar-SA" sz="3600" dirty="0" smtClean="0">
                <a:solidFill>
                  <a:srgbClr val="FF0000"/>
                </a:solidFill>
              </a:rPr>
              <a:t>ضبط إشكالية البحث</a:t>
            </a:r>
            <a:r>
              <a:rPr lang="ar-DZ" sz="3600" dirty="0" smtClean="0">
                <a:solidFill>
                  <a:srgbClr val="FF0000"/>
                </a:solidFill>
              </a:rPr>
              <a:t> لغة</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algn="r" rtl="1">
              <a:buNone/>
            </a:pPr>
            <a:r>
              <a:rPr lang="fr-FR" dirty="0" smtClean="0"/>
              <a:t/>
            </a:r>
            <a:br>
              <a:rPr lang="fr-FR" dirty="0" smtClean="0"/>
            </a:br>
            <a:r>
              <a:rPr lang="ar-SA" dirty="0" smtClean="0"/>
              <a:t>أشكل الأمر أي التبس واختلط، </a:t>
            </a:r>
            <a:r>
              <a:rPr lang="ar-SA" dirty="0" err="1" smtClean="0"/>
              <a:t>و</a:t>
            </a:r>
            <a:r>
              <a:rPr lang="ar-SA" dirty="0" smtClean="0"/>
              <a:t>"المشكلة" هي الأمر الصعب الملتبس والمشتبه، ولا شكَّ أنَّ "الإشكالية" أو "مشكلة البحث" لا تخرج من هذه المعاني</a:t>
            </a:r>
            <a:r>
              <a:rPr lang="fr-FR" dirty="0" smtClean="0"/>
              <a:t/>
            </a:r>
            <a:br>
              <a:rPr lang="fr-FR" dirty="0" smtClean="0"/>
            </a:br>
            <a:r>
              <a:rPr lang="ar-SA" dirty="0" smtClean="0"/>
              <a:t>غير أننا </a:t>
            </a:r>
            <a:r>
              <a:rPr lang="ar-DZ" dirty="0" smtClean="0"/>
              <a:t>يجب أن </a:t>
            </a:r>
            <a:r>
              <a:rPr lang="ar-SA" dirty="0" smtClean="0"/>
              <a:t>نفرِّق بين مصطلحي "الإشكالية" </a:t>
            </a:r>
            <a:r>
              <a:rPr lang="ar-SA" dirty="0" err="1" smtClean="0"/>
              <a:t>و</a:t>
            </a:r>
            <a:r>
              <a:rPr lang="ar-SA" dirty="0" smtClean="0"/>
              <a:t>"المشكلة"، </a:t>
            </a:r>
            <a:r>
              <a:rPr lang="ar-DZ" dirty="0" smtClean="0"/>
              <a:t>ف</a:t>
            </a:r>
            <a:r>
              <a:rPr lang="ar-SA" dirty="0" smtClean="0"/>
              <a:t>الأول</a:t>
            </a:r>
            <a:r>
              <a:rPr lang="ar-DZ" dirty="0" smtClean="0"/>
              <a:t>ى</a:t>
            </a:r>
            <a:r>
              <a:rPr lang="ar-SA" dirty="0" smtClean="0"/>
              <a:t> ما التبس من الأمور وكان له حلٌّ علمي ممكن، أمَّا المشكلة فتعني ما التبس وليس له حل منهجي وعلميٌّ ممكن</a:t>
            </a:r>
            <a:r>
              <a:rPr lang="fr-FR" dirty="0" smtClean="0"/>
              <a:t>.</a:t>
            </a:r>
            <a:br>
              <a:rPr lang="fr-FR" dirty="0" smtClean="0"/>
            </a:br>
            <a:r>
              <a:rPr lang="ar-SA" dirty="0" smtClean="0"/>
              <a:t>ومما يدعم هذا الاختيار أنَّ لفظ المشكل والمشكلة أخذ دلالات نفسية واجتماعية معقدة، أمَّا لفظ الإشكالية فبقي غير مشحون بهذه الأثقال</a:t>
            </a:r>
            <a:r>
              <a:rPr lang="fr-FR" dirty="0" smtClean="0"/>
              <a:t>.</a:t>
            </a:r>
          </a:p>
          <a:p>
            <a:pPr algn="r" rtl="1"/>
            <a:endParaRPr lang="fr-F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3600" dirty="0" smtClean="0">
                <a:solidFill>
                  <a:srgbClr val="FF0000"/>
                </a:solidFill>
              </a:rPr>
              <a:t>تعريف الإشكالية اصطلاح</a:t>
            </a:r>
            <a:r>
              <a:rPr lang="ar-DZ" sz="3600" dirty="0" smtClean="0">
                <a:solidFill>
                  <a:srgbClr val="FF0000"/>
                </a:solidFill>
              </a:rPr>
              <a:t>ا</a:t>
            </a:r>
            <a:endParaRPr lang="fr-FR" sz="3600" dirty="0">
              <a:solidFill>
                <a:srgbClr val="FF0000"/>
              </a:solidFill>
            </a:endParaRPr>
          </a:p>
        </p:txBody>
      </p:sp>
      <p:sp>
        <p:nvSpPr>
          <p:cNvPr id="3" name="Espace réservé du contenu 2"/>
          <p:cNvSpPr>
            <a:spLocks noGrp="1"/>
          </p:cNvSpPr>
          <p:nvPr>
            <p:ph idx="1"/>
          </p:nvPr>
        </p:nvSpPr>
        <p:spPr/>
        <p:txBody>
          <a:bodyPr>
            <a:normAutofit fontScale="85000" lnSpcReduction="20000"/>
          </a:bodyPr>
          <a:lstStyle/>
          <a:p>
            <a:pPr algn="r" rtl="1"/>
            <a:r>
              <a:rPr lang="fr-FR" dirty="0" smtClean="0"/>
              <a:t/>
            </a:r>
            <a:br>
              <a:rPr lang="fr-FR" dirty="0" smtClean="0"/>
            </a:br>
            <a:r>
              <a:rPr lang="ar-SA" dirty="0" smtClean="0">
                <a:solidFill>
                  <a:srgbClr val="00B0F0"/>
                </a:solidFill>
              </a:rPr>
              <a:t>إشكالية البحث هي</a:t>
            </a:r>
            <a:r>
              <a:rPr lang="ar-SA" dirty="0" smtClean="0"/>
              <a:t>:</a:t>
            </a:r>
            <a:r>
              <a:rPr lang="ar-DZ" dirty="0" smtClean="0"/>
              <a:t> </a:t>
            </a:r>
            <a:r>
              <a:rPr lang="ar-SA" dirty="0" smtClean="0"/>
              <a:t>جملة الأسئلة الجديرة التي يطرحها الملاحظ العلمي، حول ظاهرة معينة، وهي أسئلة قابلة لإيجاد جواب منطقي، يمكن من فهمها أو تفسيرها أو التحكم فيها، بناء على تقسيم معين، حسب تخصص الباحث"بهذا التعريف يخرج كلُّ سؤال غير جدير، كأن يكون </a:t>
            </a:r>
            <a:r>
              <a:rPr lang="ar-DZ" dirty="0" smtClean="0"/>
              <a:t>واسعا</a:t>
            </a:r>
            <a:r>
              <a:rPr lang="ar-SA" dirty="0" smtClean="0"/>
              <a:t>، أو بسيطا مبتذلا، أو معقدا مستحيلا</a:t>
            </a:r>
            <a:r>
              <a:rPr lang="fr-FR" dirty="0" smtClean="0"/>
              <a:t>...</a:t>
            </a:r>
            <a:br>
              <a:rPr lang="fr-FR" dirty="0" smtClean="0"/>
            </a:br>
            <a:r>
              <a:rPr lang="ar-SA" dirty="0" smtClean="0"/>
              <a:t>ويخرج منه كلُّ سؤال يطرحه إنسان عاديٌّ، لا يملك آليات البحث، بل هو يكرِّر ما سمع، دون وعي ولا قدرة على الوصول إلى نتائج معتبرة، فحتى إذا كان سؤاله في حدِّ ذاته جديرا، غير أنَّ صدوره منه يقلل من قيمته، إلاَّ أن يتناول ملاحظٌ علمي الجواب عنه منهجيا</a:t>
            </a:r>
            <a:r>
              <a:rPr lang="fr-FR" dirty="0" smtClean="0"/>
              <a:t>.</a:t>
            </a:r>
            <a:br>
              <a:rPr lang="fr-FR" dirty="0" smtClean="0"/>
            </a:br>
            <a:r>
              <a:rPr lang="ar-SA" dirty="0" smtClean="0"/>
              <a:t>ثم إنَّ السؤال يُشترط فيه التعيين، فقد يحمل صفة الشمول، وعدم التعيين، فيستحيل البحث فيه، أو إيجاد جواب جدير له</a:t>
            </a:r>
            <a:r>
              <a:rPr lang="fr-FR" dirty="0" smtClean="0"/>
              <a:t>.</a:t>
            </a:r>
            <a:br>
              <a:rPr lang="fr-FR" dirty="0" smtClean="0"/>
            </a:br>
            <a:endParaRPr lang="fr-F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3600" dirty="0" smtClean="0">
                <a:solidFill>
                  <a:srgbClr val="FF0000"/>
                </a:solidFill>
              </a:rPr>
              <a:t>خصائص إشكالية البحث</a:t>
            </a:r>
            <a:endParaRPr lang="fr-FR" sz="3600" dirty="0">
              <a:solidFill>
                <a:srgbClr val="FF0000"/>
              </a:solidFill>
            </a:endParaRPr>
          </a:p>
        </p:txBody>
      </p:sp>
      <p:sp>
        <p:nvSpPr>
          <p:cNvPr id="3" name="Espace réservé du contenu 2"/>
          <p:cNvSpPr>
            <a:spLocks noGrp="1"/>
          </p:cNvSpPr>
          <p:nvPr>
            <p:ph idx="1"/>
          </p:nvPr>
        </p:nvSpPr>
        <p:spPr/>
        <p:txBody>
          <a:bodyPr>
            <a:normAutofit fontScale="77500" lnSpcReduction="20000"/>
          </a:bodyPr>
          <a:lstStyle/>
          <a:p>
            <a:pPr algn="r" rtl="1">
              <a:buNone/>
            </a:pPr>
            <a:r>
              <a:rPr lang="fr-FR" dirty="0" smtClean="0"/>
              <a:t/>
            </a:r>
            <a:br>
              <a:rPr lang="fr-FR" dirty="0" smtClean="0"/>
            </a:br>
            <a:r>
              <a:rPr lang="ar-SA" dirty="0" smtClean="0"/>
              <a:t>أهمُّ خصائص إشكالية البحث والتي نعرف </a:t>
            </a:r>
            <a:r>
              <a:rPr lang="ar-SA" dirty="0" err="1" smtClean="0"/>
              <a:t>بها</a:t>
            </a:r>
            <a:r>
              <a:rPr lang="ar-SA" dirty="0" smtClean="0"/>
              <a:t> ما إذا كانت هذه الإشكالية جديرة أم غير جديرة، تلخص في نقطتين هما القابلية والأهمية</a:t>
            </a:r>
            <a:r>
              <a:rPr lang="fr-FR" dirty="0" smtClean="0"/>
              <a:t>:</a:t>
            </a:r>
            <a:br>
              <a:rPr lang="fr-FR" dirty="0" smtClean="0"/>
            </a:br>
            <a:r>
              <a:rPr lang="ar-SA" dirty="0" smtClean="0">
                <a:solidFill>
                  <a:srgbClr val="00B0F0"/>
                </a:solidFill>
              </a:rPr>
              <a:t>أولا- القابلية للإنجاز </a:t>
            </a:r>
            <a:r>
              <a:rPr lang="ar-SA" dirty="0" smtClean="0"/>
              <a:t>: إذ لا معنى من ادعاء إشكالية هامَّة جدا، ولا خلاف في أهميتها، غير أنها غير قابلة للإنجاز أساسا، أو أنَّ الباحث لا يملك الآليات والتخصُّص والقدرة على إنجازها، ولذلك فإنَّ القابلية للإنجاز، تدفع الباحث لتضييق نطاق بحثه، إلى الحدِّ الذي يجعله في متناول الدراسة الجادة والمفيدة</a:t>
            </a:r>
            <a:endParaRPr lang="ar-DZ" dirty="0" smtClean="0"/>
          </a:p>
          <a:p>
            <a:pPr algn="r" rtl="1">
              <a:buNone/>
            </a:pPr>
            <a:r>
              <a:rPr lang="ar-DZ" dirty="0" smtClean="0">
                <a:solidFill>
                  <a:srgbClr val="00B0F0"/>
                </a:solidFill>
              </a:rPr>
              <a:t>    </a:t>
            </a:r>
            <a:r>
              <a:rPr lang="ar-SA" dirty="0" smtClean="0">
                <a:solidFill>
                  <a:srgbClr val="00B0F0"/>
                </a:solidFill>
              </a:rPr>
              <a:t>ثانيا- الأهمية</a:t>
            </a:r>
            <a:r>
              <a:rPr lang="ar-SA" dirty="0" smtClean="0"/>
              <a:t>: فبحث لا أهمية فيه للدين، وللعلم، وللفرد، وللمجتمع، هو نوع من هدر الطاقة، ومن الإسراف في الوقت، ومن البديهي أنَّ الدافعية لدى الباحث تخبو إذا أحسَّ أنَّ عمله غير هامِّ، وتتَّقد إذا شعر بالأهمية... وأهمية البحث تدفع الباحث إلى توسيع نطاق بحثه، لتحقيق أكبر قدر ممكن من النفع والفائدة للمجتمع</a:t>
            </a:r>
            <a:r>
              <a:rPr lang="fr-FR" dirty="0" smtClean="0"/>
              <a:t>.</a:t>
            </a:r>
            <a:br>
              <a:rPr lang="fr-FR" dirty="0" smtClean="0"/>
            </a:br>
            <a:r>
              <a:rPr lang="ar-SA" dirty="0" smtClean="0"/>
              <a:t>وهناك عدة أسئلة تساعد الباحث في ضبط إشكالية بحثه</a:t>
            </a:r>
            <a:r>
              <a:rPr lang="fr-FR" dirty="0" smtClean="0"/>
              <a:t>:</a:t>
            </a:r>
            <a:br>
              <a:rPr lang="fr-FR" dirty="0" smtClean="0"/>
            </a:br>
            <a:endParaRPr 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14290"/>
            <a:ext cx="8229600" cy="1071570"/>
          </a:xfrm>
        </p:spPr>
        <p:txBody>
          <a:bodyPr>
            <a:normAutofit fontScale="90000"/>
          </a:bodyPr>
          <a:lstStyle/>
          <a:p>
            <a:r>
              <a:rPr lang="fr-FR" dirty="0" smtClean="0"/>
              <a:t/>
            </a:r>
            <a:br>
              <a:rPr lang="fr-FR" dirty="0" smtClean="0"/>
            </a:br>
            <a:r>
              <a:rPr lang="ar-DZ" dirty="0" smtClean="0">
                <a:solidFill>
                  <a:srgbClr val="FF0000"/>
                </a:solidFill>
              </a:rPr>
              <a:t>محاضرة 1:</a:t>
            </a:r>
            <a:endParaRPr lang="fr-FR" dirty="0">
              <a:solidFill>
                <a:srgbClr val="FF0000"/>
              </a:solidFill>
            </a:endParaRPr>
          </a:p>
        </p:txBody>
      </p:sp>
      <p:sp>
        <p:nvSpPr>
          <p:cNvPr id="3" name="Espace réservé du contenu 2"/>
          <p:cNvSpPr>
            <a:spLocks noGrp="1"/>
          </p:cNvSpPr>
          <p:nvPr>
            <p:ph idx="1"/>
          </p:nvPr>
        </p:nvSpPr>
        <p:spPr/>
        <p:txBody>
          <a:bodyPr>
            <a:normAutofit/>
          </a:bodyPr>
          <a:lstStyle/>
          <a:p>
            <a:pPr algn="r" rtl="1"/>
            <a:r>
              <a:rPr lang="ar-SA" dirty="0" smtClean="0"/>
              <a:t>التفكر والتأمل والتحليل والاستنتاج والاستنباط كلها عمليات عقلية لازمة للبحث العلمي المنهجي المتعمق. و لم تعد معالجة القضايا الإنسانية والظواهر الاجتماعية معالجة عشوائية، إنما صارت هذه المعالجة تتم في إطار علمي موضوعي بإتباع خطوات المنهج العلمي. </a:t>
            </a:r>
            <a:endParaRPr lang="fr-F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dirty="0" smtClean="0"/>
              <a:t> أ- </a:t>
            </a:r>
            <a:r>
              <a:rPr lang="ar-SA" sz="3600" dirty="0" smtClean="0">
                <a:solidFill>
                  <a:srgbClr val="00B0F0"/>
                </a:solidFill>
              </a:rPr>
              <a:t>معيار القابلية</a:t>
            </a:r>
            <a:endParaRPr lang="fr-FR" sz="3600" dirty="0">
              <a:solidFill>
                <a:srgbClr val="00B0F0"/>
              </a:solidFill>
            </a:endParaRPr>
          </a:p>
        </p:txBody>
      </p:sp>
      <p:sp>
        <p:nvSpPr>
          <p:cNvPr id="3" name="Espace réservé du contenu 2"/>
          <p:cNvSpPr>
            <a:spLocks noGrp="1"/>
          </p:cNvSpPr>
          <p:nvPr>
            <p:ph idx="1"/>
          </p:nvPr>
        </p:nvSpPr>
        <p:spPr/>
        <p:txBody>
          <a:bodyPr>
            <a:normAutofit fontScale="92500" lnSpcReduction="20000"/>
          </a:bodyPr>
          <a:lstStyle/>
          <a:p>
            <a:pPr algn="r" rtl="1">
              <a:buNone/>
            </a:pPr>
            <a:r>
              <a:rPr lang="fr-FR" dirty="0" smtClean="0"/>
              <a:t/>
            </a:r>
            <a:br>
              <a:rPr lang="fr-FR" dirty="0" smtClean="0"/>
            </a:br>
            <a:r>
              <a:rPr lang="fr-FR" dirty="0" smtClean="0"/>
              <a:t>*</a:t>
            </a:r>
            <a:r>
              <a:rPr lang="ar-SA" dirty="0" smtClean="0"/>
              <a:t>هل تمَّ تحديد الإشكالية على نحو يسمح بالتحقق منها علميا؟</a:t>
            </a:r>
            <a:r>
              <a:rPr lang="fr-FR" dirty="0" smtClean="0"/>
              <a:t/>
            </a:r>
            <a:br>
              <a:rPr lang="fr-FR" dirty="0" smtClean="0"/>
            </a:br>
            <a:r>
              <a:rPr lang="fr-FR" dirty="0" smtClean="0"/>
              <a:t>*</a:t>
            </a:r>
            <a:r>
              <a:rPr lang="ar-SA" dirty="0" smtClean="0"/>
              <a:t>هل تسهم هذه الإشكالية في تضييق الإطار العام للبحث؟</a:t>
            </a:r>
            <a:r>
              <a:rPr lang="fr-FR" dirty="0" smtClean="0"/>
              <a:t/>
            </a:r>
            <a:br>
              <a:rPr lang="fr-FR" dirty="0" smtClean="0"/>
            </a:br>
            <a:r>
              <a:rPr lang="fr-FR" dirty="0" smtClean="0"/>
              <a:t>*</a:t>
            </a:r>
            <a:r>
              <a:rPr lang="ar-SA" dirty="0" smtClean="0"/>
              <a:t>هل يمتلك الباحث الخبرة والمعرفة اللازمين لتناول هذه الإشكالية؟</a:t>
            </a:r>
            <a:r>
              <a:rPr lang="fr-FR" dirty="0" smtClean="0"/>
              <a:t/>
            </a:r>
            <a:br>
              <a:rPr lang="fr-FR" dirty="0" smtClean="0"/>
            </a:br>
            <a:r>
              <a:rPr lang="fr-FR" dirty="0" smtClean="0"/>
              <a:t>*</a:t>
            </a:r>
            <a:r>
              <a:rPr lang="ar-SA" dirty="0" smtClean="0"/>
              <a:t>هل يملك الباحث الاهتمام الكافي لدراسة هذه الإشكالية؟</a:t>
            </a:r>
            <a:r>
              <a:rPr lang="fr-FR" dirty="0" smtClean="0"/>
              <a:t/>
            </a:r>
            <a:br>
              <a:rPr lang="fr-FR" dirty="0" smtClean="0"/>
            </a:br>
            <a:r>
              <a:rPr lang="fr-FR" dirty="0" smtClean="0"/>
              <a:t>*</a:t>
            </a:r>
            <a:r>
              <a:rPr lang="ar-SA" dirty="0" smtClean="0"/>
              <a:t>هل تتوفر للباحث الوسائل المعنوية والمادية لتنفيذ بحثه (الوقت، الأدوات، المعلومات</a:t>
            </a:r>
            <a:r>
              <a:rPr lang="fr-FR" dirty="0" smtClean="0"/>
              <a:t>..</a:t>
            </a:r>
            <a:r>
              <a:rPr lang="ar-DZ" dirty="0" smtClean="0"/>
              <a:t>.).</a:t>
            </a:r>
            <a:r>
              <a:rPr lang="fr-FR" dirty="0" smtClean="0"/>
              <a:t/>
            </a:r>
            <a:br>
              <a:rPr lang="fr-FR" dirty="0" smtClean="0"/>
            </a:br>
            <a:r>
              <a:rPr lang="fr-FR" dirty="0" smtClean="0"/>
              <a:t>*</a:t>
            </a:r>
            <a:r>
              <a:rPr lang="ar-SA" dirty="0" smtClean="0"/>
              <a:t>هل تمت صياغة الإشكالية على نحو يراعي أخلاقية البحث العلمي؟</a:t>
            </a:r>
            <a:r>
              <a:rPr lang="fr-FR" dirty="0" smtClean="0"/>
              <a:t/>
            </a:r>
            <a:br>
              <a:rPr lang="fr-FR" dirty="0" smtClean="0"/>
            </a:br>
            <a:endParaRPr lang="fr-F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SA" sz="3600" dirty="0" smtClean="0">
                <a:solidFill>
                  <a:srgbClr val="00B0F0"/>
                </a:solidFill>
              </a:rPr>
              <a:t>ب-</a:t>
            </a:r>
            <a:r>
              <a:rPr lang="ar-SA" dirty="0" smtClean="0"/>
              <a:t> </a:t>
            </a:r>
            <a:r>
              <a:rPr lang="ar-SA" sz="3600" dirty="0" smtClean="0">
                <a:solidFill>
                  <a:srgbClr val="00B0F0"/>
                </a:solidFill>
              </a:rPr>
              <a:t>معيار الأهمية</a:t>
            </a:r>
            <a:endParaRPr lang="fr-FR" sz="3600" dirty="0">
              <a:solidFill>
                <a:srgbClr val="00B0F0"/>
              </a:solidFill>
            </a:endParaRPr>
          </a:p>
        </p:txBody>
      </p:sp>
      <p:sp>
        <p:nvSpPr>
          <p:cNvPr id="3" name="Espace réservé du contenu 2"/>
          <p:cNvSpPr>
            <a:spLocks noGrp="1"/>
          </p:cNvSpPr>
          <p:nvPr>
            <p:ph idx="1"/>
          </p:nvPr>
        </p:nvSpPr>
        <p:spPr/>
        <p:txBody>
          <a:bodyPr>
            <a:normAutofit fontScale="92500" lnSpcReduction="10000"/>
          </a:bodyPr>
          <a:lstStyle/>
          <a:p>
            <a:pPr algn="r" rtl="1">
              <a:buNone/>
            </a:pPr>
            <a:r>
              <a:rPr lang="fr-FR" dirty="0" smtClean="0"/>
              <a:t/>
            </a:r>
            <a:br>
              <a:rPr lang="fr-FR" dirty="0" smtClean="0"/>
            </a:br>
            <a:r>
              <a:rPr lang="ar-SA" dirty="0" smtClean="0"/>
              <a:t>هل يتوقع أن يسهم تناول هذه الإشكالية في تحقيق واحد أو أكثر من الأهداف الآتية</a:t>
            </a:r>
            <a:r>
              <a:rPr lang="fr-FR" dirty="0" smtClean="0"/>
              <a:t>:</a:t>
            </a:r>
            <a:br>
              <a:rPr lang="fr-FR" dirty="0" smtClean="0"/>
            </a:br>
            <a:r>
              <a:rPr lang="fr-FR" dirty="0" smtClean="0"/>
              <a:t>*</a:t>
            </a:r>
            <a:r>
              <a:rPr lang="ar-SA" dirty="0" smtClean="0"/>
              <a:t>تطوير المعرفة في إطار مجال التخصص؟</a:t>
            </a:r>
            <a:r>
              <a:rPr lang="fr-FR" dirty="0" smtClean="0"/>
              <a:t/>
            </a:r>
            <a:br>
              <a:rPr lang="fr-FR" dirty="0" smtClean="0"/>
            </a:br>
            <a:r>
              <a:rPr lang="fr-FR" dirty="0" smtClean="0"/>
              <a:t>*</a:t>
            </a:r>
            <a:r>
              <a:rPr lang="ar-SA" dirty="0" smtClean="0"/>
              <a:t>تطوير نظرية ما؟</a:t>
            </a:r>
            <a:r>
              <a:rPr lang="fr-FR" dirty="0" smtClean="0"/>
              <a:t/>
            </a:r>
            <a:br>
              <a:rPr lang="fr-FR" dirty="0" smtClean="0"/>
            </a:br>
            <a:r>
              <a:rPr lang="fr-FR" dirty="0" smtClean="0"/>
              <a:t>*</a:t>
            </a:r>
            <a:r>
              <a:rPr lang="ar-SA" dirty="0" smtClean="0"/>
              <a:t>تعميق مستوى الفهم لنظرية ما؟</a:t>
            </a:r>
            <a:r>
              <a:rPr lang="fr-FR" dirty="0" smtClean="0"/>
              <a:t/>
            </a:r>
            <a:br>
              <a:rPr lang="fr-FR" dirty="0" smtClean="0"/>
            </a:br>
            <a:r>
              <a:rPr lang="fr-FR" dirty="0" smtClean="0"/>
              <a:t>*</a:t>
            </a:r>
            <a:r>
              <a:rPr lang="ar-SA" dirty="0" smtClean="0"/>
              <a:t>تطوير المنهجية البحثية؟</a:t>
            </a:r>
            <a:r>
              <a:rPr lang="fr-FR" dirty="0" smtClean="0"/>
              <a:t/>
            </a:r>
            <a:br>
              <a:rPr lang="fr-FR" dirty="0" smtClean="0"/>
            </a:br>
            <a:r>
              <a:rPr lang="fr-FR" dirty="0" smtClean="0"/>
              <a:t>*</a:t>
            </a:r>
            <a:r>
              <a:rPr lang="ar-SA" dirty="0" smtClean="0"/>
              <a:t>تقييم ممارسات أو سياسات معينة؟</a:t>
            </a:r>
            <a:r>
              <a:rPr lang="fr-FR" dirty="0" smtClean="0"/>
              <a:t/>
            </a:r>
            <a:br>
              <a:rPr lang="fr-FR" dirty="0" smtClean="0"/>
            </a:br>
            <a:r>
              <a:rPr lang="fr-FR" dirty="0" smtClean="0"/>
              <a:t>*</a:t>
            </a:r>
            <a:r>
              <a:rPr lang="ar-SA" dirty="0" smtClean="0"/>
              <a:t>تصحيح مسار معرفي معين؟</a:t>
            </a:r>
            <a:r>
              <a:rPr lang="fr-FR" dirty="0" smtClean="0"/>
              <a:t/>
            </a:r>
            <a:br>
              <a:rPr lang="fr-FR" dirty="0" smtClean="0"/>
            </a:br>
            <a:endParaRPr lang="fr-F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r>
              <a:rPr lang="ar-DZ" dirty="0" smtClean="0"/>
              <a:t>يمكن </a:t>
            </a:r>
            <a:r>
              <a:rPr lang="ar-SA" dirty="0" smtClean="0"/>
              <a:t> </a:t>
            </a:r>
            <a:r>
              <a:rPr lang="ar-DZ" dirty="0" smtClean="0"/>
              <a:t>ت</a:t>
            </a:r>
            <a:r>
              <a:rPr lang="ar-SA" dirty="0" err="1" smtClean="0"/>
              <a:t>لخ</a:t>
            </a:r>
            <a:r>
              <a:rPr lang="ar-DZ" dirty="0" smtClean="0"/>
              <a:t>ي</a:t>
            </a:r>
            <a:r>
              <a:rPr lang="ar-SA" dirty="0" smtClean="0"/>
              <a:t>ص معايير اختيار </a:t>
            </a:r>
            <a:r>
              <a:rPr lang="ar-SA" dirty="0" err="1" smtClean="0"/>
              <a:t>ال</a:t>
            </a:r>
            <a:r>
              <a:rPr lang="ar-DZ" dirty="0" err="1" smtClean="0"/>
              <a:t>اشكالية</a:t>
            </a:r>
            <a:r>
              <a:rPr lang="ar-SA" dirty="0" smtClean="0"/>
              <a:t> في العناوين الآتية</a:t>
            </a:r>
            <a:r>
              <a:rPr lang="fr-FR" dirty="0" smtClean="0"/>
              <a:t>:</a:t>
            </a:r>
            <a:br>
              <a:rPr lang="fr-FR" dirty="0" smtClean="0"/>
            </a:br>
            <a:r>
              <a:rPr lang="fr-FR" dirty="0" smtClean="0"/>
              <a:t>*</a:t>
            </a:r>
            <a:r>
              <a:rPr lang="ar-SA" dirty="0" smtClean="0"/>
              <a:t>حداثة </a:t>
            </a:r>
            <a:r>
              <a:rPr lang="ar-SA" dirty="0" err="1" smtClean="0"/>
              <a:t>ال</a:t>
            </a:r>
            <a:r>
              <a:rPr lang="ar-DZ" dirty="0" err="1" smtClean="0"/>
              <a:t>اشكالية</a:t>
            </a:r>
            <a:r>
              <a:rPr lang="fr-FR" dirty="0" smtClean="0"/>
              <a:t>.</a:t>
            </a:r>
            <a:br>
              <a:rPr lang="fr-FR" dirty="0" smtClean="0"/>
            </a:br>
            <a:r>
              <a:rPr lang="fr-FR" dirty="0" smtClean="0"/>
              <a:t>*</a:t>
            </a:r>
            <a:r>
              <a:rPr lang="ar-SA" dirty="0" smtClean="0"/>
              <a:t>أهمية الإشكالية وقيمتها العلمية</a:t>
            </a:r>
            <a:r>
              <a:rPr lang="fr-FR" dirty="0" smtClean="0"/>
              <a:t>.</a:t>
            </a:r>
            <a:br>
              <a:rPr lang="fr-FR" dirty="0" smtClean="0"/>
            </a:br>
            <a:r>
              <a:rPr lang="fr-FR" dirty="0" smtClean="0"/>
              <a:t>*</a:t>
            </a:r>
            <a:r>
              <a:rPr lang="ar-SA" dirty="0" smtClean="0"/>
              <a:t>اهتمام الباحث بالإشكالية</a:t>
            </a:r>
            <a:r>
              <a:rPr lang="fr-FR" dirty="0" smtClean="0"/>
              <a:t>.</a:t>
            </a:r>
            <a:br>
              <a:rPr lang="fr-FR" dirty="0" smtClean="0"/>
            </a:br>
            <a:r>
              <a:rPr lang="fr-FR" dirty="0" smtClean="0"/>
              <a:t>*</a:t>
            </a:r>
            <a:r>
              <a:rPr lang="ar-SA" dirty="0" smtClean="0"/>
              <a:t>كفاية الخبرة والقدرة على معالجتها</a:t>
            </a:r>
            <a:r>
              <a:rPr lang="fr-FR" dirty="0" smtClean="0"/>
              <a:t>.</a:t>
            </a:r>
            <a:br>
              <a:rPr lang="fr-FR" dirty="0" smtClean="0"/>
            </a:br>
            <a:r>
              <a:rPr lang="fr-FR" dirty="0" smtClean="0"/>
              <a:t>*</a:t>
            </a:r>
            <a:r>
              <a:rPr lang="ar-SA" dirty="0" smtClean="0"/>
              <a:t>توفر البيانات والمصادر</a:t>
            </a:r>
            <a:r>
              <a:rPr lang="fr-FR" dirty="0" smtClean="0"/>
              <a:t>.</a:t>
            </a:r>
            <a:br>
              <a:rPr lang="fr-FR" dirty="0" smtClean="0"/>
            </a:br>
            <a:r>
              <a:rPr lang="fr-FR" dirty="0" smtClean="0"/>
              <a:t>*</a:t>
            </a:r>
            <a:r>
              <a:rPr lang="ar-SA" dirty="0" smtClean="0"/>
              <a:t>توفر الإشراف</a:t>
            </a:r>
            <a:r>
              <a:rPr lang="fr-FR" dirty="0" smtClean="0"/>
              <a:t>.</a:t>
            </a:r>
            <a:br>
              <a:rPr lang="fr-FR" dirty="0" smtClean="0"/>
            </a:br>
            <a:r>
              <a:rPr lang="fr-FR" dirty="0" smtClean="0"/>
              <a:t>*</a:t>
            </a:r>
            <a:r>
              <a:rPr lang="ar-SA" dirty="0" smtClean="0"/>
              <a:t>الوقت والتكلفة</a:t>
            </a:r>
            <a:r>
              <a:rPr lang="fr-FR" dirty="0" smtClean="0"/>
              <a:t>.</a:t>
            </a:r>
            <a:br>
              <a:rPr lang="fr-FR" dirty="0" smtClean="0"/>
            </a:br>
            <a:endParaRPr lang="fr-F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3600" dirty="0" smtClean="0">
                <a:solidFill>
                  <a:srgbClr val="FF0000"/>
                </a:solidFill>
              </a:rPr>
              <a:t>مصادر الحصول على الإشكالية:</a:t>
            </a:r>
            <a:endParaRPr lang="fr-FR" sz="3600" dirty="0">
              <a:solidFill>
                <a:srgbClr val="FF0000"/>
              </a:solidFill>
            </a:endParaRPr>
          </a:p>
        </p:txBody>
      </p:sp>
      <p:sp>
        <p:nvSpPr>
          <p:cNvPr id="3" name="Espace réservé du contenu 2"/>
          <p:cNvSpPr>
            <a:spLocks noGrp="1"/>
          </p:cNvSpPr>
          <p:nvPr>
            <p:ph idx="1"/>
          </p:nvPr>
        </p:nvSpPr>
        <p:spPr/>
        <p:txBody>
          <a:bodyPr>
            <a:normAutofit fontScale="70000" lnSpcReduction="20000"/>
          </a:bodyPr>
          <a:lstStyle/>
          <a:p>
            <a:pPr marL="360000" algn="r" rtl="1">
              <a:buNone/>
            </a:pPr>
            <a:r>
              <a:rPr lang="fr-FR" dirty="0" smtClean="0"/>
              <a:t/>
            </a:r>
            <a:br>
              <a:rPr lang="fr-FR" dirty="0" smtClean="0"/>
            </a:br>
            <a:r>
              <a:rPr lang="fr-FR" dirty="0" smtClean="0"/>
              <a:t>*</a:t>
            </a:r>
            <a:r>
              <a:rPr lang="ar-SA" sz="4000" b="1" dirty="0" smtClean="0">
                <a:solidFill>
                  <a:srgbClr val="00B0F0"/>
                </a:solidFill>
              </a:rPr>
              <a:t>التخصص:</a:t>
            </a:r>
            <a:r>
              <a:rPr lang="ar-SA" sz="4000" dirty="0" smtClean="0"/>
              <a:t> لا شكَّ أنَّ التخصص في فرع من فروع المعرفة يوفِّر للباحث إمكانية الاطلاع على الإنجازات العلمية في مجال بحثه، ويهديه إلى الإشكالية اللائقة والجديرة بالبحث، وكلما اتصفت هذه الخبرة بالعمق والشمول في نفس الوقت كلما ساعدته على فهم مجال هذه المشكلات وأبعادها المختلفة</a:t>
            </a:r>
            <a:r>
              <a:rPr lang="ar-DZ" sz="4000" dirty="0" smtClean="0"/>
              <a:t>.</a:t>
            </a:r>
            <a:r>
              <a:rPr lang="ar-SA" sz="4000" dirty="0" smtClean="0"/>
              <a:t> </a:t>
            </a:r>
            <a:r>
              <a:rPr lang="fr-FR" sz="4000" dirty="0" smtClean="0"/>
              <a:t/>
            </a:r>
            <a:br>
              <a:rPr lang="fr-FR" sz="4000" dirty="0" smtClean="0"/>
            </a:br>
            <a:r>
              <a:rPr lang="fr-FR" sz="4000" dirty="0" smtClean="0"/>
              <a:t>*</a:t>
            </a:r>
            <a:r>
              <a:rPr lang="ar-SA" sz="4000" b="1" dirty="0" smtClean="0">
                <a:solidFill>
                  <a:srgbClr val="00B0F0"/>
                </a:solidFill>
              </a:rPr>
              <a:t>برامج الدراسات العليا</a:t>
            </a:r>
            <a:r>
              <a:rPr lang="ar-SA" sz="4000" dirty="0" smtClean="0">
                <a:solidFill>
                  <a:srgbClr val="00B0F0"/>
                </a:solidFill>
              </a:rPr>
              <a:t>:</a:t>
            </a:r>
            <a:r>
              <a:rPr lang="ar-SA" sz="4000" dirty="0" smtClean="0"/>
              <a:t> توفِّر العديد من الجامعات برامج للدراسات العليا، وتنظِّم أياما دراسية ، مما يمكن أن يكون مجالا خصبا لبلورة إشكالية البحث، قبل بدء مرحلة البحث الحرَّة، التي تكون نتيجة لهذه البرامج</a:t>
            </a:r>
            <a:r>
              <a:rPr lang="fr-FR" sz="4000" dirty="0" smtClean="0"/>
              <a:t>.</a:t>
            </a:r>
            <a:br>
              <a:rPr lang="fr-FR" sz="4000" dirty="0" smtClean="0"/>
            </a:br>
            <a:r>
              <a:rPr lang="fr-FR" dirty="0" smtClean="0"/>
              <a:t/>
            </a:r>
            <a:br>
              <a:rPr lang="fr-FR" dirty="0" smtClean="0"/>
            </a:br>
            <a:r>
              <a:rPr lang="fr-FR" dirty="0" smtClean="0"/>
              <a:t/>
            </a:r>
            <a:br>
              <a:rPr lang="fr-FR" dirty="0" smtClean="0"/>
            </a:br>
            <a:endParaRPr lang="fr-F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fontScale="92500" lnSpcReduction="10000"/>
          </a:bodyPr>
          <a:lstStyle/>
          <a:p>
            <a:pPr algn="r" rtl="1"/>
            <a:r>
              <a:rPr lang="fr-FR" dirty="0" smtClean="0">
                <a:solidFill>
                  <a:srgbClr val="00B0F0"/>
                </a:solidFill>
              </a:rPr>
              <a:t>*</a:t>
            </a:r>
            <a:r>
              <a:rPr lang="ar-SA" b="1" dirty="0" smtClean="0">
                <a:solidFill>
                  <a:srgbClr val="00B0F0"/>
                </a:solidFill>
              </a:rPr>
              <a:t>الخبرة الوظيفية</a:t>
            </a:r>
            <a:r>
              <a:rPr lang="ar-SA" b="1" dirty="0" smtClean="0"/>
              <a:t>:</a:t>
            </a:r>
            <a:r>
              <a:rPr lang="ar-SA" dirty="0" smtClean="0"/>
              <a:t> كثيرا ما أثَّر وظيفة الباحث في اختيار إشكالية بحثه، فإذا اشتغل مثلا في قطاع التربية والتعليم، قد يتأثر بإشكالية معينة، ويرى ضرورة دراستها من مجال تخصصه، وهكذا</a:t>
            </a:r>
            <a:r>
              <a:rPr lang="fr-FR" dirty="0" smtClean="0"/>
              <a:t>.</a:t>
            </a:r>
            <a:endParaRPr lang="ar-DZ" dirty="0" smtClean="0">
              <a:solidFill>
                <a:srgbClr val="FF0000"/>
              </a:solidFill>
            </a:endParaRPr>
          </a:p>
          <a:p>
            <a:pPr algn="r" rtl="1"/>
            <a:r>
              <a:rPr lang="ar-SA" b="1" dirty="0" smtClean="0">
                <a:solidFill>
                  <a:srgbClr val="00B0F0"/>
                </a:solidFill>
              </a:rPr>
              <a:t>الدراسية المسحية للبحوث السابقة:</a:t>
            </a:r>
            <a:r>
              <a:rPr lang="ar-SA" dirty="0" smtClean="0">
                <a:solidFill>
                  <a:srgbClr val="00B0F0"/>
                </a:solidFill>
              </a:rPr>
              <a:t> </a:t>
            </a:r>
            <a:r>
              <a:rPr lang="ar-SA" dirty="0" smtClean="0"/>
              <a:t>هذه الدراسة تحتاج من الباحث مدَّة وجهدا في المكتبات المتخصِّصة، لمعرفة البحوث السابقة التي قد أنجزت في دائرة اهتمامه، حتى لا يكرِّر بحثا ما بحذافيره، ثم يقال له بعد مدَّة، أو يوم المناقشة، أو من قبل لجنة الخبراء قبل تسجيل الموضوع: "إنَّ هذه الإشكالية قد سبقك إليها باحثون، وهي مستهلكة</a:t>
            </a:r>
            <a:r>
              <a:rPr lang="fr-FR" dirty="0" smtClean="0"/>
              <a:t>".</a:t>
            </a:r>
            <a:endParaRPr lang="fr-F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r>
              <a:rPr lang="ar-SA" sz="2500" b="1" dirty="0" smtClean="0">
                <a:solidFill>
                  <a:srgbClr val="0070C0"/>
                </a:solidFill>
              </a:rPr>
              <a:t>الدراسة المسحية للبحوث الجارية</a:t>
            </a:r>
            <a:r>
              <a:rPr lang="ar-SA" sz="2500" dirty="0" smtClean="0">
                <a:solidFill>
                  <a:srgbClr val="0070C0"/>
                </a:solidFill>
              </a:rPr>
              <a:t>:</a:t>
            </a:r>
            <a:r>
              <a:rPr lang="ar-SA" sz="2500" dirty="0" smtClean="0">
                <a:solidFill>
                  <a:srgbClr val="FF0000"/>
                </a:solidFill>
              </a:rPr>
              <a:t> </a:t>
            </a:r>
            <a:r>
              <a:rPr lang="ar-SA" sz="2500" dirty="0" smtClean="0"/>
              <a:t>لا يكفي أن يطَّلع الباحث على الدراسات السابقة، وإنما عليه أن ينقِّب في البحوث الجارية، سواء في جامعته أم في غيرها، ولقد باتت وسائل الاتصال اليوم أسهل من ذي قبل، وضاق عذر من يعيد إشكالات مستهلكة دون البحث عمن يعمل في مجاله</a:t>
            </a:r>
            <a:r>
              <a:rPr lang="fr-FR" sz="2500" dirty="0" smtClean="0"/>
              <a:t>.</a:t>
            </a:r>
            <a:br>
              <a:rPr lang="fr-FR" sz="2500" dirty="0" smtClean="0"/>
            </a:br>
            <a:r>
              <a:rPr lang="ar-SA" sz="2500" dirty="0" smtClean="0"/>
              <a:t>ثم إنَّ تقنية "البحوث الجارية، وبخاصة في الجامعات الغربية، قد تطورت بصورة كبيرة، لكنها للأسف ليس بنفس القيمة في الجامعات العربية</a:t>
            </a:r>
            <a:r>
              <a:rPr lang="fr-FR" sz="2500" dirty="0" smtClean="0"/>
              <a:t>.</a:t>
            </a:r>
            <a:br>
              <a:rPr lang="fr-FR" sz="2500" dirty="0" smtClean="0"/>
            </a:br>
            <a:r>
              <a:rPr lang="fr-FR" sz="2500" b="1" dirty="0" smtClean="0">
                <a:solidFill>
                  <a:srgbClr val="0070C0"/>
                </a:solidFill>
              </a:rPr>
              <a:t>*</a:t>
            </a:r>
            <a:r>
              <a:rPr lang="ar-SA" sz="2500" b="1" dirty="0" smtClean="0">
                <a:solidFill>
                  <a:srgbClr val="0070C0"/>
                </a:solidFill>
              </a:rPr>
              <a:t>القراءة الناقدة:</a:t>
            </a:r>
            <a:r>
              <a:rPr lang="ar-SA" sz="2500" dirty="0" smtClean="0"/>
              <a:t> الباحث في الدراسات العليا قارئ قبل أن يكون متلقٍّ، وكلَّما ازداد حجم قراءاته، واتسعت مداركه كلَّما كانت بحوثه أكثر توفيقا، وأعمق أثرا، فبالإضافة إلى البحوث السابقة والجارية في مجال تخصصه عليه أن يطلع على ملخصات كتب المراجع العلمية، وكتب الثقافة العامة، والمجلات المحكمَّة وغير المحكَّمة، ومواقع الأنترن</a:t>
            </a:r>
            <a:r>
              <a:rPr lang="ar-DZ" sz="2500" dirty="0" smtClean="0"/>
              <a:t>ي</a:t>
            </a:r>
            <a:r>
              <a:rPr lang="ar-SA" sz="2500" dirty="0" smtClean="0"/>
              <a:t>ت الجادَّة في مجال اهتمامه... الخ</a:t>
            </a:r>
            <a:endParaRPr lang="fr-FR" sz="2500" dirty="0" smtClean="0"/>
          </a:p>
          <a:p>
            <a:pPr algn="r" rtl="1"/>
            <a:endParaRPr lang="fr-FR" sz="25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a:r>
              <a:rPr lang="ar-DZ" sz="3600" dirty="0" smtClean="0">
                <a:solidFill>
                  <a:srgbClr val="FF0000"/>
                </a:solidFill>
              </a:rPr>
              <a:t>2- </a:t>
            </a:r>
            <a:r>
              <a:rPr lang="ar-SA" sz="3600" dirty="0" smtClean="0">
                <a:solidFill>
                  <a:srgbClr val="FF0000"/>
                </a:solidFill>
              </a:rPr>
              <a:t>وضع الفروض:</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algn="r" rtl="1">
              <a:buNone/>
            </a:pPr>
            <a:r>
              <a:rPr lang="fr-FR" dirty="0" smtClean="0"/>
              <a:t/>
            </a:r>
            <a:br>
              <a:rPr lang="fr-FR" dirty="0" smtClean="0"/>
            </a:br>
            <a:r>
              <a:rPr lang="ar-SA" dirty="0" smtClean="0"/>
              <a:t>وهي مرحلة الربط بين هذه المعلومات وذلك لمعرفة الأسباب الحقيقية وليست الظاهرية للمشكلة</a:t>
            </a:r>
            <a:r>
              <a:rPr lang="fr-FR" dirty="0" smtClean="0"/>
              <a:t>.</a:t>
            </a:r>
            <a:br>
              <a:rPr lang="fr-FR" dirty="0" smtClean="0"/>
            </a:br>
            <a:r>
              <a:rPr lang="ar-SA" dirty="0" smtClean="0"/>
              <a:t>و لكي يكون الفرض العلمي المقترح سليماً يجب توافر شروط أساسية هي</a:t>
            </a:r>
            <a:r>
              <a:rPr lang="fr-FR" dirty="0" smtClean="0"/>
              <a:t>:</a:t>
            </a:r>
            <a:br>
              <a:rPr lang="fr-FR" dirty="0" smtClean="0"/>
            </a:br>
            <a:r>
              <a:rPr lang="fr-FR" dirty="0" smtClean="0"/>
              <a:t>1- </a:t>
            </a:r>
            <a:r>
              <a:rPr lang="ar-DZ" dirty="0" smtClean="0"/>
              <a:t> </a:t>
            </a:r>
            <a:r>
              <a:rPr lang="ar-SA" dirty="0" smtClean="0"/>
              <a:t>أن يكون الفرض موجزاً وواضحاً</a:t>
            </a:r>
            <a:r>
              <a:rPr lang="fr-FR" dirty="0" smtClean="0"/>
              <a:t>.</a:t>
            </a:r>
            <a:br>
              <a:rPr lang="fr-FR" dirty="0" smtClean="0"/>
            </a:br>
            <a:r>
              <a:rPr lang="fr-FR" dirty="0" smtClean="0"/>
              <a:t>2- </a:t>
            </a:r>
            <a:r>
              <a:rPr lang="ar-DZ" dirty="0" smtClean="0"/>
              <a:t> </a:t>
            </a:r>
            <a:r>
              <a:rPr lang="ar-SA" dirty="0" smtClean="0"/>
              <a:t>أن يكون بسيطاً</a:t>
            </a:r>
            <a:r>
              <a:rPr lang="fr-FR" dirty="0" smtClean="0"/>
              <a:t>.</a:t>
            </a:r>
            <a:br>
              <a:rPr lang="fr-FR" dirty="0" smtClean="0"/>
            </a:br>
            <a:r>
              <a:rPr lang="fr-FR" dirty="0" smtClean="0"/>
              <a:t>3- </a:t>
            </a:r>
            <a:r>
              <a:rPr lang="ar-SA" dirty="0" smtClean="0"/>
              <a:t>أن يكون قابلاً للاختبار والتحقق من صحته بالأدوات البحثية المتاحة</a:t>
            </a:r>
            <a:r>
              <a:rPr lang="fr-FR" dirty="0" smtClean="0"/>
              <a:t>.</a:t>
            </a:r>
            <a:br>
              <a:rPr lang="fr-FR" dirty="0" smtClean="0"/>
            </a:br>
            <a:r>
              <a:rPr lang="ar-SA" dirty="0" smtClean="0"/>
              <a:t>وتعتبر النظريات الفرضية الخطأ منها والصواب ذات فائدة كبيرة فكم من نظريات ثبت عدم صحتها ورفضت فسبب ذلك تقدماً كبيراً للعلم</a:t>
            </a:r>
            <a:r>
              <a:rPr lang="ar-DZ" dirty="0" smtClean="0"/>
              <a:t>.</a:t>
            </a:r>
            <a:endParaRPr lang="fr-F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algn="r" rtl="1"/>
            <a:r>
              <a:rPr lang="ar-SA" dirty="0" smtClean="0"/>
              <a:t>ويُنصح الباحث بوضع أكبر عدد ممكن من الفروض بصرف النظر عن درجة تحقيقها وذلك حتى لا يغفل أي جانب من جوانب المشكلة</a:t>
            </a:r>
            <a:r>
              <a:rPr lang="fr-FR" dirty="0" smtClean="0"/>
              <a:t>.</a:t>
            </a:r>
            <a:br>
              <a:rPr lang="fr-FR" dirty="0" smtClean="0"/>
            </a:br>
            <a:r>
              <a:rPr lang="ar-SA" dirty="0" smtClean="0"/>
              <a:t> إذا يمكن القول أن الفروض هي أحد ضرورات الحياة العلمية، وهي عبارة عن حلول مقترحة لعلاج أسباب مشكلة تحت الدراسة. وتنشأ الفروض أي الحلول المقترحة كنتيجة لملاحظات الباحث </a:t>
            </a:r>
            <a:r>
              <a:rPr lang="ar-SA" dirty="0" err="1" smtClean="0"/>
              <a:t>و</a:t>
            </a:r>
            <a:r>
              <a:rPr lang="ar-SA" dirty="0" smtClean="0"/>
              <a:t> ما حصل عليه من معلومات بخصوص تلك المشكلة</a:t>
            </a:r>
            <a:r>
              <a:rPr lang="fr-FR" dirty="0" smtClean="0"/>
              <a:t>.</a:t>
            </a:r>
            <a:br>
              <a:rPr lang="fr-FR" dirty="0" smtClean="0"/>
            </a:br>
            <a:r>
              <a:rPr lang="fr-FR" dirty="0" smtClean="0"/>
              <a:t>-</a:t>
            </a:r>
            <a:r>
              <a:rPr lang="ar-SA" dirty="0" smtClean="0"/>
              <a:t>تعتمد صياغة الفروض على خبرة الباحث</a:t>
            </a:r>
            <a:r>
              <a:rPr lang="fr-FR" dirty="0" smtClean="0"/>
              <a:t>.</a:t>
            </a:r>
            <a:br>
              <a:rPr lang="fr-FR" dirty="0" smtClean="0"/>
            </a:br>
            <a:endParaRPr lang="fr-F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3600" dirty="0" smtClean="0">
                <a:solidFill>
                  <a:srgbClr val="FF0000"/>
                </a:solidFill>
              </a:rPr>
              <a:t>مصادر الفروض</a:t>
            </a:r>
            <a:endParaRPr lang="fr-FR" sz="3600" dirty="0">
              <a:solidFill>
                <a:srgbClr val="FF0000"/>
              </a:solidFill>
            </a:endParaRPr>
          </a:p>
        </p:txBody>
      </p:sp>
      <p:sp>
        <p:nvSpPr>
          <p:cNvPr id="3" name="Espace réservé du contenu 2"/>
          <p:cNvSpPr>
            <a:spLocks noGrp="1"/>
          </p:cNvSpPr>
          <p:nvPr>
            <p:ph idx="1"/>
          </p:nvPr>
        </p:nvSpPr>
        <p:spPr/>
        <p:txBody>
          <a:bodyPr/>
          <a:lstStyle/>
          <a:p>
            <a:pPr algn="r" rtl="1">
              <a:buNone/>
            </a:pPr>
            <a:r>
              <a:rPr lang="ar-SA" dirty="0" smtClean="0"/>
              <a:t>هناك عدة مصادر للفروض وهي</a:t>
            </a:r>
            <a:r>
              <a:rPr lang="fr-FR" dirty="0" smtClean="0"/>
              <a:t> :</a:t>
            </a:r>
            <a:br>
              <a:rPr lang="fr-FR" dirty="0" smtClean="0"/>
            </a:br>
            <a:r>
              <a:rPr lang="fr-FR" dirty="0" smtClean="0"/>
              <a:t>-</a:t>
            </a:r>
            <a:r>
              <a:rPr lang="ar-SA" dirty="0" smtClean="0"/>
              <a:t>مجال التخصص</a:t>
            </a:r>
            <a:r>
              <a:rPr lang="fr-FR" dirty="0" smtClean="0"/>
              <a:t>.</a:t>
            </a:r>
            <a:br>
              <a:rPr lang="fr-FR" dirty="0" smtClean="0"/>
            </a:br>
            <a:r>
              <a:rPr lang="fr-FR" dirty="0" smtClean="0"/>
              <a:t>-</a:t>
            </a:r>
            <a:r>
              <a:rPr lang="ar-SA" dirty="0" smtClean="0"/>
              <a:t>العلوم الأخرى</a:t>
            </a:r>
            <a:r>
              <a:rPr lang="fr-FR" dirty="0" smtClean="0"/>
              <a:t>.</a:t>
            </a:r>
            <a:br>
              <a:rPr lang="fr-FR" dirty="0" smtClean="0"/>
            </a:br>
            <a:r>
              <a:rPr lang="fr-FR" dirty="0" smtClean="0"/>
              <a:t>-</a:t>
            </a:r>
            <a:r>
              <a:rPr lang="ar-SA" dirty="0" smtClean="0"/>
              <a:t>ثقافة المجتمع</a:t>
            </a:r>
            <a:r>
              <a:rPr lang="fr-FR" dirty="0" smtClean="0"/>
              <a:t>.</a:t>
            </a:r>
            <a:br>
              <a:rPr lang="fr-FR" dirty="0" smtClean="0"/>
            </a:br>
            <a:r>
              <a:rPr lang="fr-FR" dirty="0" smtClean="0"/>
              <a:t>-</a:t>
            </a:r>
            <a:r>
              <a:rPr lang="ar-SA" dirty="0" smtClean="0"/>
              <a:t>الخبرة الشخصية</a:t>
            </a:r>
            <a:r>
              <a:rPr lang="fr-FR" dirty="0" smtClean="0"/>
              <a:t>.</a:t>
            </a:r>
            <a:br>
              <a:rPr lang="fr-FR" dirty="0" smtClean="0"/>
            </a:br>
            <a:r>
              <a:rPr lang="fr-FR" dirty="0" smtClean="0"/>
              <a:t>-</a:t>
            </a:r>
            <a:r>
              <a:rPr lang="ar-SA" dirty="0" smtClean="0"/>
              <a:t>خيال الباحث(الخيال العلمي</a:t>
            </a:r>
            <a:r>
              <a:rPr lang="ar-DZ" dirty="0" smtClean="0"/>
              <a:t>).</a:t>
            </a:r>
            <a:endParaRPr lang="fr-FR"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rtl="1"/>
            <a:r>
              <a:rPr lang="ar-SA" sz="3600" dirty="0" smtClean="0">
                <a:solidFill>
                  <a:srgbClr val="FF0000"/>
                </a:solidFill>
              </a:rPr>
              <a:t>اختبار صحة الفروض</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algn="r" rtl="1"/>
            <a:r>
              <a:rPr lang="ar-SA" dirty="0" smtClean="0"/>
              <a:t>يتطلب الأمر تصميم كامل للبحث وطريقة القيام </a:t>
            </a:r>
            <a:r>
              <a:rPr lang="ar-SA" dirty="0" err="1" smtClean="0"/>
              <a:t>به</a:t>
            </a:r>
            <a:r>
              <a:rPr lang="ar-SA" dirty="0" smtClean="0"/>
              <a:t> و يتم اختبار صحة الفرض بالعمل التجريبي وأخذ الملاحظات وباستخدام أدوات التحليل المختلفة فتستبعد الفروض عديمة الأثر </a:t>
            </a:r>
            <a:r>
              <a:rPr lang="ar-DZ" dirty="0" smtClean="0"/>
              <a:t>و </a:t>
            </a:r>
            <a:r>
              <a:rPr lang="ar-DZ" dirty="0" err="1" smtClean="0"/>
              <a:t>ال</a:t>
            </a:r>
            <a:r>
              <a:rPr lang="ar-SA" dirty="0" smtClean="0"/>
              <a:t>قدر</a:t>
            </a:r>
            <a:r>
              <a:rPr lang="ar-DZ" dirty="0" smtClean="0"/>
              <a:t>ة</a:t>
            </a:r>
            <a:r>
              <a:rPr lang="ar-SA" dirty="0" smtClean="0"/>
              <a:t> على التأثير في أسباب المشكلة وعلاجها</a:t>
            </a:r>
            <a:r>
              <a:rPr lang="fr-FR" dirty="0" smtClean="0"/>
              <a:t>.</a:t>
            </a:r>
            <a:endParaRPr lang="ar-DZ" dirty="0" smtClean="0"/>
          </a:p>
          <a:p>
            <a:pPr algn="r" rtl="1"/>
            <a:r>
              <a:rPr lang="ar-SA" dirty="0" smtClean="0"/>
              <a:t>التأكد من صحة الفروض: التأكد من صحة الفروض عن طريق اختيار المنهج العلمي المناسب لطبيعة المشكلة فيتم اختيار المنهج التجريبي أو التاريخي أو الوصفي بأنواعه أو استخدام عدة مناهج لمعالجة مشكلة البحث</a:t>
            </a:r>
            <a:r>
              <a:rPr lang="ar-DZ" dirty="0" smtClean="0"/>
              <a:t>.</a:t>
            </a:r>
          </a:p>
          <a:p>
            <a:pPr algn="r" rtl="1"/>
            <a:r>
              <a:rPr lang="fr-FR" dirty="0" smtClean="0"/>
              <a:t/>
            </a:r>
            <a:br>
              <a:rPr lang="fr-FR" dirty="0" smtClean="0"/>
            </a:br>
            <a:endParaRPr lang="fr-F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r>
              <a:rPr lang="ar-SA" sz="2800" dirty="0" smtClean="0"/>
              <a:t>و المنهج العلمي يعن</a:t>
            </a:r>
            <a:r>
              <a:rPr lang="ar-DZ" sz="2800" dirty="0" smtClean="0"/>
              <a:t>ى</a:t>
            </a:r>
            <a:r>
              <a:rPr lang="ar-SA" sz="2800" dirty="0" smtClean="0"/>
              <a:t> بتحديد الظاهرة </a:t>
            </a:r>
            <a:r>
              <a:rPr lang="ar-SA" sz="2800" dirty="0" smtClean="0">
                <a:solidFill>
                  <a:srgbClr val="FF0000"/>
                </a:solidFill>
              </a:rPr>
              <a:t>(المشكلة) </a:t>
            </a:r>
            <a:r>
              <a:rPr lang="ar-SA" sz="2800" dirty="0" smtClean="0"/>
              <a:t>موضوع البحث تحديداً دقيقاً ويبحث عن الأسباب المؤدية إليها واكتشاف مظاهرها محاولاً وضع الحلول المناسبة لهذه المشكلة. </a:t>
            </a:r>
            <a:endParaRPr lang="ar-DZ" sz="2800" dirty="0" smtClean="0"/>
          </a:p>
          <a:p>
            <a:pPr algn="r" rtl="1"/>
            <a:r>
              <a:rPr lang="ar-SA" sz="2800" dirty="0" smtClean="0"/>
              <a:t>والباحث في العلوم الإنسانية والاجتماعية معنيٌ بدراسة المشكلات والقضايا والظواهر الاجتماعية والإنسانية دراسة علمية منهجية، وهو يحتاج إلي اكتساب مهارات البحث العلمي في هذه العلوم، كما أنه بحاجة إلي فهم أساليب وطرق البحث فيها، وكذلك تعرف أسس بناء أدوات البحث والتحقق من صلاحيتها للاستخدام.</a:t>
            </a:r>
            <a:endParaRPr lang="fr-FR" sz="28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sz="3600" dirty="0" smtClean="0">
                <a:solidFill>
                  <a:srgbClr val="FF0000"/>
                </a:solidFill>
              </a:rPr>
              <a:t>3- </a:t>
            </a:r>
            <a:r>
              <a:rPr lang="ar-SA" sz="3600" dirty="0" smtClean="0">
                <a:solidFill>
                  <a:srgbClr val="FF0000"/>
                </a:solidFill>
              </a:rPr>
              <a:t>جمع المعلومات والتوصل إلى النتائج</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10000"/>
          </a:bodyPr>
          <a:lstStyle/>
          <a:p>
            <a:pPr algn="r" rtl="1"/>
            <a:r>
              <a:rPr lang="ar-DZ" dirty="0" smtClean="0"/>
              <a:t> </a:t>
            </a:r>
            <a:r>
              <a:rPr lang="ar-SA" dirty="0" smtClean="0">
                <a:solidFill>
                  <a:srgbClr val="00B0F0"/>
                </a:solidFill>
              </a:rPr>
              <a:t>وسائل جمع المعلومات</a:t>
            </a:r>
            <a:r>
              <a:rPr lang="fr-FR" dirty="0" smtClean="0"/>
              <a:t>:</a:t>
            </a:r>
            <a:br>
              <a:rPr lang="fr-FR" dirty="0" smtClean="0"/>
            </a:br>
            <a:r>
              <a:rPr lang="ar-SA" dirty="0" smtClean="0"/>
              <a:t>يقوم الباحث بجمع المعلومات المتاحة عن المشكلة وتختلف مصادر المعلومات باختلاف طبيعة البحث نفسه فقد تكون</a:t>
            </a:r>
            <a:r>
              <a:rPr lang="fr-FR" dirty="0" smtClean="0"/>
              <a:t>:</a:t>
            </a:r>
            <a:endParaRPr lang="ar-DZ" dirty="0" smtClean="0"/>
          </a:p>
          <a:p>
            <a:pPr algn="r" rtl="1"/>
            <a:r>
              <a:rPr lang="ar-SA" dirty="0" smtClean="0"/>
              <a:t>الكتب ذات المرجعية</a:t>
            </a:r>
            <a:r>
              <a:rPr lang="fr-FR" dirty="0" smtClean="0"/>
              <a:t>.</a:t>
            </a:r>
            <a:endParaRPr lang="ar-DZ" dirty="0" smtClean="0"/>
          </a:p>
          <a:p>
            <a:pPr algn="r" rtl="1"/>
            <a:r>
              <a:rPr lang="ar-SA" dirty="0" smtClean="0"/>
              <a:t>تجارب يجريها الباحث ليحصل منها على بيانات ويستخلص منها نتائج</a:t>
            </a:r>
            <a:r>
              <a:rPr lang="fr-FR" dirty="0" smtClean="0"/>
              <a:t>.</a:t>
            </a:r>
            <a:endParaRPr lang="ar-DZ" dirty="0" smtClean="0"/>
          </a:p>
          <a:p>
            <a:pPr algn="r" rtl="1"/>
            <a:r>
              <a:rPr lang="ar-SA" dirty="0" smtClean="0"/>
              <a:t>إحصائيات يجمعها الباحث بنفسه</a:t>
            </a:r>
            <a:r>
              <a:rPr lang="fr-FR" dirty="0" smtClean="0"/>
              <a:t>.</a:t>
            </a:r>
            <a:endParaRPr lang="ar-DZ" dirty="0" smtClean="0"/>
          </a:p>
          <a:p>
            <a:pPr algn="r" rtl="1"/>
            <a:r>
              <a:rPr lang="ar-SA" dirty="0" smtClean="0"/>
              <a:t>بيانات أعدها باحثون سابقون</a:t>
            </a:r>
            <a:r>
              <a:rPr lang="fr-FR" dirty="0" smtClean="0"/>
              <a:t>.</a:t>
            </a:r>
            <a:endParaRPr lang="ar-DZ" dirty="0" smtClean="0"/>
          </a:p>
          <a:p>
            <a:pPr algn="r" rtl="1"/>
            <a:r>
              <a:rPr lang="ar-SA" dirty="0" smtClean="0"/>
              <a:t>سجلات</a:t>
            </a:r>
            <a:r>
              <a:rPr lang="fr-FR" dirty="0" smtClean="0"/>
              <a:t>.</a:t>
            </a:r>
            <a:endParaRPr lang="ar-DZ" dirty="0" smtClean="0"/>
          </a:p>
          <a:p>
            <a:pPr algn="r" rtl="1"/>
            <a:endParaRPr lang="fr-FR"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algn="r" rtl="1"/>
            <a:r>
              <a:rPr lang="ar-SA" dirty="0" smtClean="0"/>
              <a:t> أجوبة وأسئلة في شكل استبيان</a:t>
            </a:r>
            <a:r>
              <a:rPr lang="fr-FR" dirty="0" smtClean="0"/>
              <a:t> Questionnaire.</a:t>
            </a:r>
            <a:endParaRPr lang="ar-DZ" dirty="0" smtClean="0"/>
          </a:p>
          <a:p>
            <a:pPr algn="r" rtl="1"/>
            <a:r>
              <a:rPr lang="ar-SA" dirty="0" smtClean="0"/>
              <a:t>مقابلات شخصية وأحاديث وخطب وجرائد وتقارير صحفي</a:t>
            </a:r>
            <a:r>
              <a:rPr lang="ar-DZ" dirty="0" smtClean="0"/>
              <a:t>ة</a:t>
            </a:r>
          </a:p>
          <a:p>
            <a:pPr algn="r" rtl="1"/>
            <a:r>
              <a:rPr lang="ar-SA" dirty="0" smtClean="0"/>
              <a:t>شبكة المعلوماتية</a:t>
            </a:r>
            <a:r>
              <a:rPr lang="ar-DZ" dirty="0" smtClean="0"/>
              <a:t> </a:t>
            </a:r>
            <a:r>
              <a:rPr lang="fr-FR" dirty="0" smtClean="0"/>
              <a:t>INTERNET</a:t>
            </a:r>
            <a:r>
              <a:rPr lang="ar-DZ" dirty="0" smtClean="0"/>
              <a:t>   </a:t>
            </a:r>
            <a:r>
              <a:rPr lang="fr-FR" dirty="0" smtClean="0"/>
              <a:t/>
            </a:r>
            <a:br>
              <a:rPr lang="fr-FR" dirty="0" smtClean="0"/>
            </a:br>
            <a:endParaRPr lang="fr-FR"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ormAutofit fontScale="90000"/>
          </a:bodyPr>
          <a:lstStyle/>
          <a:p>
            <a:pPr rtl="1"/>
            <a:r>
              <a:rPr lang="ar-DZ" sz="4000" u="sng" dirty="0" smtClean="0">
                <a:solidFill>
                  <a:srgbClr val="FF0000"/>
                </a:solidFill>
              </a:rPr>
              <a:t>محاضرة </a:t>
            </a:r>
            <a:r>
              <a:rPr lang="ar-DZ" sz="3600" dirty="0" smtClean="0">
                <a:solidFill>
                  <a:srgbClr val="FF0000"/>
                </a:solidFill>
              </a:rPr>
              <a:t>4</a:t>
            </a:r>
            <a:r>
              <a:rPr lang="ar-DZ" sz="3600" b="1" dirty="0" smtClean="0"/>
              <a:t>:ما يجب أن يقف عنده الباحث من عناصر أساسية في البحث</a:t>
            </a:r>
            <a:br>
              <a:rPr lang="ar-DZ" sz="3600" b="1" dirty="0" smtClean="0"/>
            </a:br>
            <a:endParaRPr lang="en-US" sz="3600" dirty="0" smtClean="0"/>
          </a:p>
        </p:txBody>
      </p:sp>
      <p:sp>
        <p:nvSpPr>
          <p:cNvPr id="5123" name="Rectangle 3"/>
          <p:cNvSpPr>
            <a:spLocks noGrp="1" noChangeArrowheads="1"/>
          </p:cNvSpPr>
          <p:nvPr>
            <p:ph type="body" idx="1"/>
          </p:nvPr>
        </p:nvSpPr>
        <p:spPr/>
        <p:txBody>
          <a:bodyPr/>
          <a:lstStyle/>
          <a:p>
            <a:pPr marL="457200" indent="-457200" algn="r" rtl="1">
              <a:lnSpc>
                <a:spcPct val="90000"/>
              </a:lnSpc>
              <a:buFont typeface="+mj-lt"/>
              <a:buAutoNum type="arabicPeriod"/>
            </a:pPr>
            <a:r>
              <a:rPr lang="ar-SA" sz="2400" dirty="0" smtClean="0"/>
              <a:t>عنوان البحث.           </a:t>
            </a:r>
          </a:p>
          <a:p>
            <a:pPr marL="457200" indent="-457200" algn="just" rtl="1" eaLnBrk="1" hangingPunct="1">
              <a:lnSpc>
                <a:spcPct val="90000"/>
              </a:lnSpc>
              <a:buNone/>
            </a:pPr>
            <a:r>
              <a:rPr lang="ar-SA" sz="2400" dirty="0" smtClean="0"/>
              <a:t>2.   أهمية موضوع البحث وسبب اختياره.</a:t>
            </a:r>
          </a:p>
          <a:p>
            <a:pPr marL="457200" indent="-457200" algn="just" rtl="1" eaLnBrk="1" hangingPunct="1">
              <a:lnSpc>
                <a:spcPct val="90000"/>
              </a:lnSpc>
              <a:buNone/>
            </a:pPr>
            <a:r>
              <a:rPr lang="ar-SA" sz="2400" dirty="0" smtClean="0"/>
              <a:t>3.   الهدف من البحث وأهميته، وسبب الكتابة. </a:t>
            </a:r>
          </a:p>
          <a:p>
            <a:pPr marL="457200" indent="-457200" algn="just" rtl="1" eaLnBrk="1" hangingPunct="1">
              <a:lnSpc>
                <a:spcPct val="90000"/>
              </a:lnSpc>
              <a:buNone/>
            </a:pPr>
            <a:r>
              <a:rPr lang="ar-SA" sz="2400" dirty="0" smtClean="0"/>
              <a:t>4.   أقسام الورقة البحثية ومكوناتها. [عرض فصول البحث أو أقسامه. </a:t>
            </a:r>
          </a:p>
          <a:p>
            <a:pPr marL="457200" indent="-457200" algn="just" rtl="1" eaLnBrk="1" hangingPunct="1">
              <a:lnSpc>
                <a:spcPct val="90000"/>
              </a:lnSpc>
              <a:buNone/>
            </a:pPr>
            <a:r>
              <a:rPr lang="ar-SA" sz="2400" dirty="0" smtClean="0"/>
              <a:t>5.   الأدوات.[الطريقة والإجراءات].</a:t>
            </a:r>
          </a:p>
          <a:p>
            <a:pPr marL="457200" indent="-457200" algn="just" rtl="1" eaLnBrk="1" hangingPunct="1">
              <a:lnSpc>
                <a:spcPct val="90000"/>
              </a:lnSpc>
              <a:buNone/>
            </a:pPr>
            <a:r>
              <a:rPr lang="ar-SA" sz="2400" dirty="0" smtClean="0"/>
              <a:t>6.   الإشارة إلى ما وجده الباحث من ملاحظات أثناء قيامه</a:t>
            </a:r>
            <a:r>
              <a:rPr lang="ar-DZ" sz="2400" dirty="0" smtClean="0"/>
              <a:t> </a:t>
            </a:r>
            <a:r>
              <a:rPr lang="ar-SA" sz="2400" dirty="0" smtClean="0"/>
              <a:t>بالبحث.</a:t>
            </a:r>
          </a:p>
          <a:p>
            <a:pPr marL="457200" indent="-457200" algn="just" rtl="1" eaLnBrk="1" hangingPunct="1">
              <a:lnSpc>
                <a:spcPct val="90000"/>
              </a:lnSpc>
              <a:buNone/>
            </a:pPr>
            <a:r>
              <a:rPr lang="ar-SA" sz="2400" dirty="0" smtClean="0"/>
              <a:t>7.   الدراسات السابقة باختصار.</a:t>
            </a:r>
          </a:p>
          <a:p>
            <a:pPr marL="457200" indent="-457200" algn="just" rtl="1" eaLnBrk="1" hangingPunct="1">
              <a:lnSpc>
                <a:spcPct val="90000"/>
              </a:lnSpc>
              <a:buNone/>
            </a:pPr>
            <a:r>
              <a:rPr lang="ar-DZ" sz="2400" dirty="0" smtClean="0"/>
              <a:t>8</a:t>
            </a:r>
            <a:r>
              <a:rPr lang="ar-SA" sz="2400" dirty="0" smtClean="0"/>
              <a:t>.   أهم نتيجة توصل إليها الباحث.</a:t>
            </a:r>
          </a:p>
          <a:p>
            <a:pPr marL="457200" indent="-457200" algn="just" rtl="1" eaLnBrk="1" hangingPunct="1">
              <a:lnSpc>
                <a:spcPct val="90000"/>
              </a:lnSpc>
              <a:buNone/>
            </a:pPr>
            <a:r>
              <a:rPr lang="ar-DZ" sz="2400" dirty="0" smtClean="0"/>
              <a:t>9</a:t>
            </a:r>
            <a:r>
              <a:rPr lang="ar-SA" sz="2400" dirty="0" smtClean="0"/>
              <a:t>.  توجيه الشكر لكل من قدم </a:t>
            </a:r>
            <a:r>
              <a:rPr lang="ar-DZ" sz="2400" dirty="0" err="1" smtClean="0"/>
              <a:t>ال</a:t>
            </a:r>
            <a:r>
              <a:rPr lang="ar-SA" sz="2400" dirty="0" smtClean="0"/>
              <a:t>مساعدة ومنهم المشرف.</a:t>
            </a:r>
            <a:r>
              <a:rPr lang="en-US" sz="2400" dirty="0" smtClean="0"/>
              <a:t> </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Picture 2" descr="C:\Users\karim\Desktop\docts tel phone\Screenshot_20210130-180113.jpg"/>
          <p:cNvPicPr>
            <a:picLocks noGrp="1" noChangeAspect="1" noChangeArrowheads="1"/>
          </p:cNvPicPr>
          <p:nvPr>
            <p:ph idx="1"/>
          </p:nvPr>
        </p:nvPicPr>
        <p:blipFill>
          <a:blip r:embed="rId2"/>
          <a:srcRect/>
          <a:stretch>
            <a:fillRect/>
          </a:stretch>
        </p:blipFill>
        <p:spPr bwMode="auto">
          <a:xfrm>
            <a:off x="2143108" y="1285860"/>
            <a:ext cx="4752000" cy="5357056"/>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marL="742950" indent="-742950" rtl="1">
              <a:buFont typeface="+mj-lt"/>
              <a:buAutoNum type="arabicPeriod"/>
            </a:pPr>
            <a:r>
              <a:rPr lang="ar-DZ" sz="3600" b="1" dirty="0" smtClean="0">
                <a:solidFill>
                  <a:srgbClr val="FF0000"/>
                </a:solidFill>
              </a:rPr>
              <a:t>عنواﻥ ﺍلبحث </a:t>
            </a:r>
            <a:endParaRPr lang="fr-FR" sz="3600" dirty="0">
              <a:solidFill>
                <a:srgbClr val="FF0000"/>
              </a:solidFill>
            </a:endParaRPr>
          </a:p>
        </p:txBody>
      </p:sp>
      <p:sp>
        <p:nvSpPr>
          <p:cNvPr id="3" name="Espace réservé du contenu 2"/>
          <p:cNvSpPr>
            <a:spLocks noGrp="1"/>
          </p:cNvSpPr>
          <p:nvPr>
            <p:ph idx="1"/>
          </p:nvPr>
        </p:nvSpPr>
        <p:spPr/>
        <p:txBody>
          <a:bodyPr/>
          <a:lstStyle/>
          <a:p>
            <a:pPr algn="r" rtl="1">
              <a:buNone/>
            </a:pPr>
            <a:endParaRPr lang="ar-DZ" dirty="0" smtClean="0"/>
          </a:p>
          <a:p>
            <a:pPr algn="r" rtl="1"/>
            <a:r>
              <a:rPr lang="ar-DZ" dirty="0" smtClean="0"/>
              <a:t>يقوم </a:t>
            </a:r>
            <a:r>
              <a:rPr lang="ar-DZ" dirty="0" smtClean="0">
                <a:solidFill>
                  <a:srgbClr val="92D050"/>
                </a:solidFill>
              </a:rPr>
              <a:t>العنوﺍن بوظﻳفة إعلامية </a:t>
            </a:r>
            <a:r>
              <a:rPr lang="ar-DZ" dirty="0" smtClean="0"/>
              <a:t>عن موضوﻉ ﺍلبحث ﻭمجاله  حيث ﯾﺭشد ﺍلقارﺉ ﺇلى ﺃﻥ ﺍلبحث ﯾقع في مجال معين.</a:t>
            </a: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ar-DZ" b="1" dirty="0" smtClean="0">
                <a:solidFill>
                  <a:srgbClr val="FF0000"/>
                </a:solidFill>
              </a:rPr>
              <a:t>مميزاته:</a:t>
            </a:r>
            <a:r>
              <a:rPr lang="ar-DZ" b="1" dirty="0" smtClean="0"/>
              <a:t/>
            </a:r>
            <a:br>
              <a:rPr lang="ar-DZ" b="1" dirty="0" smtClean="0"/>
            </a:br>
            <a:endParaRPr lang="fr-FR" dirty="0"/>
          </a:p>
        </p:txBody>
      </p:sp>
      <p:sp>
        <p:nvSpPr>
          <p:cNvPr id="3" name="Espace réservé du contenu 2"/>
          <p:cNvSpPr>
            <a:spLocks noGrp="1"/>
          </p:cNvSpPr>
          <p:nvPr>
            <p:ph idx="1"/>
          </p:nvPr>
        </p:nvSpPr>
        <p:spPr/>
        <p:txBody>
          <a:bodyPr>
            <a:normAutofit/>
          </a:bodyPr>
          <a:lstStyle/>
          <a:p>
            <a:pPr algn="r" rtl="1"/>
            <a:r>
              <a:rPr lang="ar-DZ" dirty="0" smtClean="0"/>
              <a:t>الوضوح </a:t>
            </a:r>
            <a:r>
              <a:rPr lang="ar-DZ" dirty="0" err="1" smtClean="0"/>
              <a:t>و</a:t>
            </a:r>
            <a:r>
              <a:rPr lang="ar-DZ" dirty="0" smtClean="0"/>
              <a:t> الدقة.</a:t>
            </a:r>
          </a:p>
          <a:p>
            <a:pPr algn="r" rtl="1"/>
            <a:r>
              <a:rPr lang="ar-DZ" dirty="0" smtClean="0"/>
              <a:t>التحديد.</a:t>
            </a:r>
          </a:p>
          <a:p>
            <a:pPr algn="r" rtl="1"/>
            <a:r>
              <a:rPr lang="ar-DZ" dirty="0" smtClean="0"/>
              <a:t>لفت الانتباه.</a:t>
            </a:r>
          </a:p>
          <a:p>
            <a:pPr algn="r" rtl="1"/>
            <a:r>
              <a:rPr lang="ar-DZ" dirty="0" smtClean="0"/>
              <a:t>الكلمات المستخدمة فيه سهلة.</a:t>
            </a:r>
          </a:p>
          <a:p>
            <a:pPr algn="r" rtl="1"/>
            <a:r>
              <a:rPr lang="ar-DZ" dirty="0" smtClean="0"/>
              <a:t>يشير إلى مشكلة البحث </a:t>
            </a:r>
            <a:r>
              <a:rPr lang="ar-DZ" dirty="0" err="1" smtClean="0"/>
              <a:t>و</a:t>
            </a:r>
            <a:r>
              <a:rPr lang="ar-DZ" dirty="0" smtClean="0"/>
              <a:t> يبرزها بشكل محدد.</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742950" indent="-742950" rtl="1"/>
            <a:r>
              <a:rPr lang="ar-DZ" b="1" dirty="0" smtClean="0">
                <a:solidFill>
                  <a:srgbClr val="FF0000"/>
                </a:solidFill>
              </a:rPr>
              <a:t>2</a:t>
            </a:r>
            <a:r>
              <a:rPr lang="ar-DZ" sz="4000" b="1" dirty="0" smtClean="0"/>
              <a:t>. </a:t>
            </a:r>
            <a:r>
              <a:rPr lang="ar-DZ" sz="4000" b="1" dirty="0" smtClean="0">
                <a:solidFill>
                  <a:srgbClr val="FF0000"/>
                </a:solidFill>
              </a:rPr>
              <a:t>المقدمة</a:t>
            </a:r>
            <a:r>
              <a:rPr lang="ar-DZ" b="1" dirty="0" smtClean="0"/>
              <a:t/>
            </a:r>
            <a:br>
              <a:rPr lang="ar-DZ" b="1" dirty="0" smtClean="0"/>
            </a:br>
            <a:endParaRPr lang="fr-FR" dirty="0"/>
          </a:p>
        </p:txBody>
      </p:sp>
      <p:sp>
        <p:nvSpPr>
          <p:cNvPr id="3" name="Espace réservé du contenu 2"/>
          <p:cNvSpPr>
            <a:spLocks noGrp="1"/>
          </p:cNvSpPr>
          <p:nvPr>
            <p:ph idx="1"/>
          </p:nvPr>
        </p:nvSpPr>
        <p:spPr/>
        <p:txBody>
          <a:bodyPr>
            <a:normAutofit fontScale="85000" lnSpcReduction="10000"/>
          </a:bodyPr>
          <a:lstStyle/>
          <a:p>
            <a:pPr algn="r" rtl="1"/>
            <a:r>
              <a:rPr lang="ar-DZ" b="1" dirty="0" smtClean="0"/>
              <a:t>الشروط الواجب مراعاتها عند كتابة المقدمة:</a:t>
            </a:r>
          </a:p>
          <a:p>
            <a:pPr algn="r" rtl="1"/>
            <a:r>
              <a:rPr lang="ar-DZ" dirty="0" smtClean="0"/>
              <a:t>يجب أن تكون المقدمة مناسبة في الطول.</a:t>
            </a:r>
          </a:p>
          <a:p>
            <a:pPr algn="r" rtl="1"/>
            <a:r>
              <a:rPr lang="ar-DZ" dirty="0" smtClean="0"/>
              <a:t>يجب أن تكون المقدمة مهيأة </a:t>
            </a:r>
            <a:r>
              <a:rPr lang="ar-DZ" dirty="0" err="1" smtClean="0"/>
              <a:t>للاشكالية</a:t>
            </a:r>
            <a:r>
              <a:rPr lang="ar-DZ" dirty="0" smtClean="0"/>
              <a:t>.</a:t>
            </a:r>
          </a:p>
          <a:p>
            <a:pPr algn="r" rtl="1"/>
            <a:r>
              <a:rPr lang="ar-DZ" dirty="0" smtClean="0"/>
              <a:t>يجب أن تبرز </a:t>
            </a:r>
            <a:r>
              <a:rPr lang="ar-DZ" dirty="0" err="1" smtClean="0"/>
              <a:t>الاشكالية</a:t>
            </a:r>
            <a:r>
              <a:rPr lang="ar-DZ" dirty="0" smtClean="0"/>
              <a:t> بشكل سهل ، واضح و تبين المجال الذي تنتمي إليه.</a:t>
            </a:r>
          </a:p>
          <a:p>
            <a:pPr algn="r" rtl="1"/>
            <a:r>
              <a:rPr lang="ar-DZ" dirty="0" smtClean="0"/>
              <a:t>يجب أن توضح العنوان </a:t>
            </a:r>
            <a:r>
              <a:rPr lang="ar-DZ" dirty="0" err="1" smtClean="0"/>
              <a:t>و</a:t>
            </a:r>
            <a:r>
              <a:rPr lang="ar-DZ" dirty="0" smtClean="0"/>
              <a:t> تتصل </a:t>
            </a:r>
            <a:r>
              <a:rPr lang="ar-DZ" dirty="0" err="1" smtClean="0"/>
              <a:t>به</a:t>
            </a:r>
            <a:r>
              <a:rPr lang="ar-DZ" dirty="0" smtClean="0"/>
              <a:t> بشكل مباشر.</a:t>
            </a:r>
          </a:p>
          <a:p>
            <a:pPr algn="r" rtl="1"/>
            <a:r>
              <a:rPr lang="ar-DZ" dirty="0" smtClean="0"/>
              <a:t>يجب أن تكون واضحة من ناحية الصياغة </a:t>
            </a:r>
            <a:r>
              <a:rPr lang="ar-DZ" dirty="0" err="1" smtClean="0"/>
              <a:t>و</a:t>
            </a:r>
            <a:r>
              <a:rPr lang="ar-DZ" dirty="0" smtClean="0"/>
              <a:t> مترابطة من حيث الأفكار.</a:t>
            </a:r>
          </a:p>
          <a:p>
            <a:pPr algn="r" rtl="1"/>
            <a:r>
              <a:rPr lang="ar-DZ" dirty="0" smtClean="0"/>
              <a:t>يجب أن توضح النقص الناتج عن عدم القيام بهذا البحث بوضع نقاط الضعف </a:t>
            </a:r>
            <a:r>
              <a:rPr lang="ar-DZ" dirty="0" err="1" smtClean="0"/>
              <a:t>و</a:t>
            </a:r>
            <a:r>
              <a:rPr lang="ar-DZ" dirty="0" smtClean="0"/>
              <a:t> النقص للموضوع </a:t>
            </a:r>
            <a:r>
              <a:rPr lang="ar-DZ" dirty="0" err="1" smtClean="0"/>
              <a:t>و</a:t>
            </a:r>
            <a:r>
              <a:rPr lang="ar-DZ" dirty="0" smtClean="0"/>
              <a:t> كيف يمكن معالجة هذا النقص.</a:t>
            </a:r>
          </a:p>
          <a:p>
            <a:pPr algn="r" rtl="1"/>
            <a:r>
              <a:rPr lang="ar-DZ" dirty="0" smtClean="0"/>
              <a:t>يجب أن نبين الفائدة التي ستتحقق من نتائج البحث.</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r>
              <a:rPr lang="ar-DZ" dirty="0" smtClean="0"/>
              <a:t>يجب أن نستعرض الجهود السابقة التي أبرزت أهمية هذا الموضوع </a:t>
            </a:r>
            <a:r>
              <a:rPr lang="ar-DZ" dirty="0" err="1" smtClean="0"/>
              <a:t>و</a:t>
            </a:r>
            <a:r>
              <a:rPr lang="ar-DZ" dirty="0" smtClean="0"/>
              <a:t> ناقشته.</a:t>
            </a:r>
          </a:p>
          <a:p>
            <a:pPr algn="r" rtl="1"/>
            <a:r>
              <a:rPr lang="ar-DZ" dirty="0" smtClean="0"/>
              <a:t>يجب أن تبين أسباب اختيار هذه المشكلة</a:t>
            </a:r>
          </a:p>
          <a:p>
            <a:pPr algn="r" rtl="1"/>
            <a:r>
              <a:rPr lang="ar-DZ" dirty="0" smtClean="0"/>
              <a:t>يجب أن تبين الجهات التي يمكن أن تستفيد من هذا البحث.</a:t>
            </a:r>
          </a:p>
          <a:p>
            <a:pPr algn="r" rtl="1"/>
            <a:endParaRPr lang="fr-F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rtl="1"/>
            <a:r>
              <a:rPr lang="ar-DZ" sz="3600" b="1" dirty="0" smtClean="0">
                <a:solidFill>
                  <a:srgbClr val="FF0000"/>
                </a:solidFill>
              </a:rPr>
              <a:t>كيفية استعراض الدراسات السابقة</a:t>
            </a:r>
            <a:r>
              <a:rPr lang="fr-FR" dirty="0" smtClean="0"/>
              <a:t/>
            </a:r>
            <a:br>
              <a:rPr lang="fr-FR" dirty="0" smtClean="0"/>
            </a:br>
            <a:endParaRPr lang="fr-FR" dirty="0"/>
          </a:p>
        </p:txBody>
      </p:sp>
      <p:pic>
        <p:nvPicPr>
          <p:cNvPr id="4" name="Espace réservé du contenu 3" descr="C:\Users\karim\Desktop\HP_8oct2020\Cours\ماستر اسلامي 1 دروس للنشر\صور الفن المغربي الاندلسي و المسكن\Screenshot_20200410-232102.png"/>
          <p:cNvPicPr>
            <a:picLocks noGrp="1"/>
          </p:cNvPicPr>
          <p:nvPr>
            <p:ph idx="1"/>
          </p:nvPr>
        </p:nvPicPr>
        <p:blipFill>
          <a:blip r:embed="rId2"/>
          <a:srcRect t="23070" r="2483" b="19716"/>
          <a:stretch>
            <a:fillRect/>
          </a:stretch>
        </p:blipFill>
        <p:spPr bwMode="auto">
          <a:xfrm>
            <a:off x="2000232" y="1285860"/>
            <a:ext cx="5508000" cy="532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Users\karim\Desktop\HP_8oct2020\Cours\ماستر اسلامي 1 دروس للنشر\صور الفن المغربي الاندلسي و المسكن\Screenshot_20200410-232109.png"/>
          <p:cNvPicPr>
            <a:picLocks noGrp="1"/>
          </p:cNvPicPr>
          <p:nvPr>
            <p:ph idx="1"/>
          </p:nvPr>
        </p:nvPicPr>
        <p:blipFill>
          <a:blip r:embed="rId2"/>
          <a:srcRect t="19070" r="-63" b="15628"/>
          <a:stretch>
            <a:fillRect/>
          </a:stretch>
        </p:blipFill>
        <p:spPr bwMode="auto">
          <a:xfrm>
            <a:off x="1857356" y="1428736"/>
            <a:ext cx="5796000" cy="529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pPr algn="r" rtl="1"/>
            <a:r>
              <a:rPr lang="ar-SA" dirty="0" smtClean="0"/>
              <a:t>هناك عدة مناهج للبحث العلمي في العلوم الإنسانية، يصبح اختيار المنهج البحثي المناسب لدراسة الظواهر والمشكلات الإنسانية، مسألة في غاية الأهمية، فهناك مناهج البحث التاريخي والوصفي والتجريبي، وعلـ</a:t>
            </a:r>
            <a:r>
              <a:rPr lang="ar-DZ" dirty="0" smtClean="0"/>
              <a:t>ى</a:t>
            </a:r>
            <a:r>
              <a:rPr lang="ar-SA" dirty="0" smtClean="0"/>
              <a:t> الباحث أن يختار المنهج المناسب لطبيعة الظاهرة موضع الدراسة والبحث. </a:t>
            </a:r>
            <a:endParaRPr lang="ar-DZ" dirty="0" smtClean="0"/>
          </a:p>
          <a:p>
            <a:pPr algn="r" rtl="1"/>
            <a:r>
              <a:rPr lang="ar-SA" dirty="0" smtClean="0"/>
              <a:t>الباحث العلمي لابد له من التدريب علي كيفية تطبيق مناهج البحث العلمي المختلفة. </a:t>
            </a:r>
            <a:endParaRPr lang="fr-FR" dirty="0" smtClean="0"/>
          </a:p>
          <a:p>
            <a:pPr algn="r" rtl="1"/>
            <a:endParaRPr lang="fr-F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Users\karim\Desktop\HP_8oct2020\Cours\ماستر اسلامي 1 دروس للنشر\صور الفن المغربي الاندلسي و المسكن\Screenshot_20200410-232125.png"/>
          <p:cNvPicPr>
            <a:picLocks noGrp="1"/>
          </p:cNvPicPr>
          <p:nvPr>
            <p:ph idx="1"/>
          </p:nvPr>
        </p:nvPicPr>
        <p:blipFill>
          <a:blip r:embed="rId2"/>
          <a:srcRect t="21023" r="-55" b="17209"/>
          <a:stretch>
            <a:fillRect/>
          </a:stretch>
        </p:blipFill>
        <p:spPr bwMode="auto">
          <a:xfrm>
            <a:off x="2000232" y="1500174"/>
            <a:ext cx="5616000" cy="529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4" name="Espace réservé du contenu 3" descr="C:\Users\karim\Desktop\HP_8oct2020\Cours\ماستر اسلامي 1 دروس للنشر\صور الفن المغربي الاندلسي و المسكن\Screenshot_20200410-232132.png"/>
          <p:cNvPicPr>
            <a:picLocks noGrp="1"/>
          </p:cNvPicPr>
          <p:nvPr>
            <p:ph idx="1"/>
          </p:nvPr>
        </p:nvPicPr>
        <p:blipFill>
          <a:blip r:embed="rId2"/>
          <a:srcRect t="18140" r="-55" b="14698"/>
          <a:stretch>
            <a:fillRect/>
          </a:stretch>
        </p:blipFill>
        <p:spPr bwMode="auto">
          <a:xfrm>
            <a:off x="1857356" y="1571612"/>
            <a:ext cx="5616000" cy="507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sz="3600" b="1" dirty="0" smtClean="0">
                <a:solidFill>
                  <a:srgbClr val="FF0000"/>
                </a:solidFill>
              </a:rPr>
              <a:t>3. أﻫمية البحث</a:t>
            </a:r>
            <a:endParaRPr lang="fr-FR" sz="3600" dirty="0">
              <a:solidFill>
                <a:srgbClr val="FF0000"/>
              </a:solidFill>
            </a:endParaRPr>
          </a:p>
        </p:txBody>
      </p:sp>
      <p:sp>
        <p:nvSpPr>
          <p:cNvPr id="3" name="Espace réservé du contenu 2"/>
          <p:cNvSpPr>
            <a:spLocks noGrp="1"/>
          </p:cNvSpPr>
          <p:nvPr>
            <p:ph idx="1"/>
          </p:nvPr>
        </p:nvSpPr>
        <p:spPr/>
        <p:txBody>
          <a:bodyPr>
            <a:normAutofit lnSpcReduction="10000"/>
          </a:bodyPr>
          <a:lstStyle/>
          <a:p>
            <a:pPr algn="r" rtl="1">
              <a:buNone/>
            </a:pPr>
            <a:endParaRPr lang="ar-DZ" b="1" dirty="0" smtClean="0"/>
          </a:p>
          <a:p>
            <a:pPr algn="r" rtl="1"/>
            <a:r>
              <a:rPr lang="ar-DZ" dirty="0" smtClean="0"/>
              <a:t>وهي ما ﯾﺭمي ﺍلبحث ﺇلى تحقيقه أو</a:t>
            </a:r>
            <a:r>
              <a:rPr lang="ar-DZ" b="1" dirty="0" smtClean="0"/>
              <a:t> ا</a:t>
            </a:r>
            <a:r>
              <a:rPr lang="ar-DZ" dirty="0" smtClean="0"/>
              <a:t>لإسهامات التي سوف ﻳقدمها للمعرفة الإنسانية ﺃو للفرﺩ ﺃو للمجتمع ﺃو كليهما.</a:t>
            </a:r>
          </a:p>
          <a:p>
            <a:pPr algn="r" rtl="1"/>
            <a:r>
              <a:rPr lang="ar-DZ" b="1" dirty="0" smtClean="0"/>
              <a:t>وﻳشترﻁ عند كتابتها:</a:t>
            </a:r>
          </a:p>
          <a:p>
            <a:pPr algn="r" rtl="1"/>
            <a:r>
              <a:rPr lang="ar-DZ" dirty="0" smtClean="0"/>
              <a:t>أﻥ تتطرق ﺇلى مدى ﺃﻫمية ﺍلدراسة العلمية بشكل ﺩقيق .</a:t>
            </a:r>
          </a:p>
          <a:p>
            <a:pPr algn="r" rtl="1"/>
            <a:r>
              <a:rPr lang="ar-DZ" dirty="0" smtClean="0"/>
              <a:t>أﻥ ترتبط بأﻫدﺍف ﺍلبحث بشكل واضح .</a:t>
            </a:r>
          </a:p>
          <a:p>
            <a:pPr algn="r" rtl="1"/>
            <a:r>
              <a:rPr lang="ar-DZ" dirty="0" smtClean="0"/>
              <a:t>أﻥ ترتبط بتساؤلات البحث بشكل وﺍضح .</a:t>
            </a:r>
          </a:p>
          <a:p>
            <a:pPr algn="r" rtl="1"/>
            <a:r>
              <a:rPr lang="ar-DZ" dirty="0" smtClean="0"/>
              <a:t>ﺃن تصاغ على شكل نقاط محددﺓ .</a:t>
            </a:r>
            <a:endParaRPr lang="fr-F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rtl="1"/>
            <a:r>
              <a:rPr lang="ar-DZ" sz="3600" dirty="0" smtClean="0">
                <a:solidFill>
                  <a:srgbClr val="FF0000"/>
                </a:solidFill>
              </a:rPr>
              <a:t>4.أهداف البحث</a:t>
            </a:r>
            <a:endParaRPr lang="fr-FR" sz="3600" dirty="0">
              <a:solidFill>
                <a:srgbClr val="FF0000"/>
              </a:solidFill>
            </a:endParaRPr>
          </a:p>
        </p:txBody>
      </p:sp>
      <p:sp>
        <p:nvSpPr>
          <p:cNvPr id="3" name="Espace réservé du contenu 2"/>
          <p:cNvSpPr>
            <a:spLocks noGrp="1"/>
          </p:cNvSpPr>
          <p:nvPr>
            <p:ph idx="1"/>
          </p:nvPr>
        </p:nvSpPr>
        <p:spPr/>
        <p:txBody>
          <a:bodyPr>
            <a:normAutofit lnSpcReduction="10000"/>
          </a:bodyPr>
          <a:lstStyle/>
          <a:p>
            <a:pPr algn="r" rtl="1"/>
            <a:r>
              <a:rPr lang="ar-DZ" b="1" dirty="0" smtClean="0"/>
              <a:t>ﺍلموﺍصفاﺕ ﺍلخاصة ببناء الأﻫدﺍف :</a:t>
            </a:r>
          </a:p>
          <a:p>
            <a:pPr algn="r" rtl="1"/>
            <a:r>
              <a:rPr lang="ar-DZ" dirty="0" smtClean="0"/>
              <a:t>صياغتها بشكل وﺍضح ومفهوﻡ وبعيدة عن ﺍلغموض.</a:t>
            </a:r>
          </a:p>
          <a:p>
            <a:pPr algn="r" rtl="1"/>
            <a:r>
              <a:rPr lang="ar-DZ" dirty="0" smtClean="0"/>
              <a:t>ﺩقيقة ﻭقابلة للقياس.</a:t>
            </a:r>
          </a:p>
          <a:p>
            <a:pPr algn="r" rtl="1"/>
            <a:r>
              <a:rPr lang="ar-DZ" dirty="0" smtClean="0"/>
              <a:t>مرتبطة بتساؤلات البحث وﺍلمشكلة.</a:t>
            </a:r>
          </a:p>
          <a:p>
            <a:pPr algn="r" rtl="1"/>
            <a:r>
              <a:rPr lang="ar-DZ" dirty="0" smtClean="0"/>
              <a:t>ﻭﺍقعية ﻭقابلة للتحقيق في ضوء الظروف المتاحة حولها.</a:t>
            </a:r>
          </a:p>
          <a:p>
            <a:pPr algn="r" rtl="1"/>
            <a:r>
              <a:rPr lang="ar-DZ" dirty="0" smtClean="0"/>
              <a:t>ﻳنبغي من ناحية منهجية ﺃن ﻳكون عدﺩ الأﻫدﺍف مناسباً </a:t>
            </a:r>
            <a:r>
              <a:rPr lang="ar-DZ" dirty="0" err="1" smtClean="0"/>
              <a:t>ﻭ</a:t>
            </a:r>
            <a:endParaRPr lang="ar-DZ" dirty="0" smtClean="0"/>
          </a:p>
          <a:p>
            <a:pPr algn="r" rtl="1">
              <a:buNone/>
            </a:pPr>
            <a:r>
              <a:rPr lang="ar-DZ" dirty="0" smtClean="0"/>
              <a:t> تشمل الأبعاﺩ وﺍلمحدﺩات التي نص عليها </a:t>
            </a:r>
            <a:r>
              <a:rPr lang="ar-DZ" dirty="0" err="1" smtClean="0"/>
              <a:t>التعر</a:t>
            </a:r>
            <a:r>
              <a:rPr lang="ar-DZ" dirty="0" smtClean="0"/>
              <a:t>ﯾف الإجرﺍئي للباحث عند صياغة </a:t>
            </a:r>
            <a:r>
              <a:rPr lang="ar-DZ" dirty="0" err="1" smtClean="0"/>
              <a:t>مفا</a:t>
            </a:r>
            <a:r>
              <a:rPr lang="ar-DZ" dirty="0" smtClean="0"/>
              <a:t>ﮬﻳم البحث .</a:t>
            </a:r>
            <a:endParaRPr lang="fr-FR"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rtl="1"/>
            <a:r>
              <a:rPr lang="ar-SA" sz="3600" b="1" dirty="0" smtClean="0">
                <a:solidFill>
                  <a:srgbClr val="FF0000"/>
                </a:solidFill>
              </a:rPr>
              <a:t>مهارات ضرورية في كتابة البحث العلمي</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marL="514350" indent="-514350" algn="r" rtl="1">
              <a:lnSpc>
                <a:spcPct val="80000"/>
              </a:lnSpc>
              <a:buFont typeface="+mj-lt"/>
              <a:buAutoNum type="arabicPeriod"/>
            </a:pPr>
            <a:r>
              <a:rPr lang="ar-SA" dirty="0" smtClean="0"/>
              <a:t>تصميم صفحة العنوان.</a:t>
            </a:r>
          </a:p>
          <a:p>
            <a:pPr marL="514350" indent="-514350" algn="r" rtl="1">
              <a:lnSpc>
                <a:spcPct val="80000"/>
              </a:lnSpc>
              <a:buFont typeface="+mj-lt"/>
              <a:buAutoNum type="arabicPeriod"/>
            </a:pPr>
            <a:r>
              <a:rPr lang="ar-SA" dirty="0" smtClean="0"/>
              <a:t>بيانات المقدمة.</a:t>
            </a:r>
            <a:endParaRPr lang="ar-DZ" dirty="0" smtClean="0"/>
          </a:p>
          <a:p>
            <a:pPr marL="514350" indent="-514350" algn="r" rtl="1">
              <a:lnSpc>
                <a:spcPct val="80000"/>
              </a:lnSpc>
              <a:buFont typeface="+mj-lt"/>
              <a:buAutoNum type="arabicPeriod"/>
            </a:pPr>
            <a:r>
              <a:rPr lang="ar-SA" dirty="0" smtClean="0"/>
              <a:t>طرق نقل المعلومات للبحث.</a:t>
            </a:r>
            <a:endParaRPr lang="ar-DZ" dirty="0" smtClean="0"/>
          </a:p>
          <a:p>
            <a:pPr marL="514350" indent="-514350" algn="r" rtl="1">
              <a:lnSpc>
                <a:spcPct val="80000"/>
              </a:lnSpc>
              <a:buFont typeface="+mj-lt"/>
              <a:buAutoNum type="arabicPeriod"/>
            </a:pPr>
            <a:r>
              <a:rPr lang="ar-SA" dirty="0" smtClean="0"/>
              <a:t>اختصار المعلومات</a:t>
            </a:r>
            <a:r>
              <a:rPr lang="ar-DZ" dirty="0" smtClean="0"/>
              <a:t> </a:t>
            </a:r>
            <a:r>
              <a:rPr lang="ar-SA" dirty="0" smtClean="0"/>
              <a:t>( التلخيص).</a:t>
            </a:r>
          </a:p>
          <a:p>
            <a:pPr marL="514350" indent="-514350" algn="r" rtl="1">
              <a:lnSpc>
                <a:spcPct val="80000"/>
              </a:lnSpc>
              <a:buFont typeface="+mj-lt"/>
              <a:buAutoNum type="arabicPeriod"/>
            </a:pPr>
            <a:r>
              <a:rPr lang="ar-SA" dirty="0" smtClean="0"/>
              <a:t> تحديد عناوين البحث الرئيسة والفرعية.</a:t>
            </a:r>
          </a:p>
          <a:p>
            <a:pPr marL="514350" indent="-514350" algn="r" rtl="1">
              <a:lnSpc>
                <a:spcPct val="80000"/>
              </a:lnSpc>
              <a:buFont typeface="+mj-lt"/>
              <a:buAutoNum type="arabicPeriod"/>
            </a:pPr>
            <a:r>
              <a:rPr lang="ar-SA" dirty="0" smtClean="0"/>
              <a:t>استخدام البطاقات لكتابة المعلومات وجمعها من مصادرها.</a:t>
            </a:r>
          </a:p>
          <a:p>
            <a:pPr marL="514350" indent="-514350" algn="r" rtl="1">
              <a:lnSpc>
                <a:spcPct val="80000"/>
              </a:lnSpc>
              <a:buFont typeface="+mj-lt"/>
              <a:buAutoNum type="arabicPeriod"/>
            </a:pPr>
            <a:r>
              <a:rPr lang="ar-SA" dirty="0" smtClean="0"/>
              <a:t>التقسيم إلى فصول.      </a:t>
            </a:r>
            <a:endParaRPr lang="ar-DZ" dirty="0" smtClean="0"/>
          </a:p>
          <a:p>
            <a:pPr marL="514350" indent="-514350" algn="r" rtl="1">
              <a:lnSpc>
                <a:spcPct val="80000"/>
              </a:lnSpc>
              <a:buFont typeface="+mj-lt"/>
              <a:buAutoNum type="arabicPeriod"/>
            </a:pPr>
            <a:r>
              <a:rPr lang="ar-SA" dirty="0" smtClean="0"/>
              <a:t>توثيق البحث(الهوامش)</a:t>
            </a:r>
          </a:p>
          <a:p>
            <a:pPr marL="514350" indent="-514350" algn="r" rtl="1">
              <a:lnSpc>
                <a:spcPct val="80000"/>
              </a:lnSpc>
              <a:buFont typeface="+mj-lt"/>
              <a:buAutoNum type="arabicPeriod"/>
            </a:pPr>
            <a:r>
              <a:rPr lang="ar-SA" dirty="0" smtClean="0"/>
              <a:t>إبداء الرأي الشخصي عند النقل.</a:t>
            </a:r>
          </a:p>
          <a:p>
            <a:pPr marL="514350" indent="-514350" algn="r" rtl="1">
              <a:lnSpc>
                <a:spcPct val="80000"/>
              </a:lnSpc>
              <a:buFont typeface="+mj-lt"/>
              <a:buAutoNum type="arabicPeriod"/>
            </a:pPr>
            <a:r>
              <a:rPr lang="ar-SA" dirty="0" smtClean="0"/>
              <a:t>الخاتمة ونتائج البحث. </a:t>
            </a:r>
          </a:p>
          <a:p>
            <a:pPr marL="514350" indent="-514350" algn="r" rtl="1">
              <a:lnSpc>
                <a:spcPct val="80000"/>
              </a:lnSpc>
              <a:buFont typeface="+mj-lt"/>
              <a:buAutoNum type="arabicPeriod"/>
            </a:pPr>
            <a:r>
              <a:rPr lang="ar-SA" dirty="0" smtClean="0"/>
              <a:t> تنظيم صفحة المحتويات.</a:t>
            </a:r>
          </a:p>
          <a:p>
            <a:pPr marL="514350" indent="-514350" algn="r" rtl="1">
              <a:lnSpc>
                <a:spcPct val="80000"/>
              </a:lnSpc>
              <a:buFont typeface="+mj-lt"/>
              <a:buAutoNum type="arabicPeriod"/>
            </a:pPr>
            <a:r>
              <a:rPr lang="ar-SA" dirty="0" smtClean="0"/>
              <a:t> تنظيم مصادر ومراجع البحث.</a:t>
            </a:r>
            <a:r>
              <a:rPr lang="en-US" dirty="0" smtClean="0"/>
              <a:t> </a:t>
            </a:r>
            <a:endParaRPr lang="fr-FR"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SA" sz="3600" b="1" u="sng" dirty="0" smtClean="0">
                <a:solidFill>
                  <a:srgbClr val="FF0000"/>
                </a:solidFill>
              </a:rPr>
              <a:t>الخاتمـة</a:t>
            </a:r>
            <a:endParaRPr lang="fr-FR" sz="3600" dirty="0">
              <a:solidFill>
                <a:srgbClr val="FF0000"/>
              </a:solidFill>
            </a:endParaRPr>
          </a:p>
        </p:txBody>
      </p:sp>
      <p:sp>
        <p:nvSpPr>
          <p:cNvPr id="3" name="Espace réservé du contenu 2"/>
          <p:cNvSpPr>
            <a:spLocks noGrp="1"/>
          </p:cNvSpPr>
          <p:nvPr>
            <p:ph idx="1"/>
          </p:nvPr>
        </p:nvSpPr>
        <p:spPr/>
        <p:txBody>
          <a:bodyPr>
            <a:normAutofit fontScale="92500" lnSpcReduction="20000"/>
          </a:bodyPr>
          <a:lstStyle/>
          <a:p>
            <a:pPr algn="r" rtl="1">
              <a:lnSpc>
                <a:spcPct val="90000"/>
              </a:lnSpc>
              <a:buNone/>
            </a:pPr>
            <a:r>
              <a:rPr lang="ar-DZ" dirty="0" smtClean="0"/>
              <a:t>  </a:t>
            </a:r>
            <a:r>
              <a:rPr lang="ar-SA" dirty="0" smtClean="0"/>
              <a:t>وتتضمن النتائج التي </a:t>
            </a:r>
            <a:r>
              <a:rPr lang="ar-DZ" dirty="0" err="1" smtClean="0"/>
              <a:t>يت</a:t>
            </a:r>
            <a:r>
              <a:rPr lang="ar-SA" dirty="0" smtClean="0"/>
              <a:t>وصل إليها الباحث بعد استعراض أشبه ما يكون بما تم تقديمه في المقدمة. وتتضمن العناصر التالية : </a:t>
            </a:r>
          </a:p>
          <a:p>
            <a:pPr algn="r" rtl="1">
              <a:lnSpc>
                <a:spcPct val="90000"/>
              </a:lnSpc>
            </a:pPr>
            <a:r>
              <a:rPr lang="ar-SA" dirty="0" smtClean="0"/>
              <a:t> عنوان البحث وعرض أو ذكر فصول البحث أو أقسامه أو أجزائه . </a:t>
            </a:r>
          </a:p>
          <a:p>
            <a:pPr algn="r" rtl="1">
              <a:lnSpc>
                <a:spcPct val="90000"/>
              </a:lnSpc>
            </a:pPr>
            <a:r>
              <a:rPr lang="ar-SA" dirty="0" smtClean="0"/>
              <a:t> تقديم النتائج التي</a:t>
            </a:r>
            <a:r>
              <a:rPr lang="ar-DZ" dirty="0" smtClean="0"/>
              <a:t> </a:t>
            </a:r>
            <a:r>
              <a:rPr lang="ar-SA" dirty="0" err="1" smtClean="0"/>
              <a:t>انت</a:t>
            </a:r>
            <a:r>
              <a:rPr lang="ar-DZ" dirty="0" smtClean="0"/>
              <a:t>هى</a:t>
            </a:r>
            <a:r>
              <a:rPr lang="ar-SA" dirty="0" smtClean="0"/>
              <a:t> إليها الباحث  بشكل متسلسل حسب أسئلة الدراسة ، أو حسب تسلسل فروضها أو حسب ورود القضايا والمحاور الرئيسة في البحث .</a:t>
            </a:r>
          </a:p>
          <a:p>
            <a:pPr algn="r" rtl="1">
              <a:lnSpc>
                <a:spcPct val="90000"/>
              </a:lnSpc>
            </a:pPr>
            <a:r>
              <a:rPr lang="ar-SA" dirty="0" smtClean="0"/>
              <a:t> تحليل وبيان أسباب تلك النتائج التي توصل إليها الباحث وبيان علاقتها بالمتغيرات المختلفة .</a:t>
            </a:r>
          </a:p>
          <a:p>
            <a:pPr algn="r" rtl="1">
              <a:lnSpc>
                <a:spcPct val="90000"/>
              </a:lnSpc>
            </a:pPr>
            <a:r>
              <a:rPr lang="ar-SA" dirty="0" smtClean="0"/>
              <a:t>مقارنة نتيجتها بنتيجة غيرها من الباحثين . </a:t>
            </a:r>
          </a:p>
          <a:p>
            <a:pPr algn="r" rtl="1">
              <a:lnSpc>
                <a:spcPct val="90000"/>
              </a:lnSpc>
            </a:pPr>
            <a:r>
              <a:rPr lang="ar-SA" dirty="0" smtClean="0"/>
              <a:t>وضع مقترحات وتوصيات لإكمال الموضوع أو متعلقاته على يد باحث آخر .</a:t>
            </a:r>
            <a:endParaRPr lang="en-US" dirty="0" smtClean="0"/>
          </a:p>
          <a:p>
            <a:pPr algn="r" rtl="1"/>
            <a:endParaRPr lang="fr-FR"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ar-DZ" dirty="0" smtClean="0">
                <a:solidFill>
                  <a:srgbClr val="FF0000"/>
                </a:solidFill>
              </a:rPr>
              <a:t>خاتمة</a:t>
            </a:r>
            <a:endParaRPr lang="fr-FR" dirty="0">
              <a:solidFill>
                <a:srgbClr val="FF0000"/>
              </a:solidFill>
            </a:endParaRPr>
          </a:p>
        </p:txBody>
      </p:sp>
      <p:sp>
        <p:nvSpPr>
          <p:cNvPr id="3" name="Espace réservé du contenu 2"/>
          <p:cNvSpPr>
            <a:spLocks noGrp="1"/>
          </p:cNvSpPr>
          <p:nvPr>
            <p:ph idx="1"/>
          </p:nvPr>
        </p:nvSpPr>
        <p:spPr/>
        <p:txBody>
          <a:bodyPr/>
          <a:lstStyle/>
          <a:p>
            <a:pPr algn="r" rtl="1"/>
            <a:r>
              <a:rPr lang="ar-SA" dirty="0" smtClean="0"/>
              <a:t>إن البحث العلمي هو أول وسيلة علمية تهدف إلى إيجاد حلول واستخلاص نتائج لأبحاث ولمشكلات علمية معينة وللوصول إلى نتائج ايجابية يجب إتباع جميع الخطوات المذكورة والتي تسمى بخطوات البحث العلمي وعليه سوف نتمكن من إيجاد حلول لكل مشكلة علمية لأنه </a:t>
            </a:r>
            <a:r>
              <a:rPr lang="ar-DZ" dirty="0" smtClean="0"/>
              <a:t>لا </a:t>
            </a:r>
            <a:r>
              <a:rPr lang="ar-SA" dirty="0" smtClean="0"/>
              <a:t>توجد مشكلة </a:t>
            </a:r>
            <a:r>
              <a:rPr lang="ar-DZ" dirty="0" smtClean="0"/>
              <a:t>دون حل</a:t>
            </a:r>
            <a:r>
              <a:rPr lang="fr-FR" dirty="0" smtClean="0"/>
              <a:t>.</a:t>
            </a:r>
          </a:p>
          <a:p>
            <a:pPr algn="r" rtl="1"/>
            <a:endParaRPr lang="fr-F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p:txBody>
          <a:bodyPr>
            <a:normAutofit fontScale="90000"/>
          </a:bodyPr>
          <a:lstStyle/>
          <a:p>
            <a:pPr rtl="1" eaLnBrk="1" hangingPunct="1"/>
            <a:r>
              <a:rPr lang="ar-DZ" sz="3600" b="1" dirty="0" smtClean="0">
                <a:solidFill>
                  <a:srgbClr val="FF0000"/>
                </a:solidFill>
              </a:rPr>
              <a:t>محاضرة 2:مفاهيم عامة حول البحث العلمي</a:t>
            </a:r>
            <a:br>
              <a:rPr lang="ar-DZ" sz="3600" b="1" dirty="0" smtClean="0">
                <a:solidFill>
                  <a:srgbClr val="FF0000"/>
                </a:solidFill>
              </a:rPr>
            </a:br>
            <a:endParaRPr lang="en-US" sz="3600" b="1" dirty="0" smtClean="0">
              <a:solidFill>
                <a:srgbClr val="FF0000"/>
              </a:solidFill>
            </a:endParaRPr>
          </a:p>
        </p:txBody>
      </p:sp>
      <p:sp>
        <p:nvSpPr>
          <p:cNvPr id="2051" name="Rectangle 3"/>
          <p:cNvSpPr>
            <a:spLocks noGrp="1" noChangeArrowheads="1"/>
          </p:cNvSpPr>
          <p:nvPr>
            <p:ph type="body" idx="1"/>
          </p:nvPr>
        </p:nvSpPr>
        <p:spPr/>
        <p:txBody>
          <a:bodyPr/>
          <a:lstStyle/>
          <a:p>
            <a:pPr algn="r" rtl="1"/>
            <a:r>
              <a:rPr lang="ar-SA" b="1" dirty="0" smtClean="0">
                <a:solidFill>
                  <a:srgbClr val="FF0000"/>
                </a:solidFill>
              </a:rPr>
              <a:t>معنى البحث</a:t>
            </a:r>
            <a:r>
              <a:rPr lang="ar-DZ" b="1" dirty="0" smtClean="0">
                <a:solidFill>
                  <a:srgbClr val="FF0000"/>
                </a:solidFill>
              </a:rPr>
              <a:t>:</a:t>
            </a:r>
          </a:p>
          <a:p>
            <a:pPr algn="r" rtl="1"/>
            <a:r>
              <a:rPr lang="ar-SA" dirty="0" smtClean="0"/>
              <a:t>دراسة وتحليل.</a:t>
            </a:r>
          </a:p>
          <a:p>
            <a:pPr algn="r" rtl="1" eaLnBrk="1" hangingPunct="1"/>
            <a:r>
              <a:rPr lang="ar-SA" dirty="0" smtClean="0"/>
              <a:t>ابتكار وإبداع وتجديد.</a:t>
            </a:r>
          </a:p>
          <a:p>
            <a:pPr algn="r" rtl="1" eaLnBrk="1" hangingPunct="1"/>
            <a:r>
              <a:rPr lang="ar-SA" dirty="0" smtClean="0"/>
              <a:t>تحقيق صحة معلومة مجهولة</a:t>
            </a:r>
            <a:r>
              <a:rPr lang="en-US" dirty="0" smtClean="0"/>
              <a:t> </a:t>
            </a:r>
            <a:endParaRPr lang="ar-SA" b="1" u="sng" dirty="0" smtClean="0"/>
          </a:p>
          <a:p>
            <a:pPr algn="r" rtl="1" eaLnBrk="1" hangingPunct="1"/>
            <a:r>
              <a:rPr lang="ar-SA" b="1" u="sng" dirty="0" smtClean="0">
                <a:solidFill>
                  <a:srgbClr val="FF0000"/>
                </a:solidFill>
              </a:rPr>
              <a:t>موضوع البحث</a:t>
            </a:r>
            <a:endParaRPr lang="ar-SA" dirty="0" smtClean="0">
              <a:solidFill>
                <a:srgbClr val="FF0000"/>
              </a:solidFill>
            </a:endParaRPr>
          </a:p>
          <a:p>
            <a:pPr algn="r" rtl="1" eaLnBrk="1" hangingPunct="1"/>
            <a:r>
              <a:rPr lang="ar-SA" dirty="0" smtClean="0"/>
              <a:t>يدور موضوع البحث حول قضية من القضايا بحيث يعالج البحث مشكلة حول موضوعات التخصص خلال الدراسة.</a:t>
            </a:r>
            <a:endParaRPr lang="en-US" dirty="0" smtClean="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normAutofit/>
          </a:bodyPr>
          <a:lstStyle/>
          <a:p>
            <a:pPr algn="r" rtl="1"/>
            <a:r>
              <a:rPr lang="ar-DZ" dirty="0" smtClean="0"/>
              <a:t>البحث العلمي هو تقصي المعلومة بالمعلومة </a:t>
            </a:r>
            <a:r>
              <a:rPr lang="ar-DZ" dirty="0" err="1" smtClean="0"/>
              <a:t>و</a:t>
            </a:r>
            <a:r>
              <a:rPr lang="ar-DZ" dirty="0" smtClean="0"/>
              <a:t> تتبع دقيق لمكامنها </a:t>
            </a:r>
            <a:r>
              <a:rPr lang="ar-DZ" dirty="0" err="1" smtClean="0"/>
              <a:t>و</a:t>
            </a:r>
            <a:r>
              <a:rPr lang="ar-DZ" dirty="0" smtClean="0"/>
              <a:t> ظواهرها.</a:t>
            </a:r>
          </a:p>
          <a:p>
            <a:pPr algn="r" rtl="1"/>
            <a:r>
              <a:rPr lang="ar-DZ" dirty="0" smtClean="0"/>
              <a:t>البحث العلمي يتطلب التحليل،فلا يتوقف الباحث عند تجميع المعلومات المبعثرة بل يستوجب التحليل كي يتمكن من معرفة المتغيرات </a:t>
            </a:r>
            <a:r>
              <a:rPr lang="ar-DZ" dirty="0" err="1" smtClean="0"/>
              <a:t>و</a:t>
            </a:r>
            <a:r>
              <a:rPr lang="ar-DZ" dirty="0" smtClean="0"/>
              <a:t> أثر كل متغير على الآخر، </a:t>
            </a:r>
            <a:r>
              <a:rPr lang="ar-DZ" dirty="0" err="1" smtClean="0"/>
              <a:t>و</a:t>
            </a:r>
            <a:r>
              <a:rPr lang="ar-DZ" dirty="0" smtClean="0"/>
              <a:t> أيضا بتحليل المعلومات يتمكن الباحث من بلوغ نتائج موضوعية.</a:t>
            </a:r>
          </a:p>
          <a:p>
            <a:pPr algn="r" rtl="1"/>
            <a:r>
              <a:rPr lang="ar-DZ" dirty="0" smtClean="0"/>
              <a:t>و لأنه بحث علمي فهو مؤسس على منهجية التي تتطلب مشكلة أو إشكالية بحثية.</a:t>
            </a:r>
            <a:endParaRPr lang="fr-F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Autofit/>
          </a:bodyPr>
          <a:lstStyle/>
          <a:p>
            <a:pPr algn="r" rtl="1"/>
            <a:r>
              <a:rPr lang="ar-DZ" sz="2800" dirty="0" smtClean="0"/>
              <a:t>و هذه الإشكالية تتطلب من الباحث أن يصوغ لها أهدافا واضحة </a:t>
            </a:r>
            <a:r>
              <a:rPr lang="ar-DZ" sz="2800" dirty="0" err="1" smtClean="0"/>
              <a:t>و</a:t>
            </a:r>
            <a:r>
              <a:rPr lang="ar-DZ" sz="2800" dirty="0" smtClean="0"/>
              <a:t> فروضا أو تساؤلات تحمل أبعاد مشكلة البحث.</a:t>
            </a:r>
          </a:p>
          <a:p>
            <a:pPr algn="r" rtl="1"/>
            <a:r>
              <a:rPr lang="ar-DZ" sz="2800" dirty="0" smtClean="0"/>
              <a:t>للبحث العلمي وسائله </a:t>
            </a:r>
            <a:r>
              <a:rPr lang="ar-DZ" sz="2800" dirty="0" err="1" smtClean="0"/>
              <a:t>و</a:t>
            </a:r>
            <a:r>
              <a:rPr lang="ar-DZ" sz="2800" dirty="0" smtClean="0"/>
              <a:t> أدواته كل حسب موضوعه من حيث الظروف المكانية </a:t>
            </a:r>
            <a:r>
              <a:rPr lang="ar-DZ" sz="2800" dirty="0" err="1" smtClean="0"/>
              <a:t>و</a:t>
            </a:r>
            <a:r>
              <a:rPr lang="ar-DZ" sz="2800" dirty="0" smtClean="0"/>
              <a:t> الزمنية.</a:t>
            </a:r>
          </a:p>
          <a:p>
            <a:pPr algn="r" rtl="1"/>
            <a:r>
              <a:rPr lang="ar-DZ" sz="2800" dirty="0" smtClean="0"/>
              <a:t>و عليه فالبحث العلمي يمتد بالمعلومة من إشكالية أو مشكلة أكبر وفق فروض أو تساؤلات إلى تحليل متغيرات المعلومات إلى بلوغ النتائج ثم إلى التفسير،و قد يتطلب التفسير توصيات موضوعية من الباحث للجهة التي كلفته بالبحث تتم صياغته في تقرير ختامي للمجهود العلمي الذي قام </a:t>
            </a:r>
            <a:r>
              <a:rPr lang="ar-DZ" sz="2800" dirty="0" err="1" smtClean="0"/>
              <a:t>به</a:t>
            </a:r>
            <a:r>
              <a:rPr lang="ar-DZ" sz="2800" dirty="0" smtClean="0"/>
              <a:t> الباحث ليكون التقرير متضمنا للحلول </a:t>
            </a:r>
            <a:r>
              <a:rPr lang="ar-DZ" sz="2800" dirty="0" err="1" smtClean="0"/>
              <a:t>و</a:t>
            </a:r>
            <a:r>
              <a:rPr lang="ar-DZ" sz="2800" dirty="0" smtClean="0"/>
              <a:t> المقترحات حيال تلك المشكلة.</a:t>
            </a:r>
            <a:endParaRPr lang="fr-FR" sz="2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ar-DZ" sz="3600" dirty="0" smtClean="0">
                <a:solidFill>
                  <a:srgbClr val="FF0000"/>
                </a:solidFill>
              </a:rPr>
              <a:t>أهمية البحث العلمي</a:t>
            </a:r>
            <a:endParaRPr lang="fr-FR" sz="3600" dirty="0">
              <a:solidFill>
                <a:srgbClr val="FF0000"/>
              </a:solidFill>
            </a:endParaRPr>
          </a:p>
        </p:txBody>
      </p:sp>
      <p:sp>
        <p:nvSpPr>
          <p:cNvPr id="3" name="Espace réservé du contenu 2"/>
          <p:cNvSpPr>
            <a:spLocks noGrp="1"/>
          </p:cNvSpPr>
          <p:nvPr>
            <p:ph idx="1"/>
          </p:nvPr>
        </p:nvSpPr>
        <p:spPr/>
        <p:txBody>
          <a:bodyPr>
            <a:normAutofit/>
          </a:bodyPr>
          <a:lstStyle/>
          <a:p>
            <a:pPr algn="r" rtl="1"/>
            <a:r>
              <a:rPr lang="ar-DZ" sz="2800" dirty="0" smtClean="0"/>
              <a:t>من أهمية البحث العلمي أنه يثري المعارف </a:t>
            </a:r>
            <a:r>
              <a:rPr lang="ar-DZ" sz="2800" dirty="0" err="1" smtClean="0"/>
              <a:t>و</a:t>
            </a:r>
            <a:r>
              <a:rPr lang="ar-DZ" sz="2800" dirty="0" smtClean="0"/>
              <a:t> العلوم.</a:t>
            </a:r>
          </a:p>
          <a:p>
            <a:pPr algn="r" rtl="1"/>
            <a:r>
              <a:rPr lang="ar-DZ" sz="2800" dirty="0" smtClean="0"/>
              <a:t>تتضح أهميته من خلال الاكتشاف </a:t>
            </a:r>
            <a:r>
              <a:rPr lang="ar-DZ" sz="2800" dirty="0" err="1" smtClean="0"/>
              <a:t>و</a:t>
            </a:r>
            <a:r>
              <a:rPr lang="ar-DZ" sz="2800" dirty="0" smtClean="0"/>
              <a:t> توليد فكرة من فكرة</a:t>
            </a:r>
            <a:r>
              <a:rPr lang="fr-FR" sz="2800" dirty="0" smtClean="0"/>
              <a:t> </a:t>
            </a:r>
            <a:r>
              <a:rPr lang="ar-DZ" sz="2800" dirty="0" smtClean="0"/>
              <a:t>و تطوير الكل بالجزء الذي يتولد منه البرهان الذي يقوي البحث العلمي بالحجة ليحدث النقلة </a:t>
            </a:r>
            <a:r>
              <a:rPr lang="ar-DZ" sz="2800" dirty="0" err="1" smtClean="0"/>
              <a:t>و</a:t>
            </a:r>
            <a:r>
              <a:rPr lang="ar-DZ" sz="2800" dirty="0" smtClean="0"/>
              <a:t> يساهم في صناعة المستقبل.</a:t>
            </a:r>
          </a:p>
          <a:p>
            <a:pPr algn="r" rtl="1"/>
            <a:r>
              <a:rPr lang="ar-DZ" sz="2800" dirty="0" smtClean="0"/>
              <a:t>ترتبط أهمية البحث العلمي بمدى توفر الاطمئنان للبحث </a:t>
            </a:r>
            <a:r>
              <a:rPr lang="ar-DZ" sz="2800" dirty="0" err="1" smtClean="0"/>
              <a:t>و</a:t>
            </a:r>
            <a:r>
              <a:rPr lang="ar-DZ" sz="2800" dirty="0" smtClean="0"/>
              <a:t> الباحث،أي توفر المناخ اللائق لتحفيزهم على الإنتاج العلمي.</a:t>
            </a:r>
          </a:p>
          <a:p>
            <a:pPr algn="r" rtl="1"/>
            <a:r>
              <a:rPr lang="ar-DZ" sz="2800" dirty="0" smtClean="0"/>
              <a:t>و لنتعرف على أهمية البحث العلمي فعلينا بتوفير:</a:t>
            </a:r>
          </a:p>
          <a:p>
            <a:pPr marL="514350" indent="-514350" algn="r" rtl="1">
              <a:buFont typeface="+mj-lt"/>
              <a:buAutoNum type="arabicPeriod"/>
            </a:pPr>
            <a:r>
              <a:rPr lang="ar-DZ" sz="2800" dirty="0" smtClean="0"/>
              <a:t>مصادره </a:t>
            </a:r>
            <a:r>
              <a:rPr lang="ar-DZ" sz="2800" dirty="0" err="1" smtClean="0"/>
              <a:t>و</a:t>
            </a:r>
            <a:r>
              <a:rPr lang="ar-DZ" sz="2800" dirty="0" smtClean="0"/>
              <a:t> الغوص فيها</a:t>
            </a:r>
          </a:p>
          <a:p>
            <a:pPr marL="514350" indent="-514350" algn="r" rtl="1">
              <a:buFont typeface="+mj-lt"/>
              <a:buAutoNum type="arabicPeriod"/>
            </a:pPr>
            <a:r>
              <a:rPr lang="ar-DZ" sz="2800" dirty="0" smtClean="0"/>
              <a:t>مراجعه </a:t>
            </a:r>
            <a:r>
              <a:rPr lang="ar-DZ" sz="2800" dirty="0" err="1" smtClean="0"/>
              <a:t>و</a:t>
            </a:r>
            <a:r>
              <a:rPr lang="ar-DZ" sz="2800" dirty="0" smtClean="0"/>
              <a:t> دراستها</a:t>
            </a:r>
          </a:p>
          <a:p>
            <a:pPr marL="514350" indent="-514350" algn="r" rtl="1">
              <a:buFont typeface="+mj-lt"/>
              <a:buAutoNum type="arabicPeriod"/>
            </a:pPr>
            <a:endParaRPr lang="fr-FR"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lnSpcReduction="10000"/>
          </a:bodyPr>
          <a:lstStyle/>
          <a:p>
            <a:pPr marL="514350" indent="-514350" algn="r" rtl="1">
              <a:buNone/>
            </a:pPr>
            <a:r>
              <a:rPr lang="ar-DZ" dirty="0" smtClean="0"/>
              <a:t>3</a:t>
            </a:r>
            <a:r>
              <a:rPr lang="ar-DZ" sz="2800" dirty="0" smtClean="0"/>
              <a:t>. معرفة استخدام أدواته</a:t>
            </a:r>
          </a:p>
          <a:p>
            <a:pPr marL="514350" indent="-514350" algn="r" rtl="1">
              <a:buNone/>
            </a:pPr>
            <a:r>
              <a:rPr lang="ar-DZ" sz="2800" dirty="0" smtClean="0"/>
              <a:t>4. الإدارة الجيدة.</a:t>
            </a:r>
          </a:p>
          <a:p>
            <a:pPr marL="514350" indent="-514350" algn="r" rtl="1">
              <a:buNone/>
            </a:pPr>
            <a:r>
              <a:rPr lang="ar-DZ" sz="2800" dirty="0" smtClean="0"/>
              <a:t>5. الميدان المخصص للتجارب و حسن توظيفه.</a:t>
            </a:r>
          </a:p>
          <a:p>
            <a:pPr marL="514350" indent="-514350" algn="r" rtl="1">
              <a:buNone/>
            </a:pPr>
            <a:r>
              <a:rPr lang="ar-DZ" sz="2800" dirty="0" smtClean="0"/>
              <a:t>6. توفر الظروف المكانية </a:t>
            </a:r>
            <a:r>
              <a:rPr lang="ar-DZ" sz="2800" dirty="0" err="1" smtClean="0"/>
              <a:t>و</a:t>
            </a:r>
            <a:r>
              <a:rPr lang="ar-DZ" sz="2800" dirty="0" smtClean="0"/>
              <a:t> الزمنية المناسبة لنجاح الباحث، من أجل التحكم في حيثيات البحث </a:t>
            </a:r>
            <a:r>
              <a:rPr lang="ar-DZ" sz="2800" dirty="0" err="1" smtClean="0"/>
              <a:t>و</a:t>
            </a:r>
            <a:r>
              <a:rPr lang="ar-DZ" sz="2800" dirty="0" smtClean="0"/>
              <a:t> متغيراته.</a:t>
            </a:r>
          </a:p>
          <a:p>
            <a:pPr marL="514350" indent="-514350" algn="r" rtl="1">
              <a:buNone/>
            </a:pPr>
            <a:r>
              <a:rPr lang="ar-DZ" sz="2800" dirty="0" smtClean="0"/>
              <a:t>7. و من أهمية البحث العلمي ألا يوضع سقفا للتفكير الإنساني،أي عدم وضع كلمة ممنوع أو </a:t>
            </a:r>
            <a:r>
              <a:rPr lang="ar-DZ" sz="2800" smtClean="0"/>
              <a:t>توقف أمام </a:t>
            </a:r>
            <a:r>
              <a:rPr lang="ar-DZ" sz="2800" dirty="0" smtClean="0"/>
              <a:t>الباحث المبدع </a:t>
            </a:r>
            <a:r>
              <a:rPr lang="ar-DZ" sz="2800" dirty="0" err="1" smtClean="0"/>
              <a:t>و</a:t>
            </a:r>
            <a:r>
              <a:rPr lang="ar-DZ" sz="2800" dirty="0" smtClean="0"/>
              <a:t> المفكر.</a:t>
            </a:r>
          </a:p>
          <a:p>
            <a:pPr marL="514350" indent="-514350" algn="r" rtl="1">
              <a:buNone/>
            </a:pPr>
            <a:r>
              <a:rPr lang="ar-DZ" sz="2800" dirty="0" smtClean="0"/>
              <a:t>8. من أهمية البحث هو مواكبة التغيرات المستمرة مما ييسر التعامل مع كل ما هو جديد بموضوعية </a:t>
            </a:r>
            <a:r>
              <a:rPr lang="ar-DZ" sz="2800" dirty="0" err="1" smtClean="0"/>
              <a:t>و</a:t>
            </a:r>
            <a:r>
              <a:rPr lang="ar-DZ" sz="2800" dirty="0" smtClean="0"/>
              <a:t> إضافة الجديد النافع و الاستمرار في إضافته بما يفيد الجميع.</a:t>
            </a:r>
          </a:p>
          <a:p>
            <a:pPr marL="514350" indent="-514350" algn="r" rtl="1">
              <a:buNone/>
            </a:pPr>
            <a:endParaRPr lang="fr-FR" dirty="0"/>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23685</TotalTime>
  <Words>1525</Words>
  <Application>Microsoft Office PowerPoint</Application>
  <PresentationFormat>Affichage à l'écran (4:3)</PresentationFormat>
  <Paragraphs>161</Paragraphs>
  <Slides>46</Slides>
  <Notes>0</Notes>
  <HiddenSlides>0</HiddenSlides>
  <MMClips>0</MMClips>
  <ScaleCrop>false</ScaleCrop>
  <HeadingPairs>
    <vt:vector size="4" baseType="variant">
      <vt:variant>
        <vt:lpstr>Thème</vt:lpstr>
      </vt:variant>
      <vt:variant>
        <vt:i4>1</vt:i4>
      </vt:variant>
      <vt:variant>
        <vt:lpstr>Titres des diapositives</vt:lpstr>
      </vt:variant>
      <vt:variant>
        <vt:i4>46</vt:i4>
      </vt:variant>
    </vt:vector>
  </HeadingPairs>
  <TitlesOfParts>
    <vt:vector size="47" baseType="lpstr">
      <vt:lpstr>Thème Office</vt:lpstr>
      <vt:lpstr>كلية العلوم الإنسانية و العلوم الاجتماعية قسم علم الآثار المستوى السنة الثانية ماستر إسلامي  </vt:lpstr>
      <vt:lpstr> محاضرة 1:</vt:lpstr>
      <vt:lpstr>Diapositive 3</vt:lpstr>
      <vt:lpstr>Diapositive 4</vt:lpstr>
      <vt:lpstr>محاضرة 2:مفاهيم عامة حول البحث العلمي </vt:lpstr>
      <vt:lpstr>Diapositive 6</vt:lpstr>
      <vt:lpstr>Diapositive 7</vt:lpstr>
      <vt:lpstr>أهمية البحث العلمي</vt:lpstr>
      <vt:lpstr>Diapositive 9</vt:lpstr>
      <vt:lpstr>Diapositive 10</vt:lpstr>
      <vt:lpstr>محاضرة 3:خطوات البحث</vt:lpstr>
      <vt:lpstr>خطوات البحث العلمي:</vt:lpstr>
      <vt:lpstr>مشكلة البحث</vt:lpstr>
      <vt:lpstr>كيفية اختيار مشكلة البحث</vt:lpstr>
      <vt:lpstr>Diapositive 15</vt:lpstr>
      <vt:lpstr>Diapositive 16</vt:lpstr>
      <vt:lpstr> ضبط إشكالية البحث لغة</vt:lpstr>
      <vt:lpstr>تعريف الإشكالية اصطلاحا</vt:lpstr>
      <vt:lpstr>خصائص إشكالية البحث</vt:lpstr>
      <vt:lpstr> أ- معيار القابلية</vt:lpstr>
      <vt:lpstr>ب- معيار الأهمية</vt:lpstr>
      <vt:lpstr>Diapositive 22</vt:lpstr>
      <vt:lpstr>مصادر الحصول على الإشكالية:</vt:lpstr>
      <vt:lpstr>Diapositive 24</vt:lpstr>
      <vt:lpstr>Diapositive 25</vt:lpstr>
      <vt:lpstr>2- وضع الفروض:</vt:lpstr>
      <vt:lpstr>Diapositive 27</vt:lpstr>
      <vt:lpstr>مصادر الفروض</vt:lpstr>
      <vt:lpstr>اختبار صحة الفروض</vt:lpstr>
      <vt:lpstr>3- جمع المعلومات والتوصل إلى النتائج</vt:lpstr>
      <vt:lpstr>Diapositive 31</vt:lpstr>
      <vt:lpstr>محاضرة 4:ما يجب أن يقف عنده الباحث من عناصر أساسية في البحث </vt:lpstr>
      <vt:lpstr>Diapositive 33</vt:lpstr>
      <vt:lpstr>عنواﻥ ﺍلبحث </vt:lpstr>
      <vt:lpstr>مميزاته: </vt:lpstr>
      <vt:lpstr>2. المقدمة </vt:lpstr>
      <vt:lpstr>Diapositive 37</vt:lpstr>
      <vt:lpstr>كيفية استعراض الدراسات السابقة </vt:lpstr>
      <vt:lpstr>Diapositive 39</vt:lpstr>
      <vt:lpstr>Diapositive 40</vt:lpstr>
      <vt:lpstr>Diapositive 41</vt:lpstr>
      <vt:lpstr>3. أﻫمية البحث</vt:lpstr>
      <vt:lpstr>4.أهداف البحث</vt:lpstr>
      <vt:lpstr>مهارات ضرورية في كتابة البحث العلمي</vt:lpstr>
      <vt:lpstr>الخاتمـة</vt:lpstr>
      <vt:lpstr>خاتمة</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قسم الاثار ماستر اسلامي 2 </dc:title>
  <dc:creator>karim</dc:creator>
  <cp:lastModifiedBy>karim</cp:lastModifiedBy>
  <cp:revision>117</cp:revision>
  <dcterms:created xsi:type="dcterms:W3CDTF">2021-01-04T15:25:38Z</dcterms:created>
  <dcterms:modified xsi:type="dcterms:W3CDTF">2023-12-23T20:42:07Z</dcterms:modified>
</cp:coreProperties>
</file>