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7" d="100"/>
          <a:sy n="67" d="100"/>
        </p:scale>
        <p:origin x="-145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ar-DZ"/>
          </a:p>
        </p:txBody>
      </p:sp>
      <p:sp>
        <p:nvSpPr>
          <p:cNvPr id="4" name="Espace réservé de la date 3"/>
          <p:cNvSpPr>
            <a:spLocks noGrp="1"/>
          </p:cNvSpPr>
          <p:nvPr>
            <p:ph type="dt" sz="half" idx="10"/>
          </p:nvPr>
        </p:nvSpPr>
        <p:spPr/>
        <p:txBody>
          <a:bodyPr/>
          <a:lstStyle/>
          <a:p>
            <a:fld id="{2F92D3D8-D14A-4421-823D-2E0BCDE853E7}" type="datetimeFigureOut">
              <a:rPr lang="ar-DZ" smtClean="0"/>
              <a:pPr/>
              <a:t>29-06-1437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D05937DA-EBF9-4D27-9DBA-C34EB69734D0}" type="slidenum">
              <a:rPr lang="ar-DZ" smtClean="0"/>
              <a:pPr/>
              <a:t>‹N°›</a:t>
            </a:fld>
            <a:endParaRPr lang="ar-D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2F92D3D8-D14A-4421-823D-2E0BCDE853E7}" type="datetimeFigureOut">
              <a:rPr lang="ar-DZ" smtClean="0"/>
              <a:pPr/>
              <a:t>29-06-1437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D05937DA-EBF9-4D27-9DBA-C34EB69734D0}"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2F92D3D8-D14A-4421-823D-2E0BCDE853E7}" type="datetimeFigureOut">
              <a:rPr lang="ar-DZ" smtClean="0"/>
              <a:pPr/>
              <a:t>29-06-1437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D05937DA-EBF9-4D27-9DBA-C34EB69734D0}" type="slidenum">
              <a:rPr lang="ar-DZ" smtClean="0"/>
              <a:pPr/>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2F92D3D8-D14A-4421-823D-2E0BCDE853E7}" type="datetimeFigureOut">
              <a:rPr lang="ar-DZ" smtClean="0"/>
              <a:pPr/>
              <a:t>29-06-1437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D05937DA-EBF9-4D27-9DBA-C34EB69734D0}" type="slidenum">
              <a:rPr lang="ar-DZ" smtClean="0"/>
              <a:pPr/>
              <a:t>‹N°›</a:t>
            </a:fld>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Cliquez pour modifier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2F92D3D8-D14A-4421-823D-2E0BCDE853E7}" type="datetimeFigureOut">
              <a:rPr lang="ar-DZ" smtClean="0"/>
              <a:pPr/>
              <a:t>29-06-1437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D05937DA-EBF9-4D27-9DBA-C34EB69734D0}" type="slidenum">
              <a:rPr lang="ar-DZ" smtClean="0"/>
              <a:pPr/>
              <a:t>‹N°›</a:t>
            </a:fld>
            <a:endParaRPr lang="ar-D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2F92D3D8-D14A-4421-823D-2E0BCDE853E7}" type="datetimeFigureOut">
              <a:rPr lang="ar-DZ" smtClean="0"/>
              <a:pPr/>
              <a:t>29-06-1437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D05937DA-EBF9-4D27-9DBA-C34EB69734D0}" type="slidenum">
              <a:rPr lang="ar-DZ" smtClean="0"/>
              <a:pPr/>
              <a:t>‹N°›</a:t>
            </a:fld>
            <a:endParaRPr lang="ar-D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2F92D3D8-D14A-4421-823D-2E0BCDE853E7}" type="datetimeFigureOut">
              <a:rPr lang="ar-DZ" smtClean="0"/>
              <a:pPr/>
              <a:t>29-06-1437</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D05937DA-EBF9-4D27-9DBA-C34EB69734D0}" type="slidenum">
              <a:rPr lang="ar-DZ" smtClean="0"/>
              <a:pPr/>
              <a:t>‹N°›</a:t>
            </a:fld>
            <a:endParaRPr lang="ar-D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e la date 2"/>
          <p:cNvSpPr>
            <a:spLocks noGrp="1"/>
          </p:cNvSpPr>
          <p:nvPr>
            <p:ph type="dt" sz="half" idx="10"/>
          </p:nvPr>
        </p:nvSpPr>
        <p:spPr/>
        <p:txBody>
          <a:bodyPr/>
          <a:lstStyle/>
          <a:p>
            <a:fld id="{2F92D3D8-D14A-4421-823D-2E0BCDE853E7}" type="datetimeFigureOut">
              <a:rPr lang="ar-DZ" smtClean="0"/>
              <a:pPr/>
              <a:t>29-06-1437</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D05937DA-EBF9-4D27-9DBA-C34EB69734D0}" type="slidenum">
              <a:rPr lang="ar-DZ" smtClean="0"/>
              <a:pPr/>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F92D3D8-D14A-4421-823D-2E0BCDE853E7}" type="datetimeFigureOut">
              <a:rPr lang="ar-DZ" smtClean="0"/>
              <a:pPr/>
              <a:t>29-06-1437</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D05937DA-EBF9-4D27-9DBA-C34EB69734D0}" type="slidenum">
              <a:rPr lang="ar-DZ" smtClean="0"/>
              <a:pPr/>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Cliquez pour modifier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F92D3D8-D14A-4421-823D-2E0BCDE853E7}" type="datetimeFigureOut">
              <a:rPr lang="ar-DZ" smtClean="0"/>
              <a:pPr/>
              <a:t>29-06-1437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D05937DA-EBF9-4D27-9DBA-C34EB69734D0}" type="slidenum">
              <a:rPr lang="ar-DZ" smtClean="0"/>
              <a:pPr/>
              <a:t>‹N°›</a:t>
            </a:fld>
            <a:endParaRPr lang="ar-D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Cliquez pour modifier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F92D3D8-D14A-4421-823D-2E0BCDE853E7}" type="datetimeFigureOut">
              <a:rPr lang="ar-DZ" smtClean="0"/>
              <a:pPr/>
              <a:t>29-06-1437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D05937DA-EBF9-4D27-9DBA-C34EB69734D0}" type="slidenum">
              <a:rPr lang="ar-DZ" smtClean="0"/>
              <a:pPr/>
              <a:t>‹N°›</a:t>
            </a:fld>
            <a:endParaRPr lang="ar-D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2F92D3D8-D14A-4421-823D-2E0BCDE853E7}" type="datetimeFigureOut">
              <a:rPr lang="ar-DZ" smtClean="0"/>
              <a:pPr/>
              <a:t>29-06-1437</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05937DA-EBF9-4D27-9DBA-C34EB69734D0}" type="slidenum">
              <a:rPr lang="ar-DZ" smtClean="0"/>
              <a:pPr/>
              <a:t>‹N°›</a:t>
            </a:fld>
            <a:endParaRPr lang="ar-D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edc.revues.org/257"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214290"/>
            <a:ext cx="8429684" cy="6357982"/>
          </a:xfrm>
        </p:spPr>
        <p:txBody>
          <a:bodyPr>
            <a:normAutofit fontScale="85000" lnSpcReduction="20000"/>
          </a:bodyPr>
          <a:lstStyle/>
          <a:p>
            <a:pPr algn="just" rtl="0"/>
            <a:r>
              <a:rPr lang="fr-FR" b="1" dirty="0"/>
              <a:t>1-Une définition de la communication</a:t>
            </a:r>
            <a:endParaRPr lang="en-US" b="1" dirty="0"/>
          </a:p>
          <a:p>
            <a:pPr algn="just" rtl="0"/>
            <a:r>
              <a:rPr lang="fr-FR" dirty="0"/>
              <a:t> </a:t>
            </a:r>
            <a:endParaRPr lang="en-US" dirty="0"/>
          </a:p>
          <a:p>
            <a:pPr algn="just" rtl="0"/>
            <a:r>
              <a:rPr lang="fr-FR" dirty="0"/>
              <a:t>Le Petit Larousse propose plusieurs définition parmi lesquelles nous retiendrons les éléments suivants :</a:t>
            </a:r>
            <a:endParaRPr lang="en-US" dirty="0"/>
          </a:p>
          <a:p>
            <a:pPr algn="just" rtl="0"/>
            <a:r>
              <a:rPr lang="fr-FR" dirty="0" smtClean="0"/>
              <a:t>«établir </a:t>
            </a:r>
            <a:r>
              <a:rPr lang="fr-FR" dirty="0"/>
              <a:t>une relation, transmettre quelque chose, ensemble de moyens et techniques permettant la </a:t>
            </a:r>
            <a:r>
              <a:rPr lang="fr-FR" dirty="0" smtClean="0"/>
              <a:t>diffusion».</a:t>
            </a:r>
            <a:endParaRPr lang="en-US" dirty="0"/>
          </a:p>
          <a:p>
            <a:pPr algn="just" rtl="0"/>
            <a:r>
              <a:rPr lang="fr-FR" dirty="0"/>
              <a:t> </a:t>
            </a:r>
            <a:endParaRPr lang="en-US" dirty="0"/>
          </a:p>
          <a:p>
            <a:pPr algn="just" rtl="0"/>
            <a:r>
              <a:rPr lang="fr-FR" dirty="0"/>
              <a:t>Ainsi le processus de communication peut se décomposer de la façon suivante :</a:t>
            </a:r>
            <a:endParaRPr lang="en-US" dirty="0"/>
          </a:p>
          <a:p>
            <a:pPr lvl="0" algn="just" rtl="0"/>
            <a:r>
              <a:rPr lang="fr-FR" dirty="0"/>
              <a:t>Fait d’établir une </a:t>
            </a:r>
            <a:r>
              <a:rPr lang="fr-FR" b="1" dirty="0"/>
              <a:t>relation </a:t>
            </a:r>
            <a:r>
              <a:rPr lang="fr-FR" dirty="0"/>
              <a:t>que l’on peut aussi concevoir comme échanger ;</a:t>
            </a:r>
            <a:endParaRPr lang="en-US" dirty="0"/>
          </a:p>
          <a:p>
            <a:pPr lvl="0" algn="just" rtl="0"/>
            <a:r>
              <a:rPr lang="fr-FR" dirty="0"/>
              <a:t>Pour </a:t>
            </a:r>
            <a:r>
              <a:rPr lang="fr-FR" b="1" dirty="0"/>
              <a:t>transmettre </a:t>
            </a:r>
            <a:r>
              <a:rPr lang="fr-FR" dirty="0"/>
              <a:t>quelques chose, un </a:t>
            </a:r>
            <a:r>
              <a:rPr lang="fr-FR" b="1" dirty="0"/>
              <a:t>message, une information </a:t>
            </a:r>
            <a:r>
              <a:rPr lang="fr-FR" dirty="0"/>
              <a:t>;</a:t>
            </a:r>
            <a:endParaRPr lang="en-US" dirty="0"/>
          </a:p>
          <a:p>
            <a:pPr lvl="0" algn="just" rtl="0"/>
            <a:r>
              <a:rPr lang="fr-FR" dirty="0"/>
              <a:t>Via un ensemble de </a:t>
            </a:r>
            <a:r>
              <a:rPr lang="fr-FR" b="1" dirty="0"/>
              <a:t>moyens et techniques </a:t>
            </a:r>
            <a:r>
              <a:rPr lang="fr-FR" dirty="0"/>
              <a:t>en permettant la diffusion.</a:t>
            </a:r>
            <a:endParaRPr lang="en-US" dirty="0"/>
          </a:p>
          <a:p>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857222" y="571480"/>
          <a:ext cx="7429554" cy="5357851"/>
        </p:xfrm>
        <a:graphic>
          <a:graphicData uri="http://schemas.openxmlformats.org/drawingml/2006/table">
            <a:tbl>
              <a:tblPr rtl="1" firstRow="1" bandRow="1">
                <a:tableStyleId>{5C22544A-7EE6-4342-B048-85BDC9FD1C3A}</a:tableStyleId>
              </a:tblPr>
              <a:tblGrid>
                <a:gridCol w="2476518"/>
                <a:gridCol w="2476518"/>
                <a:gridCol w="2476518"/>
              </a:tblGrid>
              <a:tr h="431647">
                <a:tc>
                  <a:txBody>
                    <a:bodyPr/>
                    <a:lstStyle/>
                    <a:p>
                      <a:pPr marL="628015" algn="l" rtl="0">
                        <a:lnSpc>
                          <a:spcPts val="1320"/>
                        </a:lnSpc>
                        <a:spcBef>
                          <a:spcPts val="5"/>
                        </a:spcBef>
                        <a:spcAft>
                          <a:spcPts val="0"/>
                        </a:spcAft>
                      </a:pPr>
                      <a:r>
                        <a:rPr lang="en-US" sz="1150" b="1" spc="-5" dirty="0" err="1">
                          <a:latin typeface="Times New Roman"/>
                          <a:ea typeface="Calibri"/>
                          <a:cs typeface="Arial"/>
                        </a:rPr>
                        <a:t>Orchestre</a:t>
                      </a:r>
                      <a:endParaRPr lang="en-US" sz="1100" dirty="0">
                        <a:latin typeface="Calibri"/>
                        <a:ea typeface="Calibri"/>
                        <a:cs typeface="Arial"/>
                      </a:endParaRPr>
                    </a:p>
                  </a:txBody>
                  <a:tcPr marL="0" marR="0" marT="0" marB="0"/>
                </a:tc>
                <a:tc>
                  <a:txBody>
                    <a:bodyPr/>
                    <a:lstStyle/>
                    <a:p>
                      <a:pPr marL="585470" marR="100330" algn="l" rtl="0">
                        <a:lnSpc>
                          <a:spcPts val="1320"/>
                        </a:lnSpc>
                        <a:spcBef>
                          <a:spcPts val="5"/>
                        </a:spcBef>
                        <a:spcAft>
                          <a:spcPts val="0"/>
                        </a:spcAft>
                      </a:pPr>
                      <a:r>
                        <a:rPr lang="en-US" sz="1150" b="1" spc="-5" dirty="0" err="1">
                          <a:latin typeface="Times New Roman"/>
                          <a:ea typeface="Calibri"/>
                          <a:cs typeface="Arial"/>
                        </a:rPr>
                        <a:t>Télégraphe</a:t>
                      </a:r>
                      <a:endParaRPr lang="en-US" sz="1100" dirty="0">
                        <a:latin typeface="Calibri"/>
                        <a:ea typeface="Calibri"/>
                        <a:cs typeface="Arial"/>
                      </a:endParaRPr>
                    </a:p>
                  </a:txBody>
                  <a:tcPr marL="0" marR="0" marT="0" marB="0"/>
                </a:tc>
                <a:tc>
                  <a:txBody>
                    <a:bodyPr/>
                    <a:lstStyle/>
                    <a:p>
                      <a:pPr algn="l" rtl="0">
                        <a:spcAft>
                          <a:spcPts val="0"/>
                        </a:spcAft>
                      </a:pPr>
                      <a:endParaRPr lang="fr-FR" sz="1100" dirty="0">
                        <a:latin typeface="Calibri"/>
                        <a:ea typeface="Calibri"/>
                        <a:cs typeface="Arial"/>
                      </a:endParaRPr>
                    </a:p>
                  </a:txBody>
                  <a:tcPr marL="0" marR="0" marT="0" marB="0"/>
                </a:tc>
              </a:tr>
              <a:tr h="1314540">
                <a:tc>
                  <a:txBody>
                    <a:bodyPr/>
                    <a:lstStyle/>
                    <a:p>
                      <a:pPr marL="39370" marR="100330" algn="l" rtl="0">
                        <a:lnSpc>
                          <a:spcPct val="101000"/>
                        </a:lnSpc>
                        <a:spcAft>
                          <a:spcPts val="0"/>
                        </a:spcAft>
                      </a:pPr>
                      <a:r>
                        <a:rPr lang="fr-FR" sz="1150">
                          <a:latin typeface="Times New Roman"/>
                          <a:ea typeface="Calibri"/>
                          <a:cs typeface="Arial"/>
                        </a:rPr>
                        <a:t>Conjointe,</a:t>
                      </a:r>
                      <a:r>
                        <a:rPr lang="fr-FR" sz="1150" spc="55">
                          <a:latin typeface="Times New Roman"/>
                          <a:ea typeface="Calibri"/>
                          <a:cs typeface="Arial"/>
                        </a:rPr>
                        <a:t> </a:t>
                      </a:r>
                      <a:r>
                        <a:rPr lang="fr-FR" sz="1150" spc="-5">
                          <a:latin typeface="Times New Roman"/>
                          <a:ea typeface="Calibri"/>
                          <a:cs typeface="Arial"/>
                        </a:rPr>
                        <a:t>sociale,</a:t>
                      </a:r>
                      <a:r>
                        <a:rPr lang="fr-FR" sz="1150" spc="60">
                          <a:latin typeface="Times New Roman"/>
                          <a:ea typeface="Calibri"/>
                          <a:cs typeface="Arial"/>
                        </a:rPr>
                        <a:t> </a:t>
                      </a:r>
                      <a:r>
                        <a:rPr lang="fr-FR" sz="1150" spc="-5">
                          <a:latin typeface="Times New Roman"/>
                          <a:ea typeface="Calibri"/>
                          <a:cs typeface="Arial"/>
                        </a:rPr>
                        <a:t>inscrite</a:t>
                      </a:r>
                      <a:r>
                        <a:rPr lang="fr-FR" sz="1150" spc="105">
                          <a:latin typeface="Times New Roman"/>
                          <a:ea typeface="Calibri"/>
                          <a:cs typeface="Arial"/>
                        </a:rPr>
                        <a:t> </a:t>
                      </a:r>
                      <a:r>
                        <a:rPr lang="fr-FR" sz="1150" spc="-5">
                          <a:latin typeface="Times New Roman"/>
                          <a:ea typeface="Calibri"/>
                          <a:cs typeface="Arial"/>
                        </a:rPr>
                        <a:t>dans</a:t>
                      </a:r>
                      <a:r>
                        <a:rPr lang="fr-FR" sz="1150" spc="30">
                          <a:latin typeface="Times New Roman"/>
                          <a:ea typeface="Calibri"/>
                          <a:cs typeface="Arial"/>
                        </a:rPr>
                        <a:t> </a:t>
                      </a:r>
                      <a:r>
                        <a:rPr lang="fr-FR" sz="1150" spc="-5">
                          <a:latin typeface="Times New Roman"/>
                          <a:ea typeface="Calibri"/>
                          <a:cs typeface="Arial"/>
                        </a:rPr>
                        <a:t>un</a:t>
                      </a:r>
                      <a:r>
                        <a:rPr lang="fr-FR" sz="1150" spc="30">
                          <a:latin typeface="Times New Roman"/>
                          <a:ea typeface="Calibri"/>
                          <a:cs typeface="Arial"/>
                        </a:rPr>
                        <a:t> </a:t>
                      </a:r>
                      <a:r>
                        <a:rPr lang="fr-FR" sz="1150" spc="-5">
                          <a:latin typeface="Times New Roman"/>
                          <a:ea typeface="Calibri"/>
                          <a:cs typeface="Arial"/>
                        </a:rPr>
                        <a:t>cadre</a:t>
                      </a:r>
                      <a:r>
                        <a:rPr lang="fr-FR" sz="1150" spc="30">
                          <a:latin typeface="Times New Roman"/>
                          <a:ea typeface="Calibri"/>
                          <a:cs typeface="Arial"/>
                        </a:rPr>
                        <a:t> </a:t>
                      </a:r>
                      <a:r>
                        <a:rPr lang="fr-FR" sz="1150" spc="-5">
                          <a:latin typeface="Times New Roman"/>
                          <a:ea typeface="Calibri"/>
                          <a:cs typeface="Arial"/>
                        </a:rPr>
                        <a:t>plus</a:t>
                      </a:r>
                      <a:r>
                        <a:rPr lang="fr-FR" sz="1150" spc="25">
                          <a:latin typeface="Times New Roman"/>
                          <a:ea typeface="Calibri"/>
                          <a:cs typeface="Arial"/>
                        </a:rPr>
                        <a:t> </a:t>
                      </a:r>
                      <a:r>
                        <a:rPr lang="fr-FR" sz="1150" spc="-5">
                          <a:latin typeface="Times New Roman"/>
                          <a:ea typeface="Calibri"/>
                          <a:cs typeface="Arial"/>
                        </a:rPr>
                        <a:t>vaste</a:t>
                      </a:r>
                      <a:endParaRPr lang="en-US" sz="1100">
                        <a:latin typeface="Calibri"/>
                        <a:ea typeface="Calibri"/>
                        <a:cs typeface="Arial"/>
                      </a:endParaRPr>
                    </a:p>
                    <a:p>
                      <a:pPr marL="39370" marR="41910" algn="l" rtl="0">
                        <a:lnSpc>
                          <a:spcPct val="101000"/>
                        </a:lnSpc>
                        <a:spcAft>
                          <a:spcPts val="0"/>
                        </a:spcAft>
                      </a:pPr>
                      <a:r>
                        <a:rPr lang="fr-FR" sz="1150" spc="-5">
                          <a:latin typeface="Times New Roman"/>
                          <a:ea typeface="Calibri"/>
                          <a:cs typeface="Arial"/>
                        </a:rPr>
                        <a:t>Partiellement</a:t>
                      </a:r>
                      <a:r>
                        <a:rPr lang="fr-FR" sz="1150" spc="75">
                          <a:latin typeface="Times New Roman"/>
                          <a:ea typeface="Calibri"/>
                          <a:cs typeface="Arial"/>
                        </a:rPr>
                        <a:t> </a:t>
                      </a:r>
                      <a:r>
                        <a:rPr lang="fr-FR" sz="1150" spc="-5">
                          <a:latin typeface="Times New Roman"/>
                          <a:ea typeface="Calibri"/>
                          <a:cs typeface="Arial"/>
                        </a:rPr>
                        <a:t>intentionnelle</a:t>
                      </a:r>
                      <a:r>
                        <a:rPr lang="fr-FR" sz="1150" spc="65">
                          <a:latin typeface="Times New Roman"/>
                          <a:ea typeface="Calibri"/>
                          <a:cs typeface="Arial"/>
                        </a:rPr>
                        <a:t> </a:t>
                      </a:r>
                      <a:r>
                        <a:rPr lang="fr-FR" sz="1150">
                          <a:latin typeface="Times New Roman"/>
                          <a:ea typeface="Calibri"/>
                          <a:cs typeface="Arial"/>
                        </a:rPr>
                        <a:t>et</a:t>
                      </a:r>
                      <a:r>
                        <a:rPr lang="fr-FR" sz="1150" spc="235">
                          <a:latin typeface="Times New Roman"/>
                          <a:ea typeface="Calibri"/>
                          <a:cs typeface="Arial"/>
                        </a:rPr>
                        <a:t> </a:t>
                      </a:r>
                      <a:r>
                        <a:rPr lang="fr-FR" sz="1150" spc="-5">
                          <a:latin typeface="Times New Roman"/>
                          <a:ea typeface="Calibri"/>
                          <a:cs typeface="Arial"/>
                        </a:rPr>
                        <a:t>consciente,</a:t>
                      </a:r>
                      <a:r>
                        <a:rPr lang="fr-FR" sz="1150" spc="100">
                          <a:latin typeface="Times New Roman"/>
                          <a:ea typeface="Calibri"/>
                          <a:cs typeface="Arial"/>
                        </a:rPr>
                        <a:t> </a:t>
                      </a:r>
                      <a:r>
                        <a:rPr lang="fr-FR" sz="1150">
                          <a:latin typeface="Times New Roman"/>
                          <a:ea typeface="Calibri"/>
                          <a:cs typeface="Arial"/>
                        </a:rPr>
                        <a:t>construction</a:t>
                      </a:r>
                      <a:r>
                        <a:rPr lang="fr-FR" sz="1150" spc="110">
                          <a:latin typeface="Times New Roman"/>
                          <a:ea typeface="Calibri"/>
                          <a:cs typeface="Arial"/>
                        </a:rPr>
                        <a:t> </a:t>
                      </a:r>
                      <a:r>
                        <a:rPr lang="fr-FR" sz="1150" spc="-5">
                          <a:latin typeface="Times New Roman"/>
                          <a:ea typeface="Calibri"/>
                          <a:cs typeface="Arial"/>
                        </a:rPr>
                        <a:t>collective</a:t>
                      </a:r>
                      <a:r>
                        <a:rPr lang="fr-FR" sz="1150" spc="100">
                          <a:latin typeface="Times New Roman"/>
                          <a:ea typeface="Calibri"/>
                          <a:cs typeface="Arial"/>
                        </a:rPr>
                        <a:t> </a:t>
                      </a:r>
                      <a:r>
                        <a:rPr lang="fr-FR" sz="1150" spc="-5">
                          <a:latin typeface="Times New Roman"/>
                          <a:ea typeface="Calibri"/>
                          <a:cs typeface="Arial"/>
                        </a:rPr>
                        <a:t>émergeante</a:t>
                      </a:r>
                      <a:endParaRPr lang="en-US" sz="1100">
                        <a:latin typeface="Calibri"/>
                        <a:ea typeface="Calibri"/>
                        <a:cs typeface="Arial"/>
                      </a:endParaRPr>
                    </a:p>
                  </a:txBody>
                  <a:tcPr marL="0" marR="0" marT="0" marB="0"/>
                </a:tc>
                <a:tc>
                  <a:txBody>
                    <a:bodyPr/>
                    <a:lstStyle/>
                    <a:p>
                      <a:pPr marL="39370" marR="41910" algn="l" rtl="0">
                        <a:lnSpc>
                          <a:spcPct val="101000"/>
                        </a:lnSpc>
                        <a:spcAft>
                          <a:spcPts val="0"/>
                        </a:spcAft>
                      </a:pPr>
                      <a:r>
                        <a:rPr lang="fr-FR" sz="1150" spc="-5" dirty="0">
                          <a:latin typeface="Times New Roman"/>
                          <a:ea typeface="Times New Roman"/>
                          <a:cs typeface="Arial"/>
                        </a:rPr>
                        <a:t>Individuelle,</a:t>
                      </a:r>
                      <a:r>
                        <a:rPr lang="fr-FR" sz="1150" spc="60" dirty="0">
                          <a:latin typeface="Times New Roman"/>
                          <a:ea typeface="Times New Roman"/>
                          <a:cs typeface="Arial"/>
                        </a:rPr>
                        <a:t> </a:t>
                      </a:r>
                      <a:r>
                        <a:rPr lang="fr-FR" sz="1150" spc="-5" dirty="0">
                          <a:latin typeface="Times New Roman"/>
                          <a:ea typeface="Times New Roman"/>
                          <a:cs typeface="Arial"/>
                        </a:rPr>
                        <a:t>bien</a:t>
                      </a:r>
                      <a:r>
                        <a:rPr lang="fr-FR" sz="1150" spc="65" dirty="0">
                          <a:latin typeface="Times New Roman"/>
                          <a:ea typeface="Times New Roman"/>
                          <a:cs typeface="Arial"/>
                        </a:rPr>
                        <a:t> </a:t>
                      </a:r>
                      <a:r>
                        <a:rPr lang="fr-FR" sz="1150" spc="-5" dirty="0">
                          <a:latin typeface="Times New Roman"/>
                          <a:ea typeface="Times New Roman"/>
                          <a:cs typeface="Arial"/>
                        </a:rPr>
                        <a:t>délimitée</a:t>
                      </a:r>
                      <a:r>
                        <a:rPr lang="fr-FR" sz="1150" spc="135" dirty="0">
                          <a:latin typeface="Times New Roman"/>
                          <a:ea typeface="Times New Roman"/>
                          <a:cs typeface="Arial"/>
                        </a:rPr>
                        <a:t> </a:t>
                      </a:r>
                      <a:r>
                        <a:rPr lang="fr-FR" sz="1150" dirty="0">
                          <a:latin typeface="Times New Roman"/>
                          <a:ea typeface="Times New Roman"/>
                          <a:cs typeface="Arial"/>
                        </a:rPr>
                        <a:t>dans</a:t>
                      </a:r>
                      <a:r>
                        <a:rPr lang="fr-FR" sz="1150" spc="20" dirty="0">
                          <a:latin typeface="Times New Roman"/>
                          <a:ea typeface="Times New Roman"/>
                          <a:cs typeface="Arial"/>
                        </a:rPr>
                        <a:t> </a:t>
                      </a:r>
                      <a:r>
                        <a:rPr lang="fr-FR" sz="1150" dirty="0">
                          <a:latin typeface="Times New Roman"/>
                          <a:ea typeface="Times New Roman"/>
                          <a:cs typeface="Arial"/>
                        </a:rPr>
                        <a:t>le</a:t>
                      </a:r>
                      <a:r>
                        <a:rPr lang="fr-FR" sz="1150" spc="20" dirty="0">
                          <a:latin typeface="Times New Roman"/>
                          <a:ea typeface="Times New Roman"/>
                          <a:cs typeface="Arial"/>
                        </a:rPr>
                        <a:t> </a:t>
                      </a:r>
                      <a:r>
                        <a:rPr lang="fr-FR" sz="1150" spc="-5" dirty="0">
                          <a:latin typeface="Times New Roman"/>
                          <a:ea typeface="Times New Roman"/>
                          <a:cs typeface="Arial"/>
                        </a:rPr>
                        <a:t>temps</a:t>
                      </a:r>
                      <a:r>
                        <a:rPr lang="fr-FR" sz="1150" spc="25" dirty="0">
                          <a:latin typeface="Times New Roman"/>
                          <a:ea typeface="Times New Roman"/>
                          <a:cs typeface="Arial"/>
                        </a:rPr>
                        <a:t> </a:t>
                      </a:r>
                      <a:r>
                        <a:rPr lang="fr-FR" sz="1150" dirty="0">
                          <a:latin typeface="Times New Roman"/>
                          <a:ea typeface="Times New Roman"/>
                          <a:cs typeface="Arial"/>
                        </a:rPr>
                        <a:t>et</a:t>
                      </a:r>
                      <a:r>
                        <a:rPr lang="fr-FR" sz="1150" spc="30" dirty="0">
                          <a:latin typeface="Times New Roman"/>
                          <a:ea typeface="Times New Roman"/>
                          <a:cs typeface="Arial"/>
                        </a:rPr>
                        <a:t> </a:t>
                      </a:r>
                      <a:r>
                        <a:rPr lang="fr-FR" sz="1150" dirty="0">
                          <a:latin typeface="Times New Roman"/>
                          <a:ea typeface="Times New Roman"/>
                          <a:cs typeface="Arial"/>
                        </a:rPr>
                        <a:t>dans</a:t>
                      </a:r>
                      <a:r>
                        <a:rPr lang="fr-FR" sz="1150" spc="25" dirty="0">
                          <a:latin typeface="Times New Roman"/>
                          <a:ea typeface="Times New Roman"/>
                          <a:cs typeface="Arial"/>
                        </a:rPr>
                        <a:t> </a:t>
                      </a:r>
                      <a:r>
                        <a:rPr lang="fr-FR" sz="1150" dirty="0">
                          <a:latin typeface="Times New Roman"/>
                          <a:ea typeface="Times New Roman"/>
                          <a:cs typeface="Arial"/>
                        </a:rPr>
                        <a:t>l’espace</a:t>
                      </a:r>
                      <a:endParaRPr lang="en-US" sz="1100" dirty="0">
                        <a:latin typeface="Calibri"/>
                        <a:ea typeface="Calibri"/>
                        <a:cs typeface="Arial"/>
                      </a:endParaRPr>
                    </a:p>
                    <a:p>
                      <a:pPr marL="39370" marR="100330" algn="l" rtl="0">
                        <a:lnSpc>
                          <a:spcPct val="101000"/>
                        </a:lnSpc>
                        <a:spcAft>
                          <a:spcPts val="0"/>
                        </a:spcAft>
                      </a:pPr>
                      <a:r>
                        <a:rPr lang="en-US" sz="1150" spc="-5" dirty="0" err="1">
                          <a:latin typeface="Times New Roman"/>
                          <a:ea typeface="Calibri"/>
                          <a:cs typeface="Arial"/>
                        </a:rPr>
                        <a:t>Relationnelle</a:t>
                      </a:r>
                      <a:r>
                        <a:rPr lang="en-US" sz="1150" spc="60" dirty="0">
                          <a:latin typeface="Times New Roman"/>
                          <a:ea typeface="Calibri"/>
                          <a:cs typeface="Arial"/>
                        </a:rPr>
                        <a:t> </a:t>
                      </a:r>
                      <a:r>
                        <a:rPr lang="en-US" sz="1150" dirty="0">
                          <a:latin typeface="Times New Roman"/>
                          <a:ea typeface="Calibri"/>
                          <a:cs typeface="Arial"/>
                        </a:rPr>
                        <a:t>et</a:t>
                      </a:r>
                      <a:r>
                        <a:rPr lang="en-US" sz="1150" spc="65" dirty="0">
                          <a:latin typeface="Times New Roman"/>
                          <a:ea typeface="Calibri"/>
                          <a:cs typeface="Arial"/>
                        </a:rPr>
                        <a:t> </a:t>
                      </a:r>
                      <a:r>
                        <a:rPr lang="en-US" sz="1150" spc="-5" dirty="0" err="1">
                          <a:latin typeface="Times New Roman"/>
                          <a:ea typeface="Calibri"/>
                          <a:cs typeface="Arial"/>
                        </a:rPr>
                        <a:t>volontaire</a:t>
                      </a:r>
                      <a:r>
                        <a:rPr lang="en-US" sz="1150" spc="-5" dirty="0">
                          <a:latin typeface="Times New Roman"/>
                          <a:ea typeface="Calibri"/>
                          <a:cs typeface="Arial"/>
                        </a:rPr>
                        <a:t>,</a:t>
                      </a:r>
                      <a:r>
                        <a:rPr lang="en-US" sz="1150" spc="220" dirty="0">
                          <a:latin typeface="Times New Roman"/>
                          <a:ea typeface="Calibri"/>
                          <a:cs typeface="Arial"/>
                        </a:rPr>
                        <a:t> </a:t>
                      </a:r>
                      <a:r>
                        <a:rPr lang="en-US" sz="1150" spc="-5" dirty="0" err="1">
                          <a:latin typeface="Times New Roman"/>
                          <a:ea typeface="Calibri"/>
                          <a:cs typeface="Arial"/>
                        </a:rPr>
                        <a:t>maîtrisable</a:t>
                      </a:r>
                      <a:endParaRPr lang="en-US" sz="1100" dirty="0">
                        <a:latin typeface="Calibri"/>
                        <a:ea typeface="Calibri"/>
                        <a:cs typeface="Arial"/>
                      </a:endParaRPr>
                    </a:p>
                  </a:txBody>
                  <a:tcPr marL="0" marR="0" marT="0" marB="0"/>
                </a:tc>
                <a:tc>
                  <a:txBody>
                    <a:bodyPr/>
                    <a:lstStyle/>
                    <a:p>
                      <a:pPr marL="39370" marR="100330" algn="l" rtl="0">
                        <a:spcBef>
                          <a:spcPts val="5"/>
                        </a:spcBef>
                        <a:spcAft>
                          <a:spcPts val="0"/>
                        </a:spcAft>
                      </a:pPr>
                      <a:r>
                        <a:rPr lang="en-US" sz="1150" b="1" dirty="0">
                          <a:latin typeface="Times New Roman"/>
                          <a:ea typeface="Times New Roman"/>
                          <a:cs typeface="Arial"/>
                        </a:rPr>
                        <a:t>Nature</a:t>
                      </a:r>
                      <a:r>
                        <a:rPr lang="en-US" sz="1150" b="1" spc="40" dirty="0">
                          <a:latin typeface="Times New Roman"/>
                          <a:ea typeface="Times New Roman"/>
                          <a:cs typeface="Arial"/>
                        </a:rPr>
                        <a:t> </a:t>
                      </a:r>
                      <a:r>
                        <a:rPr lang="en-US" sz="1150" b="1" dirty="0">
                          <a:latin typeface="Times New Roman"/>
                          <a:ea typeface="Times New Roman"/>
                          <a:cs typeface="Arial"/>
                        </a:rPr>
                        <a:t>de</a:t>
                      </a:r>
                      <a:r>
                        <a:rPr lang="en-US" sz="1150" b="1" spc="45" dirty="0">
                          <a:latin typeface="Times New Roman"/>
                          <a:ea typeface="Times New Roman"/>
                          <a:cs typeface="Arial"/>
                        </a:rPr>
                        <a:t> </a:t>
                      </a:r>
                      <a:r>
                        <a:rPr lang="en-US" sz="1150" b="1" spc="-5" dirty="0" err="1">
                          <a:latin typeface="Times New Roman"/>
                          <a:ea typeface="Times New Roman"/>
                          <a:cs typeface="Arial"/>
                        </a:rPr>
                        <a:t>l’activité</a:t>
                      </a:r>
                      <a:endParaRPr lang="en-US" sz="1100" dirty="0">
                        <a:latin typeface="Calibri"/>
                        <a:ea typeface="Calibri"/>
                        <a:cs typeface="Arial"/>
                      </a:endParaRPr>
                    </a:p>
                  </a:txBody>
                  <a:tcPr marL="0" marR="0" marT="0" marB="0"/>
                </a:tc>
              </a:tr>
              <a:tr h="431647">
                <a:tc>
                  <a:txBody>
                    <a:bodyPr/>
                    <a:lstStyle/>
                    <a:p>
                      <a:pPr marL="39370" marR="100330" algn="l" rtl="0">
                        <a:lnSpc>
                          <a:spcPts val="1320"/>
                        </a:lnSpc>
                        <a:spcAft>
                          <a:spcPts val="0"/>
                        </a:spcAft>
                      </a:pPr>
                      <a:r>
                        <a:rPr lang="en-US" sz="1150" spc="-5">
                          <a:latin typeface="Times New Roman"/>
                          <a:ea typeface="Times New Roman"/>
                          <a:cs typeface="Arial"/>
                        </a:rPr>
                        <a:t>Participant</a:t>
                      </a:r>
                      <a:r>
                        <a:rPr lang="en-US" sz="1150" spc="60">
                          <a:latin typeface="Times New Roman"/>
                          <a:ea typeface="Times New Roman"/>
                          <a:cs typeface="Arial"/>
                        </a:rPr>
                        <a:t> </a:t>
                      </a:r>
                      <a:r>
                        <a:rPr lang="en-US" sz="1150">
                          <a:latin typeface="Times New Roman"/>
                          <a:ea typeface="Times New Roman"/>
                          <a:cs typeface="Arial"/>
                        </a:rPr>
                        <a:t>à</a:t>
                      </a:r>
                      <a:r>
                        <a:rPr lang="en-US" sz="1150" spc="55">
                          <a:latin typeface="Times New Roman"/>
                          <a:ea typeface="Times New Roman"/>
                          <a:cs typeface="Arial"/>
                        </a:rPr>
                        <a:t> </a:t>
                      </a:r>
                      <a:r>
                        <a:rPr lang="en-US" sz="1150" spc="-5">
                          <a:latin typeface="Times New Roman"/>
                          <a:ea typeface="Times New Roman"/>
                          <a:cs typeface="Arial"/>
                        </a:rPr>
                        <a:t>l’interaction</a:t>
                      </a:r>
                      <a:endParaRPr lang="en-US" sz="1100">
                        <a:latin typeface="Calibri"/>
                        <a:ea typeface="Calibri"/>
                        <a:cs typeface="Arial"/>
                      </a:endParaRPr>
                    </a:p>
                  </a:txBody>
                  <a:tcPr marL="0" marR="0" marT="0" marB="0"/>
                </a:tc>
                <a:tc>
                  <a:txBody>
                    <a:bodyPr/>
                    <a:lstStyle/>
                    <a:p>
                      <a:pPr marL="39370" marR="100330" algn="l" rtl="0">
                        <a:lnSpc>
                          <a:spcPct val="100000"/>
                        </a:lnSpc>
                        <a:spcAft>
                          <a:spcPts val="0"/>
                        </a:spcAft>
                      </a:pPr>
                      <a:r>
                        <a:rPr lang="en-US" sz="1150" spc="-5">
                          <a:latin typeface="Times New Roman"/>
                          <a:ea typeface="Calibri"/>
                          <a:cs typeface="Arial"/>
                        </a:rPr>
                        <a:t>Emetteur</a:t>
                      </a:r>
                      <a:r>
                        <a:rPr lang="en-US" sz="1150" spc="45">
                          <a:latin typeface="Times New Roman"/>
                          <a:ea typeface="Calibri"/>
                          <a:cs typeface="Arial"/>
                        </a:rPr>
                        <a:t> </a:t>
                      </a:r>
                      <a:r>
                        <a:rPr lang="en-US" sz="1150">
                          <a:latin typeface="Times New Roman"/>
                          <a:ea typeface="Calibri"/>
                          <a:cs typeface="Arial"/>
                        </a:rPr>
                        <a:t>:</a:t>
                      </a:r>
                      <a:r>
                        <a:rPr lang="en-US" sz="1150" spc="45">
                          <a:latin typeface="Times New Roman"/>
                          <a:ea typeface="Calibri"/>
                          <a:cs typeface="Arial"/>
                        </a:rPr>
                        <a:t> </a:t>
                      </a:r>
                      <a:r>
                        <a:rPr lang="en-US" sz="1150" spc="-5">
                          <a:latin typeface="Times New Roman"/>
                          <a:ea typeface="Calibri"/>
                          <a:cs typeface="Arial"/>
                        </a:rPr>
                        <a:t>initiateur</a:t>
                      </a:r>
                      <a:r>
                        <a:rPr lang="en-US" sz="1150" spc="135">
                          <a:latin typeface="Times New Roman"/>
                          <a:ea typeface="Calibri"/>
                          <a:cs typeface="Arial"/>
                        </a:rPr>
                        <a:t> </a:t>
                      </a:r>
                      <a:r>
                        <a:rPr lang="en-US" sz="1150" spc="-5">
                          <a:latin typeface="Times New Roman"/>
                          <a:ea typeface="Calibri"/>
                          <a:cs typeface="Arial"/>
                        </a:rPr>
                        <a:t>(récepteur</a:t>
                      </a:r>
                      <a:r>
                        <a:rPr lang="en-US" sz="1150" spc="80">
                          <a:latin typeface="Times New Roman"/>
                          <a:ea typeface="Calibri"/>
                          <a:cs typeface="Arial"/>
                        </a:rPr>
                        <a:t> </a:t>
                      </a:r>
                      <a:r>
                        <a:rPr lang="en-US" sz="1150" spc="-5">
                          <a:latin typeface="Times New Roman"/>
                          <a:ea typeface="Calibri"/>
                          <a:cs typeface="Arial"/>
                        </a:rPr>
                        <a:t>passif)</a:t>
                      </a:r>
                      <a:endParaRPr lang="en-US" sz="1100">
                        <a:latin typeface="Calibri"/>
                        <a:ea typeface="Calibri"/>
                        <a:cs typeface="Arial"/>
                      </a:endParaRPr>
                    </a:p>
                  </a:txBody>
                  <a:tcPr marL="0" marR="0" marT="0" marB="0"/>
                </a:tc>
                <a:tc>
                  <a:txBody>
                    <a:bodyPr/>
                    <a:lstStyle/>
                    <a:p>
                      <a:pPr marL="39370" marR="100330" algn="l" rtl="0">
                        <a:spcBef>
                          <a:spcPts val="5"/>
                        </a:spcBef>
                        <a:spcAft>
                          <a:spcPts val="0"/>
                        </a:spcAft>
                      </a:pPr>
                      <a:r>
                        <a:rPr lang="en-US" sz="1150" b="1" spc="-5" dirty="0" err="1">
                          <a:latin typeface="Times New Roman"/>
                          <a:ea typeface="Calibri"/>
                          <a:cs typeface="Arial"/>
                        </a:rPr>
                        <a:t>Acteurs</a:t>
                      </a:r>
                      <a:endParaRPr lang="en-US" sz="1100" dirty="0">
                        <a:latin typeface="Calibri"/>
                        <a:ea typeface="Calibri"/>
                        <a:cs typeface="Arial"/>
                      </a:endParaRPr>
                    </a:p>
                  </a:txBody>
                  <a:tcPr marL="0" marR="0" marT="0" marB="0"/>
                </a:tc>
              </a:tr>
              <a:tr h="981933">
                <a:tc>
                  <a:txBody>
                    <a:bodyPr/>
                    <a:lstStyle/>
                    <a:p>
                      <a:pPr marL="39370" marR="41910" algn="l" rtl="0">
                        <a:lnSpc>
                          <a:spcPct val="101000"/>
                        </a:lnSpc>
                        <a:spcAft>
                          <a:spcPts val="0"/>
                        </a:spcAft>
                      </a:pPr>
                      <a:r>
                        <a:rPr lang="fr-FR" sz="1150">
                          <a:latin typeface="Times New Roman"/>
                          <a:ea typeface="Calibri"/>
                          <a:cs typeface="Arial"/>
                        </a:rPr>
                        <a:t>Multiple</a:t>
                      </a:r>
                      <a:r>
                        <a:rPr lang="fr-FR" sz="1150" spc="25">
                          <a:latin typeface="Times New Roman"/>
                          <a:ea typeface="Calibri"/>
                          <a:cs typeface="Arial"/>
                        </a:rPr>
                        <a:t> </a:t>
                      </a:r>
                      <a:r>
                        <a:rPr lang="fr-FR" sz="1150">
                          <a:latin typeface="Times New Roman"/>
                          <a:ea typeface="Calibri"/>
                          <a:cs typeface="Arial"/>
                        </a:rPr>
                        <a:t>:</a:t>
                      </a:r>
                      <a:r>
                        <a:rPr lang="fr-FR" sz="1150" spc="35">
                          <a:latin typeface="Times New Roman"/>
                          <a:ea typeface="Calibri"/>
                          <a:cs typeface="Arial"/>
                        </a:rPr>
                        <a:t> </a:t>
                      </a:r>
                      <a:r>
                        <a:rPr lang="fr-FR" sz="1150" spc="-5">
                          <a:latin typeface="Times New Roman"/>
                          <a:ea typeface="Calibri"/>
                          <a:cs typeface="Arial"/>
                        </a:rPr>
                        <a:t>verbal,</a:t>
                      </a:r>
                      <a:r>
                        <a:rPr lang="fr-FR" sz="1150" spc="35">
                          <a:latin typeface="Times New Roman"/>
                          <a:ea typeface="Calibri"/>
                          <a:cs typeface="Arial"/>
                        </a:rPr>
                        <a:t> </a:t>
                      </a:r>
                      <a:r>
                        <a:rPr lang="fr-FR" sz="1150">
                          <a:latin typeface="Times New Roman"/>
                          <a:ea typeface="Calibri"/>
                          <a:cs typeface="Arial"/>
                        </a:rPr>
                        <a:t>non</a:t>
                      </a:r>
                      <a:r>
                        <a:rPr lang="fr-FR" sz="1150" spc="40">
                          <a:latin typeface="Times New Roman"/>
                          <a:ea typeface="Calibri"/>
                          <a:cs typeface="Arial"/>
                        </a:rPr>
                        <a:t> </a:t>
                      </a:r>
                      <a:r>
                        <a:rPr lang="fr-FR" sz="1150" spc="-5">
                          <a:latin typeface="Times New Roman"/>
                          <a:ea typeface="Calibri"/>
                          <a:cs typeface="Arial"/>
                        </a:rPr>
                        <a:t>verbale</a:t>
                      </a:r>
                      <a:r>
                        <a:rPr lang="fr-FR" sz="1150" spc="105">
                          <a:latin typeface="Times New Roman"/>
                          <a:ea typeface="Calibri"/>
                          <a:cs typeface="Arial"/>
                        </a:rPr>
                        <a:t> </a:t>
                      </a:r>
                      <a:r>
                        <a:rPr lang="fr-FR" sz="1150" spc="-5">
                          <a:latin typeface="Times New Roman"/>
                          <a:ea typeface="Calibri"/>
                          <a:cs typeface="Arial"/>
                        </a:rPr>
                        <a:t>(gestes,</a:t>
                      </a:r>
                      <a:r>
                        <a:rPr lang="fr-FR" sz="1150" spc="55">
                          <a:latin typeface="Times New Roman"/>
                          <a:ea typeface="Calibri"/>
                          <a:cs typeface="Arial"/>
                        </a:rPr>
                        <a:t> </a:t>
                      </a:r>
                      <a:r>
                        <a:rPr lang="fr-FR" sz="1150" spc="-5">
                          <a:latin typeface="Times New Roman"/>
                          <a:ea typeface="Calibri"/>
                          <a:cs typeface="Arial"/>
                        </a:rPr>
                        <a:t>posture,</a:t>
                      </a:r>
                      <a:r>
                        <a:rPr lang="fr-FR" sz="1150" spc="60">
                          <a:latin typeface="Times New Roman"/>
                          <a:ea typeface="Calibri"/>
                          <a:cs typeface="Arial"/>
                        </a:rPr>
                        <a:t> </a:t>
                      </a:r>
                      <a:r>
                        <a:rPr lang="fr-FR" sz="1150" spc="-5">
                          <a:latin typeface="Times New Roman"/>
                          <a:ea typeface="Calibri"/>
                          <a:cs typeface="Arial"/>
                        </a:rPr>
                        <a:t>situation)</a:t>
                      </a:r>
                      <a:endParaRPr lang="en-US" sz="1100">
                        <a:latin typeface="Calibri"/>
                        <a:ea typeface="Calibri"/>
                        <a:cs typeface="Arial"/>
                      </a:endParaRPr>
                    </a:p>
                  </a:txBody>
                  <a:tcPr marL="0" marR="0" marT="0" marB="0"/>
                </a:tc>
                <a:tc>
                  <a:txBody>
                    <a:bodyPr/>
                    <a:lstStyle/>
                    <a:p>
                      <a:pPr marL="39370" marR="100330" algn="l" rtl="0">
                        <a:lnSpc>
                          <a:spcPct val="101000"/>
                        </a:lnSpc>
                        <a:spcAft>
                          <a:spcPts val="0"/>
                        </a:spcAft>
                      </a:pPr>
                      <a:r>
                        <a:rPr lang="fr-FR" sz="1150" spc="-5">
                          <a:latin typeface="Times New Roman"/>
                          <a:ea typeface="Calibri"/>
                          <a:cs typeface="Arial"/>
                        </a:rPr>
                        <a:t>Verbale</a:t>
                      </a:r>
                      <a:r>
                        <a:rPr lang="fr-FR" sz="1150" spc="50">
                          <a:latin typeface="Times New Roman"/>
                          <a:ea typeface="Calibri"/>
                          <a:cs typeface="Arial"/>
                        </a:rPr>
                        <a:t> </a:t>
                      </a:r>
                      <a:r>
                        <a:rPr lang="fr-FR" sz="1150" spc="-5">
                          <a:latin typeface="Times New Roman"/>
                          <a:ea typeface="Calibri"/>
                          <a:cs typeface="Arial"/>
                        </a:rPr>
                        <a:t>(langage</a:t>
                      </a:r>
                      <a:r>
                        <a:rPr lang="fr-FR" sz="1150" spc="70">
                          <a:latin typeface="Times New Roman"/>
                          <a:ea typeface="Calibri"/>
                          <a:cs typeface="Arial"/>
                        </a:rPr>
                        <a:t> </a:t>
                      </a:r>
                      <a:r>
                        <a:rPr lang="fr-FR" sz="1150" spc="-5">
                          <a:latin typeface="Times New Roman"/>
                          <a:ea typeface="Calibri"/>
                          <a:cs typeface="Arial"/>
                        </a:rPr>
                        <a:t>explicite,</a:t>
                      </a:r>
                      <a:r>
                        <a:rPr lang="fr-FR" sz="1150" spc="125">
                          <a:latin typeface="Times New Roman"/>
                          <a:ea typeface="Calibri"/>
                          <a:cs typeface="Arial"/>
                        </a:rPr>
                        <a:t> </a:t>
                      </a:r>
                      <a:r>
                        <a:rPr lang="fr-FR" sz="1150" spc="-5">
                          <a:latin typeface="Times New Roman"/>
                          <a:ea typeface="Calibri"/>
                          <a:cs typeface="Arial"/>
                        </a:rPr>
                        <a:t>dénotatif</a:t>
                      </a:r>
                      <a:r>
                        <a:rPr lang="fr-FR" sz="1150" spc="35">
                          <a:latin typeface="Times New Roman"/>
                          <a:ea typeface="Calibri"/>
                          <a:cs typeface="Arial"/>
                        </a:rPr>
                        <a:t> </a:t>
                      </a:r>
                      <a:r>
                        <a:rPr lang="fr-FR" sz="1150" spc="-5">
                          <a:latin typeface="Times New Roman"/>
                          <a:ea typeface="Calibri"/>
                          <a:cs typeface="Arial"/>
                        </a:rPr>
                        <a:t>et</a:t>
                      </a:r>
                      <a:r>
                        <a:rPr lang="fr-FR" sz="1150" spc="40">
                          <a:latin typeface="Times New Roman"/>
                          <a:ea typeface="Calibri"/>
                          <a:cs typeface="Arial"/>
                        </a:rPr>
                        <a:t> </a:t>
                      </a:r>
                      <a:r>
                        <a:rPr lang="fr-FR" sz="1150" spc="-5">
                          <a:latin typeface="Times New Roman"/>
                          <a:ea typeface="Calibri"/>
                          <a:cs typeface="Arial"/>
                        </a:rPr>
                        <a:t>informatif</a:t>
                      </a:r>
                      <a:r>
                        <a:rPr lang="fr-FR" sz="1150" spc="35">
                          <a:latin typeface="Times New Roman"/>
                          <a:ea typeface="Calibri"/>
                          <a:cs typeface="Arial"/>
                        </a:rPr>
                        <a:t> </a:t>
                      </a:r>
                      <a:r>
                        <a:rPr lang="fr-FR" sz="1150">
                          <a:latin typeface="Times New Roman"/>
                          <a:ea typeface="Calibri"/>
                          <a:cs typeface="Arial"/>
                        </a:rPr>
                        <a:t>:</a:t>
                      </a:r>
                      <a:r>
                        <a:rPr lang="fr-FR" sz="1150" spc="130">
                          <a:latin typeface="Times New Roman"/>
                          <a:ea typeface="Calibri"/>
                          <a:cs typeface="Arial"/>
                        </a:rPr>
                        <a:t> </a:t>
                      </a:r>
                      <a:r>
                        <a:rPr lang="fr-FR" sz="1150" spc="-5">
                          <a:latin typeface="Times New Roman"/>
                          <a:ea typeface="Calibri"/>
                          <a:cs typeface="Arial"/>
                        </a:rPr>
                        <a:t>expression</a:t>
                      </a:r>
                      <a:r>
                        <a:rPr lang="fr-FR" sz="1150" spc="40">
                          <a:latin typeface="Times New Roman"/>
                          <a:ea typeface="Calibri"/>
                          <a:cs typeface="Arial"/>
                        </a:rPr>
                        <a:t> </a:t>
                      </a:r>
                      <a:r>
                        <a:rPr lang="fr-FR" sz="1150" spc="-5">
                          <a:latin typeface="Times New Roman"/>
                          <a:ea typeface="Calibri"/>
                          <a:cs typeface="Arial"/>
                        </a:rPr>
                        <a:t>fidèle</a:t>
                      </a:r>
                      <a:r>
                        <a:rPr lang="fr-FR" sz="1150" spc="40">
                          <a:latin typeface="Times New Roman"/>
                          <a:ea typeface="Calibri"/>
                          <a:cs typeface="Arial"/>
                        </a:rPr>
                        <a:t> </a:t>
                      </a:r>
                      <a:r>
                        <a:rPr lang="fr-FR" sz="1150" spc="-5">
                          <a:latin typeface="Times New Roman"/>
                          <a:ea typeface="Calibri"/>
                          <a:cs typeface="Arial"/>
                        </a:rPr>
                        <a:t>des</a:t>
                      </a:r>
                      <a:r>
                        <a:rPr lang="fr-FR" sz="1150" spc="30">
                          <a:latin typeface="Times New Roman"/>
                          <a:ea typeface="Calibri"/>
                          <a:cs typeface="Arial"/>
                        </a:rPr>
                        <a:t> </a:t>
                      </a:r>
                      <a:r>
                        <a:rPr lang="fr-FR" sz="1150" spc="-5">
                          <a:latin typeface="Times New Roman"/>
                          <a:ea typeface="Calibri"/>
                          <a:cs typeface="Arial"/>
                        </a:rPr>
                        <a:t>états</a:t>
                      </a:r>
                      <a:r>
                        <a:rPr lang="fr-FR" sz="1150" spc="100">
                          <a:latin typeface="Times New Roman"/>
                          <a:ea typeface="Calibri"/>
                          <a:cs typeface="Arial"/>
                        </a:rPr>
                        <a:t> </a:t>
                      </a:r>
                      <a:r>
                        <a:rPr lang="fr-FR" sz="1150" spc="-5">
                          <a:latin typeface="Times New Roman"/>
                          <a:ea typeface="Calibri"/>
                          <a:cs typeface="Arial"/>
                        </a:rPr>
                        <a:t>mentaux)</a:t>
                      </a:r>
                      <a:endParaRPr lang="en-US" sz="1100">
                        <a:latin typeface="Calibri"/>
                        <a:ea typeface="Calibri"/>
                        <a:cs typeface="Arial"/>
                      </a:endParaRPr>
                    </a:p>
                  </a:txBody>
                  <a:tcPr marL="0" marR="0" marT="0" marB="0"/>
                </a:tc>
                <a:tc>
                  <a:txBody>
                    <a:bodyPr/>
                    <a:lstStyle/>
                    <a:p>
                      <a:pPr marL="39370" marR="100330" algn="l" rtl="0">
                        <a:spcBef>
                          <a:spcPts val="5"/>
                        </a:spcBef>
                        <a:spcAft>
                          <a:spcPts val="0"/>
                        </a:spcAft>
                      </a:pPr>
                      <a:r>
                        <a:rPr lang="en-US" sz="1150" b="1" spc="-5" dirty="0">
                          <a:latin typeface="Times New Roman"/>
                          <a:ea typeface="Calibri"/>
                          <a:cs typeface="Arial"/>
                        </a:rPr>
                        <a:t>Nature</a:t>
                      </a:r>
                      <a:endParaRPr lang="en-US" sz="1100" dirty="0">
                        <a:latin typeface="Calibri"/>
                        <a:ea typeface="Calibri"/>
                        <a:cs typeface="Arial"/>
                      </a:endParaRPr>
                    </a:p>
                  </a:txBody>
                  <a:tcPr marL="0" marR="0" marT="0" marB="0"/>
                </a:tc>
              </a:tr>
              <a:tr h="431647">
                <a:tc>
                  <a:txBody>
                    <a:bodyPr/>
                    <a:lstStyle/>
                    <a:p>
                      <a:pPr marL="39370" marR="100330" algn="l" rtl="0">
                        <a:lnSpc>
                          <a:spcPct val="101000"/>
                        </a:lnSpc>
                        <a:spcAft>
                          <a:spcPts val="0"/>
                        </a:spcAft>
                      </a:pPr>
                      <a:r>
                        <a:rPr lang="en-US" sz="1150" spc="-5">
                          <a:latin typeface="Times New Roman"/>
                          <a:ea typeface="Calibri"/>
                          <a:cs typeface="Arial"/>
                        </a:rPr>
                        <a:t>Relationnelle</a:t>
                      </a:r>
                      <a:r>
                        <a:rPr lang="en-US" sz="1150" spc="50">
                          <a:latin typeface="Times New Roman"/>
                          <a:ea typeface="Calibri"/>
                          <a:cs typeface="Arial"/>
                        </a:rPr>
                        <a:t> </a:t>
                      </a:r>
                      <a:r>
                        <a:rPr lang="en-US" sz="1150">
                          <a:latin typeface="Times New Roman"/>
                          <a:ea typeface="Calibri"/>
                          <a:cs typeface="Arial"/>
                        </a:rPr>
                        <a:t>:</a:t>
                      </a:r>
                      <a:r>
                        <a:rPr lang="en-US" sz="1150" spc="50">
                          <a:latin typeface="Times New Roman"/>
                          <a:ea typeface="Calibri"/>
                          <a:cs typeface="Arial"/>
                        </a:rPr>
                        <a:t> </a:t>
                      </a:r>
                      <a:r>
                        <a:rPr lang="en-US" sz="1150" spc="-5">
                          <a:latin typeface="Times New Roman"/>
                          <a:ea typeface="Calibri"/>
                          <a:cs typeface="Arial"/>
                        </a:rPr>
                        <a:t>construire</a:t>
                      </a:r>
                      <a:r>
                        <a:rPr lang="en-US" sz="1150" spc="40">
                          <a:latin typeface="Times New Roman"/>
                          <a:ea typeface="Calibri"/>
                          <a:cs typeface="Arial"/>
                        </a:rPr>
                        <a:t> </a:t>
                      </a:r>
                      <a:r>
                        <a:rPr lang="en-US" sz="1150" spc="-5">
                          <a:latin typeface="Times New Roman"/>
                          <a:ea typeface="Calibri"/>
                          <a:cs typeface="Arial"/>
                        </a:rPr>
                        <a:t>une</a:t>
                      </a:r>
                      <a:r>
                        <a:rPr lang="en-US" sz="1150" spc="150">
                          <a:latin typeface="Times New Roman"/>
                          <a:ea typeface="Calibri"/>
                          <a:cs typeface="Arial"/>
                        </a:rPr>
                        <a:t> </a:t>
                      </a:r>
                      <a:r>
                        <a:rPr lang="en-US" sz="1150" spc="-5">
                          <a:latin typeface="Times New Roman"/>
                          <a:ea typeface="Calibri"/>
                          <a:cs typeface="Arial"/>
                        </a:rPr>
                        <a:t>relation</a:t>
                      </a:r>
                      <a:endParaRPr lang="en-US" sz="1100">
                        <a:latin typeface="Calibri"/>
                        <a:ea typeface="Calibri"/>
                        <a:cs typeface="Arial"/>
                      </a:endParaRPr>
                    </a:p>
                  </a:txBody>
                  <a:tcPr marL="0" marR="0" marT="0" marB="0"/>
                </a:tc>
                <a:tc>
                  <a:txBody>
                    <a:bodyPr/>
                    <a:lstStyle/>
                    <a:p>
                      <a:pPr marL="39370" marR="41910" algn="l" rtl="0">
                        <a:lnSpc>
                          <a:spcPct val="101000"/>
                        </a:lnSpc>
                        <a:spcAft>
                          <a:spcPts val="0"/>
                        </a:spcAft>
                      </a:pPr>
                      <a:r>
                        <a:rPr lang="en-US" sz="1150" spc="-5">
                          <a:latin typeface="Times New Roman"/>
                          <a:ea typeface="Calibri"/>
                          <a:cs typeface="Arial"/>
                        </a:rPr>
                        <a:t>Instrumentale</a:t>
                      </a:r>
                      <a:r>
                        <a:rPr lang="en-US" sz="1150" spc="40">
                          <a:latin typeface="Times New Roman"/>
                          <a:ea typeface="Calibri"/>
                          <a:cs typeface="Arial"/>
                        </a:rPr>
                        <a:t> </a:t>
                      </a:r>
                      <a:r>
                        <a:rPr lang="en-US" sz="1150">
                          <a:latin typeface="Times New Roman"/>
                          <a:ea typeface="Calibri"/>
                          <a:cs typeface="Arial"/>
                        </a:rPr>
                        <a:t>:</a:t>
                      </a:r>
                      <a:r>
                        <a:rPr lang="en-US" sz="1150" spc="50">
                          <a:latin typeface="Times New Roman"/>
                          <a:ea typeface="Calibri"/>
                          <a:cs typeface="Arial"/>
                        </a:rPr>
                        <a:t> </a:t>
                      </a:r>
                      <a:r>
                        <a:rPr lang="en-US" sz="1150" spc="-5">
                          <a:latin typeface="Times New Roman"/>
                          <a:ea typeface="Calibri"/>
                          <a:cs typeface="Arial"/>
                        </a:rPr>
                        <a:t>transmettre</a:t>
                      </a:r>
                      <a:r>
                        <a:rPr lang="en-US" sz="1150" spc="40">
                          <a:latin typeface="Times New Roman"/>
                          <a:ea typeface="Calibri"/>
                          <a:cs typeface="Arial"/>
                        </a:rPr>
                        <a:t> </a:t>
                      </a:r>
                      <a:r>
                        <a:rPr lang="en-US" sz="1150" spc="-5">
                          <a:latin typeface="Times New Roman"/>
                          <a:ea typeface="Calibri"/>
                          <a:cs typeface="Arial"/>
                        </a:rPr>
                        <a:t>un</a:t>
                      </a:r>
                      <a:r>
                        <a:rPr lang="en-US" sz="1150" spc="110">
                          <a:latin typeface="Times New Roman"/>
                          <a:ea typeface="Calibri"/>
                          <a:cs typeface="Arial"/>
                        </a:rPr>
                        <a:t> </a:t>
                      </a:r>
                      <a:r>
                        <a:rPr lang="en-US" sz="1150" spc="-5">
                          <a:latin typeface="Times New Roman"/>
                          <a:ea typeface="Calibri"/>
                          <a:cs typeface="Arial"/>
                        </a:rPr>
                        <a:t>message</a:t>
                      </a:r>
                      <a:endParaRPr lang="en-US" sz="1100">
                        <a:latin typeface="Calibri"/>
                        <a:ea typeface="Calibri"/>
                        <a:cs typeface="Arial"/>
                      </a:endParaRPr>
                    </a:p>
                  </a:txBody>
                  <a:tcPr marL="0" marR="0" marT="0" marB="0"/>
                </a:tc>
                <a:tc>
                  <a:txBody>
                    <a:bodyPr/>
                    <a:lstStyle/>
                    <a:p>
                      <a:pPr marL="39370" marR="100330" algn="l" rtl="0">
                        <a:spcBef>
                          <a:spcPts val="5"/>
                        </a:spcBef>
                        <a:spcAft>
                          <a:spcPts val="0"/>
                        </a:spcAft>
                      </a:pPr>
                      <a:r>
                        <a:rPr lang="en-US" sz="1150" b="1" dirty="0" err="1">
                          <a:latin typeface="Times New Roman"/>
                          <a:ea typeface="Calibri"/>
                          <a:cs typeface="Arial"/>
                        </a:rPr>
                        <a:t>Finalité</a:t>
                      </a:r>
                      <a:endParaRPr lang="en-US" sz="1100" dirty="0">
                        <a:latin typeface="Calibri"/>
                        <a:ea typeface="Calibri"/>
                        <a:cs typeface="Arial"/>
                      </a:endParaRPr>
                    </a:p>
                  </a:txBody>
                  <a:tcPr marL="0" marR="0" marT="0" marB="0"/>
                </a:tc>
              </a:tr>
              <a:tr h="1148236">
                <a:tc>
                  <a:txBody>
                    <a:bodyPr/>
                    <a:lstStyle/>
                    <a:p>
                      <a:pPr marL="39370" marR="100330" algn="l" rtl="0">
                        <a:lnSpc>
                          <a:spcPts val="1320"/>
                        </a:lnSpc>
                        <a:spcAft>
                          <a:spcPts val="0"/>
                        </a:spcAft>
                      </a:pPr>
                      <a:r>
                        <a:rPr lang="en-US" sz="1150" spc="-5" dirty="0" err="1">
                          <a:latin typeface="Times New Roman"/>
                          <a:ea typeface="Calibri"/>
                          <a:cs typeface="Arial"/>
                        </a:rPr>
                        <a:t>Système</a:t>
                      </a:r>
                      <a:r>
                        <a:rPr lang="en-US" sz="1150" spc="55" dirty="0">
                          <a:latin typeface="Times New Roman"/>
                          <a:ea typeface="Calibri"/>
                          <a:cs typeface="Arial"/>
                        </a:rPr>
                        <a:t> </a:t>
                      </a:r>
                      <a:r>
                        <a:rPr lang="en-US" sz="1150" dirty="0" err="1">
                          <a:latin typeface="Times New Roman"/>
                          <a:ea typeface="Calibri"/>
                          <a:cs typeface="Arial"/>
                        </a:rPr>
                        <a:t>complexe</a:t>
                      </a:r>
                      <a:r>
                        <a:rPr lang="en-US" sz="1150" spc="60" dirty="0">
                          <a:latin typeface="Times New Roman"/>
                          <a:ea typeface="Calibri"/>
                          <a:cs typeface="Arial"/>
                        </a:rPr>
                        <a:t> </a:t>
                      </a:r>
                      <a:r>
                        <a:rPr lang="en-US" sz="1150" dirty="0" err="1">
                          <a:latin typeface="Times New Roman"/>
                          <a:ea typeface="Calibri"/>
                          <a:cs typeface="Arial"/>
                        </a:rPr>
                        <a:t>ouvert</a:t>
                      </a:r>
                      <a:endParaRPr lang="en-US" sz="1100" dirty="0">
                        <a:latin typeface="Calibri"/>
                        <a:ea typeface="Calibri"/>
                        <a:cs typeface="Arial"/>
                      </a:endParaRPr>
                    </a:p>
                  </a:txBody>
                  <a:tcPr marL="0" marR="0" marT="0" marB="0"/>
                </a:tc>
                <a:tc>
                  <a:txBody>
                    <a:bodyPr/>
                    <a:lstStyle/>
                    <a:p>
                      <a:pPr marL="39370" marR="100330" algn="l" rtl="0">
                        <a:lnSpc>
                          <a:spcPct val="101000"/>
                        </a:lnSpc>
                        <a:spcAft>
                          <a:spcPts val="0"/>
                        </a:spcAft>
                      </a:pPr>
                      <a:r>
                        <a:rPr lang="fr-FR" sz="1150">
                          <a:latin typeface="Times New Roman"/>
                          <a:ea typeface="Calibri"/>
                          <a:cs typeface="Arial"/>
                        </a:rPr>
                        <a:t>Suite</a:t>
                      </a:r>
                      <a:r>
                        <a:rPr lang="fr-FR" sz="1150" spc="35">
                          <a:latin typeface="Times New Roman"/>
                          <a:ea typeface="Calibri"/>
                          <a:cs typeface="Arial"/>
                        </a:rPr>
                        <a:t> </a:t>
                      </a:r>
                      <a:r>
                        <a:rPr lang="fr-FR" sz="1150">
                          <a:latin typeface="Times New Roman"/>
                          <a:ea typeface="Calibri"/>
                          <a:cs typeface="Arial"/>
                        </a:rPr>
                        <a:t>de</a:t>
                      </a:r>
                      <a:r>
                        <a:rPr lang="fr-FR" sz="1150" spc="40">
                          <a:latin typeface="Times New Roman"/>
                          <a:ea typeface="Calibri"/>
                          <a:cs typeface="Arial"/>
                        </a:rPr>
                        <a:t> </a:t>
                      </a:r>
                      <a:r>
                        <a:rPr lang="fr-FR" sz="1150" spc="-5">
                          <a:latin typeface="Times New Roman"/>
                          <a:ea typeface="Calibri"/>
                          <a:cs typeface="Arial"/>
                        </a:rPr>
                        <a:t>séquences</a:t>
                      </a:r>
                      <a:r>
                        <a:rPr lang="fr-FR" sz="1150" spc="45">
                          <a:latin typeface="Times New Roman"/>
                          <a:ea typeface="Calibri"/>
                          <a:cs typeface="Arial"/>
                        </a:rPr>
                        <a:t> </a:t>
                      </a:r>
                      <a:r>
                        <a:rPr lang="fr-FR" sz="1150" spc="-5">
                          <a:latin typeface="Times New Roman"/>
                          <a:ea typeface="Calibri"/>
                          <a:cs typeface="Arial"/>
                        </a:rPr>
                        <a:t>linéaire,</a:t>
                      </a:r>
                      <a:r>
                        <a:rPr lang="fr-FR" sz="1150" spc="105">
                          <a:latin typeface="Times New Roman"/>
                          <a:ea typeface="Calibri"/>
                          <a:cs typeface="Arial"/>
                        </a:rPr>
                        <a:t> </a:t>
                      </a:r>
                      <a:r>
                        <a:rPr lang="fr-FR" sz="1150">
                          <a:latin typeface="Times New Roman"/>
                          <a:ea typeface="Calibri"/>
                          <a:cs typeface="Arial"/>
                        </a:rPr>
                        <a:t>opérations</a:t>
                      </a:r>
                      <a:r>
                        <a:rPr lang="fr-FR" sz="1150" spc="50">
                          <a:latin typeface="Times New Roman"/>
                          <a:ea typeface="Calibri"/>
                          <a:cs typeface="Arial"/>
                        </a:rPr>
                        <a:t> </a:t>
                      </a:r>
                      <a:r>
                        <a:rPr lang="fr-FR" sz="1150">
                          <a:latin typeface="Times New Roman"/>
                          <a:ea typeface="Calibri"/>
                          <a:cs typeface="Arial"/>
                        </a:rPr>
                        <a:t>et</a:t>
                      </a:r>
                      <a:r>
                        <a:rPr lang="fr-FR" sz="1150" spc="55">
                          <a:latin typeface="Times New Roman"/>
                          <a:ea typeface="Calibri"/>
                          <a:cs typeface="Arial"/>
                        </a:rPr>
                        <a:t> </a:t>
                      </a:r>
                      <a:r>
                        <a:rPr lang="fr-FR" sz="1150" spc="-5">
                          <a:latin typeface="Times New Roman"/>
                          <a:ea typeface="Calibri"/>
                          <a:cs typeface="Arial"/>
                        </a:rPr>
                        <a:t>séquences</a:t>
                      </a:r>
                      <a:r>
                        <a:rPr lang="fr-FR" sz="1150" spc="130">
                          <a:latin typeface="Times New Roman"/>
                          <a:ea typeface="Calibri"/>
                          <a:cs typeface="Arial"/>
                        </a:rPr>
                        <a:t> </a:t>
                      </a:r>
                      <a:r>
                        <a:rPr lang="fr-FR" sz="1150" spc="-5">
                          <a:latin typeface="Times New Roman"/>
                          <a:ea typeface="Calibri"/>
                          <a:cs typeface="Arial"/>
                        </a:rPr>
                        <a:t>manipulables,</a:t>
                      </a:r>
                      <a:r>
                        <a:rPr lang="fr-FR" sz="1150" spc="135">
                          <a:latin typeface="Times New Roman"/>
                          <a:ea typeface="Calibri"/>
                          <a:cs typeface="Arial"/>
                        </a:rPr>
                        <a:t> </a:t>
                      </a:r>
                      <a:r>
                        <a:rPr lang="fr-FR" sz="1150" spc="-5">
                          <a:latin typeface="Times New Roman"/>
                          <a:ea typeface="Calibri"/>
                          <a:cs typeface="Arial"/>
                        </a:rPr>
                        <a:t>reproductibles</a:t>
                      </a:r>
                      <a:r>
                        <a:rPr lang="fr-FR" sz="1150" spc="100">
                          <a:latin typeface="Times New Roman"/>
                          <a:ea typeface="Calibri"/>
                          <a:cs typeface="Arial"/>
                        </a:rPr>
                        <a:t> </a:t>
                      </a:r>
                      <a:r>
                        <a:rPr lang="fr-FR" sz="1150" spc="-5">
                          <a:latin typeface="Times New Roman"/>
                          <a:ea typeface="Calibri"/>
                          <a:cs typeface="Arial"/>
                        </a:rPr>
                        <a:t>en</a:t>
                      </a:r>
                      <a:r>
                        <a:rPr lang="fr-FR" sz="1150" spc="60">
                          <a:latin typeface="Times New Roman"/>
                          <a:ea typeface="Calibri"/>
                          <a:cs typeface="Arial"/>
                        </a:rPr>
                        <a:t> </a:t>
                      </a:r>
                      <a:r>
                        <a:rPr lang="fr-FR" sz="1150" spc="-5">
                          <a:latin typeface="Times New Roman"/>
                          <a:ea typeface="Calibri"/>
                          <a:cs typeface="Arial"/>
                        </a:rPr>
                        <a:t>contexte</a:t>
                      </a:r>
                      <a:r>
                        <a:rPr lang="fr-FR" sz="1150" spc="45">
                          <a:latin typeface="Times New Roman"/>
                          <a:ea typeface="Calibri"/>
                          <a:cs typeface="Arial"/>
                        </a:rPr>
                        <a:t> </a:t>
                      </a:r>
                      <a:r>
                        <a:rPr lang="fr-FR" sz="1150" spc="-5">
                          <a:latin typeface="Times New Roman"/>
                          <a:ea typeface="Calibri"/>
                          <a:cs typeface="Arial"/>
                        </a:rPr>
                        <a:t>expérimental</a:t>
                      </a:r>
                      <a:endParaRPr lang="en-US" sz="1100">
                        <a:latin typeface="Calibri"/>
                        <a:ea typeface="Calibri"/>
                        <a:cs typeface="Arial"/>
                      </a:endParaRPr>
                    </a:p>
                  </a:txBody>
                  <a:tcPr marL="0" marR="0" marT="0" marB="0"/>
                </a:tc>
                <a:tc>
                  <a:txBody>
                    <a:bodyPr/>
                    <a:lstStyle/>
                    <a:p>
                      <a:pPr marL="39370" marR="100330" algn="l" rtl="0">
                        <a:spcBef>
                          <a:spcPts val="5"/>
                        </a:spcBef>
                        <a:spcAft>
                          <a:spcPts val="0"/>
                        </a:spcAft>
                      </a:pPr>
                      <a:r>
                        <a:rPr lang="en-US" sz="1150" b="1" dirty="0">
                          <a:latin typeface="Times New Roman"/>
                          <a:ea typeface="Calibri"/>
                          <a:cs typeface="Arial"/>
                        </a:rPr>
                        <a:t>Structure</a:t>
                      </a:r>
                      <a:endParaRPr lang="en-US" sz="1100" dirty="0">
                        <a:latin typeface="Calibri"/>
                        <a:ea typeface="Calibri"/>
                        <a:cs typeface="Arial"/>
                      </a:endParaRPr>
                    </a:p>
                  </a:txBody>
                  <a:tcPr marL="0" marR="0" marT="0" marB="0"/>
                </a:tc>
              </a:tr>
              <a:tr h="618201">
                <a:tc>
                  <a:txBody>
                    <a:bodyPr/>
                    <a:lstStyle/>
                    <a:p>
                      <a:pPr marL="39370" marR="62865" algn="l" rtl="0">
                        <a:lnSpc>
                          <a:spcPct val="101000"/>
                        </a:lnSpc>
                        <a:spcAft>
                          <a:spcPts val="0"/>
                        </a:spcAft>
                      </a:pPr>
                      <a:r>
                        <a:rPr lang="fr-FR" sz="1150" spc="-5" dirty="0">
                          <a:latin typeface="Times New Roman"/>
                          <a:ea typeface="Calibri"/>
                          <a:cs typeface="Arial"/>
                        </a:rPr>
                        <a:t>Multiples</a:t>
                      </a:r>
                      <a:r>
                        <a:rPr lang="fr-FR" sz="1150" spc="45" dirty="0">
                          <a:latin typeface="Times New Roman"/>
                          <a:ea typeface="Calibri"/>
                          <a:cs typeface="Arial"/>
                        </a:rPr>
                        <a:t> </a:t>
                      </a:r>
                      <a:r>
                        <a:rPr lang="fr-FR" sz="1150" dirty="0">
                          <a:latin typeface="Times New Roman"/>
                          <a:ea typeface="Calibri"/>
                          <a:cs typeface="Arial"/>
                        </a:rPr>
                        <a:t>:</a:t>
                      </a:r>
                      <a:r>
                        <a:rPr lang="fr-FR" sz="1150" spc="140" dirty="0">
                          <a:latin typeface="Times New Roman"/>
                          <a:ea typeface="Calibri"/>
                          <a:cs typeface="Arial"/>
                        </a:rPr>
                        <a:t> </a:t>
                      </a:r>
                      <a:r>
                        <a:rPr lang="fr-FR" sz="1150" spc="-5" dirty="0" err="1">
                          <a:latin typeface="Times New Roman"/>
                          <a:ea typeface="Calibri"/>
                          <a:cs typeface="Arial"/>
                        </a:rPr>
                        <a:t>métacommunication</a:t>
                      </a:r>
                      <a:r>
                        <a:rPr lang="fr-FR" sz="1150" spc="-5" dirty="0">
                          <a:latin typeface="Times New Roman"/>
                          <a:ea typeface="Calibri"/>
                          <a:cs typeface="Arial"/>
                        </a:rPr>
                        <a:t>,</a:t>
                      </a:r>
                      <a:r>
                        <a:rPr lang="fr-FR" sz="1150" spc="135" dirty="0">
                          <a:latin typeface="Times New Roman"/>
                          <a:ea typeface="Calibri"/>
                          <a:cs typeface="Arial"/>
                        </a:rPr>
                        <a:t> </a:t>
                      </a:r>
                      <a:r>
                        <a:rPr lang="fr-FR" sz="1150" spc="-5" dirty="0">
                          <a:latin typeface="Times New Roman"/>
                          <a:ea typeface="Calibri"/>
                          <a:cs typeface="Arial"/>
                        </a:rPr>
                        <a:t>contenu</a:t>
                      </a:r>
                      <a:r>
                        <a:rPr lang="fr-FR" sz="1150" spc="135" dirty="0">
                          <a:latin typeface="Times New Roman"/>
                          <a:ea typeface="Calibri"/>
                          <a:cs typeface="Arial"/>
                        </a:rPr>
                        <a:t> </a:t>
                      </a:r>
                      <a:r>
                        <a:rPr lang="fr-FR" sz="1150" spc="-5" dirty="0">
                          <a:latin typeface="Times New Roman"/>
                          <a:ea typeface="Calibri"/>
                          <a:cs typeface="Arial"/>
                        </a:rPr>
                        <a:t>et</a:t>
                      </a:r>
                      <a:r>
                        <a:rPr lang="fr-FR" sz="1150" spc="55" dirty="0">
                          <a:latin typeface="Times New Roman"/>
                          <a:ea typeface="Calibri"/>
                          <a:cs typeface="Arial"/>
                        </a:rPr>
                        <a:t> </a:t>
                      </a:r>
                      <a:r>
                        <a:rPr lang="fr-FR" sz="1150" spc="-5" dirty="0">
                          <a:latin typeface="Times New Roman"/>
                          <a:ea typeface="Calibri"/>
                          <a:cs typeface="Arial"/>
                        </a:rPr>
                        <a:t>relation,</a:t>
                      </a:r>
                      <a:r>
                        <a:rPr lang="fr-FR" sz="1150" spc="45" dirty="0">
                          <a:latin typeface="Times New Roman"/>
                          <a:ea typeface="Calibri"/>
                          <a:cs typeface="Arial"/>
                        </a:rPr>
                        <a:t> </a:t>
                      </a:r>
                      <a:r>
                        <a:rPr lang="fr-FR" sz="1150" spc="-5" dirty="0">
                          <a:latin typeface="Times New Roman"/>
                          <a:ea typeface="Calibri"/>
                          <a:cs typeface="Arial"/>
                        </a:rPr>
                        <a:t>ambiguïtés,</a:t>
                      </a:r>
                      <a:r>
                        <a:rPr lang="fr-FR" sz="1150" spc="135" dirty="0">
                          <a:latin typeface="Times New Roman"/>
                          <a:ea typeface="Calibri"/>
                          <a:cs typeface="Arial"/>
                        </a:rPr>
                        <a:t> </a:t>
                      </a:r>
                      <a:r>
                        <a:rPr lang="fr-FR" sz="1150" spc="-5" dirty="0">
                          <a:latin typeface="Times New Roman"/>
                          <a:ea typeface="Calibri"/>
                          <a:cs typeface="Arial"/>
                        </a:rPr>
                        <a:t>paradoxes.</a:t>
                      </a:r>
                      <a:endParaRPr lang="en-US" sz="1100" dirty="0">
                        <a:latin typeface="Calibri"/>
                        <a:ea typeface="Calibri"/>
                        <a:cs typeface="Arial"/>
                      </a:endParaRPr>
                    </a:p>
                  </a:txBody>
                  <a:tcPr marL="0" marR="0" marT="0" marB="0"/>
                </a:tc>
                <a:tc>
                  <a:txBody>
                    <a:bodyPr/>
                    <a:lstStyle/>
                    <a:p>
                      <a:pPr marL="39370" marR="100330" algn="l" rtl="0">
                        <a:lnSpc>
                          <a:spcPct val="101000"/>
                        </a:lnSpc>
                        <a:spcAft>
                          <a:spcPts val="0"/>
                        </a:spcAft>
                      </a:pPr>
                      <a:r>
                        <a:rPr lang="fr-FR" sz="1150" dirty="0">
                          <a:latin typeface="Times New Roman"/>
                          <a:ea typeface="Calibri"/>
                          <a:cs typeface="Arial"/>
                        </a:rPr>
                        <a:t>Unique</a:t>
                      </a:r>
                      <a:r>
                        <a:rPr lang="fr-FR" sz="1150" spc="25" dirty="0">
                          <a:latin typeface="Times New Roman"/>
                          <a:ea typeface="Calibri"/>
                          <a:cs typeface="Arial"/>
                        </a:rPr>
                        <a:t> </a:t>
                      </a:r>
                      <a:r>
                        <a:rPr lang="fr-FR" sz="1150" dirty="0">
                          <a:latin typeface="Times New Roman"/>
                          <a:ea typeface="Calibri"/>
                          <a:cs typeface="Arial"/>
                        </a:rPr>
                        <a:t>:</a:t>
                      </a:r>
                      <a:r>
                        <a:rPr lang="fr-FR" sz="1150" spc="25" dirty="0">
                          <a:latin typeface="Times New Roman"/>
                          <a:ea typeface="Calibri"/>
                          <a:cs typeface="Arial"/>
                        </a:rPr>
                        <a:t> </a:t>
                      </a:r>
                      <a:r>
                        <a:rPr lang="fr-FR" sz="1150" spc="-5" dirty="0">
                          <a:latin typeface="Times New Roman"/>
                          <a:ea typeface="Calibri"/>
                          <a:cs typeface="Arial"/>
                        </a:rPr>
                        <a:t>sens</a:t>
                      </a:r>
                      <a:r>
                        <a:rPr lang="fr-FR" sz="1150" spc="30" dirty="0">
                          <a:latin typeface="Times New Roman"/>
                          <a:ea typeface="Calibri"/>
                          <a:cs typeface="Arial"/>
                        </a:rPr>
                        <a:t> </a:t>
                      </a:r>
                      <a:r>
                        <a:rPr lang="fr-FR" sz="1150" dirty="0">
                          <a:latin typeface="Times New Roman"/>
                          <a:ea typeface="Calibri"/>
                          <a:cs typeface="Arial"/>
                        </a:rPr>
                        <a:t>du</a:t>
                      </a:r>
                      <a:r>
                        <a:rPr lang="fr-FR" sz="1150" spc="30" dirty="0">
                          <a:latin typeface="Times New Roman"/>
                          <a:ea typeface="Calibri"/>
                          <a:cs typeface="Arial"/>
                        </a:rPr>
                        <a:t> </a:t>
                      </a:r>
                      <a:r>
                        <a:rPr lang="fr-FR" sz="1150" spc="-5" dirty="0">
                          <a:latin typeface="Times New Roman"/>
                          <a:ea typeface="Calibri"/>
                          <a:cs typeface="Arial"/>
                        </a:rPr>
                        <a:t>message</a:t>
                      </a:r>
                      <a:r>
                        <a:rPr lang="fr-FR" sz="1150" spc="130" dirty="0">
                          <a:latin typeface="Times New Roman"/>
                          <a:ea typeface="Calibri"/>
                          <a:cs typeface="Arial"/>
                        </a:rPr>
                        <a:t> </a:t>
                      </a:r>
                      <a:r>
                        <a:rPr lang="fr-FR" sz="1150" spc="-5" dirty="0">
                          <a:latin typeface="Times New Roman"/>
                          <a:ea typeface="Calibri"/>
                          <a:cs typeface="Arial"/>
                        </a:rPr>
                        <a:t>intentionnel,</a:t>
                      </a:r>
                      <a:r>
                        <a:rPr lang="fr-FR" sz="1150" spc="80" dirty="0">
                          <a:latin typeface="Times New Roman"/>
                          <a:ea typeface="Calibri"/>
                          <a:cs typeface="Arial"/>
                        </a:rPr>
                        <a:t> </a:t>
                      </a:r>
                      <a:r>
                        <a:rPr lang="fr-FR" sz="1150" spc="-5" dirty="0">
                          <a:latin typeface="Times New Roman"/>
                          <a:ea typeface="Calibri"/>
                          <a:cs typeface="Arial"/>
                        </a:rPr>
                        <a:t>clair</a:t>
                      </a:r>
                      <a:endParaRPr lang="en-US" sz="1100" dirty="0">
                        <a:latin typeface="Calibri"/>
                        <a:ea typeface="Calibri"/>
                        <a:cs typeface="Arial"/>
                      </a:endParaRPr>
                    </a:p>
                  </a:txBody>
                  <a:tcPr marL="0" marR="0" marT="0" marB="0"/>
                </a:tc>
                <a:tc>
                  <a:txBody>
                    <a:bodyPr/>
                    <a:lstStyle/>
                    <a:p>
                      <a:pPr marL="39370" marR="100330" algn="l" rtl="0">
                        <a:spcBef>
                          <a:spcPts val="5"/>
                        </a:spcBef>
                        <a:spcAft>
                          <a:spcPts val="0"/>
                        </a:spcAft>
                      </a:pPr>
                      <a:r>
                        <a:rPr lang="en-US" sz="1150" b="1" spc="-5" dirty="0" err="1">
                          <a:latin typeface="Times New Roman"/>
                          <a:ea typeface="Calibri"/>
                          <a:cs typeface="Arial"/>
                        </a:rPr>
                        <a:t>Niveaux</a:t>
                      </a:r>
                      <a:endParaRPr lang="en-US" sz="1100" dirty="0">
                        <a:latin typeface="Calibri"/>
                        <a:ea typeface="Calibri"/>
                        <a:cs typeface="Arial"/>
                      </a:endParaRPr>
                    </a:p>
                  </a:txBody>
                  <a:tcPr marL="0" marR="0" marT="0" marB="0"/>
                </a:tc>
              </a:tr>
            </a:tbl>
          </a:graphicData>
        </a:graphic>
      </p:graphicFrame>
      <p:sp>
        <p:nvSpPr>
          <p:cNvPr id="2049" name="Rectangle 1"/>
          <p:cNvSpPr>
            <a:spLocks noChangeArrowheads="1"/>
          </p:cNvSpPr>
          <p:nvPr/>
        </p:nvSpPr>
        <p:spPr bwMode="auto">
          <a:xfrm>
            <a:off x="500034" y="214290"/>
            <a:ext cx="428621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r-FR" sz="1100" b="1" i="1" u="sng" strike="noStrike" cap="none" normalizeH="0" baseline="0" dirty="0" smtClean="0">
                <a:ln>
                  <a:noFill/>
                </a:ln>
                <a:solidFill>
                  <a:schemeClr val="tx1"/>
                </a:solidFill>
                <a:effectLst/>
                <a:latin typeface="Arial" pitchFamily="34" charset="0"/>
                <a:ea typeface="Times New Roman" pitchFamily="18" charset="0"/>
                <a:cs typeface="Arial" pitchFamily="34" charset="0"/>
              </a:rPr>
              <a:t>Figure n°4 : Comparatif des deux modèles dominants</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ipe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643998" cy="6357982"/>
          </a:xfrm>
        </p:spPr>
        <p:txBody>
          <a:bodyPr>
            <a:normAutofit fontScale="55000" lnSpcReduction="20000"/>
          </a:bodyPr>
          <a:lstStyle/>
          <a:p>
            <a:pPr algn="just" rtl="0">
              <a:buNone/>
            </a:pPr>
            <a:r>
              <a:rPr lang="fr-FR" dirty="0" smtClean="0"/>
              <a:t>	Pour </a:t>
            </a:r>
            <a:r>
              <a:rPr lang="fr-FR" dirty="0"/>
              <a:t>conclure on retiendra que, </a:t>
            </a:r>
            <a:r>
              <a:rPr lang="fr-FR" b="1" dirty="0"/>
              <a:t>malgré la mise en opposition de ces modèles, leurs  principes  ne  sont  pas  très éloignés</a:t>
            </a:r>
            <a:r>
              <a:rPr lang="fr-FR" dirty="0"/>
              <a:t>. Il apparaît que le modèle orchestral retranscrit le modèle  télégraphique.  Patrick  Gilbert, Francis Guérin et Frédérique Pigeyre12, </a:t>
            </a:r>
            <a:r>
              <a:rPr lang="fr-FR" i="1" dirty="0"/>
              <a:t>insistent sur le fait que, quel que soit le modèle adopté, la communication reste analysable en termes d’acteurs, d’activités, de finalité, de structure et de niveaux</a:t>
            </a:r>
            <a:r>
              <a:rPr lang="fr-FR" dirty="0"/>
              <a:t>.</a:t>
            </a:r>
            <a:endParaRPr lang="en-US" dirty="0"/>
          </a:p>
          <a:p>
            <a:pPr algn="just" rtl="0">
              <a:buNone/>
            </a:pPr>
            <a:r>
              <a:rPr lang="fr-FR" dirty="0"/>
              <a:t> </a:t>
            </a:r>
            <a:endParaRPr lang="en-US" dirty="0"/>
          </a:p>
          <a:p>
            <a:pPr algn="just" rtl="0">
              <a:buNone/>
            </a:pPr>
            <a:r>
              <a:rPr lang="fr-FR" dirty="0"/>
              <a:t> </a:t>
            </a:r>
            <a:r>
              <a:rPr lang="fr-FR" dirty="0" smtClean="0"/>
              <a:t>	Le </a:t>
            </a:r>
            <a:r>
              <a:rPr lang="fr-FR" dirty="0"/>
              <a:t>modèle télégraphique permettra d’analyser les échanges à distance (téléphone, ordinateur, visioconférence,…). Le modèle orchestre assure une compréhension des schémas de communication interpersonnelle.</a:t>
            </a:r>
            <a:endParaRPr lang="en-US" dirty="0"/>
          </a:p>
          <a:p>
            <a:pPr algn="just" rtl="0">
              <a:buNone/>
            </a:pPr>
            <a:r>
              <a:rPr lang="fr-FR" dirty="0" smtClean="0"/>
              <a:t>	Mais </a:t>
            </a:r>
            <a:r>
              <a:rPr lang="fr-FR" dirty="0"/>
              <a:t>tous ces modèles permettent de considérer la communication sous différents éclairages. Chacun choisit sa grille d’analyse et de lecture au regard de sa discipline, de la finalité de la démonstration.</a:t>
            </a:r>
            <a:endParaRPr lang="en-US" dirty="0"/>
          </a:p>
          <a:p>
            <a:pPr algn="just" rtl="0">
              <a:buNone/>
            </a:pPr>
            <a:r>
              <a:rPr lang="fr-FR" dirty="0"/>
              <a:t> </a:t>
            </a:r>
            <a:endParaRPr lang="en-US" dirty="0"/>
          </a:p>
          <a:p>
            <a:pPr algn="just" rtl="0">
              <a:buNone/>
            </a:pPr>
            <a:r>
              <a:rPr lang="fr-FR" b="1" dirty="0" smtClean="0"/>
              <a:t>	Cela </a:t>
            </a:r>
            <a:r>
              <a:rPr lang="fr-FR" b="1" dirty="0"/>
              <a:t>explique que la communication :</a:t>
            </a:r>
            <a:endParaRPr lang="en-US" dirty="0"/>
          </a:p>
          <a:p>
            <a:pPr lvl="0" algn="just" rtl="0">
              <a:buNone/>
            </a:pPr>
            <a:r>
              <a:rPr lang="fr-FR" dirty="0" smtClean="0"/>
              <a:t>	S’inscrit </a:t>
            </a:r>
            <a:r>
              <a:rPr lang="fr-FR" dirty="0"/>
              <a:t>dans un espace / temps. Une communication intervient à un moment donné. </a:t>
            </a:r>
            <a:r>
              <a:rPr lang="en-US" dirty="0"/>
              <a:t>Elle </a:t>
            </a:r>
            <a:r>
              <a:rPr lang="en-US" dirty="0" err="1"/>
              <a:t>peut</a:t>
            </a:r>
            <a:r>
              <a:rPr lang="en-US" dirty="0"/>
              <a:t> </a:t>
            </a:r>
            <a:r>
              <a:rPr lang="en-US" dirty="0" err="1"/>
              <a:t>être</a:t>
            </a:r>
            <a:r>
              <a:rPr lang="en-US" dirty="0"/>
              <a:t> </a:t>
            </a:r>
            <a:r>
              <a:rPr lang="en-US" dirty="0" err="1"/>
              <a:t>fugace</a:t>
            </a:r>
            <a:r>
              <a:rPr lang="en-US" dirty="0"/>
              <a:t> </a:t>
            </a:r>
            <a:r>
              <a:rPr lang="en-US" dirty="0" err="1"/>
              <a:t>ou</a:t>
            </a:r>
            <a:r>
              <a:rPr lang="en-US" dirty="0"/>
              <a:t> </a:t>
            </a:r>
            <a:r>
              <a:rPr lang="en-US" dirty="0" err="1"/>
              <a:t>s’inscrire</a:t>
            </a:r>
            <a:r>
              <a:rPr lang="en-US" dirty="0"/>
              <a:t> </a:t>
            </a:r>
            <a:r>
              <a:rPr lang="en-US" dirty="0" err="1"/>
              <a:t>dans</a:t>
            </a:r>
            <a:r>
              <a:rPr lang="en-US" dirty="0"/>
              <a:t> le temps.</a:t>
            </a:r>
          </a:p>
          <a:p>
            <a:pPr lvl="0" algn="just" rtl="0">
              <a:buNone/>
            </a:pPr>
            <a:r>
              <a:rPr lang="fr-FR" dirty="0" smtClean="0"/>
              <a:t>	La </a:t>
            </a:r>
            <a:r>
              <a:rPr lang="fr-FR" dirty="0"/>
              <a:t>communication est localisée si l’émetteur et le récepteur sont situés à un endroit donné. Elle est délocalisée, si le lieu d’émission est éloigné du lieu de réception.</a:t>
            </a:r>
            <a:endParaRPr lang="en-US" dirty="0"/>
          </a:p>
          <a:p>
            <a:pPr lvl="0" algn="just" rtl="0">
              <a:buNone/>
            </a:pPr>
            <a:r>
              <a:rPr lang="fr-FR" dirty="0" smtClean="0"/>
              <a:t>	Elle </a:t>
            </a:r>
            <a:r>
              <a:rPr lang="fr-FR" dirty="0"/>
              <a:t>s’appuie sur un code : Pour que la communication soit compréhensible, il importe que l’émetteur et le récepteur s’accordent sur un code commun. C’est-à-dire que le symbole ou le signe correspond au sens commun. Comme nous le verrons en traitant de la langue, s’il n’y a pas correspondance, la communication risque d’être un échec.</a:t>
            </a:r>
            <a:endParaRPr lang="en-US" dirty="0"/>
          </a:p>
          <a:p>
            <a:pPr lvl="0" algn="just" rtl="0">
              <a:buNone/>
            </a:pPr>
            <a:r>
              <a:rPr lang="fr-FR" dirty="0" smtClean="0"/>
              <a:t>	Elle </a:t>
            </a:r>
            <a:r>
              <a:rPr lang="fr-FR" dirty="0"/>
              <a:t>passe parfois par un canal : Il s’agira de tout ce qui est lié à la transmission du message (nouvelles technologies de l’information et de la communication, ..).</a:t>
            </a:r>
            <a:endParaRPr lang="en-US" dirty="0"/>
          </a:p>
          <a:p>
            <a:pPr algn="just" rtl="0">
              <a:buNone/>
            </a:pPr>
            <a:r>
              <a:rPr lang="fr-FR" dirty="0" smtClean="0"/>
              <a:t>	Et </a:t>
            </a:r>
            <a:r>
              <a:rPr lang="fr-FR" dirty="0"/>
              <a:t>mets en interaction au minimum deux acteurs.</a:t>
            </a:r>
            <a:endParaRPr lang="ar-DZ" dirty="0"/>
          </a:p>
        </p:txBody>
      </p:sp>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572560" cy="6286544"/>
          </a:xfrm>
        </p:spPr>
        <p:txBody>
          <a:bodyPr>
            <a:normAutofit fontScale="70000" lnSpcReduction="20000"/>
          </a:bodyPr>
          <a:lstStyle/>
          <a:p>
            <a:pPr algn="just" rtl="0">
              <a:buNone/>
            </a:pPr>
            <a:r>
              <a:rPr lang="fr-FR" b="1" dirty="0" smtClean="0"/>
              <a:t>	Jean-François </a:t>
            </a:r>
            <a:r>
              <a:rPr lang="fr-FR" b="1" dirty="0" err="1"/>
              <a:t>Chanlat</a:t>
            </a:r>
            <a:r>
              <a:rPr lang="fr-FR" dirty="0"/>
              <a:t> nous rappelle, d’autre part, que la communication s’articule autour de trois axes :</a:t>
            </a:r>
            <a:endParaRPr lang="en-US" dirty="0"/>
          </a:p>
          <a:p>
            <a:pPr algn="just" rtl="0">
              <a:buNone/>
            </a:pPr>
            <a:r>
              <a:rPr lang="fr-FR" dirty="0"/>
              <a:t> </a:t>
            </a:r>
            <a:endParaRPr lang="en-US" dirty="0"/>
          </a:p>
          <a:p>
            <a:pPr lvl="0" algn="just" rtl="0">
              <a:buNone/>
            </a:pPr>
            <a:r>
              <a:rPr lang="fr-FR" dirty="0" smtClean="0"/>
              <a:t>	Il </a:t>
            </a:r>
            <a:r>
              <a:rPr lang="fr-FR" dirty="0"/>
              <a:t>y a d’abord les </a:t>
            </a:r>
            <a:r>
              <a:rPr lang="fr-FR" b="1" dirty="0"/>
              <a:t>éléments </a:t>
            </a:r>
            <a:r>
              <a:rPr lang="fr-FR" dirty="0"/>
              <a:t>dits </a:t>
            </a:r>
            <a:r>
              <a:rPr lang="fr-FR" b="1" dirty="0"/>
              <a:t>textuels </a:t>
            </a:r>
            <a:r>
              <a:rPr lang="fr-FR" dirty="0"/>
              <a:t>: parmi eux, nous trouvons la langue qui tient une place très importante. Nous pouvons cependant rappeler qu’elle se compose de mots, de sons et s’articule autour d’une grammaire.</a:t>
            </a:r>
            <a:endParaRPr lang="en-US" dirty="0"/>
          </a:p>
          <a:p>
            <a:pPr algn="just" rtl="0">
              <a:buNone/>
            </a:pPr>
            <a:r>
              <a:rPr lang="fr-FR" dirty="0" smtClean="0"/>
              <a:t>	Puis </a:t>
            </a:r>
            <a:r>
              <a:rPr lang="fr-FR" dirty="0"/>
              <a:t>les </a:t>
            </a:r>
            <a:r>
              <a:rPr lang="fr-FR" b="1" dirty="0"/>
              <a:t>éléments </a:t>
            </a:r>
            <a:r>
              <a:rPr lang="fr-FR" b="1" dirty="0" err="1"/>
              <a:t>co</a:t>
            </a:r>
            <a:r>
              <a:rPr lang="fr-FR" b="1" dirty="0"/>
              <a:t>-textuels </a:t>
            </a:r>
            <a:r>
              <a:rPr lang="fr-FR" dirty="0"/>
              <a:t>: vont intervenir ici tous les éléments habituellement appelés ‘langage non verbal’. les intonations (timbre,..) ou la musicalité (de la langue, de la voix), le rythme ou le débit de mot, l’intensité du son, l’accent. Nous prêterons également une grande attention à l’intention (quelles émotions seront suggérées ?), au regard, aux expressions du visage (sourire), à la posture du corps (verticalité, déhanchement, …), à la gestuelle adoptée, la distance entre les interlocuteurs….</a:t>
            </a:r>
            <a:endParaRPr lang="en-US" dirty="0"/>
          </a:p>
          <a:p>
            <a:pPr algn="just" rtl="0">
              <a:buNone/>
            </a:pPr>
            <a:r>
              <a:rPr lang="fr-FR" dirty="0"/>
              <a:t> </a:t>
            </a:r>
            <a:endParaRPr lang="en-US" dirty="0"/>
          </a:p>
          <a:p>
            <a:pPr algn="just" rtl="0">
              <a:buNone/>
            </a:pPr>
            <a:r>
              <a:rPr lang="fr-FR" dirty="0" smtClean="0"/>
              <a:t>	Enfin</a:t>
            </a:r>
            <a:r>
              <a:rPr lang="fr-FR" dirty="0"/>
              <a:t>, les </a:t>
            </a:r>
            <a:r>
              <a:rPr lang="fr-FR" b="1" dirty="0"/>
              <a:t>éléments contextuels </a:t>
            </a:r>
            <a:r>
              <a:rPr lang="fr-FR" dirty="0"/>
              <a:t>: comme nous l’avons mentionné plus haut, le contexte fait partie intégrante de la communication. Il s’agira de l’environnement dans lequel va s’inscrire l’interaction (culturel, organisationnel, matériel, spatial, temporel) et  des  codes  révélant  l’appartenance (vêtement, tatouage, bijoux, ..).</a:t>
            </a:r>
            <a:endParaRPr lang="en-US" dirty="0"/>
          </a:p>
          <a:p>
            <a:endParaRPr lang="ar-DZ" dirty="0"/>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14290"/>
            <a:ext cx="8501122" cy="6357982"/>
          </a:xfrm>
        </p:spPr>
        <p:txBody>
          <a:bodyPr>
            <a:normAutofit fontScale="70000" lnSpcReduction="20000"/>
          </a:bodyPr>
          <a:lstStyle/>
          <a:p>
            <a:pPr algn="l" rtl="0">
              <a:buNone/>
            </a:pPr>
            <a:r>
              <a:rPr lang="en-US" b="1" dirty="0"/>
              <a:t>3-La communication </a:t>
            </a:r>
            <a:r>
              <a:rPr lang="en-US" b="1" dirty="0" err="1"/>
              <a:t>organisationnelle</a:t>
            </a:r>
            <a:endParaRPr lang="en-US" b="1" dirty="0"/>
          </a:p>
          <a:p>
            <a:pPr algn="l" rtl="0">
              <a:buNone/>
            </a:pPr>
            <a:r>
              <a:rPr lang="fr-FR" dirty="0" smtClean="0"/>
              <a:t>	Il </a:t>
            </a:r>
            <a:r>
              <a:rPr lang="fr-FR" dirty="0"/>
              <a:t>convient ici de nous interroger sur les processus de communication au sein des organisations. L’étude de la communication dans ce cadre permet, selon Mucchielli14, de faire ressortir 6 processus de communication :</a:t>
            </a:r>
            <a:endParaRPr lang="en-US" dirty="0"/>
          </a:p>
          <a:p>
            <a:pPr algn="l" rtl="0">
              <a:buNone/>
            </a:pPr>
            <a:r>
              <a:rPr lang="fr-FR" dirty="0"/>
              <a:t> </a:t>
            </a:r>
            <a:endParaRPr lang="en-US" dirty="0"/>
          </a:p>
          <a:p>
            <a:pPr algn="l" rtl="0"/>
            <a:r>
              <a:rPr lang="fr-FR" b="1" dirty="0"/>
              <a:t>La construction de sens </a:t>
            </a:r>
            <a:r>
              <a:rPr lang="fr-FR" dirty="0"/>
              <a:t>: se faire comprendre par son interlocuteur est essentiel et passe par l’échange de signes et de symboles auxquels on accorde la même signification. </a:t>
            </a:r>
            <a:r>
              <a:rPr lang="en-US" dirty="0" err="1"/>
              <a:t>Cette</a:t>
            </a:r>
            <a:r>
              <a:rPr lang="en-US" dirty="0"/>
              <a:t> communication </a:t>
            </a:r>
            <a:r>
              <a:rPr lang="en-US" dirty="0" err="1"/>
              <a:t>s’effectue</a:t>
            </a:r>
            <a:r>
              <a:rPr lang="en-US" dirty="0"/>
              <a:t> </a:t>
            </a:r>
            <a:r>
              <a:rPr lang="en-US" dirty="0" err="1"/>
              <a:t>dans</a:t>
            </a:r>
            <a:r>
              <a:rPr lang="en-US" dirty="0"/>
              <a:t> </a:t>
            </a:r>
            <a:r>
              <a:rPr lang="en-US" dirty="0" err="1"/>
              <a:t>différents</a:t>
            </a:r>
            <a:r>
              <a:rPr lang="en-US" dirty="0"/>
              <a:t> </a:t>
            </a:r>
            <a:r>
              <a:rPr lang="en-US" dirty="0" err="1"/>
              <a:t>contextes</a:t>
            </a:r>
            <a:r>
              <a:rPr lang="en-US" dirty="0"/>
              <a:t> (social, </a:t>
            </a:r>
            <a:r>
              <a:rPr lang="en-US" dirty="0" err="1"/>
              <a:t>culturel</a:t>
            </a:r>
            <a:r>
              <a:rPr lang="en-US" dirty="0"/>
              <a:t>, ..).</a:t>
            </a:r>
          </a:p>
          <a:p>
            <a:pPr algn="l" rtl="0"/>
            <a:r>
              <a:rPr lang="fr-FR" b="1" dirty="0"/>
              <a:t>L’appel aux référents collectifs </a:t>
            </a:r>
            <a:r>
              <a:rPr lang="fr-FR" dirty="0"/>
              <a:t>: toutes interactions présupposent une série de données partagées (connaissances linguistiques, représentations sociales, normes relationnelles).</a:t>
            </a:r>
            <a:endParaRPr lang="en-US" dirty="0"/>
          </a:p>
          <a:p>
            <a:pPr algn="l" rtl="0"/>
            <a:r>
              <a:rPr lang="fr-FR" b="1" dirty="0"/>
              <a:t>La structuration des relations </a:t>
            </a:r>
            <a:r>
              <a:rPr lang="fr-FR" dirty="0"/>
              <a:t>: il s’agit de sa position dans la relation (intime ou distante, égalitaire ou hiérarchique, consensuelle ou conflictuelle,…).</a:t>
            </a:r>
            <a:endParaRPr lang="en-US" dirty="0"/>
          </a:p>
          <a:p>
            <a:pPr algn="l" rtl="0"/>
            <a:r>
              <a:rPr lang="fr-FR" b="1" dirty="0"/>
              <a:t>L’expression de l’identité des acteurs </a:t>
            </a:r>
            <a:r>
              <a:rPr lang="fr-FR" dirty="0"/>
              <a:t>: notre communication révèle qui nous sommes (valeurs, attitudes, …).</a:t>
            </a:r>
            <a:endParaRPr lang="en-US" dirty="0"/>
          </a:p>
          <a:p>
            <a:pPr algn="l" rtl="0"/>
            <a:r>
              <a:rPr lang="fr-FR" b="1" dirty="0"/>
              <a:t>L’émergence de l’information </a:t>
            </a:r>
            <a:r>
              <a:rPr lang="fr-FR" dirty="0"/>
              <a:t>: L’information prend son sens dans le système des intentions prioritaires de l’acteur auquel elle est destinée.</a:t>
            </a:r>
            <a:endParaRPr lang="en-US" dirty="0"/>
          </a:p>
          <a:p>
            <a:pPr algn="l" rtl="0"/>
            <a:r>
              <a:rPr lang="en-US" b="1" dirty="0" err="1"/>
              <a:t>L’influence</a:t>
            </a:r>
            <a:r>
              <a:rPr lang="en-US" b="1" dirty="0"/>
              <a:t>.</a:t>
            </a:r>
          </a:p>
          <a:p>
            <a:pPr algn="l" rtl="0">
              <a:buNone/>
            </a:pPr>
            <a:endParaRPr lang="ar-DZ" dirty="0"/>
          </a:p>
        </p:txBody>
      </p: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501122" cy="6215106"/>
          </a:xfrm>
        </p:spPr>
        <p:txBody>
          <a:bodyPr>
            <a:normAutofit/>
          </a:bodyPr>
          <a:lstStyle/>
          <a:p>
            <a:pPr algn="just" rtl="0">
              <a:buNone/>
            </a:pPr>
            <a:r>
              <a:rPr lang="fr-FR" sz="2200" b="1" dirty="0"/>
              <a:t>4-Les principaux types de communication</a:t>
            </a:r>
            <a:endParaRPr lang="en-US" sz="2200" b="1" dirty="0"/>
          </a:p>
          <a:p>
            <a:pPr algn="just" rtl="0">
              <a:buNone/>
            </a:pPr>
            <a:r>
              <a:rPr lang="fr-FR" sz="2200" dirty="0"/>
              <a:t> </a:t>
            </a:r>
            <a:endParaRPr lang="en-US" sz="2200" dirty="0"/>
          </a:p>
          <a:p>
            <a:pPr algn="just" rtl="0">
              <a:buNone/>
            </a:pPr>
            <a:r>
              <a:rPr lang="fr-FR" sz="2200" dirty="0" smtClean="0"/>
              <a:t>	Au </a:t>
            </a:r>
            <a:r>
              <a:rPr lang="fr-FR" sz="2200" dirty="0"/>
              <a:t>sein de l’organisation, nous pouvons distinguer 3 grands types de communication.</a:t>
            </a:r>
            <a:endParaRPr lang="en-US" sz="2200" dirty="0"/>
          </a:p>
          <a:p>
            <a:pPr algn="just" rtl="0">
              <a:buNone/>
            </a:pPr>
            <a:r>
              <a:rPr lang="fr-FR" sz="2200" dirty="0"/>
              <a:t> </a:t>
            </a:r>
            <a:endParaRPr lang="en-US" sz="2200" dirty="0"/>
          </a:p>
          <a:p>
            <a:pPr algn="just" rtl="0">
              <a:buNone/>
            </a:pPr>
            <a:r>
              <a:rPr lang="fr-FR" sz="2200" b="1" dirty="0"/>
              <a:t>a-La communication interpersonnelle</a:t>
            </a:r>
            <a:endParaRPr lang="en-US" sz="2200" b="1" dirty="0"/>
          </a:p>
          <a:p>
            <a:pPr algn="just" rtl="0">
              <a:buNone/>
            </a:pPr>
            <a:r>
              <a:rPr lang="fr-FR" sz="2200" dirty="0" smtClean="0"/>
              <a:t>	Elle </a:t>
            </a:r>
            <a:r>
              <a:rPr lang="fr-FR" sz="2200" dirty="0"/>
              <a:t>considère 2 acteurs (émetteurs, récepteur).</a:t>
            </a:r>
            <a:endParaRPr lang="en-US" sz="2200" dirty="0"/>
          </a:p>
          <a:p>
            <a:pPr algn="just" rtl="0">
              <a:buNone/>
            </a:pPr>
            <a:r>
              <a:rPr lang="fr-FR" sz="2200" dirty="0" smtClean="0"/>
              <a:t>	C’est </a:t>
            </a:r>
            <a:r>
              <a:rPr lang="fr-FR" sz="2200" dirty="0"/>
              <a:t>le plus souvent là où la compréhension est la meilleure car le </a:t>
            </a:r>
            <a:r>
              <a:rPr lang="fr-FR" sz="2200" i="1" dirty="0" err="1"/>
              <a:t>feed</a:t>
            </a:r>
            <a:r>
              <a:rPr lang="fr-FR" sz="2200" i="1" dirty="0"/>
              <a:t> back </a:t>
            </a:r>
            <a:r>
              <a:rPr lang="fr-FR" sz="2200" dirty="0"/>
              <a:t>est quasiment systématique. </a:t>
            </a:r>
            <a:endParaRPr lang="en-US" sz="2200" dirty="0"/>
          </a:p>
          <a:p>
            <a:pPr algn="just" rtl="0">
              <a:buNone/>
            </a:pPr>
            <a:r>
              <a:rPr lang="fr-FR" sz="2200" dirty="0" smtClean="0"/>
              <a:t>	Au </a:t>
            </a:r>
            <a:r>
              <a:rPr lang="fr-FR" sz="2200" dirty="0"/>
              <a:t>sein de l’organisation, nous rencontrons de très nombreuses manifestations de ce type de communication (entre collègues, entre hiérarchique/subordonné, …).</a:t>
            </a:r>
            <a:endParaRPr lang="en-US" sz="2200" dirty="0"/>
          </a:p>
          <a:p>
            <a:pPr>
              <a:buNone/>
            </a:pPr>
            <a:r>
              <a:rPr lang="fr-FR" dirty="0"/>
              <a:t> </a:t>
            </a:r>
            <a:endParaRPr lang="en-US" dirty="0"/>
          </a:p>
          <a:p>
            <a:endParaRPr lang="ar-DZ" dirty="0"/>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572560" cy="6215106"/>
          </a:xfrm>
        </p:spPr>
        <p:txBody>
          <a:bodyPr>
            <a:normAutofit/>
          </a:bodyPr>
          <a:lstStyle/>
          <a:p>
            <a:pPr algn="just" rtl="0">
              <a:buNone/>
            </a:pPr>
            <a:r>
              <a:rPr lang="fr-FR" sz="2600" b="1" dirty="0"/>
              <a:t>b-La communication de </a:t>
            </a:r>
            <a:r>
              <a:rPr lang="fr-FR" sz="2600" b="1" dirty="0" smtClean="0"/>
              <a:t>masse</a:t>
            </a:r>
          </a:p>
          <a:p>
            <a:pPr algn="just" rtl="0">
              <a:buNone/>
            </a:pPr>
            <a:endParaRPr lang="en-US" sz="2600" b="1" dirty="0"/>
          </a:p>
          <a:p>
            <a:pPr algn="just" rtl="0">
              <a:buNone/>
            </a:pPr>
            <a:r>
              <a:rPr lang="fr-FR" sz="2600" dirty="0" smtClean="0"/>
              <a:t>	Sont </a:t>
            </a:r>
            <a:r>
              <a:rPr lang="fr-FR" sz="2600" dirty="0"/>
              <a:t>en présence un émetteur qui s’adresse au plus grand nombre de récepteurs possible.</a:t>
            </a:r>
            <a:endParaRPr lang="en-US" sz="2600" dirty="0"/>
          </a:p>
          <a:p>
            <a:pPr algn="just" rtl="0">
              <a:buNone/>
            </a:pPr>
            <a:r>
              <a:rPr lang="fr-FR" sz="2600" dirty="0" smtClean="0"/>
              <a:t>	Le </a:t>
            </a:r>
            <a:r>
              <a:rPr lang="fr-FR" sz="2600" dirty="0"/>
              <a:t>niveau de compréhension est le plus souvent moins bon. Il n’y a, par ailleurs, que de très rares possibilités de </a:t>
            </a:r>
            <a:r>
              <a:rPr lang="fr-FR" sz="2600" i="1" dirty="0" err="1"/>
              <a:t>feed</a:t>
            </a:r>
            <a:r>
              <a:rPr lang="fr-FR" sz="2600" i="1" dirty="0"/>
              <a:t> back </a:t>
            </a:r>
            <a:r>
              <a:rPr lang="fr-FR" sz="2600" dirty="0"/>
              <a:t>immédiat. Celui-ci, lorsqu’il se manifeste, est très lent. Ce type de communication est moins naturel, et porte une forte charge symbolique. Cette forme de communication est ainsi matérialisée par la culture d’entreprise, l’intervention du dirigeant à l’encontre de ses employés, …. Il faut faire passer un message, une vision, un socle commun et elle utilise des supports (canaux) variés (parole, écrit, image, ..)</a:t>
            </a:r>
            <a:endParaRPr lang="en-US" sz="2600" dirty="0"/>
          </a:p>
          <a:p>
            <a:endParaRPr lang="ar-DZ" dirty="0"/>
          </a:p>
        </p:txBody>
      </p:sp>
    </p:spTree>
  </p:cSld>
  <p:clrMapOvr>
    <a:masterClrMapping/>
  </p:clrMapOvr>
  <p:transition>
    <p:wipe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285728"/>
            <a:ext cx="8501122" cy="6215106"/>
          </a:xfrm>
        </p:spPr>
        <p:txBody>
          <a:bodyPr>
            <a:normAutofit/>
          </a:bodyPr>
          <a:lstStyle/>
          <a:p>
            <a:pPr algn="just" rtl="0">
              <a:buNone/>
            </a:pPr>
            <a:r>
              <a:rPr lang="fr-FR" b="1" dirty="0" smtClean="0"/>
              <a:t>	</a:t>
            </a:r>
            <a:r>
              <a:rPr lang="fr-FR" sz="2600" b="1" dirty="0" smtClean="0"/>
              <a:t>c-La </a:t>
            </a:r>
            <a:r>
              <a:rPr lang="fr-FR" sz="2600" b="1" dirty="0"/>
              <a:t>communication de </a:t>
            </a:r>
            <a:r>
              <a:rPr lang="fr-FR" sz="2600" b="1" dirty="0" smtClean="0"/>
              <a:t>groupe</a:t>
            </a:r>
          </a:p>
          <a:p>
            <a:pPr algn="just" rtl="0">
              <a:buNone/>
            </a:pPr>
            <a:endParaRPr lang="en-US" sz="2600" b="1" dirty="0"/>
          </a:p>
          <a:p>
            <a:pPr algn="just" rtl="0">
              <a:buNone/>
            </a:pPr>
            <a:r>
              <a:rPr lang="fr-FR" sz="2600" dirty="0" smtClean="0"/>
              <a:t>	La </a:t>
            </a:r>
            <a:r>
              <a:rPr lang="fr-FR" sz="2600" dirty="0"/>
              <a:t>communication de groupe est assez complexe et multiple car elle est liée à la taille du groupe, sa fonction et la personnalité des membres qui le composent. Il peut s’agir tant  d’un  émetteur  qui s’adresse à plusieurs récepteurs, que d’une communication de réseau au sein du groupe. Le réseau correspond alors à un ensemble d’acteurs faisant circuler des messages. Nous aborderons cette forme d’interaction dans la sous-partie qui traite de la dynamique d’équipe.</a:t>
            </a:r>
            <a:endParaRPr lang="en-US" sz="2600" dirty="0"/>
          </a:p>
          <a:p>
            <a:pPr algn="just" rtl="0">
              <a:buNone/>
            </a:pPr>
            <a:r>
              <a:rPr lang="fr-FR" sz="2600" dirty="0" smtClean="0"/>
              <a:t>	Ces </a:t>
            </a:r>
            <a:r>
              <a:rPr lang="fr-FR" sz="2600" dirty="0"/>
              <a:t>trois types de communication interviennent dans l’organisation de manière simultanée ou concomitante.</a:t>
            </a:r>
            <a:endParaRPr lang="en-US" sz="2600" dirty="0"/>
          </a:p>
          <a:p>
            <a:endParaRPr lang="ar-DZ" dirty="0"/>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357166"/>
            <a:ext cx="8572560" cy="6143668"/>
          </a:xfrm>
        </p:spPr>
        <p:txBody>
          <a:bodyPr>
            <a:normAutofit fontScale="62500" lnSpcReduction="20000"/>
          </a:bodyPr>
          <a:lstStyle/>
          <a:p>
            <a:pPr algn="just" rtl="0">
              <a:buNone/>
            </a:pPr>
            <a:r>
              <a:rPr lang="fr-FR" dirty="0" smtClean="0"/>
              <a:t>	5-la </a:t>
            </a:r>
            <a:r>
              <a:rPr lang="fr-FR" dirty="0"/>
              <a:t>théorie du leader communicateur animateur :</a:t>
            </a:r>
            <a:endParaRPr lang="en-US" dirty="0"/>
          </a:p>
          <a:p>
            <a:pPr algn="just" rtl="0">
              <a:buNone/>
            </a:pPr>
            <a:r>
              <a:rPr lang="fr-FR" dirty="0"/>
              <a:t> </a:t>
            </a:r>
            <a:endParaRPr lang="en-US" b="1" dirty="0"/>
          </a:p>
          <a:p>
            <a:pPr algn="just" rtl="0">
              <a:buNone/>
            </a:pPr>
            <a:r>
              <a:rPr lang="fr-FR" dirty="0" smtClean="0"/>
              <a:t>	À </a:t>
            </a:r>
            <a:r>
              <a:rPr lang="fr-FR" dirty="0"/>
              <a:t>la base de la TLCA se trouvent deux convictions.</a:t>
            </a:r>
            <a:endParaRPr lang="en-US" dirty="0"/>
          </a:p>
          <a:p>
            <a:pPr algn="just" rtl="0">
              <a:buNone/>
            </a:pPr>
            <a:r>
              <a:rPr lang="fr-FR" dirty="0" smtClean="0"/>
              <a:t>	 </a:t>
            </a:r>
            <a:r>
              <a:rPr lang="fr-FR" b="1" dirty="0"/>
              <a:t>La première</a:t>
            </a:r>
            <a:r>
              <a:rPr lang="fr-FR" dirty="0"/>
              <a:t> concerne la nécessité du changement : une organisation désirant être performante doit constamment chercher à s’adapter et à devancer les tendances des marchés. La mobilisation des employés, par-delà la routine et les comportements défensifs, est essentielle. </a:t>
            </a:r>
            <a:endParaRPr lang="en-US" dirty="0"/>
          </a:p>
          <a:p>
            <a:pPr algn="just" rtl="0">
              <a:buNone/>
            </a:pPr>
            <a:r>
              <a:rPr lang="fr-FR" b="1" dirty="0" smtClean="0"/>
              <a:t>	La </a:t>
            </a:r>
            <a:r>
              <a:rPr lang="fr-FR" b="1" dirty="0"/>
              <a:t>seconde</a:t>
            </a:r>
            <a:r>
              <a:rPr lang="fr-FR" dirty="0"/>
              <a:t> conviction est que le mode de gestion du PODC ne suffit plus et que les incitatifs salariaux n’ont plus l’effet de motivation que lui accorde la tradition économiste. C’est ce qui amène la théorie à affirmer l’importance pour les dirigeants d’acquérir une palette d’intervention large.</a:t>
            </a:r>
            <a:endParaRPr lang="en-US" dirty="0"/>
          </a:p>
          <a:p>
            <a:pPr algn="just" rtl="0">
              <a:buNone/>
            </a:pPr>
            <a:r>
              <a:rPr lang="fr-FR" dirty="0"/>
              <a:t> </a:t>
            </a:r>
            <a:endParaRPr lang="en-US" dirty="0"/>
          </a:p>
          <a:p>
            <a:pPr algn="just" rtl="0">
              <a:buNone/>
            </a:pPr>
            <a:r>
              <a:rPr lang="fr-FR" dirty="0" smtClean="0"/>
              <a:t>	La</a:t>
            </a:r>
            <a:r>
              <a:rPr lang="fr-FR" dirty="0"/>
              <a:t> TLCA soutient que, si les propositions </a:t>
            </a:r>
            <a:r>
              <a:rPr lang="fr-FR" b="1" dirty="0"/>
              <a:t>de changement</a:t>
            </a:r>
            <a:r>
              <a:rPr lang="fr-FR" dirty="0"/>
              <a:t> provoquent souvent de </a:t>
            </a:r>
            <a:r>
              <a:rPr lang="fr-FR" b="1" dirty="0"/>
              <a:t>la résistance </a:t>
            </a:r>
            <a:r>
              <a:rPr lang="fr-FR" dirty="0"/>
              <a:t>de la part des employés, ceux-ci n’en représentent pas moins la principale ressource des organisations. Se trouverait en eux une grande force disponible : provoquer une </a:t>
            </a:r>
            <a:r>
              <a:rPr lang="fr-FR" b="1" dirty="0"/>
              <a:t>libération d’énergie</a:t>
            </a:r>
            <a:r>
              <a:rPr lang="fr-FR" dirty="0"/>
              <a:t> constitue la fonction première du gestionnaire-leader. Selon la théorie, la concrétisation du changement via la mobilisation du personnel est tout à fait possible car tant les groupes de travail que les individus qui les composent éprouvent un puissant besoin d’actualisation (au sens </a:t>
            </a:r>
            <a:r>
              <a:rPr lang="fr-FR" dirty="0" err="1"/>
              <a:t>rodgerien</a:t>
            </a:r>
            <a:r>
              <a:rPr lang="fr-FR" dirty="0"/>
              <a:t> du terme) ; il est cependant nécessaire qu’agisse un intervenant compétent qui fait œuvre de déclencheur et de canalisateur.</a:t>
            </a:r>
            <a:endParaRPr lang="en-US" dirty="0"/>
          </a:p>
          <a:p>
            <a:endParaRPr lang="ar-DZ" dirty="0"/>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572560" cy="6286544"/>
          </a:xfrm>
        </p:spPr>
        <p:txBody>
          <a:bodyPr>
            <a:normAutofit fontScale="55000" lnSpcReduction="20000"/>
          </a:bodyPr>
          <a:lstStyle/>
          <a:p>
            <a:pPr algn="just" rtl="0">
              <a:buNone/>
            </a:pPr>
            <a:r>
              <a:rPr lang="fr-FR" u="sng" dirty="0" smtClean="0">
                <a:hlinkClick r:id="rId2"/>
              </a:rPr>
              <a:t>	Le </a:t>
            </a:r>
            <a:r>
              <a:rPr lang="fr-FR" u="sng" dirty="0">
                <a:hlinkClick r:id="rId2"/>
              </a:rPr>
              <a:t>cœur de la théorie du leader communicateur et animateur</a:t>
            </a:r>
            <a:endParaRPr lang="en-US" b="1" dirty="0"/>
          </a:p>
          <a:p>
            <a:pPr algn="just" rtl="0">
              <a:buNone/>
            </a:pPr>
            <a:r>
              <a:rPr lang="fr-FR" dirty="0" smtClean="0"/>
              <a:t>	 </a:t>
            </a:r>
            <a:r>
              <a:rPr lang="fr-FR" dirty="0"/>
              <a:t>Du point de vue de </a:t>
            </a:r>
            <a:r>
              <a:rPr lang="fr-FR" b="1" dirty="0"/>
              <a:t>la communication persuasive</a:t>
            </a:r>
            <a:r>
              <a:rPr lang="fr-FR" dirty="0"/>
              <a:t>, elle a beaucoup d’atouts</a:t>
            </a:r>
            <a:r>
              <a:rPr lang="fr-FR" b="1" dirty="0"/>
              <a:t>. Premièrement</a:t>
            </a:r>
            <a:r>
              <a:rPr lang="fr-FR" dirty="0"/>
              <a:t>, au moment où elle advient, les croyances suivantes sont de plus en plus admises : le PODC ne suffit plus ; il importe de dépasser l’anthropologie utilitariste (et ses variantes behavioristes) ; il faut gérer le personnel plus activement. La TLCA s’appuie sur de tels </a:t>
            </a:r>
            <a:r>
              <a:rPr lang="fr-FR" i="1" dirty="0" err="1"/>
              <a:t>loci</a:t>
            </a:r>
            <a:r>
              <a:rPr lang="fr-FR" dirty="0"/>
              <a:t>. </a:t>
            </a:r>
            <a:r>
              <a:rPr lang="fr-FR" b="1" dirty="0"/>
              <a:t>Deuxièmement</a:t>
            </a:r>
            <a:r>
              <a:rPr lang="fr-FR" dirty="0"/>
              <a:t>, la TLCA abandonne le parti pris élitiste de la </a:t>
            </a:r>
            <a:r>
              <a:rPr lang="fr-FR" i="1" dirty="0"/>
              <a:t>Théorie du leader mobilisateur</a:t>
            </a:r>
            <a:r>
              <a:rPr lang="fr-FR" dirty="0"/>
              <a:t> au profit d’un projet de pratique professionnelle.  la TLCA reprend la simplicité conceptuelle, l’orientation pratique, la croyance que le changement est nécessaire et la conviction que, pour cela, l’action du leader est absolument décisive. au lieu de tabler sur un individu exceptionnel, la TLCA propose une approche d’intervention : un gestionnaire efficace n’a pas à être un individu hors normes, mais il lui faut devenir un leader, un animateur, un coach. </a:t>
            </a:r>
            <a:r>
              <a:rPr lang="fr-FR" b="1" dirty="0"/>
              <a:t>Troisièmemen</a:t>
            </a:r>
            <a:r>
              <a:rPr lang="fr-FR" dirty="0"/>
              <a:t>t, on trouve dans la TLCA cet optimisme caractéristique des intervenants professionnels, pour lesquels il n’y a guère de situations – personnelles ou en groupe – où un praticien accompli ne peut induire une dynamique positive.</a:t>
            </a:r>
            <a:endParaRPr lang="en-US" dirty="0"/>
          </a:p>
          <a:p>
            <a:pPr algn="just" rtl="0">
              <a:buNone/>
            </a:pPr>
            <a:r>
              <a:rPr lang="fr-FR" dirty="0" smtClean="0"/>
              <a:t>	17Cela </a:t>
            </a:r>
            <a:r>
              <a:rPr lang="fr-FR" dirty="0"/>
              <a:t>dit, la TLCA contient en son cœur </a:t>
            </a:r>
            <a:r>
              <a:rPr lang="fr-FR" b="1" dirty="0"/>
              <a:t>une théorie du changement</a:t>
            </a:r>
            <a:r>
              <a:rPr lang="fr-FR" dirty="0"/>
              <a:t> nettement plus élaborée que celle de la </a:t>
            </a:r>
            <a:r>
              <a:rPr lang="fr-FR" i="1" dirty="0"/>
              <a:t>Théorie du leader mobilisateur</a:t>
            </a:r>
            <a:r>
              <a:rPr lang="fr-FR" dirty="0"/>
              <a:t>. Cette théorie repose sur trois présupposés :</a:t>
            </a:r>
            <a:endParaRPr lang="en-US" dirty="0"/>
          </a:p>
          <a:p>
            <a:pPr algn="just" rtl="0"/>
            <a:r>
              <a:rPr lang="fr-FR" dirty="0" smtClean="0"/>
              <a:t>les </a:t>
            </a:r>
            <a:r>
              <a:rPr lang="fr-FR" dirty="0"/>
              <a:t>individus, comme les groupes, éprouvent un puissant besoin</a:t>
            </a:r>
            <a:endParaRPr lang="en-US" dirty="0"/>
          </a:p>
          <a:p>
            <a:pPr algn="just" rtl="0"/>
            <a:r>
              <a:rPr lang="fr-FR" dirty="0" smtClean="0"/>
              <a:t>de </a:t>
            </a:r>
            <a:r>
              <a:rPr lang="fr-FR" dirty="0"/>
              <a:t>s’actualiser et ce, tant dans la vie privée qu’en milieu organisationnel ;</a:t>
            </a:r>
            <a:endParaRPr lang="en-US" dirty="0"/>
          </a:p>
          <a:p>
            <a:pPr algn="just" rtl="0"/>
            <a:r>
              <a:rPr lang="fr-FR" dirty="0" smtClean="0"/>
              <a:t>il </a:t>
            </a:r>
            <a:r>
              <a:rPr lang="fr-FR" dirty="0"/>
              <a:t>existe une compatibilité profonde entre le besoin d’actualisation et les impératifs et intérêts de l’organisation ;</a:t>
            </a:r>
            <a:endParaRPr lang="en-US" dirty="0"/>
          </a:p>
          <a:p>
            <a:pPr algn="just" rtl="0"/>
            <a:r>
              <a:rPr lang="fr-FR" dirty="0" smtClean="0"/>
              <a:t>il </a:t>
            </a:r>
            <a:r>
              <a:rPr lang="fr-FR" dirty="0"/>
              <a:t>est difficile pour les employés de concilier spontanément leur besoin d’actualisation et les finalités de l’organisation : il faut qu’ils y soient amenés par un gestionnaire-leader compétent.</a:t>
            </a:r>
            <a:endParaRPr lang="en-US" dirty="0"/>
          </a:p>
          <a:p>
            <a:endParaRPr lang="ar-DZ" dirty="0"/>
          </a:p>
        </p:txBody>
      </p:sp>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357166"/>
            <a:ext cx="8501122" cy="6072230"/>
          </a:xfrm>
        </p:spPr>
        <p:txBody>
          <a:bodyPr>
            <a:noAutofit/>
          </a:bodyPr>
          <a:lstStyle/>
          <a:p>
            <a:pPr algn="just" rtl="0">
              <a:buNone/>
            </a:pPr>
            <a:r>
              <a:rPr lang="fr-FR" sz="2000" dirty="0" smtClean="0"/>
              <a:t>	L’idée </a:t>
            </a:r>
            <a:r>
              <a:rPr lang="fr-FR" sz="2000" dirty="0"/>
              <a:t>selon laquelle l’individu et </a:t>
            </a:r>
            <a:r>
              <a:rPr lang="fr-FR" sz="2000" b="1" dirty="0"/>
              <a:t>les groupes cherchent l’actualisation de soi</a:t>
            </a:r>
            <a:r>
              <a:rPr lang="fr-FR" sz="2000" dirty="0"/>
              <a:t> n’est pas récente. Elle a été soumise par des psychologues cliniciens tels </a:t>
            </a:r>
            <a:r>
              <a:rPr lang="fr-FR" sz="2000" b="1" dirty="0"/>
              <a:t>Goldstein, Rodgers ou </a:t>
            </a:r>
            <a:r>
              <a:rPr lang="fr-FR" sz="2000" b="1" dirty="0" err="1"/>
              <a:t>Maslow</a:t>
            </a:r>
            <a:r>
              <a:rPr lang="fr-FR" sz="2000" b="1" dirty="0"/>
              <a:t> </a:t>
            </a:r>
            <a:r>
              <a:rPr lang="fr-FR" sz="2000" dirty="0"/>
              <a:t>pour qui, chacun éprouve le besoin fort de concrétiser son talent en quelque chose « créant sens ». </a:t>
            </a:r>
            <a:r>
              <a:rPr lang="fr-FR" sz="2000" b="1" i="1" dirty="0"/>
              <a:t>La TLCA propose de canaliser durablement cette énergie</a:t>
            </a:r>
            <a:r>
              <a:rPr lang="fr-FR" sz="2000" dirty="0"/>
              <a:t> (</a:t>
            </a:r>
            <a:r>
              <a:rPr lang="fr-FR" sz="2000" dirty="0" err="1"/>
              <a:t>Hiam</a:t>
            </a:r>
            <a:r>
              <a:rPr lang="fr-FR" sz="2000" dirty="0"/>
              <a:t>, 2003 : 19 et s.).</a:t>
            </a:r>
            <a:endParaRPr lang="en-US" sz="2000" dirty="0"/>
          </a:p>
          <a:p>
            <a:pPr algn="just" rtl="0">
              <a:buNone/>
            </a:pPr>
            <a:r>
              <a:rPr lang="fr-FR" sz="2000" dirty="0"/>
              <a:t> </a:t>
            </a:r>
            <a:endParaRPr lang="en-US" sz="2000" dirty="0"/>
          </a:p>
          <a:p>
            <a:pPr algn="just" rtl="0">
              <a:buNone/>
            </a:pPr>
            <a:r>
              <a:rPr lang="fr-FR" sz="2000" dirty="0" smtClean="0"/>
              <a:t>	La</a:t>
            </a:r>
            <a:r>
              <a:rPr lang="fr-FR" sz="2000" dirty="0"/>
              <a:t> TLCA propose une </a:t>
            </a:r>
            <a:r>
              <a:rPr lang="fr-FR" sz="2000" b="1" dirty="0"/>
              <a:t>théorie optimiste du changement</a:t>
            </a:r>
            <a:r>
              <a:rPr lang="fr-FR" sz="2000" dirty="0"/>
              <a:t> car non seulement l’atteinte du changement constitue-t-elle un objectif réalisable mais il s’agit aussi d’installer un état durable. Ce qui permet de croire au caractère durable du changement est d’un tout autre ordre : comme l’investissement intellectuel et affectif dans un travail qui « convient très adéquatement » est, pour les individus et les groupes, source de bien être et d’épanouissement profond, </a:t>
            </a:r>
            <a:r>
              <a:rPr lang="fr-FR" sz="2000" b="1" dirty="0"/>
              <a:t>une dynamique de mobilisation organisationnelle devient, une fois lancée, extrêmement puissante, pour ne pas dire irrésistible.</a:t>
            </a:r>
            <a:r>
              <a:rPr lang="fr-FR" sz="2000" dirty="0"/>
              <a:t> Ceux qui en font l’expérience ne veulent plus revenir à la médiocrité de l’état organisationnel antérieur et s’en trouvent durablement motivés.</a:t>
            </a:r>
            <a:endParaRPr lang="en-US" sz="2000" dirty="0"/>
          </a:p>
          <a:p>
            <a:pPr algn="just" rtl="0">
              <a:buNone/>
            </a:pPr>
            <a:r>
              <a:rPr lang="fr-FR" sz="2000" dirty="0"/>
              <a:t> </a:t>
            </a:r>
            <a:endParaRPr lang="en-US" sz="2000" dirty="0"/>
          </a:p>
          <a:p>
            <a:pPr algn="just" rtl="0"/>
            <a:endParaRPr lang="ar-DZ" sz="1600" dirty="0"/>
          </a:p>
        </p:txBody>
      </p:sp>
    </p:spTree>
  </p:cSld>
  <p:clrMapOvr>
    <a:masterClrMapping/>
  </p:clrMapOvr>
  <p:transition>
    <p:wipe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572560" cy="6286544"/>
          </a:xfrm>
        </p:spPr>
        <p:txBody>
          <a:bodyPr>
            <a:normAutofit fontScale="92500" lnSpcReduction="10000"/>
          </a:bodyPr>
          <a:lstStyle/>
          <a:p>
            <a:pPr algn="l" rtl="0">
              <a:buNone/>
            </a:pPr>
            <a:r>
              <a:rPr lang="fr-FR" b="1" dirty="0"/>
              <a:t>2-Ce que proposent les sciences de la communication</a:t>
            </a:r>
            <a:endParaRPr lang="en-US" b="1" dirty="0"/>
          </a:p>
          <a:p>
            <a:pPr algn="l" rtl="0">
              <a:buNone/>
            </a:pPr>
            <a:r>
              <a:rPr lang="fr-FR" dirty="0"/>
              <a:t> </a:t>
            </a:r>
            <a:endParaRPr lang="en-US" sz="2400" dirty="0"/>
          </a:p>
          <a:p>
            <a:pPr algn="just" rtl="0">
              <a:buNone/>
            </a:pPr>
            <a:r>
              <a:rPr lang="fr-FR" dirty="0" smtClean="0"/>
              <a:t> 	Les </a:t>
            </a:r>
            <a:r>
              <a:rPr lang="fr-FR" dirty="0"/>
              <a:t>sciences de l’information et de la communication sont nées de plusieurs disciplines dont la télégraphie, la linguistique, la sociologie, les théories de l’information, la psychologie. Elles visent à étudier les acteurs et les moyens de communication, ainsi que le message transmis. </a:t>
            </a:r>
            <a:r>
              <a:rPr lang="en-US" dirty="0" err="1"/>
              <a:t>Deux</a:t>
            </a:r>
            <a:r>
              <a:rPr lang="en-US" dirty="0"/>
              <a:t> </a:t>
            </a:r>
            <a:r>
              <a:rPr lang="en-US" dirty="0" err="1"/>
              <a:t>modèles</a:t>
            </a:r>
            <a:r>
              <a:rPr lang="en-US" dirty="0"/>
              <a:t> de communication </a:t>
            </a:r>
            <a:r>
              <a:rPr lang="en-US" dirty="0" err="1"/>
              <a:t>servent</a:t>
            </a:r>
            <a:r>
              <a:rPr lang="en-US" dirty="0"/>
              <a:t> de </a:t>
            </a:r>
            <a:r>
              <a:rPr lang="en-US" dirty="0" err="1"/>
              <a:t>référence</a:t>
            </a:r>
            <a:r>
              <a:rPr lang="en-US" dirty="0"/>
              <a:t> </a:t>
            </a:r>
            <a:r>
              <a:rPr lang="en-US" dirty="0" err="1"/>
              <a:t>aujourd’hui</a:t>
            </a:r>
            <a:r>
              <a:rPr lang="en-US" dirty="0"/>
              <a:t> :</a:t>
            </a:r>
          </a:p>
          <a:p>
            <a:pPr algn="just" rtl="0">
              <a:buNone/>
            </a:pPr>
            <a:r>
              <a:rPr lang="en-US" dirty="0" smtClean="0"/>
              <a:t>      Le </a:t>
            </a:r>
            <a:r>
              <a:rPr lang="en-US" dirty="0" err="1"/>
              <a:t>modèle</a:t>
            </a:r>
            <a:r>
              <a:rPr lang="en-US" dirty="0"/>
              <a:t> </a:t>
            </a:r>
            <a:r>
              <a:rPr lang="en-US" dirty="0" err="1"/>
              <a:t>télégraphique</a:t>
            </a:r>
            <a:r>
              <a:rPr lang="en-US" dirty="0"/>
              <a:t> ;</a:t>
            </a:r>
          </a:p>
          <a:p>
            <a:pPr algn="just" rtl="0">
              <a:buNone/>
            </a:pPr>
            <a:r>
              <a:rPr lang="en-US" dirty="0" smtClean="0"/>
              <a:t>       Le </a:t>
            </a:r>
            <a:r>
              <a:rPr lang="en-US" dirty="0" err="1"/>
              <a:t>modèle</a:t>
            </a:r>
            <a:r>
              <a:rPr lang="en-US" dirty="0"/>
              <a:t> </a:t>
            </a:r>
            <a:r>
              <a:rPr lang="en-US" dirty="0" err="1"/>
              <a:t>orchestre</a:t>
            </a:r>
            <a:r>
              <a:rPr lang="en-US" dirty="0"/>
              <a:t>.</a:t>
            </a:r>
          </a:p>
          <a:p>
            <a:endParaRPr lang="ar-DZ" dirty="0"/>
          </a:p>
        </p:txBody>
      </p:sp>
    </p:spTree>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501122" cy="6143668"/>
          </a:xfrm>
        </p:spPr>
        <p:txBody>
          <a:bodyPr>
            <a:normAutofit fontScale="70000" lnSpcReduction="20000"/>
          </a:bodyPr>
          <a:lstStyle/>
          <a:p>
            <a:pPr algn="just" rtl="0">
              <a:buNone/>
            </a:pPr>
            <a:r>
              <a:rPr lang="fr-FR" dirty="0" smtClean="0"/>
              <a:t>	Voyons maintenant comment la TLCA présente le travail du leader. Il s’agit essentiellement pour le gestionnaire (leader)d’établir un rapport tridimensionnel aux employés de son service :</a:t>
            </a:r>
            <a:endParaRPr lang="en-US" dirty="0" smtClean="0"/>
          </a:p>
          <a:p>
            <a:pPr lvl="0" algn="just" rtl="0">
              <a:buNone/>
            </a:pPr>
            <a:r>
              <a:rPr lang="fr-FR" dirty="0" smtClean="0"/>
              <a:t>	proposer une </a:t>
            </a:r>
            <a:r>
              <a:rPr lang="fr-FR" b="1" dirty="0" smtClean="0"/>
              <a:t>vision de la tâche</a:t>
            </a:r>
            <a:r>
              <a:rPr lang="fr-FR" dirty="0" smtClean="0"/>
              <a:t>, c’est-à-dire apporter </a:t>
            </a:r>
            <a:r>
              <a:rPr lang="fr-FR" b="1" dirty="0" smtClean="0"/>
              <a:t>une orientation forte</a:t>
            </a:r>
            <a:r>
              <a:rPr lang="fr-FR" dirty="0" smtClean="0"/>
              <a:t> qui coordonnera le travail et les ressources (</a:t>
            </a:r>
            <a:r>
              <a:rPr lang="fr-FR" dirty="0" err="1" smtClean="0"/>
              <a:t>Kouzes</a:t>
            </a:r>
            <a:r>
              <a:rPr lang="fr-FR" dirty="0" smtClean="0"/>
              <a:t> et </a:t>
            </a:r>
            <a:r>
              <a:rPr lang="fr-FR" dirty="0" err="1" smtClean="0"/>
              <a:t>Posner</a:t>
            </a:r>
            <a:r>
              <a:rPr lang="fr-FR" dirty="0" smtClean="0"/>
              <a:t>, 2002 : 109) ;</a:t>
            </a:r>
            <a:endParaRPr lang="en-US" dirty="0" smtClean="0"/>
          </a:p>
          <a:p>
            <a:pPr lvl="0" algn="just" rtl="0">
              <a:buNone/>
            </a:pPr>
            <a:r>
              <a:rPr lang="fr-FR" dirty="0" smtClean="0"/>
              <a:t>	établir une relation de confiance avec ses employés, ce qui </a:t>
            </a:r>
            <a:r>
              <a:rPr lang="fr-FR" b="1" dirty="0" smtClean="0"/>
              <a:t>signifie communiquer avec franchise</a:t>
            </a:r>
            <a:r>
              <a:rPr lang="fr-FR" dirty="0" smtClean="0"/>
              <a:t> et établir des relations respectueuses et réciproques (</a:t>
            </a:r>
            <a:r>
              <a:rPr lang="fr-FR" dirty="0" err="1" smtClean="0"/>
              <a:t>Hiam</a:t>
            </a:r>
            <a:r>
              <a:rPr lang="fr-FR" dirty="0" smtClean="0"/>
              <a:t>, 2003 : 49 et s.) ;</a:t>
            </a:r>
            <a:endParaRPr lang="en-US" dirty="0" smtClean="0"/>
          </a:p>
          <a:p>
            <a:pPr lvl="0" algn="just" rtl="0">
              <a:buNone/>
            </a:pPr>
            <a:r>
              <a:rPr lang="fr-FR" b="1" dirty="0" smtClean="0"/>
              <a:t>	faciliter le travail</a:t>
            </a:r>
            <a:r>
              <a:rPr lang="fr-FR" dirty="0" smtClean="0"/>
              <a:t> de tous au moyen d’interventions de type </a:t>
            </a:r>
            <a:r>
              <a:rPr lang="fr-FR" b="1" dirty="0" smtClean="0"/>
              <a:t>animation ou de type </a:t>
            </a:r>
            <a:r>
              <a:rPr lang="fr-FR" b="1" i="1" dirty="0" smtClean="0"/>
              <a:t>coaching</a:t>
            </a:r>
            <a:r>
              <a:rPr lang="fr-FR" dirty="0" smtClean="0"/>
              <a:t>.</a:t>
            </a:r>
            <a:endParaRPr lang="en-US" dirty="0" smtClean="0"/>
          </a:p>
          <a:p>
            <a:pPr algn="just" rtl="0">
              <a:buNone/>
            </a:pPr>
            <a:r>
              <a:rPr lang="fr-FR" dirty="0" smtClean="0"/>
              <a:t>	La TLCA insiste lourdement sur la nécessité de la clarification des valeurs du leader, </a:t>
            </a:r>
            <a:r>
              <a:rPr lang="fr-FR" b="1" dirty="0" smtClean="0"/>
              <a:t>une opération de communication</a:t>
            </a:r>
            <a:r>
              <a:rPr lang="fr-FR" dirty="0" smtClean="0"/>
              <a:t> qui s’ajoute à la formulation des objectifs. Pour la TLCA, il est plutôt question </a:t>
            </a:r>
            <a:r>
              <a:rPr lang="fr-FR" b="1" dirty="0" smtClean="0"/>
              <a:t>de créer la confiance par la congruence des actes et des paroles</a:t>
            </a:r>
            <a:r>
              <a:rPr lang="fr-FR" dirty="0" smtClean="0"/>
              <a:t> et, plus spécifiquement, de créer le sentiment durable qu’il n’y a pas là un détournement du travail à des fins personnelles dissimulées. Il s’agit alors d’un </a:t>
            </a:r>
            <a:r>
              <a:rPr lang="fr-FR" b="1" dirty="0" smtClean="0"/>
              <a:t>travail de communication persuasive visant à contrôler, chez les employés, les phénomènes spontanés d’inférence et d’attribution.</a:t>
            </a:r>
            <a:endParaRPr lang="en-US" dirty="0" smtClean="0"/>
          </a:p>
          <a:p>
            <a:pPr>
              <a:buNone/>
            </a:pPr>
            <a:endParaRPr lang="ar-DZ" dirty="0"/>
          </a:p>
        </p:txBody>
      </p:sp>
    </p:spTree>
  </p:cSld>
  <p:clrMapOvr>
    <a:masterClrMapping/>
  </p:clrMapOvr>
  <p:transition>
    <p:wipe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14290"/>
            <a:ext cx="8572560" cy="6429420"/>
          </a:xfrm>
        </p:spPr>
        <p:txBody>
          <a:bodyPr>
            <a:normAutofit fontScale="92500" lnSpcReduction="10000"/>
          </a:bodyPr>
          <a:lstStyle/>
          <a:p>
            <a:pPr lvl="3" algn="just" rtl="0">
              <a:buNone/>
            </a:pPr>
            <a:r>
              <a:rPr lang="fr-FR" sz="1800" b="1" dirty="0" smtClean="0"/>
              <a:t>A -Le modèle du télégraphe</a:t>
            </a:r>
          </a:p>
          <a:p>
            <a:pPr lvl="3" algn="just" rtl="0">
              <a:buNone/>
            </a:pPr>
            <a:endParaRPr lang="en-US" sz="1800" b="1" dirty="0" smtClean="0"/>
          </a:p>
          <a:p>
            <a:pPr algn="just" rtl="0">
              <a:buNone/>
            </a:pPr>
            <a:r>
              <a:rPr lang="fr-FR" sz="2000" dirty="0" smtClean="0"/>
              <a:t>    Il correspond historiquement à la première représentation de la communication. C. Shannon, ingénieur à la Bell Téléphone en 1941, propose un modèle basé sur la transmission d’un message verbal par un émetteur et un récepteur via un canal:</a:t>
            </a:r>
            <a:r>
              <a:rPr lang="en-US" sz="2000" dirty="0" smtClean="0"/>
              <a:t> </a:t>
            </a:r>
          </a:p>
          <a:p>
            <a:pPr algn="just" rtl="0"/>
            <a:r>
              <a:rPr lang="en-US" sz="2000" i="1" dirty="0" smtClean="0"/>
              <a:t> </a:t>
            </a:r>
            <a:r>
              <a:rPr lang="fr-FR" sz="2000" i="1" dirty="0" smtClean="0"/>
              <a:t>la source d’information produit un message ;</a:t>
            </a:r>
            <a:endParaRPr lang="en-US" sz="2000" i="1" dirty="0" smtClean="0"/>
          </a:p>
          <a:p>
            <a:pPr algn="just" rtl="0"/>
            <a:r>
              <a:rPr lang="fr-FR" sz="2000" i="1" dirty="0"/>
              <a:t>l’émetteur transforme ou traduit le message en un signal qui sera ensuite transporté par le canal ;</a:t>
            </a:r>
            <a:endParaRPr lang="en-US" sz="2000" i="1" dirty="0" smtClean="0"/>
          </a:p>
          <a:p>
            <a:pPr algn="just" rtl="0"/>
            <a:r>
              <a:rPr lang="fr-FR" sz="2000" i="1" dirty="0"/>
              <a:t>le canal constitue le support physique du message, la voie de circulation de l’information et ses caractéristiques vont déterminer les contraintes et limites de la transmission  du message ;</a:t>
            </a:r>
            <a:endParaRPr lang="en-US" sz="2000" i="1" dirty="0" smtClean="0"/>
          </a:p>
          <a:p>
            <a:pPr algn="just" rtl="0"/>
            <a:r>
              <a:rPr lang="fr-FR" sz="2000" i="1" dirty="0"/>
              <a:t>le bruit comprend l’ensemble des perturbations qui peuvent dénaturer le message et rendre sa réception problématique ;</a:t>
            </a:r>
            <a:endParaRPr lang="en-US" sz="2000" i="1" dirty="0" smtClean="0"/>
          </a:p>
          <a:p>
            <a:pPr algn="just" rtl="0"/>
            <a:r>
              <a:rPr lang="fr-FR" sz="2000" i="1" dirty="0"/>
              <a:t>le récepteur effectue l’opération inverse de l’émetteur : il retraduit le signal reçu  en message (décodage) ;</a:t>
            </a:r>
            <a:endParaRPr lang="en-US" sz="2000" i="1" dirty="0" smtClean="0"/>
          </a:p>
          <a:p>
            <a:pPr algn="just" rtl="0"/>
            <a:r>
              <a:rPr lang="fr-FR" sz="2000" i="1" dirty="0"/>
              <a:t>le message </a:t>
            </a:r>
            <a:r>
              <a:rPr lang="fr-FR" sz="2000" i="1" dirty="0" smtClean="0"/>
              <a:t>ainsi restitué est enfin transmis au destinataire.</a:t>
            </a:r>
          </a:p>
          <a:p>
            <a:pPr algn="l" rtl="0">
              <a:buNone/>
            </a:pPr>
            <a:r>
              <a:rPr lang="fr-FR" sz="2000" dirty="0" smtClean="0"/>
              <a:t>	</a:t>
            </a:r>
          </a:p>
          <a:p>
            <a:pPr algn="l" rtl="0">
              <a:buNone/>
            </a:pPr>
            <a:r>
              <a:rPr lang="fr-FR" sz="2000" dirty="0"/>
              <a:t>	</a:t>
            </a:r>
            <a:r>
              <a:rPr lang="fr-FR" sz="2000" dirty="0" smtClean="0"/>
              <a:t>Entre </a:t>
            </a:r>
            <a:r>
              <a:rPr lang="fr-FR" sz="2000" dirty="0"/>
              <a:t>1942-45, </a:t>
            </a:r>
            <a:r>
              <a:rPr lang="fr-FR" sz="2000" dirty="0" err="1"/>
              <a:t>N.Wiener</a:t>
            </a:r>
            <a:r>
              <a:rPr lang="fr-FR" sz="2000" dirty="0"/>
              <a:t>, alors en charge au sein du Massachusetts Institute of </a:t>
            </a:r>
            <a:r>
              <a:rPr lang="fr-FR" sz="2000" dirty="0" err="1"/>
              <a:t>Technology</a:t>
            </a:r>
            <a:r>
              <a:rPr lang="fr-FR" sz="2000" dirty="0"/>
              <a:t> des problèmes théoriques posés par la défense aérienne, introduit au modèle la notion de </a:t>
            </a:r>
            <a:r>
              <a:rPr lang="fr-FR" sz="2000" b="1" dirty="0"/>
              <a:t>« </a:t>
            </a:r>
            <a:r>
              <a:rPr lang="fr-FR" sz="2000" b="1" dirty="0" err="1"/>
              <a:t>feed</a:t>
            </a:r>
            <a:r>
              <a:rPr lang="fr-FR" sz="2000" b="1" dirty="0"/>
              <a:t> back » </a:t>
            </a:r>
            <a:r>
              <a:rPr lang="fr-FR" sz="2000" dirty="0"/>
              <a:t>et </a:t>
            </a:r>
            <a:r>
              <a:rPr lang="fr-FR" sz="2000" u="sng" dirty="0"/>
              <a:t>de </a:t>
            </a:r>
            <a:r>
              <a:rPr lang="fr-FR" sz="2000" b="1" dirty="0"/>
              <a:t>« input » / « output </a:t>
            </a:r>
            <a:r>
              <a:rPr lang="fr-FR" sz="2000" dirty="0"/>
              <a:t>» comme l’extension considérable du modèle du télégraphe.</a:t>
            </a:r>
            <a:endParaRPr lang="en-US" sz="2000" dirty="0"/>
          </a:p>
          <a:p>
            <a:pPr>
              <a:buNone/>
            </a:pPr>
            <a:r>
              <a:rPr lang="fr-FR" sz="2000" dirty="0"/>
              <a:t> </a:t>
            </a:r>
            <a:endParaRPr lang="en-US" sz="2000" dirty="0"/>
          </a:p>
          <a:p>
            <a:pPr algn="just" rtl="0"/>
            <a:endParaRPr lang="en-US" sz="2000" dirty="0" smtClean="0"/>
          </a:p>
          <a:p>
            <a:endParaRPr lang="ar-DZ" dirty="0"/>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85728"/>
            <a:ext cx="8643998" cy="6286544"/>
          </a:xfrm>
        </p:spPr>
        <p:txBody>
          <a:bodyPr>
            <a:normAutofit/>
          </a:bodyPr>
          <a:lstStyle/>
          <a:p>
            <a:pPr algn="just" rtl="0"/>
            <a:r>
              <a:rPr lang="fr-FR" sz="1800" b="1" i="1" u="heavy" dirty="0" smtClean="0"/>
              <a:t>Figure </a:t>
            </a:r>
            <a:r>
              <a:rPr lang="fr-FR" sz="1800" b="1" i="1" u="heavy" dirty="0"/>
              <a:t>n°1 : Le modèle du télégraphe</a:t>
            </a:r>
            <a:endParaRPr lang="en-US" sz="1800" b="1" i="1" u="sng" dirty="0"/>
          </a:p>
          <a:p>
            <a:pPr algn="just" rtl="0"/>
            <a:endParaRPr lang="fr-FR" sz="1800" dirty="0"/>
          </a:p>
          <a:p>
            <a:pPr algn="just" rtl="0"/>
            <a:endParaRPr lang="fr-FR" sz="1800" dirty="0" smtClean="0"/>
          </a:p>
          <a:p>
            <a:pPr algn="just" rtl="0"/>
            <a:endParaRPr lang="fr-FR" sz="1800" dirty="0"/>
          </a:p>
          <a:p>
            <a:pPr algn="just" rtl="0"/>
            <a:endParaRPr lang="fr-FR" sz="1800" dirty="0" smtClean="0"/>
          </a:p>
          <a:p>
            <a:pPr algn="just" rtl="0"/>
            <a:endParaRPr lang="fr-FR" sz="1800" dirty="0"/>
          </a:p>
          <a:p>
            <a:pPr algn="just" rtl="0"/>
            <a:endParaRPr lang="fr-FR" sz="1800" dirty="0" smtClean="0"/>
          </a:p>
          <a:p>
            <a:pPr algn="just" rtl="0"/>
            <a:endParaRPr lang="fr-FR" sz="1800" dirty="0"/>
          </a:p>
          <a:p>
            <a:pPr algn="just" rtl="0"/>
            <a:r>
              <a:rPr lang="fr-FR" sz="1800" dirty="0" smtClean="0"/>
              <a:t>Entre 1942-45, </a:t>
            </a:r>
            <a:r>
              <a:rPr lang="fr-FR" sz="1800" dirty="0" err="1" smtClean="0"/>
              <a:t>N.Wiener</a:t>
            </a:r>
            <a:r>
              <a:rPr lang="fr-FR" sz="1800" dirty="0" smtClean="0"/>
              <a:t>, alors en charge au sein du Massachusetts Institute of </a:t>
            </a:r>
            <a:r>
              <a:rPr lang="fr-FR" sz="1800" dirty="0" err="1" smtClean="0"/>
              <a:t>Technology</a:t>
            </a:r>
            <a:r>
              <a:rPr lang="fr-FR" sz="1800" dirty="0" smtClean="0"/>
              <a:t> des problèmes théoriques posés par la défense aérienne, introduit au modèle la notion de </a:t>
            </a:r>
            <a:r>
              <a:rPr lang="fr-FR" sz="1800" b="1" dirty="0" smtClean="0"/>
              <a:t>« </a:t>
            </a:r>
            <a:r>
              <a:rPr lang="fr-FR" sz="1800" b="1" dirty="0" err="1" smtClean="0"/>
              <a:t>feed</a:t>
            </a:r>
            <a:r>
              <a:rPr lang="fr-FR" sz="1800" b="1" dirty="0" smtClean="0"/>
              <a:t> back » </a:t>
            </a:r>
            <a:r>
              <a:rPr lang="fr-FR" sz="1800" dirty="0" smtClean="0"/>
              <a:t>et </a:t>
            </a:r>
            <a:r>
              <a:rPr lang="fr-FR" sz="1800" u="sng" dirty="0" smtClean="0"/>
              <a:t>de </a:t>
            </a:r>
            <a:r>
              <a:rPr lang="fr-FR" sz="1800" b="1" dirty="0" smtClean="0"/>
              <a:t>« input » / « output </a:t>
            </a:r>
            <a:r>
              <a:rPr lang="fr-FR" sz="1800" dirty="0" smtClean="0"/>
              <a:t>» comme l’extension considérable du modèle du télégraphe.</a:t>
            </a:r>
          </a:p>
          <a:p>
            <a:pPr algn="just" rtl="0"/>
            <a:r>
              <a:rPr lang="fr-FR" sz="1800" b="1" i="1" u="heavy" dirty="0"/>
              <a:t>Figure n° 2 : Le modèle cybernétique de N. Wiener</a:t>
            </a:r>
            <a:endParaRPr lang="en-US" sz="1800" b="1" i="1" u="sng" dirty="0"/>
          </a:p>
          <a:p>
            <a:pPr algn="just" rtl="0"/>
            <a:endParaRPr lang="ar-DZ" sz="1800" dirty="0"/>
          </a:p>
        </p:txBody>
      </p:sp>
      <p:grpSp>
        <p:nvGrpSpPr>
          <p:cNvPr id="1071" name="Group 47"/>
          <p:cNvGrpSpPr>
            <a:grpSpLocks/>
          </p:cNvGrpSpPr>
          <p:nvPr/>
        </p:nvGrpSpPr>
        <p:grpSpPr bwMode="auto">
          <a:xfrm>
            <a:off x="571472" y="857232"/>
            <a:ext cx="8072494" cy="1785950"/>
            <a:chOff x="1659" y="11935"/>
            <a:chExt cx="8364" cy="1670"/>
          </a:xfrm>
        </p:grpSpPr>
        <p:grpSp>
          <p:nvGrpSpPr>
            <p:cNvPr id="1072" name="Group 48"/>
            <p:cNvGrpSpPr>
              <a:grpSpLocks/>
            </p:cNvGrpSpPr>
            <p:nvPr/>
          </p:nvGrpSpPr>
          <p:grpSpPr bwMode="auto">
            <a:xfrm>
              <a:off x="2666" y="12072"/>
              <a:ext cx="708" cy="118"/>
              <a:chOff x="2321" y="130"/>
              <a:chExt cx="708" cy="118"/>
            </a:xfrm>
          </p:grpSpPr>
          <p:sp>
            <p:nvSpPr>
              <p:cNvPr id="1073" name="Freeform 49"/>
              <p:cNvSpPr>
                <a:spLocks/>
              </p:cNvSpPr>
              <p:nvPr/>
            </p:nvSpPr>
            <p:spPr bwMode="auto">
              <a:xfrm>
                <a:off x="2321" y="130"/>
                <a:ext cx="708" cy="118"/>
              </a:xfrm>
              <a:custGeom>
                <a:avLst/>
                <a:gdLst/>
                <a:ahLst/>
                <a:cxnLst>
                  <a:cxn ang="0">
                    <a:pos x="590" y="0"/>
                  </a:cxn>
                  <a:cxn ang="0">
                    <a:pos x="590" y="118"/>
                  </a:cxn>
                  <a:cxn ang="0">
                    <a:pos x="693" y="66"/>
                  </a:cxn>
                  <a:cxn ang="0">
                    <a:pos x="611" y="66"/>
                  </a:cxn>
                  <a:cxn ang="0">
                    <a:pos x="615" y="64"/>
                  </a:cxn>
                  <a:cxn ang="0">
                    <a:pos x="618" y="59"/>
                  </a:cxn>
                  <a:cxn ang="0">
                    <a:pos x="615" y="54"/>
                  </a:cxn>
                  <a:cxn ang="0">
                    <a:pos x="611" y="52"/>
                  </a:cxn>
                  <a:cxn ang="0">
                    <a:pos x="693" y="52"/>
                  </a:cxn>
                  <a:cxn ang="0">
                    <a:pos x="590" y="0"/>
                  </a:cxn>
                </a:cxnLst>
                <a:rect l="0" t="0" r="r" b="b"/>
                <a:pathLst>
                  <a:path w="708" h="118">
                    <a:moveTo>
                      <a:pt x="590" y="0"/>
                    </a:moveTo>
                    <a:lnTo>
                      <a:pt x="590" y="118"/>
                    </a:lnTo>
                    <a:lnTo>
                      <a:pt x="693" y="66"/>
                    </a:lnTo>
                    <a:lnTo>
                      <a:pt x="611" y="66"/>
                    </a:lnTo>
                    <a:lnTo>
                      <a:pt x="615" y="64"/>
                    </a:lnTo>
                    <a:lnTo>
                      <a:pt x="618" y="59"/>
                    </a:lnTo>
                    <a:lnTo>
                      <a:pt x="615" y="54"/>
                    </a:lnTo>
                    <a:lnTo>
                      <a:pt x="611" y="52"/>
                    </a:lnTo>
                    <a:lnTo>
                      <a:pt x="693" y="52"/>
                    </a:lnTo>
                    <a:lnTo>
                      <a:pt x="590"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sz="1200"/>
              </a:p>
            </p:txBody>
          </p:sp>
          <p:sp>
            <p:nvSpPr>
              <p:cNvPr id="1074" name="Freeform 50"/>
              <p:cNvSpPr>
                <a:spLocks/>
              </p:cNvSpPr>
              <p:nvPr/>
            </p:nvSpPr>
            <p:spPr bwMode="auto">
              <a:xfrm>
                <a:off x="2321" y="130"/>
                <a:ext cx="708" cy="118"/>
              </a:xfrm>
              <a:custGeom>
                <a:avLst/>
                <a:gdLst/>
                <a:ahLst/>
                <a:cxnLst>
                  <a:cxn ang="0">
                    <a:pos x="590" y="52"/>
                  </a:cxn>
                  <a:cxn ang="0">
                    <a:pos x="7" y="52"/>
                  </a:cxn>
                  <a:cxn ang="0">
                    <a:pos x="2" y="54"/>
                  </a:cxn>
                  <a:cxn ang="0">
                    <a:pos x="0" y="59"/>
                  </a:cxn>
                  <a:cxn ang="0">
                    <a:pos x="2" y="64"/>
                  </a:cxn>
                  <a:cxn ang="0">
                    <a:pos x="7" y="66"/>
                  </a:cxn>
                  <a:cxn ang="0">
                    <a:pos x="590" y="66"/>
                  </a:cxn>
                  <a:cxn ang="0">
                    <a:pos x="590" y="52"/>
                  </a:cxn>
                </a:cxnLst>
                <a:rect l="0" t="0" r="r" b="b"/>
                <a:pathLst>
                  <a:path w="708" h="118">
                    <a:moveTo>
                      <a:pt x="590" y="52"/>
                    </a:moveTo>
                    <a:lnTo>
                      <a:pt x="7" y="52"/>
                    </a:lnTo>
                    <a:lnTo>
                      <a:pt x="2" y="54"/>
                    </a:lnTo>
                    <a:lnTo>
                      <a:pt x="0" y="59"/>
                    </a:lnTo>
                    <a:lnTo>
                      <a:pt x="2" y="64"/>
                    </a:lnTo>
                    <a:lnTo>
                      <a:pt x="7" y="66"/>
                    </a:lnTo>
                    <a:lnTo>
                      <a:pt x="590" y="66"/>
                    </a:lnTo>
                    <a:lnTo>
                      <a:pt x="590" y="5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sz="1200"/>
              </a:p>
            </p:txBody>
          </p:sp>
          <p:sp>
            <p:nvSpPr>
              <p:cNvPr id="1075" name="Freeform 51"/>
              <p:cNvSpPr>
                <a:spLocks/>
              </p:cNvSpPr>
              <p:nvPr/>
            </p:nvSpPr>
            <p:spPr bwMode="auto">
              <a:xfrm>
                <a:off x="2321" y="130"/>
                <a:ext cx="708" cy="118"/>
              </a:xfrm>
              <a:custGeom>
                <a:avLst/>
                <a:gdLst/>
                <a:ahLst/>
                <a:cxnLst>
                  <a:cxn ang="0">
                    <a:pos x="693" y="52"/>
                  </a:cxn>
                  <a:cxn ang="0">
                    <a:pos x="611" y="52"/>
                  </a:cxn>
                  <a:cxn ang="0">
                    <a:pos x="615" y="54"/>
                  </a:cxn>
                  <a:cxn ang="0">
                    <a:pos x="618" y="59"/>
                  </a:cxn>
                  <a:cxn ang="0">
                    <a:pos x="615" y="64"/>
                  </a:cxn>
                  <a:cxn ang="0">
                    <a:pos x="611" y="66"/>
                  </a:cxn>
                  <a:cxn ang="0">
                    <a:pos x="693" y="66"/>
                  </a:cxn>
                  <a:cxn ang="0">
                    <a:pos x="708" y="59"/>
                  </a:cxn>
                  <a:cxn ang="0">
                    <a:pos x="693" y="52"/>
                  </a:cxn>
                </a:cxnLst>
                <a:rect l="0" t="0" r="r" b="b"/>
                <a:pathLst>
                  <a:path w="708" h="118">
                    <a:moveTo>
                      <a:pt x="693" y="52"/>
                    </a:moveTo>
                    <a:lnTo>
                      <a:pt x="611" y="52"/>
                    </a:lnTo>
                    <a:lnTo>
                      <a:pt x="615" y="54"/>
                    </a:lnTo>
                    <a:lnTo>
                      <a:pt x="618" y="59"/>
                    </a:lnTo>
                    <a:lnTo>
                      <a:pt x="615" y="64"/>
                    </a:lnTo>
                    <a:lnTo>
                      <a:pt x="611" y="66"/>
                    </a:lnTo>
                    <a:lnTo>
                      <a:pt x="693" y="66"/>
                    </a:lnTo>
                    <a:lnTo>
                      <a:pt x="708" y="59"/>
                    </a:lnTo>
                    <a:lnTo>
                      <a:pt x="693" y="5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sz="1200"/>
              </a:p>
            </p:txBody>
          </p:sp>
        </p:grpSp>
        <p:grpSp>
          <p:nvGrpSpPr>
            <p:cNvPr id="1076" name="Group 52"/>
            <p:cNvGrpSpPr>
              <a:grpSpLocks/>
            </p:cNvGrpSpPr>
            <p:nvPr/>
          </p:nvGrpSpPr>
          <p:grpSpPr bwMode="auto">
            <a:xfrm>
              <a:off x="4493" y="12072"/>
              <a:ext cx="708" cy="118"/>
              <a:chOff x="3896" y="130"/>
              <a:chExt cx="708" cy="118"/>
            </a:xfrm>
          </p:grpSpPr>
          <p:sp>
            <p:nvSpPr>
              <p:cNvPr id="1077" name="Freeform 53"/>
              <p:cNvSpPr>
                <a:spLocks/>
              </p:cNvSpPr>
              <p:nvPr/>
            </p:nvSpPr>
            <p:spPr bwMode="auto">
              <a:xfrm>
                <a:off x="3896" y="130"/>
                <a:ext cx="708" cy="118"/>
              </a:xfrm>
              <a:custGeom>
                <a:avLst/>
                <a:gdLst/>
                <a:ahLst/>
                <a:cxnLst>
                  <a:cxn ang="0">
                    <a:pos x="591" y="0"/>
                  </a:cxn>
                  <a:cxn ang="0">
                    <a:pos x="591" y="118"/>
                  </a:cxn>
                  <a:cxn ang="0">
                    <a:pos x="694" y="66"/>
                  </a:cxn>
                  <a:cxn ang="0">
                    <a:pos x="611" y="66"/>
                  </a:cxn>
                  <a:cxn ang="0">
                    <a:pos x="616" y="64"/>
                  </a:cxn>
                  <a:cxn ang="0">
                    <a:pos x="618" y="59"/>
                  </a:cxn>
                  <a:cxn ang="0">
                    <a:pos x="616" y="54"/>
                  </a:cxn>
                  <a:cxn ang="0">
                    <a:pos x="611" y="52"/>
                  </a:cxn>
                  <a:cxn ang="0">
                    <a:pos x="694" y="52"/>
                  </a:cxn>
                  <a:cxn ang="0">
                    <a:pos x="591" y="0"/>
                  </a:cxn>
                </a:cxnLst>
                <a:rect l="0" t="0" r="r" b="b"/>
                <a:pathLst>
                  <a:path w="708" h="118">
                    <a:moveTo>
                      <a:pt x="591" y="0"/>
                    </a:moveTo>
                    <a:lnTo>
                      <a:pt x="591" y="118"/>
                    </a:lnTo>
                    <a:lnTo>
                      <a:pt x="694" y="66"/>
                    </a:lnTo>
                    <a:lnTo>
                      <a:pt x="611" y="66"/>
                    </a:lnTo>
                    <a:lnTo>
                      <a:pt x="616" y="64"/>
                    </a:lnTo>
                    <a:lnTo>
                      <a:pt x="618" y="59"/>
                    </a:lnTo>
                    <a:lnTo>
                      <a:pt x="616" y="54"/>
                    </a:lnTo>
                    <a:lnTo>
                      <a:pt x="611" y="52"/>
                    </a:lnTo>
                    <a:lnTo>
                      <a:pt x="694" y="52"/>
                    </a:lnTo>
                    <a:lnTo>
                      <a:pt x="591"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sz="1200"/>
              </a:p>
            </p:txBody>
          </p:sp>
          <p:sp>
            <p:nvSpPr>
              <p:cNvPr id="1078" name="Freeform 54"/>
              <p:cNvSpPr>
                <a:spLocks/>
              </p:cNvSpPr>
              <p:nvPr/>
            </p:nvSpPr>
            <p:spPr bwMode="auto">
              <a:xfrm>
                <a:off x="3896" y="130"/>
                <a:ext cx="708" cy="118"/>
              </a:xfrm>
              <a:custGeom>
                <a:avLst/>
                <a:gdLst/>
                <a:ahLst/>
                <a:cxnLst>
                  <a:cxn ang="0">
                    <a:pos x="591" y="52"/>
                  </a:cxn>
                  <a:cxn ang="0">
                    <a:pos x="8" y="52"/>
                  </a:cxn>
                  <a:cxn ang="0">
                    <a:pos x="3" y="54"/>
                  </a:cxn>
                  <a:cxn ang="0">
                    <a:pos x="0" y="59"/>
                  </a:cxn>
                  <a:cxn ang="0">
                    <a:pos x="3" y="64"/>
                  </a:cxn>
                  <a:cxn ang="0">
                    <a:pos x="8" y="66"/>
                  </a:cxn>
                  <a:cxn ang="0">
                    <a:pos x="591" y="66"/>
                  </a:cxn>
                  <a:cxn ang="0">
                    <a:pos x="591" y="52"/>
                  </a:cxn>
                </a:cxnLst>
                <a:rect l="0" t="0" r="r" b="b"/>
                <a:pathLst>
                  <a:path w="708" h="118">
                    <a:moveTo>
                      <a:pt x="591" y="52"/>
                    </a:moveTo>
                    <a:lnTo>
                      <a:pt x="8" y="52"/>
                    </a:lnTo>
                    <a:lnTo>
                      <a:pt x="3" y="54"/>
                    </a:lnTo>
                    <a:lnTo>
                      <a:pt x="0" y="59"/>
                    </a:lnTo>
                    <a:lnTo>
                      <a:pt x="3" y="64"/>
                    </a:lnTo>
                    <a:lnTo>
                      <a:pt x="8" y="66"/>
                    </a:lnTo>
                    <a:lnTo>
                      <a:pt x="591" y="66"/>
                    </a:lnTo>
                    <a:lnTo>
                      <a:pt x="591" y="5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sz="1200"/>
              </a:p>
            </p:txBody>
          </p:sp>
          <p:sp>
            <p:nvSpPr>
              <p:cNvPr id="1079" name="Freeform 55"/>
              <p:cNvSpPr>
                <a:spLocks/>
              </p:cNvSpPr>
              <p:nvPr/>
            </p:nvSpPr>
            <p:spPr bwMode="auto">
              <a:xfrm>
                <a:off x="3896" y="130"/>
                <a:ext cx="708" cy="118"/>
              </a:xfrm>
              <a:custGeom>
                <a:avLst/>
                <a:gdLst/>
                <a:ahLst/>
                <a:cxnLst>
                  <a:cxn ang="0">
                    <a:pos x="694" y="52"/>
                  </a:cxn>
                  <a:cxn ang="0">
                    <a:pos x="611" y="52"/>
                  </a:cxn>
                  <a:cxn ang="0">
                    <a:pos x="616" y="54"/>
                  </a:cxn>
                  <a:cxn ang="0">
                    <a:pos x="618" y="59"/>
                  </a:cxn>
                  <a:cxn ang="0">
                    <a:pos x="616" y="64"/>
                  </a:cxn>
                  <a:cxn ang="0">
                    <a:pos x="611" y="66"/>
                  </a:cxn>
                  <a:cxn ang="0">
                    <a:pos x="694" y="66"/>
                  </a:cxn>
                  <a:cxn ang="0">
                    <a:pos x="708" y="59"/>
                  </a:cxn>
                  <a:cxn ang="0">
                    <a:pos x="694" y="52"/>
                  </a:cxn>
                </a:cxnLst>
                <a:rect l="0" t="0" r="r" b="b"/>
                <a:pathLst>
                  <a:path w="708" h="118">
                    <a:moveTo>
                      <a:pt x="694" y="52"/>
                    </a:moveTo>
                    <a:lnTo>
                      <a:pt x="611" y="52"/>
                    </a:lnTo>
                    <a:lnTo>
                      <a:pt x="616" y="54"/>
                    </a:lnTo>
                    <a:lnTo>
                      <a:pt x="618" y="59"/>
                    </a:lnTo>
                    <a:lnTo>
                      <a:pt x="616" y="64"/>
                    </a:lnTo>
                    <a:lnTo>
                      <a:pt x="611" y="66"/>
                    </a:lnTo>
                    <a:lnTo>
                      <a:pt x="694" y="66"/>
                    </a:lnTo>
                    <a:lnTo>
                      <a:pt x="708" y="59"/>
                    </a:lnTo>
                    <a:lnTo>
                      <a:pt x="694" y="5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sz="1200"/>
              </a:p>
            </p:txBody>
          </p:sp>
        </p:grpSp>
        <p:grpSp>
          <p:nvGrpSpPr>
            <p:cNvPr id="1080" name="Group 56"/>
            <p:cNvGrpSpPr>
              <a:grpSpLocks/>
            </p:cNvGrpSpPr>
            <p:nvPr/>
          </p:nvGrpSpPr>
          <p:grpSpPr bwMode="auto">
            <a:xfrm>
              <a:off x="6062" y="12072"/>
              <a:ext cx="708" cy="118"/>
              <a:chOff x="5472" y="130"/>
              <a:chExt cx="708" cy="118"/>
            </a:xfrm>
          </p:grpSpPr>
          <p:sp>
            <p:nvSpPr>
              <p:cNvPr id="1081" name="Freeform 57"/>
              <p:cNvSpPr>
                <a:spLocks/>
              </p:cNvSpPr>
              <p:nvPr/>
            </p:nvSpPr>
            <p:spPr bwMode="auto">
              <a:xfrm>
                <a:off x="5472" y="130"/>
                <a:ext cx="708" cy="118"/>
              </a:xfrm>
              <a:custGeom>
                <a:avLst/>
                <a:gdLst/>
                <a:ahLst/>
                <a:cxnLst>
                  <a:cxn ang="0">
                    <a:pos x="590" y="0"/>
                  </a:cxn>
                  <a:cxn ang="0">
                    <a:pos x="590" y="118"/>
                  </a:cxn>
                  <a:cxn ang="0">
                    <a:pos x="694" y="66"/>
                  </a:cxn>
                  <a:cxn ang="0">
                    <a:pos x="611" y="66"/>
                  </a:cxn>
                  <a:cxn ang="0">
                    <a:pos x="616" y="64"/>
                  </a:cxn>
                  <a:cxn ang="0">
                    <a:pos x="618" y="59"/>
                  </a:cxn>
                  <a:cxn ang="0">
                    <a:pos x="616" y="54"/>
                  </a:cxn>
                  <a:cxn ang="0">
                    <a:pos x="611" y="52"/>
                  </a:cxn>
                  <a:cxn ang="0">
                    <a:pos x="694" y="52"/>
                  </a:cxn>
                  <a:cxn ang="0">
                    <a:pos x="590" y="0"/>
                  </a:cxn>
                </a:cxnLst>
                <a:rect l="0" t="0" r="r" b="b"/>
                <a:pathLst>
                  <a:path w="708" h="118">
                    <a:moveTo>
                      <a:pt x="590" y="0"/>
                    </a:moveTo>
                    <a:lnTo>
                      <a:pt x="590" y="118"/>
                    </a:lnTo>
                    <a:lnTo>
                      <a:pt x="694" y="66"/>
                    </a:lnTo>
                    <a:lnTo>
                      <a:pt x="611" y="66"/>
                    </a:lnTo>
                    <a:lnTo>
                      <a:pt x="616" y="64"/>
                    </a:lnTo>
                    <a:lnTo>
                      <a:pt x="618" y="59"/>
                    </a:lnTo>
                    <a:lnTo>
                      <a:pt x="616" y="54"/>
                    </a:lnTo>
                    <a:lnTo>
                      <a:pt x="611" y="52"/>
                    </a:lnTo>
                    <a:lnTo>
                      <a:pt x="694" y="52"/>
                    </a:lnTo>
                    <a:lnTo>
                      <a:pt x="590"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sz="1200"/>
              </a:p>
            </p:txBody>
          </p:sp>
          <p:sp>
            <p:nvSpPr>
              <p:cNvPr id="1082" name="Freeform 58"/>
              <p:cNvSpPr>
                <a:spLocks/>
              </p:cNvSpPr>
              <p:nvPr/>
            </p:nvSpPr>
            <p:spPr bwMode="auto">
              <a:xfrm>
                <a:off x="5472" y="130"/>
                <a:ext cx="708" cy="118"/>
              </a:xfrm>
              <a:custGeom>
                <a:avLst/>
                <a:gdLst/>
                <a:ahLst/>
                <a:cxnLst>
                  <a:cxn ang="0">
                    <a:pos x="590" y="52"/>
                  </a:cxn>
                  <a:cxn ang="0">
                    <a:pos x="7" y="52"/>
                  </a:cxn>
                  <a:cxn ang="0">
                    <a:pos x="2" y="54"/>
                  </a:cxn>
                  <a:cxn ang="0">
                    <a:pos x="0" y="59"/>
                  </a:cxn>
                  <a:cxn ang="0">
                    <a:pos x="2" y="64"/>
                  </a:cxn>
                  <a:cxn ang="0">
                    <a:pos x="7" y="66"/>
                  </a:cxn>
                  <a:cxn ang="0">
                    <a:pos x="590" y="66"/>
                  </a:cxn>
                  <a:cxn ang="0">
                    <a:pos x="590" y="52"/>
                  </a:cxn>
                </a:cxnLst>
                <a:rect l="0" t="0" r="r" b="b"/>
                <a:pathLst>
                  <a:path w="708" h="118">
                    <a:moveTo>
                      <a:pt x="590" y="52"/>
                    </a:moveTo>
                    <a:lnTo>
                      <a:pt x="7" y="52"/>
                    </a:lnTo>
                    <a:lnTo>
                      <a:pt x="2" y="54"/>
                    </a:lnTo>
                    <a:lnTo>
                      <a:pt x="0" y="59"/>
                    </a:lnTo>
                    <a:lnTo>
                      <a:pt x="2" y="64"/>
                    </a:lnTo>
                    <a:lnTo>
                      <a:pt x="7" y="66"/>
                    </a:lnTo>
                    <a:lnTo>
                      <a:pt x="590" y="66"/>
                    </a:lnTo>
                    <a:lnTo>
                      <a:pt x="590" y="5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sz="1200"/>
              </a:p>
            </p:txBody>
          </p:sp>
          <p:sp>
            <p:nvSpPr>
              <p:cNvPr id="1083" name="Freeform 59"/>
              <p:cNvSpPr>
                <a:spLocks/>
              </p:cNvSpPr>
              <p:nvPr/>
            </p:nvSpPr>
            <p:spPr bwMode="auto">
              <a:xfrm>
                <a:off x="5472" y="130"/>
                <a:ext cx="708" cy="118"/>
              </a:xfrm>
              <a:custGeom>
                <a:avLst/>
                <a:gdLst/>
                <a:ahLst/>
                <a:cxnLst>
                  <a:cxn ang="0">
                    <a:pos x="694" y="52"/>
                  </a:cxn>
                  <a:cxn ang="0">
                    <a:pos x="611" y="52"/>
                  </a:cxn>
                  <a:cxn ang="0">
                    <a:pos x="616" y="54"/>
                  </a:cxn>
                  <a:cxn ang="0">
                    <a:pos x="618" y="59"/>
                  </a:cxn>
                  <a:cxn ang="0">
                    <a:pos x="616" y="64"/>
                  </a:cxn>
                  <a:cxn ang="0">
                    <a:pos x="611" y="66"/>
                  </a:cxn>
                  <a:cxn ang="0">
                    <a:pos x="694" y="66"/>
                  </a:cxn>
                  <a:cxn ang="0">
                    <a:pos x="708" y="59"/>
                  </a:cxn>
                  <a:cxn ang="0">
                    <a:pos x="694" y="52"/>
                  </a:cxn>
                </a:cxnLst>
                <a:rect l="0" t="0" r="r" b="b"/>
                <a:pathLst>
                  <a:path w="708" h="118">
                    <a:moveTo>
                      <a:pt x="694" y="52"/>
                    </a:moveTo>
                    <a:lnTo>
                      <a:pt x="611" y="52"/>
                    </a:lnTo>
                    <a:lnTo>
                      <a:pt x="616" y="54"/>
                    </a:lnTo>
                    <a:lnTo>
                      <a:pt x="618" y="59"/>
                    </a:lnTo>
                    <a:lnTo>
                      <a:pt x="616" y="64"/>
                    </a:lnTo>
                    <a:lnTo>
                      <a:pt x="611" y="66"/>
                    </a:lnTo>
                    <a:lnTo>
                      <a:pt x="694" y="66"/>
                    </a:lnTo>
                    <a:lnTo>
                      <a:pt x="708" y="59"/>
                    </a:lnTo>
                    <a:lnTo>
                      <a:pt x="694" y="5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sz="1200"/>
              </a:p>
            </p:txBody>
          </p:sp>
        </p:grpSp>
        <p:grpSp>
          <p:nvGrpSpPr>
            <p:cNvPr id="1084" name="Group 60"/>
            <p:cNvGrpSpPr>
              <a:grpSpLocks/>
            </p:cNvGrpSpPr>
            <p:nvPr/>
          </p:nvGrpSpPr>
          <p:grpSpPr bwMode="auto">
            <a:xfrm>
              <a:off x="7999" y="12072"/>
              <a:ext cx="707" cy="118"/>
              <a:chOff x="7048" y="130"/>
              <a:chExt cx="707" cy="118"/>
            </a:xfrm>
          </p:grpSpPr>
          <p:sp>
            <p:nvSpPr>
              <p:cNvPr id="1085" name="Freeform 61"/>
              <p:cNvSpPr>
                <a:spLocks/>
              </p:cNvSpPr>
              <p:nvPr/>
            </p:nvSpPr>
            <p:spPr bwMode="auto">
              <a:xfrm>
                <a:off x="7048" y="130"/>
                <a:ext cx="707" cy="118"/>
              </a:xfrm>
              <a:custGeom>
                <a:avLst/>
                <a:gdLst/>
                <a:ahLst/>
                <a:cxnLst>
                  <a:cxn ang="0">
                    <a:pos x="590" y="0"/>
                  </a:cxn>
                  <a:cxn ang="0">
                    <a:pos x="590" y="118"/>
                  </a:cxn>
                  <a:cxn ang="0">
                    <a:pos x="692" y="66"/>
                  </a:cxn>
                  <a:cxn ang="0">
                    <a:pos x="609" y="66"/>
                  </a:cxn>
                  <a:cxn ang="0">
                    <a:pos x="615" y="64"/>
                  </a:cxn>
                  <a:cxn ang="0">
                    <a:pos x="618" y="59"/>
                  </a:cxn>
                  <a:cxn ang="0">
                    <a:pos x="615" y="54"/>
                  </a:cxn>
                  <a:cxn ang="0">
                    <a:pos x="609" y="52"/>
                  </a:cxn>
                  <a:cxn ang="0">
                    <a:pos x="692" y="52"/>
                  </a:cxn>
                  <a:cxn ang="0">
                    <a:pos x="590" y="0"/>
                  </a:cxn>
                </a:cxnLst>
                <a:rect l="0" t="0" r="r" b="b"/>
                <a:pathLst>
                  <a:path w="707" h="118">
                    <a:moveTo>
                      <a:pt x="590" y="0"/>
                    </a:moveTo>
                    <a:lnTo>
                      <a:pt x="590" y="118"/>
                    </a:lnTo>
                    <a:lnTo>
                      <a:pt x="692" y="66"/>
                    </a:lnTo>
                    <a:lnTo>
                      <a:pt x="609" y="66"/>
                    </a:lnTo>
                    <a:lnTo>
                      <a:pt x="615" y="64"/>
                    </a:lnTo>
                    <a:lnTo>
                      <a:pt x="618" y="59"/>
                    </a:lnTo>
                    <a:lnTo>
                      <a:pt x="615" y="54"/>
                    </a:lnTo>
                    <a:lnTo>
                      <a:pt x="609" y="52"/>
                    </a:lnTo>
                    <a:lnTo>
                      <a:pt x="692" y="52"/>
                    </a:lnTo>
                    <a:lnTo>
                      <a:pt x="590"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sz="1200"/>
              </a:p>
            </p:txBody>
          </p:sp>
          <p:sp>
            <p:nvSpPr>
              <p:cNvPr id="1086" name="Freeform 62"/>
              <p:cNvSpPr>
                <a:spLocks/>
              </p:cNvSpPr>
              <p:nvPr/>
            </p:nvSpPr>
            <p:spPr bwMode="auto">
              <a:xfrm>
                <a:off x="7048" y="130"/>
                <a:ext cx="707" cy="118"/>
              </a:xfrm>
              <a:custGeom>
                <a:avLst/>
                <a:gdLst/>
                <a:ahLst/>
                <a:cxnLst>
                  <a:cxn ang="0">
                    <a:pos x="590" y="52"/>
                  </a:cxn>
                  <a:cxn ang="0">
                    <a:pos x="7" y="52"/>
                  </a:cxn>
                  <a:cxn ang="0">
                    <a:pos x="2" y="54"/>
                  </a:cxn>
                  <a:cxn ang="0">
                    <a:pos x="0" y="59"/>
                  </a:cxn>
                  <a:cxn ang="0">
                    <a:pos x="2" y="64"/>
                  </a:cxn>
                  <a:cxn ang="0">
                    <a:pos x="7" y="66"/>
                  </a:cxn>
                  <a:cxn ang="0">
                    <a:pos x="590" y="66"/>
                  </a:cxn>
                  <a:cxn ang="0">
                    <a:pos x="590" y="52"/>
                  </a:cxn>
                </a:cxnLst>
                <a:rect l="0" t="0" r="r" b="b"/>
                <a:pathLst>
                  <a:path w="707" h="118">
                    <a:moveTo>
                      <a:pt x="590" y="52"/>
                    </a:moveTo>
                    <a:lnTo>
                      <a:pt x="7" y="52"/>
                    </a:lnTo>
                    <a:lnTo>
                      <a:pt x="2" y="54"/>
                    </a:lnTo>
                    <a:lnTo>
                      <a:pt x="0" y="59"/>
                    </a:lnTo>
                    <a:lnTo>
                      <a:pt x="2" y="64"/>
                    </a:lnTo>
                    <a:lnTo>
                      <a:pt x="7" y="66"/>
                    </a:lnTo>
                    <a:lnTo>
                      <a:pt x="590" y="66"/>
                    </a:lnTo>
                    <a:lnTo>
                      <a:pt x="590" y="5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sz="1200"/>
              </a:p>
            </p:txBody>
          </p:sp>
          <p:sp>
            <p:nvSpPr>
              <p:cNvPr id="1087" name="Freeform 63"/>
              <p:cNvSpPr>
                <a:spLocks/>
              </p:cNvSpPr>
              <p:nvPr/>
            </p:nvSpPr>
            <p:spPr bwMode="auto">
              <a:xfrm>
                <a:off x="7048" y="130"/>
                <a:ext cx="707" cy="118"/>
              </a:xfrm>
              <a:custGeom>
                <a:avLst/>
                <a:gdLst/>
                <a:ahLst/>
                <a:cxnLst>
                  <a:cxn ang="0">
                    <a:pos x="692" y="52"/>
                  </a:cxn>
                  <a:cxn ang="0">
                    <a:pos x="609" y="52"/>
                  </a:cxn>
                  <a:cxn ang="0">
                    <a:pos x="615" y="54"/>
                  </a:cxn>
                  <a:cxn ang="0">
                    <a:pos x="618" y="59"/>
                  </a:cxn>
                  <a:cxn ang="0">
                    <a:pos x="615" y="64"/>
                  </a:cxn>
                  <a:cxn ang="0">
                    <a:pos x="609" y="66"/>
                  </a:cxn>
                  <a:cxn ang="0">
                    <a:pos x="692" y="66"/>
                  </a:cxn>
                  <a:cxn ang="0">
                    <a:pos x="706" y="59"/>
                  </a:cxn>
                  <a:cxn ang="0">
                    <a:pos x="692" y="52"/>
                  </a:cxn>
                </a:cxnLst>
                <a:rect l="0" t="0" r="r" b="b"/>
                <a:pathLst>
                  <a:path w="707" h="118">
                    <a:moveTo>
                      <a:pt x="692" y="52"/>
                    </a:moveTo>
                    <a:lnTo>
                      <a:pt x="609" y="52"/>
                    </a:lnTo>
                    <a:lnTo>
                      <a:pt x="615" y="54"/>
                    </a:lnTo>
                    <a:lnTo>
                      <a:pt x="618" y="59"/>
                    </a:lnTo>
                    <a:lnTo>
                      <a:pt x="615" y="64"/>
                    </a:lnTo>
                    <a:lnTo>
                      <a:pt x="609" y="66"/>
                    </a:lnTo>
                    <a:lnTo>
                      <a:pt x="692" y="66"/>
                    </a:lnTo>
                    <a:lnTo>
                      <a:pt x="706" y="59"/>
                    </a:lnTo>
                    <a:lnTo>
                      <a:pt x="692" y="5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sz="1200"/>
              </a:p>
            </p:txBody>
          </p:sp>
        </p:grpSp>
        <p:grpSp>
          <p:nvGrpSpPr>
            <p:cNvPr id="1088" name="Group 64"/>
            <p:cNvGrpSpPr>
              <a:grpSpLocks/>
            </p:cNvGrpSpPr>
            <p:nvPr/>
          </p:nvGrpSpPr>
          <p:grpSpPr bwMode="auto">
            <a:xfrm>
              <a:off x="3859" y="12338"/>
              <a:ext cx="117" cy="533"/>
              <a:chOff x="3320" y="364"/>
              <a:chExt cx="117" cy="533"/>
            </a:xfrm>
          </p:grpSpPr>
          <p:sp>
            <p:nvSpPr>
              <p:cNvPr id="1089" name="Freeform 65"/>
              <p:cNvSpPr>
                <a:spLocks/>
              </p:cNvSpPr>
              <p:nvPr/>
            </p:nvSpPr>
            <p:spPr bwMode="auto">
              <a:xfrm>
                <a:off x="3320" y="364"/>
                <a:ext cx="117" cy="533"/>
              </a:xfrm>
              <a:custGeom>
                <a:avLst/>
                <a:gdLst/>
                <a:ahLst/>
                <a:cxnLst>
                  <a:cxn ang="0">
                    <a:pos x="58" y="90"/>
                  </a:cxn>
                  <a:cxn ang="0">
                    <a:pos x="53" y="93"/>
                  </a:cxn>
                  <a:cxn ang="0">
                    <a:pos x="51" y="97"/>
                  </a:cxn>
                  <a:cxn ang="0">
                    <a:pos x="51" y="525"/>
                  </a:cxn>
                  <a:cxn ang="0">
                    <a:pos x="53" y="531"/>
                  </a:cxn>
                  <a:cxn ang="0">
                    <a:pos x="58" y="533"/>
                  </a:cxn>
                  <a:cxn ang="0">
                    <a:pos x="64" y="531"/>
                  </a:cxn>
                  <a:cxn ang="0">
                    <a:pos x="66" y="525"/>
                  </a:cxn>
                  <a:cxn ang="0">
                    <a:pos x="66" y="97"/>
                  </a:cxn>
                  <a:cxn ang="0">
                    <a:pos x="64" y="93"/>
                  </a:cxn>
                  <a:cxn ang="0">
                    <a:pos x="58" y="90"/>
                  </a:cxn>
                </a:cxnLst>
                <a:rect l="0" t="0" r="r" b="b"/>
                <a:pathLst>
                  <a:path w="117" h="533">
                    <a:moveTo>
                      <a:pt x="58" y="90"/>
                    </a:moveTo>
                    <a:lnTo>
                      <a:pt x="53" y="93"/>
                    </a:lnTo>
                    <a:lnTo>
                      <a:pt x="51" y="97"/>
                    </a:lnTo>
                    <a:lnTo>
                      <a:pt x="51" y="525"/>
                    </a:lnTo>
                    <a:lnTo>
                      <a:pt x="53" y="531"/>
                    </a:lnTo>
                    <a:lnTo>
                      <a:pt x="58" y="533"/>
                    </a:lnTo>
                    <a:lnTo>
                      <a:pt x="64" y="531"/>
                    </a:lnTo>
                    <a:lnTo>
                      <a:pt x="66" y="525"/>
                    </a:lnTo>
                    <a:lnTo>
                      <a:pt x="66" y="97"/>
                    </a:lnTo>
                    <a:lnTo>
                      <a:pt x="64" y="93"/>
                    </a:lnTo>
                    <a:lnTo>
                      <a:pt x="58" y="9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sz="1200"/>
              </a:p>
            </p:txBody>
          </p:sp>
          <p:sp>
            <p:nvSpPr>
              <p:cNvPr id="1090" name="Freeform 66"/>
              <p:cNvSpPr>
                <a:spLocks/>
              </p:cNvSpPr>
              <p:nvPr/>
            </p:nvSpPr>
            <p:spPr bwMode="auto">
              <a:xfrm>
                <a:off x="3320" y="364"/>
                <a:ext cx="117" cy="533"/>
              </a:xfrm>
              <a:custGeom>
                <a:avLst/>
                <a:gdLst/>
                <a:ahLst/>
                <a:cxnLst>
                  <a:cxn ang="0">
                    <a:pos x="58" y="0"/>
                  </a:cxn>
                  <a:cxn ang="0">
                    <a:pos x="0" y="117"/>
                  </a:cxn>
                  <a:cxn ang="0">
                    <a:pos x="51" y="117"/>
                  </a:cxn>
                  <a:cxn ang="0">
                    <a:pos x="51" y="97"/>
                  </a:cxn>
                  <a:cxn ang="0">
                    <a:pos x="53" y="93"/>
                  </a:cxn>
                  <a:cxn ang="0">
                    <a:pos x="58" y="90"/>
                  </a:cxn>
                  <a:cxn ang="0">
                    <a:pos x="103" y="90"/>
                  </a:cxn>
                  <a:cxn ang="0">
                    <a:pos x="58" y="0"/>
                  </a:cxn>
                </a:cxnLst>
                <a:rect l="0" t="0" r="r" b="b"/>
                <a:pathLst>
                  <a:path w="117" h="533">
                    <a:moveTo>
                      <a:pt x="58" y="0"/>
                    </a:moveTo>
                    <a:lnTo>
                      <a:pt x="0" y="117"/>
                    </a:lnTo>
                    <a:lnTo>
                      <a:pt x="51" y="117"/>
                    </a:lnTo>
                    <a:lnTo>
                      <a:pt x="51" y="97"/>
                    </a:lnTo>
                    <a:lnTo>
                      <a:pt x="53" y="93"/>
                    </a:lnTo>
                    <a:lnTo>
                      <a:pt x="58" y="90"/>
                    </a:lnTo>
                    <a:lnTo>
                      <a:pt x="103" y="90"/>
                    </a:lnTo>
                    <a:lnTo>
                      <a:pt x="58"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sz="1200"/>
              </a:p>
            </p:txBody>
          </p:sp>
          <p:sp>
            <p:nvSpPr>
              <p:cNvPr id="1091" name="Freeform 67"/>
              <p:cNvSpPr>
                <a:spLocks/>
              </p:cNvSpPr>
              <p:nvPr/>
            </p:nvSpPr>
            <p:spPr bwMode="auto">
              <a:xfrm>
                <a:off x="3320" y="364"/>
                <a:ext cx="117" cy="533"/>
              </a:xfrm>
              <a:custGeom>
                <a:avLst/>
                <a:gdLst/>
                <a:ahLst/>
                <a:cxnLst>
                  <a:cxn ang="0">
                    <a:pos x="103" y="90"/>
                  </a:cxn>
                  <a:cxn ang="0">
                    <a:pos x="58" y="90"/>
                  </a:cxn>
                  <a:cxn ang="0">
                    <a:pos x="64" y="93"/>
                  </a:cxn>
                  <a:cxn ang="0">
                    <a:pos x="66" y="97"/>
                  </a:cxn>
                  <a:cxn ang="0">
                    <a:pos x="66" y="117"/>
                  </a:cxn>
                  <a:cxn ang="0">
                    <a:pos x="117" y="117"/>
                  </a:cxn>
                  <a:cxn ang="0">
                    <a:pos x="103" y="90"/>
                  </a:cxn>
                </a:cxnLst>
                <a:rect l="0" t="0" r="r" b="b"/>
                <a:pathLst>
                  <a:path w="117" h="533">
                    <a:moveTo>
                      <a:pt x="103" y="90"/>
                    </a:moveTo>
                    <a:lnTo>
                      <a:pt x="58" y="90"/>
                    </a:lnTo>
                    <a:lnTo>
                      <a:pt x="64" y="93"/>
                    </a:lnTo>
                    <a:lnTo>
                      <a:pt x="66" y="97"/>
                    </a:lnTo>
                    <a:lnTo>
                      <a:pt x="66" y="117"/>
                    </a:lnTo>
                    <a:lnTo>
                      <a:pt x="117" y="117"/>
                    </a:lnTo>
                    <a:lnTo>
                      <a:pt x="103" y="9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sz="1200"/>
              </a:p>
            </p:txBody>
          </p:sp>
        </p:grpSp>
        <p:grpSp>
          <p:nvGrpSpPr>
            <p:cNvPr id="1092" name="Group 68"/>
            <p:cNvGrpSpPr>
              <a:grpSpLocks/>
            </p:cNvGrpSpPr>
            <p:nvPr/>
          </p:nvGrpSpPr>
          <p:grpSpPr bwMode="auto">
            <a:xfrm>
              <a:off x="5700" y="12338"/>
              <a:ext cx="117" cy="533"/>
              <a:chOff x="4896" y="364"/>
              <a:chExt cx="117" cy="533"/>
            </a:xfrm>
          </p:grpSpPr>
          <p:sp>
            <p:nvSpPr>
              <p:cNvPr id="1093" name="Freeform 69"/>
              <p:cNvSpPr>
                <a:spLocks/>
              </p:cNvSpPr>
              <p:nvPr/>
            </p:nvSpPr>
            <p:spPr bwMode="auto">
              <a:xfrm>
                <a:off x="4896" y="364"/>
                <a:ext cx="117" cy="533"/>
              </a:xfrm>
              <a:custGeom>
                <a:avLst/>
                <a:gdLst/>
                <a:ahLst/>
                <a:cxnLst>
                  <a:cxn ang="0">
                    <a:pos x="58" y="90"/>
                  </a:cxn>
                  <a:cxn ang="0">
                    <a:pos x="53" y="93"/>
                  </a:cxn>
                  <a:cxn ang="0">
                    <a:pos x="50" y="97"/>
                  </a:cxn>
                  <a:cxn ang="0">
                    <a:pos x="50" y="525"/>
                  </a:cxn>
                  <a:cxn ang="0">
                    <a:pos x="53" y="531"/>
                  </a:cxn>
                  <a:cxn ang="0">
                    <a:pos x="58" y="533"/>
                  </a:cxn>
                  <a:cxn ang="0">
                    <a:pos x="64" y="531"/>
                  </a:cxn>
                  <a:cxn ang="0">
                    <a:pos x="65" y="525"/>
                  </a:cxn>
                  <a:cxn ang="0">
                    <a:pos x="65" y="97"/>
                  </a:cxn>
                  <a:cxn ang="0">
                    <a:pos x="64" y="93"/>
                  </a:cxn>
                  <a:cxn ang="0">
                    <a:pos x="58" y="90"/>
                  </a:cxn>
                </a:cxnLst>
                <a:rect l="0" t="0" r="r" b="b"/>
                <a:pathLst>
                  <a:path w="117" h="533">
                    <a:moveTo>
                      <a:pt x="58" y="90"/>
                    </a:moveTo>
                    <a:lnTo>
                      <a:pt x="53" y="93"/>
                    </a:lnTo>
                    <a:lnTo>
                      <a:pt x="50" y="97"/>
                    </a:lnTo>
                    <a:lnTo>
                      <a:pt x="50" y="525"/>
                    </a:lnTo>
                    <a:lnTo>
                      <a:pt x="53" y="531"/>
                    </a:lnTo>
                    <a:lnTo>
                      <a:pt x="58" y="533"/>
                    </a:lnTo>
                    <a:lnTo>
                      <a:pt x="64" y="531"/>
                    </a:lnTo>
                    <a:lnTo>
                      <a:pt x="65" y="525"/>
                    </a:lnTo>
                    <a:lnTo>
                      <a:pt x="65" y="97"/>
                    </a:lnTo>
                    <a:lnTo>
                      <a:pt x="64" y="93"/>
                    </a:lnTo>
                    <a:lnTo>
                      <a:pt x="58" y="9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sz="1200"/>
              </a:p>
            </p:txBody>
          </p:sp>
          <p:sp>
            <p:nvSpPr>
              <p:cNvPr id="1094" name="Freeform 70"/>
              <p:cNvSpPr>
                <a:spLocks/>
              </p:cNvSpPr>
              <p:nvPr/>
            </p:nvSpPr>
            <p:spPr bwMode="auto">
              <a:xfrm>
                <a:off x="4896" y="364"/>
                <a:ext cx="117" cy="533"/>
              </a:xfrm>
              <a:custGeom>
                <a:avLst/>
                <a:gdLst/>
                <a:ahLst/>
                <a:cxnLst>
                  <a:cxn ang="0">
                    <a:pos x="58" y="0"/>
                  </a:cxn>
                  <a:cxn ang="0">
                    <a:pos x="0" y="117"/>
                  </a:cxn>
                  <a:cxn ang="0">
                    <a:pos x="50" y="117"/>
                  </a:cxn>
                  <a:cxn ang="0">
                    <a:pos x="50" y="97"/>
                  </a:cxn>
                  <a:cxn ang="0">
                    <a:pos x="53" y="93"/>
                  </a:cxn>
                  <a:cxn ang="0">
                    <a:pos x="58" y="90"/>
                  </a:cxn>
                  <a:cxn ang="0">
                    <a:pos x="103" y="90"/>
                  </a:cxn>
                  <a:cxn ang="0">
                    <a:pos x="58" y="0"/>
                  </a:cxn>
                </a:cxnLst>
                <a:rect l="0" t="0" r="r" b="b"/>
                <a:pathLst>
                  <a:path w="117" h="533">
                    <a:moveTo>
                      <a:pt x="58" y="0"/>
                    </a:moveTo>
                    <a:lnTo>
                      <a:pt x="0" y="117"/>
                    </a:lnTo>
                    <a:lnTo>
                      <a:pt x="50" y="117"/>
                    </a:lnTo>
                    <a:lnTo>
                      <a:pt x="50" y="97"/>
                    </a:lnTo>
                    <a:lnTo>
                      <a:pt x="53" y="93"/>
                    </a:lnTo>
                    <a:lnTo>
                      <a:pt x="58" y="90"/>
                    </a:lnTo>
                    <a:lnTo>
                      <a:pt x="103" y="90"/>
                    </a:lnTo>
                    <a:lnTo>
                      <a:pt x="58"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sz="1200"/>
              </a:p>
            </p:txBody>
          </p:sp>
          <p:sp>
            <p:nvSpPr>
              <p:cNvPr id="1095" name="Freeform 71"/>
              <p:cNvSpPr>
                <a:spLocks/>
              </p:cNvSpPr>
              <p:nvPr/>
            </p:nvSpPr>
            <p:spPr bwMode="auto">
              <a:xfrm>
                <a:off x="4896" y="364"/>
                <a:ext cx="117" cy="533"/>
              </a:xfrm>
              <a:custGeom>
                <a:avLst/>
                <a:gdLst/>
                <a:ahLst/>
                <a:cxnLst>
                  <a:cxn ang="0">
                    <a:pos x="103" y="90"/>
                  </a:cxn>
                  <a:cxn ang="0">
                    <a:pos x="58" y="90"/>
                  </a:cxn>
                  <a:cxn ang="0">
                    <a:pos x="64" y="93"/>
                  </a:cxn>
                  <a:cxn ang="0">
                    <a:pos x="65" y="97"/>
                  </a:cxn>
                  <a:cxn ang="0">
                    <a:pos x="65" y="117"/>
                  </a:cxn>
                  <a:cxn ang="0">
                    <a:pos x="116" y="117"/>
                  </a:cxn>
                  <a:cxn ang="0">
                    <a:pos x="103" y="90"/>
                  </a:cxn>
                </a:cxnLst>
                <a:rect l="0" t="0" r="r" b="b"/>
                <a:pathLst>
                  <a:path w="117" h="533">
                    <a:moveTo>
                      <a:pt x="103" y="90"/>
                    </a:moveTo>
                    <a:lnTo>
                      <a:pt x="58" y="90"/>
                    </a:lnTo>
                    <a:lnTo>
                      <a:pt x="64" y="93"/>
                    </a:lnTo>
                    <a:lnTo>
                      <a:pt x="65" y="97"/>
                    </a:lnTo>
                    <a:lnTo>
                      <a:pt x="65" y="117"/>
                    </a:lnTo>
                    <a:lnTo>
                      <a:pt x="116" y="117"/>
                    </a:lnTo>
                    <a:lnTo>
                      <a:pt x="103" y="9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sz="1200"/>
              </a:p>
            </p:txBody>
          </p:sp>
        </p:grpSp>
        <p:grpSp>
          <p:nvGrpSpPr>
            <p:cNvPr id="1096" name="Group 72"/>
            <p:cNvGrpSpPr>
              <a:grpSpLocks/>
            </p:cNvGrpSpPr>
            <p:nvPr/>
          </p:nvGrpSpPr>
          <p:grpSpPr bwMode="auto">
            <a:xfrm>
              <a:off x="7393" y="12338"/>
              <a:ext cx="117" cy="533"/>
              <a:chOff x="6472" y="364"/>
              <a:chExt cx="117" cy="533"/>
            </a:xfrm>
          </p:grpSpPr>
          <p:sp>
            <p:nvSpPr>
              <p:cNvPr id="1097" name="Freeform 73"/>
              <p:cNvSpPr>
                <a:spLocks/>
              </p:cNvSpPr>
              <p:nvPr/>
            </p:nvSpPr>
            <p:spPr bwMode="auto">
              <a:xfrm>
                <a:off x="6472" y="364"/>
                <a:ext cx="117" cy="533"/>
              </a:xfrm>
              <a:custGeom>
                <a:avLst/>
                <a:gdLst/>
                <a:ahLst/>
                <a:cxnLst>
                  <a:cxn ang="0">
                    <a:pos x="57" y="90"/>
                  </a:cxn>
                  <a:cxn ang="0">
                    <a:pos x="52" y="93"/>
                  </a:cxn>
                  <a:cxn ang="0">
                    <a:pos x="50" y="97"/>
                  </a:cxn>
                  <a:cxn ang="0">
                    <a:pos x="50" y="525"/>
                  </a:cxn>
                  <a:cxn ang="0">
                    <a:pos x="52" y="531"/>
                  </a:cxn>
                  <a:cxn ang="0">
                    <a:pos x="57" y="533"/>
                  </a:cxn>
                  <a:cxn ang="0">
                    <a:pos x="63" y="531"/>
                  </a:cxn>
                  <a:cxn ang="0">
                    <a:pos x="64" y="525"/>
                  </a:cxn>
                  <a:cxn ang="0">
                    <a:pos x="64" y="97"/>
                  </a:cxn>
                  <a:cxn ang="0">
                    <a:pos x="63" y="93"/>
                  </a:cxn>
                  <a:cxn ang="0">
                    <a:pos x="57" y="90"/>
                  </a:cxn>
                </a:cxnLst>
                <a:rect l="0" t="0" r="r" b="b"/>
                <a:pathLst>
                  <a:path w="117" h="533">
                    <a:moveTo>
                      <a:pt x="57" y="90"/>
                    </a:moveTo>
                    <a:lnTo>
                      <a:pt x="52" y="93"/>
                    </a:lnTo>
                    <a:lnTo>
                      <a:pt x="50" y="97"/>
                    </a:lnTo>
                    <a:lnTo>
                      <a:pt x="50" y="525"/>
                    </a:lnTo>
                    <a:lnTo>
                      <a:pt x="52" y="531"/>
                    </a:lnTo>
                    <a:lnTo>
                      <a:pt x="57" y="533"/>
                    </a:lnTo>
                    <a:lnTo>
                      <a:pt x="63" y="531"/>
                    </a:lnTo>
                    <a:lnTo>
                      <a:pt x="64" y="525"/>
                    </a:lnTo>
                    <a:lnTo>
                      <a:pt x="64" y="97"/>
                    </a:lnTo>
                    <a:lnTo>
                      <a:pt x="63" y="93"/>
                    </a:lnTo>
                    <a:lnTo>
                      <a:pt x="57" y="9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sz="1200"/>
              </a:p>
            </p:txBody>
          </p:sp>
          <p:sp>
            <p:nvSpPr>
              <p:cNvPr id="1098" name="Freeform 74"/>
              <p:cNvSpPr>
                <a:spLocks/>
              </p:cNvSpPr>
              <p:nvPr/>
            </p:nvSpPr>
            <p:spPr bwMode="auto">
              <a:xfrm>
                <a:off x="6472" y="364"/>
                <a:ext cx="117" cy="533"/>
              </a:xfrm>
              <a:custGeom>
                <a:avLst/>
                <a:gdLst/>
                <a:ahLst/>
                <a:cxnLst>
                  <a:cxn ang="0">
                    <a:pos x="57" y="0"/>
                  </a:cxn>
                  <a:cxn ang="0">
                    <a:pos x="0" y="117"/>
                  </a:cxn>
                  <a:cxn ang="0">
                    <a:pos x="50" y="117"/>
                  </a:cxn>
                  <a:cxn ang="0">
                    <a:pos x="50" y="97"/>
                  </a:cxn>
                  <a:cxn ang="0">
                    <a:pos x="52" y="93"/>
                  </a:cxn>
                  <a:cxn ang="0">
                    <a:pos x="57" y="90"/>
                  </a:cxn>
                  <a:cxn ang="0">
                    <a:pos x="103" y="90"/>
                  </a:cxn>
                  <a:cxn ang="0">
                    <a:pos x="57" y="0"/>
                  </a:cxn>
                </a:cxnLst>
                <a:rect l="0" t="0" r="r" b="b"/>
                <a:pathLst>
                  <a:path w="117" h="533">
                    <a:moveTo>
                      <a:pt x="57" y="0"/>
                    </a:moveTo>
                    <a:lnTo>
                      <a:pt x="0" y="117"/>
                    </a:lnTo>
                    <a:lnTo>
                      <a:pt x="50" y="117"/>
                    </a:lnTo>
                    <a:lnTo>
                      <a:pt x="50" y="97"/>
                    </a:lnTo>
                    <a:lnTo>
                      <a:pt x="52" y="93"/>
                    </a:lnTo>
                    <a:lnTo>
                      <a:pt x="57" y="90"/>
                    </a:lnTo>
                    <a:lnTo>
                      <a:pt x="103" y="90"/>
                    </a:lnTo>
                    <a:lnTo>
                      <a:pt x="57"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sz="1200"/>
              </a:p>
            </p:txBody>
          </p:sp>
          <p:sp>
            <p:nvSpPr>
              <p:cNvPr id="1099" name="Freeform 75"/>
              <p:cNvSpPr>
                <a:spLocks/>
              </p:cNvSpPr>
              <p:nvPr/>
            </p:nvSpPr>
            <p:spPr bwMode="auto">
              <a:xfrm>
                <a:off x="6472" y="364"/>
                <a:ext cx="117" cy="533"/>
              </a:xfrm>
              <a:custGeom>
                <a:avLst/>
                <a:gdLst/>
                <a:ahLst/>
                <a:cxnLst>
                  <a:cxn ang="0">
                    <a:pos x="103" y="90"/>
                  </a:cxn>
                  <a:cxn ang="0">
                    <a:pos x="57" y="90"/>
                  </a:cxn>
                  <a:cxn ang="0">
                    <a:pos x="63" y="93"/>
                  </a:cxn>
                  <a:cxn ang="0">
                    <a:pos x="64" y="97"/>
                  </a:cxn>
                  <a:cxn ang="0">
                    <a:pos x="64" y="117"/>
                  </a:cxn>
                  <a:cxn ang="0">
                    <a:pos x="116" y="117"/>
                  </a:cxn>
                  <a:cxn ang="0">
                    <a:pos x="103" y="90"/>
                  </a:cxn>
                </a:cxnLst>
                <a:rect l="0" t="0" r="r" b="b"/>
                <a:pathLst>
                  <a:path w="117" h="533">
                    <a:moveTo>
                      <a:pt x="103" y="90"/>
                    </a:moveTo>
                    <a:lnTo>
                      <a:pt x="57" y="90"/>
                    </a:lnTo>
                    <a:lnTo>
                      <a:pt x="63" y="93"/>
                    </a:lnTo>
                    <a:lnTo>
                      <a:pt x="64" y="97"/>
                    </a:lnTo>
                    <a:lnTo>
                      <a:pt x="64" y="117"/>
                    </a:lnTo>
                    <a:lnTo>
                      <a:pt x="116" y="117"/>
                    </a:lnTo>
                    <a:lnTo>
                      <a:pt x="103" y="9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sz="1200"/>
              </a:p>
            </p:txBody>
          </p:sp>
        </p:grpSp>
        <p:sp>
          <p:nvSpPr>
            <p:cNvPr id="1100" name="Text Box 76"/>
            <p:cNvSpPr txBox="1">
              <a:spLocks noChangeArrowheads="1"/>
            </p:cNvSpPr>
            <p:nvPr/>
          </p:nvSpPr>
          <p:spPr bwMode="auto">
            <a:xfrm>
              <a:off x="1659" y="11935"/>
              <a:ext cx="945" cy="40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1200" b="0" i="0" u="none" strike="noStrike" cap="none" normalizeH="0" baseline="0" smtClean="0">
                  <a:ln>
                    <a:noFill/>
                  </a:ln>
                  <a:solidFill>
                    <a:schemeClr val="tx1"/>
                  </a:solidFill>
                  <a:effectLst/>
                  <a:latin typeface="Times New Roman" pitchFamily="18" charset="0"/>
                  <a:ea typeface="Arial" pitchFamily="34" charset="0"/>
                  <a:cs typeface="Arial" pitchFamily="34" charset="0"/>
                </a:rPr>
                <a:t>SOURCE</a:t>
              </a:r>
              <a:endParaRPr kumimoji="0" lang="ar-DZ" sz="1200" b="0" i="0" u="none" strike="noStrike" cap="none" normalizeH="0" baseline="0" smtClean="0">
                <a:ln>
                  <a:noFill/>
                </a:ln>
                <a:solidFill>
                  <a:schemeClr val="tx1"/>
                </a:solidFill>
                <a:effectLst/>
                <a:latin typeface="Arial" pitchFamily="34" charset="0"/>
                <a:cs typeface="Arial" pitchFamily="34" charset="0"/>
              </a:endParaRPr>
            </a:p>
          </p:txBody>
        </p:sp>
        <p:sp>
          <p:nvSpPr>
            <p:cNvPr id="1101" name="Text Box 77"/>
            <p:cNvSpPr txBox="1">
              <a:spLocks noChangeArrowheads="1"/>
            </p:cNvSpPr>
            <p:nvPr/>
          </p:nvSpPr>
          <p:spPr bwMode="auto">
            <a:xfrm>
              <a:off x="3445" y="11935"/>
              <a:ext cx="1048" cy="40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1200" b="0" i="0" u="none" strike="noStrike" cap="none" normalizeH="0" baseline="30000" smtClean="0">
                  <a:ln>
                    <a:noFill/>
                  </a:ln>
                  <a:solidFill>
                    <a:schemeClr val="tx1"/>
                  </a:solidFill>
                  <a:effectLst/>
                  <a:latin typeface="Times New Roman" pitchFamily="18" charset="0"/>
                  <a:ea typeface="Arial" pitchFamily="34" charset="0"/>
                  <a:cs typeface="Arial" pitchFamily="34" charset="0"/>
                </a:rPr>
                <a:t>EMETTEUR</a:t>
              </a:r>
              <a:endParaRPr kumimoji="0" lang="ar-DZ" sz="1200" b="0" i="0" u="none" strike="noStrike" cap="none" normalizeH="0" baseline="0" smtClean="0">
                <a:ln>
                  <a:noFill/>
                </a:ln>
                <a:solidFill>
                  <a:schemeClr val="tx1"/>
                </a:solidFill>
                <a:effectLst/>
                <a:latin typeface="Arial" pitchFamily="34" charset="0"/>
                <a:cs typeface="Arial" pitchFamily="34" charset="0"/>
              </a:endParaRPr>
            </a:p>
          </p:txBody>
        </p:sp>
        <p:sp>
          <p:nvSpPr>
            <p:cNvPr id="1102" name="Text Box 78"/>
            <p:cNvSpPr txBox="1">
              <a:spLocks noChangeArrowheads="1"/>
            </p:cNvSpPr>
            <p:nvPr/>
          </p:nvSpPr>
          <p:spPr bwMode="auto">
            <a:xfrm>
              <a:off x="5214" y="11935"/>
              <a:ext cx="848" cy="40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1200" b="0" i="0" u="none" strike="noStrike" cap="none" normalizeH="0" baseline="30000" smtClean="0">
                  <a:ln>
                    <a:noFill/>
                  </a:ln>
                  <a:solidFill>
                    <a:schemeClr val="tx1"/>
                  </a:solidFill>
                  <a:effectLst/>
                  <a:latin typeface="Times New Roman" pitchFamily="18" charset="0"/>
                  <a:ea typeface="Arial" pitchFamily="34" charset="0"/>
                  <a:cs typeface="Arial" pitchFamily="34" charset="0"/>
                </a:rPr>
                <a:t>CANAL</a:t>
              </a:r>
              <a:endParaRPr kumimoji="0" lang="ar-DZ" sz="1200" b="0" i="0" u="none" strike="noStrike" cap="none" normalizeH="0" baseline="0" smtClean="0">
                <a:ln>
                  <a:noFill/>
                </a:ln>
                <a:solidFill>
                  <a:schemeClr val="tx1"/>
                </a:solidFill>
                <a:effectLst/>
                <a:latin typeface="Arial" pitchFamily="34" charset="0"/>
                <a:cs typeface="Arial" pitchFamily="34" charset="0"/>
              </a:endParaRPr>
            </a:p>
          </p:txBody>
        </p:sp>
        <p:sp>
          <p:nvSpPr>
            <p:cNvPr id="1103" name="Text Box 79"/>
            <p:cNvSpPr txBox="1">
              <a:spLocks noChangeArrowheads="1"/>
            </p:cNvSpPr>
            <p:nvPr/>
          </p:nvSpPr>
          <p:spPr bwMode="auto">
            <a:xfrm>
              <a:off x="6817" y="11935"/>
              <a:ext cx="1182" cy="40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1200" b="0" i="0" u="none" strike="noStrike" cap="none" normalizeH="0" baseline="30000" smtClean="0">
                  <a:ln>
                    <a:noFill/>
                  </a:ln>
                  <a:solidFill>
                    <a:schemeClr val="tx1"/>
                  </a:solidFill>
                  <a:effectLst/>
                  <a:latin typeface="Times New Roman" pitchFamily="18" charset="0"/>
                  <a:ea typeface="Arial" pitchFamily="34" charset="0"/>
                  <a:cs typeface="Arial" pitchFamily="34" charset="0"/>
                </a:rPr>
                <a:t>RECEPTEUR</a:t>
              </a:r>
              <a:endParaRPr kumimoji="0" lang="ar-DZ" sz="1200" b="0" i="0" u="none" strike="noStrike" cap="none" normalizeH="0" baseline="0" smtClean="0">
                <a:ln>
                  <a:noFill/>
                </a:ln>
                <a:solidFill>
                  <a:schemeClr val="tx1"/>
                </a:solidFill>
                <a:effectLst/>
                <a:latin typeface="Arial" pitchFamily="34" charset="0"/>
                <a:cs typeface="Arial" pitchFamily="34" charset="0"/>
              </a:endParaRPr>
            </a:p>
          </p:txBody>
        </p:sp>
        <p:sp>
          <p:nvSpPr>
            <p:cNvPr id="1104" name="Text Box 80"/>
            <p:cNvSpPr txBox="1">
              <a:spLocks noChangeArrowheads="1"/>
            </p:cNvSpPr>
            <p:nvPr/>
          </p:nvSpPr>
          <p:spPr bwMode="auto">
            <a:xfrm>
              <a:off x="8737" y="11935"/>
              <a:ext cx="1286" cy="40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1200" b="0" i="0" u="none" strike="noStrike" cap="none" normalizeH="0" baseline="30000" smtClean="0">
                  <a:ln>
                    <a:noFill/>
                  </a:ln>
                  <a:solidFill>
                    <a:schemeClr val="tx1"/>
                  </a:solidFill>
                  <a:effectLst/>
                  <a:latin typeface="Times New Roman" pitchFamily="18" charset="0"/>
                  <a:ea typeface="Arial" pitchFamily="34" charset="0"/>
                  <a:cs typeface="Arial" pitchFamily="34" charset="0"/>
                </a:rPr>
                <a:t>DESTINATION</a:t>
              </a:r>
              <a:endParaRPr kumimoji="0" lang="ar-DZ" sz="1200" b="0" i="0" u="none" strike="noStrike" cap="none" normalizeH="0" baseline="0" smtClean="0">
                <a:ln>
                  <a:noFill/>
                </a:ln>
                <a:solidFill>
                  <a:schemeClr val="tx1"/>
                </a:solidFill>
                <a:effectLst/>
                <a:latin typeface="Arial" pitchFamily="34" charset="0"/>
                <a:cs typeface="Arial" pitchFamily="34" charset="0"/>
              </a:endParaRPr>
            </a:p>
          </p:txBody>
        </p:sp>
        <p:sp>
          <p:nvSpPr>
            <p:cNvPr id="1105" name="Text Box 81"/>
            <p:cNvSpPr txBox="1">
              <a:spLocks noChangeArrowheads="1"/>
            </p:cNvSpPr>
            <p:nvPr/>
          </p:nvSpPr>
          <p:spPr bwMode="auto">
            <a:xfrm>
              <a:off x="3374" y="12871"/>
              <a:ext cx="1048" cy="40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1200" b="0" i="0" u="none" strike="noStrike" cap="none" normalizeH="0" baseline="0" smtClean="0">
                  <a:ln>
                    <a:noFill/>
                  </a:ln>
                  <a:solidFill>
                    <a:schemeClr val="tx1"/>
                  </a:solidFill>
                  <a:effectLst/>
                  <a:latin typeface="Times New Roman" pitchFamily="18" charset="0"/>
                  <a:ea typeface="Arial" pitchFamily="34" charset="0"/>
                  <a:cs typeface="Arial" pitchFamily="34" charset="0"/>
                </a:rPr>
                <a:t>Codage</a:t>
              </a:r>
              <a:endParaRPr kumimoji="0" lang="ar-DZ" sz="1200" b="0" i="0" u="none" strike="noStrike" cap="none" normalizeH="0" baseline="0" smtClean="0">
                <a:ln>
                  <a:noFill/>
                </a:ln>
                <a:solidFill>
                  <a:schemeClr val="tx1"/>
                </a:solidFill>
                <a:effectLst/>
                <a:latin typeface="Arial" pitchFamily="34" charset="0"/>
                <a:cs typeface="Arial" pitchFamily="34" charset="0"/>
              </a:endParaRPr>
            </a:p>
          </p:txBody>
        </p:sp>
        <p:sp>
          <p:nvSpPr>
            <p:cNvPr id="1106" name="Text Box 82"/>
            <p:cNvSpPr txBox="1">
              <a:spLocks noChangeArrowheads="1"/>
            </p:cNvSpPr>
            <p:nvPr/>
          </p:nvSpPr>
          <p:spPr bwMode="auto">
            <a:xfrm>
              <a:off x="5201" y="12871"/>
              <a:ext cx="1048" cy="40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1200" b="0" i="0" u="none" strike="noStrike" cap="none" normalizeH="0" baseline="0" smtClean="0">
                  <a:ln>
                    <a:noFill/>
                  </a:ln>
                  <a:solidFill>
                    <a:schemeClr val="tx1"/>
                  </a:solidFill>
                  <a:effectLst/>
                  <a:latin typeface="Times New Roman" pitchFamily="18" charset="0"/>
                  <a:ea typeface="Arial" pitchFamily="34" charset="0"/>
                  <a:cs typeface="Arial" pitchFamily="34" charset="0"/>
                </a:rPr>
                <a:t>Bruit</a:t>
              </a:r>
              <a:endParaRPr kumimoji="0" lang="ar-DZ" sz="1200" b="0" i="0" u="none" strike="noStrike" cap="none" normalizeH="0" baseline="0" smtClean="0">
                <a:ln>
                  <a:noFill/>
                </a:ln>
                <a:solidFill>
                  <a:schemeClr val="tx1"/>
                </a:solidFill>
                <a:effectLst/>
                <a:latin typeface="Arial" pitchFamily="34" charset="0"/>
                <a:cs typeface="Arial" pitchFamily="34" charset="0"/>
              </a:endParaRPr>
            </a:p>
          </p:txBody>
        </p:sp>
        <p:sp>
          <p:nvSpPr>
            <p:cNvPr id="1107" name="Text Box 83"/>
            <p:cNvSpPr txBox="1">
              <a:spLocks noChangeArrowheads="1"/>
            </p:cNvSpPr>
            <p:nvPr/>
          </p:nvSpPr>
          <p:spPr bwMode="auto">
            <a:xfrm>
              <a:off x="6951" y="12871"/>
              <a:ext cx="1048" cy="40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1200" b="0" i="0" u="none" strike="noStrike" cap="none" normalizeH="0" baseline="0" smtClean="0">
                  <a:ln>
                    <a:noFill/>
                  </a:ln>
                  <a:solidFill>
                    <a:schemeClr val="tx1"/>
                  </a:solidFill>
                  <a:effectLst/>
                  <a:latin typeface="Times New Roman" pitchFamily="18" charset="0"/>
                  <a:ea typeface="Arial" pitchFamily="34" charset="0"/>
                  <a:cs typeface="Arial" pitchFamily="34" charset="0"/>
                </a:rPr>
                <a:t>Décodage</a:t>
              </a:r>
              <a:endParaRPr kumimoji="0" lang="ar-DZ" sz="1200" b="0" i="0" u="none" strike="noStrike" cap="none" normalizeH="0" baseline="0" smtClean="0">
                <a:ln>
                  <a:noFill/>
                </a:ln>
                <a:solidFill>
                  <a:schemeClr val="tx1"/>
                </a:solidFill>
                <a:effectLst/>
                <a:latin typeface="Arial" pitchFamily="34" charset="0"/>
                <a:cs typeface="Arial" pitchFamily="34" charset="0"/>
              </a:endParaRPr>
            </a:p>
          </p:txBody>
        </p:sp>
        <p:sp>
          <p:nvSpPr>
            <p:cNvPr id="1108" name="Text Box 84"/>
            <p:cNvSpPr txBox="1">
              <a:spLocks noChangeArrowheads="1"/>
            </p:cNvSpPr>
            <p:nvPr/>
          </p:nvSpPr>
          <p:spPr bwMode="auto">
            <a:xfrm>
              <a:off x="2538" y="13194"/>
              <a:ext cx="1048" cy="40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1200" b="0" i="0" u="none" strike="noStrike" cap="none" normalizeH="0" baseline="0" smtClean="0">
                  <a:ln>
                    <a:noFill/>
                  </a:ln>
                  <a:solidFill>
                    <a:schemeClr val="tx1"/>
                  </a:solidFill>
                  <a:effectLst/>
                  <a:latin typeface="Times New Roman" pitchFamily="18" charset="0"/>
                  <a:ea typeface="Arial" pitchFamily="34" charset="0"/>
                  <a:cs typeface="Arial" pitchFamily="34" charset="0"/>
                </a:rPr>
                <a:t>Message</a:t>
              </a:r>
              <a:endParaRPr kumimoji="0" lang="ar-DZ" sz="1200" b="0" i="0" u="none" strike="noStrike" cap="none" normalizeH="0" baseline="0" smtClean="0">
                <a:ln>
                  <a:noFill/>
                </a:ln>
                <a:solidFill>
                  <a:schemeClr val="tx1"/>
                </a:solidFill>
                <a:effectLst/>
                <a:latin typeface="Arial" pitchFamily="34" charset="0"/>
                <a:cs typeface="Arial" pitchFamily="34" charset="0"/>
              </a:endParaRPr>
            </a:p>
          </p:txBody>
        </p:sp>
        <p:sp>
          <p:nvSpPr>
            <p:cNvPr id="1109" name="Text Box 85"/>
            <p:cNvSpPr txBox="1">
              <a:spLocks noChangeArrowheads="1"/>
            </p:cNvSpPr>
            <p:nvPr/>
          </p:nvSpPr>
          <p:spPr bwMode="auto">
            <a:xfrm>
              <a:off x="4324" y="13202"/>
              <a:ext cx="1048" cy="40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1200" b="0" i="0" u="none" strike="noStrike" cap="none" normalizeH="0" baseline="0" smtClean="0">
                  <a:ln>
                    <a:noFill/>
                  </a:ln>
                  <a:solidFill>
                    <a:schemeClr val="tx1"/>
                  </a:solidFill>
                  <a:effectLst/>
                  <a:latin typeface="Times New Roman" pitchFamily="18" charset="0"/>
                  <a:ea typeface="Arial" pitchFamily="34" charset="0"/>
                  <a:cs typeface="Arial" pitchFamily="34" charset="0"/>
                </a:rPr>
                <a:t>Signal émis</a:t>
              </a:r>
              <a:endParaRPr kumimoji="0" lang="ar-DZ" sz="1200" b="0" i="0" u="none" strike="noStrike" cap="none" normalizeH="0" baseline="0" smtClean="0">
                <a:ln>
                  <a:noFill/>
                </a:ln>
                <a:solidFill>
                  <a:schemeClr val="tx1"/>
                </a:solidFill>
                <a:effectLst/>
                <a:latin typeface="Arial" pitchFamily="34" charset="0"/>
                <a:cs typeface="Arial" pitchFamily="34" charset="0"/>
              </a:endParaRPr>
            </a:p>
          </p:txBody>
        </p:sp>
        <p:sp>
          <p:nvSpPr>
            <p:cNvPr id="1110" name="Text Box 86"/>
            <p:cNvSpPr txBox="1">
              <a:spLocks noChangeArrowheads="1"/>
            </p:cNvSpPr>
            <p:nvPr/>
          </p:nvSpPr>
          <p:spPr bwMode="auto">
            <a:xfrm>
              <a:off x="6182" y="13202"/>
              <a:ext cx="1048" cy="40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1200" b="0"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Signal reçu</a:t>
              </a:r>
              <a:endParaRPr kumimoji="0" lang="ar-DZ" sz="1200" b="0" i="0" u="none" strike="noStrike" cap="none" normalizeH="0" baseline="0" dirty="0" smtClean="0">
                <a:ln>
                  <a:noFill/>
                </a:ln>
                <a:solidFill>
                  <a:schemeClr val="tx1"/>
                </a:solidFill>
                <a:effectLst/>
                <a:latin typeface="Arial" pitchFamily="34" charset="0"/>
                <a:cs typeface="Arial" pitchFamily="34" charset="0"/>
              </a:endParaRPr>
            </a:p>
          </p:txBody>
        </p:sp>
        <p:sp>
          <p:nvSpPr>
            <p:cNvPr id="1111" name="Text Box 87"/>
            <p:cNvSpPr txBox="1">
              <a:spLocks noChangeArrowheads="1"/>
            </p:cNvSpPr>
            <p:nvPr/>
          </p:nvSpPr>
          <p:spPr bwMode="auto">
            <a:xfrm>
              <a:off x="7975" y="13142"/>
              <a:ext cx="1048" cy="40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1200" b="0" i="0" u="none" strike="noStrike" cap="none" normalizeH="0" baseline="0" smtClean="0">
                  <a:ln>
                    <a:noFill/>
                  </a:ln>
                  <a:solidFill>
                    <a:schemeClr val="tx1"/>
                  </a:solidFill>
                  <a:effectLst/>
                  <a:latin typeface="Times New Roman" pitchFamily="18" charset="0"/>
                  <a:ea typeface="Arial" pitchFamily="34" charset="0"/>
                  <a:cs typeface="Arial" pitchFamily="34" charset="0"/>
                </a:rPr>
                <a:t>Message</a:t>
              </a:r>
              <a:endParaRPr kumimoji="0" lang="ar-DZ" sz="12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1112" name="Group 88"/>
          <p:cNvGrpSpPr>
            <a:grpSpLocks/>
          </p:cNvGrpSpPr>
          <p:nvPr/>
        </p:nvGrpSpPr>
        <p:grpSpPr bwMode="auto">
          <a:xfrm>
            <a:off x="0" y="4500570"/>
            <a:ext cx="8028399" cy="2137071"/>
            <a:chOff x="982" y="1533"/>
            <a:chExt cx="8263" cy="3365"/>
          </a:xfrm>
        </p:grpSpPr>
        <p:grpSp>
          <p:nvGrpSpPr>
            <p:cNvPr id="1113" name="Group 89"/>
            <p:cNvGrpSpPr>
              <a:grpSpLocks/>
            </p:cNvGrpSpPr>
            <p:nvPr/>
          </p:nvGrpSpPr>
          <p:grpSpPr bwMode="auto">
            <a:xfrm>
              <a:off x="2563" y="1848"/>
              <a:ext cx="5785" cy="962"/>
              <a:chOff x="2671" y="1953"/>
              <a:chExt cx="5785" cy="962"/>
            </a:xfrm>
          </p:grpSpPr>
          <p:grpSp>
            <p:nvGrpSpPr>
              <p:cNvPr id="1114" name="Group 90"/>
              <p:cNvGrpSpPr>
                <a:grpSpLocks/>
              </p:cNvGrpSpPr>
              <p:nvPr/>
            </p:nvGrpSpPr>
            <p:grpSpPr bwMode="auto">
              <a:xfrm>
                <a:off x="2671" y="2617"/>
                <a:ext cx="1233" cy="117"/>
                <a:chOff x="2671" y="-132"/>
                <a:chExt cx="1233" cy="117"/>
              </a:xfrm>
            </p:grpSpPr>
            <p:sp>
              <p:nvSpPr>
                <p:cNvPr id="1115" name="Freeform 91"/>
                <p:cNvSpPr>
                  <a:spLocks/>
                </p:cNvSpPr>
                <p:nvPr/>
              </p:nvSpPr>
              <p:spPr bwMode="auto">
                <a:xfrm>
                  <a:off x="2671" y="-132"/>
                  <a:ext cx="1233" cy="117"/>
                </a:xfrm>
                <a:custGeom>
                  <a:avLst/>
                  <a:gdLst/>
                  <a:ahLst/>
                  <a:cxnLst>
                    <a:cxn ang="0">
                      <a:pos x="1116" y="0"/>
                    </a:cxn>
                    <a:cxn ang="0">
                      <a:pos x="1116" y="116"/>
                    </a:cxn>
                    <a:cxn ang="0">
                      <a:pos x="1218" y="66"/>
                    </a:cxn>
                    <a:cxn ang="0">
                      <a:pos x="1135" y="66"/>
                    </a:cxn>
                    <a:cxn ang="0">
                      <a:pos x="1140" y="64"/>
                    </a:cxn>
                    <a:cxn ang="0">
                      <a:pos x="1143" y="59"/>
                    </a:cxn>
                    <a:cxn ang="0">
                      <a:pos x="1140" y="53"/>
                    </a:cxn>
                    <a:cxn ang="0">
                      <a:pos x="1135" y="52"/>
                    </a:cxn>
                    <a:cxn ang="0">
                      <a:pos x="1218" y="52"/>
                    </a:cxn>
                    <a:cxn ang="0">
                      <a:pos x="1116" y="0"/>
                    </a:cxn>
                  </a:cxnLst>
                  <a:rect l="0" t="0" r="r" b="b"/>
                  <a:pathLst>
                    <a:path w="1233" h="117">
                      <a:moveTo>
                        <a:pt x="1116" y="0"/>
                      </a:moveTo>
                      <a:lnTo>
                        <a:pt x="1116" y="116"/>
                      </a:lnTo>
                      <a:lnTo>
                        <a:pt x="1218" y="66"/>
                      </a:lnTo>
                      <a:lnTo>
                        <a:pt x="1135" y="66"/>
                      </a:lnTo>
                      <a:lnTo>
                        <a:pt x="1140" y="64"/>
                      </a:lnTo>
                      <a:lnTo>
                        <a:pt x="1143" y="59"/>
                      </a:lnTo>
                      <a:lnTo>
                        <a:pt x="1140" y="53"/>
                      </a:lnTo>
                      <a:lnTo>
                        <a:pt x="1135" y="52"/>
                      </a:lnTo>
                      <a:lnTo>
                        <a:pt x="1218" y="52"/>
                      </a:lnTo>
                      <a:lnTo>
                        <a:pt x="1116"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sp>
              <p:nvSpPr>
                <p:cNvPr id="1116" name="Freeform 92"/>
                <p:cNvSpPr>
                  <a:spLocks/>
                </p:cNvSpPr>
                <p:nvPr/>
              </p:nvSpPr>
              <p:spPr bwMode="auto">
                <a:xfrm>
                  <a:off x="2671" y="-132"/>
                  <a:ext cx="1233" cy="117"/>
                </a:xfrm>
                <a:custGeom>
                  <a:avLst/>
                  <a:gdLst/>
                  <a:ahLst/>
                  <a:cxnLst>
                    <a:cxn ang="0">
                      <a:pos x="1116" y="52"/>
                    </a:cxn>
                    <a:cxn ang="0">
                      <a:pos x="7" y="52"/>
                    </a:cxn>
                    <a:cxn ang="0">
                      <a:pos x="3" y="53"/>
                    </a:cxn>
                    <a:cxn ang="0">
                      <a:pos x="0" y="59"/>
                    </a:cxn>
                    <a:cxn ang="0">
                      <a:pos x="3" y="64"/>
                    </a:cxn>
                    <a:cxn ang="0">
                      <a:pos x="7" y="66"/>
                    </a:cxn>
                    <a:cxn ang="0">
                      <a:pos x="1116" y="66"/>
                    </a:cxn>
                    <a:cxn ang="0">
                      <a:pos x="1116" y="52"/>
                    </a:cxn>
                  </a:cxnLst>
                  <a:rect l="0" t="0" r="r" b="b"/>
                  <a:pathLst>
                    <a:path w="1233" h="117">
                      <a:moveTo>
                        <a:pt x="1116" y="52"/>
                      </a:moveTo>
                      <a:lnTo>
                        <a:pt x="7" y="52"/>
                      </a:lnTo>
                      <a:lnTo>
                        <a:pt x="3" y="53"/>
                      </a:lnTo>
                      <a:lnTo>
                        <a:pt x="0" y="59"/>
                      </a:lnTo>
                      <a:lnTo>
                        <a:pt x="3" y="64"/>
                      </a:lnTo>
                      <a:lnTo>
                        <a:pt x="7" y="66"/>
                      </a:lnTo>
                      <a:lnTo>
                        <a:pt x="1116" y="66"/>
                      </a:lnTo>
                      <a:lnTo>
                        <a:pt x="1116" y="5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sp>
              <p:nvSpPr>
                <p:cNvPr id="1117" name="Freeform 93"/>
                <p:cNvSpPr>
                  <a:spLocks/>
                </p:cNvSpPr>
                <p:nvPr/>
              </p:nvSpPr>
              <p:spPr bwMode="auto">
                <a:xfrm>
                  <a:off x="2671" y="-132"/>
                  <a:ext cx="1233" cy="117"/>
                </a:xfrm>
                <a:custGeom>
                  <a:avLst/>
                  <a:gdLst/>
                  <a:ahLst/>
                  <a:cxnLst>
                    <a:cxn ang="0">
                      <a:pos x="1218" y="52"/>
                    </a:cxn>
                    <a:cxn ang="0">
                      <a:pos x="1135" y="52"/>
                    </a:cxn>
                    <a:cxn ang="0">
                      <a:pos x="1140" y="53"/>
                    </a:cxn>
                    <a:cxn ang="0">
                      <a:pos x="1143" y="59"/>
                    </a:cxn>
                    <a:cxn ang="0">
                      <a:pos x="1140" y="64"/>
                    </a:cxn>
                    <a:cxn ang="0">
                      <a:pos x="1135" y="66"/>
                    </a:cxn>
                    <a:cxn ang="0">
                      <a:pos x="1218" y="66"/>
                    </a:cxn>
                    <a:cxn ang="0">
                      <a:pos x="1233" y="59"/>
                    </a:cxn>
                    <a:cxn ang="0">
                      <a:pos x="1218" y="52"/>
                    </a:cxn>
                  </a:cxnLst>
                  <a:rect l="0" t="0" r="r" b="b"/>
                  <a:pathLst>
                    <a:path w="1233" h="117">
                      <a:moveTo>
                        <a:pt x="1218" y="52"/>
                      </a:moveTo>
                      <a:lnTo>
                        <a:pt x="1135" y="52"/>
                      </a:lnTo>
                      <a:lnTo>
                        <a:pt x="1140" y="53"/>
                      </a:lnTo>
                      <a:lnTo>
                        <a:pt x="1143" y="59"/>
                      </a:lnTo>
                      <a:lnTo>
                        <a:pt x="1140" y="64"/>
                      </a:lnTo>
                      <a:lnTo>
                        <a:pt x="1135" y="66"/>
                      </a:lnTo>
                      <a:lnTo>
                        <a:pt x="1218" y="66"/>
                      </a:lnTo>
                      <a:lnTo>
                        <a:pt x="1233" y="59"/>
                      </a:lnTo>
                      <a:lnTo>
                        <a:pt x="1218" y="5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grpSp>
          <p:grpSp>
            <p:nvGrpSpPr>
              <p:cNvPr id="1118" name="Group 94"/>
              <p:cNvGrpSpPr>
                <a:grpSpLocks/>
              </p:cNvGrpSpPr>
              <p:nvPr/>
            </p:nvGrpSpPr>
            <p:grpSpPr bwMode="auto">
              <a:xfrm>
                <a:off x="4763" y="2798"/>
                <a:ext cx="1233" cy="117"/>
                <a:chOff x="4763" y="49"/>
                <a:chExt cx="1233" cy="117"/>
              </a:xfrm>
            </p:grpSpPr>
            <p:sp>
              <p:nvSpPr>
                <p:cNvPr id="1119" name="Freeform 95"/>
                <p:cNvSpPr>
                  <a:spLocks/>
                </p:cNvSpPr>
                <p:nvPr/>
              </p:nvSpPr>
              <p:spPr bwMode="auto">
                <a:xfrm>
                  <a:off x="4763" y="49"/>
                  <a:ext cx="1233" cy="117"/>
                </a:xfrm>
                <a:custGeom>
                  <a:avLst/>
                  <a:gdLst/>
                  <a:ahLst/>
                  <a:cxnLst>
                    <a:cxn ang="0">
                      <a:pos x="1116" y="0"/>
                    </a:cxn>
                    <a:cxn ang="0">
                      <a:pos x="1116" y="117"/>
                    </a:cxn>
                    <a:cxn ang="0">
                      <a:pos x="1218" y="66"/>
                    </a:cxn>
                    <a:cxn ang="0">
                      <a:pos x="1135" y="66"/>
                    </a:cxn>
                    <a:cxn ang="0">
                      <a:pos x="1141" y="64"/>
                    </a:cxn>
                    <a:cxn ang="0">
                      <a:pos x="1142" y="59"/>
                    </a:cxn>
                    <a:cxn ang="0">
                      <a:pos x="1141" y="53"/>
                    </a:cxn>
                    <a:cxn ang="0">
                      <a:pos x="1135" y="51"/>
                    </a:cxn>
                    <a:cxn ang="0">
                      <a:pos x="1216" y="51"/>
                    </a:cxn>
                    <a:cxn ang="0">
                      <a:pos x="1116" y="0"/>
                    </a:cxn>
                  </a:cxnLst>
                  <a:rect l="0" t="0" r="r" b="b"/>
                  <a:pathLst>
                    <a:path w="1233" h="117">
                      <a:moveTo>
                        <a:pt x="1116" y="0"/>
                      </a:moveTo>
                      <a:lnTo>
                        <a:pt x="1116" y="117"/>
                      </a:lnTo>
                      <a:lnTo>
                        <a:pt x="1218" y="66"/>
                      </a:lnTo>
                      <a:lnTo>
                        <a:pt x="1135" y="66"/>
                      </a:lnTo>
                      <a:lnTo>
                        <a:pt x="1141" y="64"/>
                      </a:lnTo>
                      <a:lnTo>
                        <a:pt x="1142" y="59"/>
                      </a:lnTo>
                      <a:lnTo>
                        <a:pt x="1141" y="53"/>
                      </a:lnTo>
                      <a:lnTo>
                        <a:pt x="1135" y="51"/>
                      </a:lnTo>
                      <a:lnTo>
                        <a:pt x="1216" y="51"/>
                      </a:lnTo>
                      <a:lnTo>
                        <a:pt x="1116"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sp>
              <p:nvSpPr>
                <p:cNvPr id="1120" name="Freeform 96"/>
                <p:cNvSpPr>
                  <a:spLocks/>
                </p:cNvSpPr>
                <p:nvPr/>
              </p:nvSpPr>
              <p:spPr bwMode="auto">
                <a:xfrm>
                  <a:off x="4763" y="49"/>
                  <a:ext cx="1233" cy="117"/>
                </a:xfrm>
                <a:custGeom>
                  <a:avLst/>
                  <a:gdLst/>
                  <a:ahLst/>
                  <a:cxnLst>
                    <a:cxn ang="0">
                      <a:pos x="1116" y="51"/>
                    </a:cxn>
                    <a:cxn ang="0">
                      <a:pos x="7" y="51"/>
                    </a:cxn>
                    <a:cxn ang="0">
                      <a:pos x="2" y="53"/>
                    </a:cxn>
                    <a:cxn ang="0">
                      <a:pos x="0" y="59"/>
                    </a:cxn>
                    <a:cxn ang="0">
                      <a:pos x="2" y="64"/>
                    </a:cxn>
                    <a:cxn ang="0">
                      <a:pos x="7" y="66"/>
                    </a:cxn>
                    <a:cxn ang="0">
                      <a:pos x="1116" y="66"/>
                    </a:cxn>
                    <a:cxn ang="0">
                      <a:pos x="1116" y="51"/>
                    </a:cxn>
                  </a:cxnLst>
                  <a:rect l="0" t="0" r="r" b="b"/>
                  <a:pathLst>
                    <a:path w="1233" h="117">
                      <a:moveTo>
                        <a:pt x="1116" y="51"/>
                      </a:moveTo>
                      <a:lnTo>
                        <a:pt x="7" y="51"/>
                      </a:lnTo>
                      <a:lnTo>
                        <a:pt x="2" y="53"/>
                      </a:lnTo>
                      <a:lnTo>
                        <a:pt x="0" y="59"/>
                      </a:lnTo>
                      <a:lnTo>
                        <a:pt x="2" y="64"/>
                      </a:lnTo>
                      <a:lnTo>
                        <a:pt x="7" y="66"/>
                      </a:lnTo>
                      <a:lnTo>
                        <a:pt x="1116" y="66"/>
                      </a:lnTo>
                      <a:lnTo>
                        <a:pt x="1116" y="5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sp>
              <p:nvSpPr>
                <p:cNvPr id="1121" name="Freeform 97"/>
                <p:cNvSpPr>
                  <a:spLocks/>
                </p:cNvSpPr>
                <p:nvPr/>
              </p:nvSpPr>
              <p:spPr bwMode="auto">
                <a:xfrm>
                  <a:off x="4763" y="49"/>
                  <a:ext cx="1233" cy="117"/>
                </a:xfrm>
                <a:custGeom>
                  <a:avLst/>
                  <a:gdLst/>
                  <a:ahLst/>
                  <a:cxnLst>
                    <a:cxn ang="0">
                      <a:pos x="1216" y="51"/>
                    </a:cxn>
                    <a:cxn ang="0">
                      <a:pos x="1135" y="51"/>
                    </a:cxn>
                    <a:cxn ang="0">
                      <a:pos x="1141" y="53"/>
                    </a:cxn>
                    <a:cxn ang="0">
                      <a:pos x="1142" y="59"/>
                    </a:cxn>
                    <a:cxn ang="0">
                      <a:pos x="1141" y="64"/>
                    </a:cxn>
                    <a:cxn ang="0">
                      <a:pos x="1135" y="66"/>
                    </a:cxn>
                    <a:cxn ang="0">
                      <a:pos x="1218" y="66"/>
                    </a:cxn>
                    <a:cxn ang="0">
                      <a:pos x="1232" y="59"/>
                    </a:cxn>
                    <a:cxn ang="0">
                      <a:pos x="1216" y="51"/>
                    </a:cxn>
                  </a:cxnLst>
                  <a:rect l="0" t="0" r="r" b="b"/>
                  <a:pathLst>
                    <a:path w="1233" h="117">
                      <a:moveTo>
                        <a:pt x="1216" y="51"/>
                      </a:moveTo>
                      <a:lnTo>
                        <a:pt x="1135" y="51"/>
                      </a:lnTo>
                      <a:lnTo>
                        <a:pt x="1141" y="53"/>
                      </a:lnTo>
                      <a:lnTo>
                        <a:pt x="1142" y="59"/>
                      </a:lnTo>
                      <a:lnTo>
                        <a:pt x="1141" y="64"/>
                      </a:lnTo>
                      <a:lnTo>
                        <a:pt x="1135" y="66"/>
                      </a:lnTo>
                      <a:lnTo>
                        <a:pt x="1218" y="66"/>
                      </a:lnTo>
                      <a:lnTo>
                        <a:pt x="1232" y="59"/>
                      </a:lnTo>
                      <a:lnTo>
                        <a:pt x="1216" y="5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grpSp>
          <p:grpSp>
            <p:nvGrpSpPr>
              <p:cNvPr id="1122" name="Group 98"/>
              <p:cNvGrpSpPr>
                <a:grpSpLocks/>
              </p:cNvGrpSpPr>
              <p:nvPr/>
            </p:nvGrpSpPr>
            <p:grpSpPr bwMode="auto">
              <a:xfrm>
                <a:off x="7223" y="2616"/>
                <a:ext cx="1233" cy="117"/>
                <a:chOff x="7223" y="-144"/>
                <a:chExt cx="1233" cy="117"/>
              </a:xfrm>
            </p:grpSpPr>
            <p:sp>
              <p:nvSpPr>
                <p:cNvPr id="1123" name="Freeform 99"/>
                <p:cNvSpPr>
                  <a:spLocks/>
                </p:cNvSpPr>
                <p:nvPr/>
              </p:nvSpPr>
              <p:spPr bwMode="auto">
                <a:xfrm>
                  <a:off x="7223" y="-144"/>
                  <a:ext cx="1233" cy="117"/>
                </a:xfrm>
                <a:custGeom>
                  <a:avLst/>
                  <a:gdLst/>
                  <a:ahLst/>
                  <a:cxnLst>
                    <a:cxn ang="0">
                      <a:pos x="1116" y="0"/>
                    </a:cxn>
                    <a:cxn ang="0">
                      <a:pos x="1116" y="116"/>
                    </a:cxn>
                    <a:cxn ang="0">
                      <a:pos x="1218" y="66"/>
                    </a:cxn>
                    <a:cxn ang="0">
                      <a:pos x="1135" y="66"/>
                    </a:cxn>
                    <a:cxn ang="0">
                      <a:pos x="1140" y="64"/>
                    </a:cxn>
                    <a:cxn ang="0">
                      <a:pos x="1142" y="59"/>
                    </a:cxn>
                    <a:cxn ang="0">
                      <a:pos x="1140" y="53"/>
                    </a:cxn>
                    <a:cxn ang="0">
                      <a:pos x="1135" y="52"/>
                    </a:cxn>
                    <a:cxn ang="0">
                      <a:pos x="1218" y="52"/>
                    </a:cxn>
                    <a:cxn ang="0">
                      <a:pos x="1116" y="0"/>
                    </a:cxn>
                  </a:cxnLst>
                  <a:rect l="0" t="0" r="r" b="b"/>
                  <a:pathLst>
                    <a:path w="1233" h="117">
                      <a:moveTo>
                        <a:pt x="1116" y="0"/>
                      </a:moveTo>
                      <a:lnTo>
                        <a:pt x="1116" y="116"/>
                      </a:lnTo>
                      <a:lnTo>
                        <a:pt x="1218" y="66"/>
                      </a:lnTo>
                      <a:lnTo>
                        <a:pt x="1135" y="66"/>
                      </a:lnTo>
                      <a:lnTo>
                        <a:pt x="1140" y="64"/>
                      </a:lnTo>
                      <a:lnTo>
                        <a:pt x="1142" y="59"/>
                      </a:lnTo>
                      <a:lnTo>
                        <a:pt x="1140" y="53"/>
                      </a:lnTo>
                      <a:lnTo>
                        <a:pt x="1135" y="52"/>
                      </a:lnTo>
                      <a:lnTo>
                        <a:pt x="1218" y="52"/>
                      </a:lnTo>
                      <a:lnTo>
                        <a:pt x="1116"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sp>
              <p:nvSpPr>
                <p:cNvPr id="1124" name="Freeform 100"/>
                <p:cNvSpPr>
                  <a:spLocks/>
                </p:cNvSpPr>
                <p:nvPr/>
              </p:nvSpPr>
              <p:spPr bwMode="auto">
                <a:xfrm>
                  <a:off x="7223" y="-144"/>
                  <a:ext cx="1233" cy="117"/>
                </a:xfrm>
                <a:custGeom>
                  <a:avLst/>
                  <a:gdLst/>
                  <a:ahLst/>
                  <a:cxnLst>
                    <a:cxn ang="0">
                      <a:pos x="1116" y="52"/>
                    </a:cxn>
                    <a:cxn ang="0">
                      <a:pos x="7" y="52"/>
                    </a:cxn>
                    <a:cxn ang="0">
                      <a:pos x="2" y="53"/>
                    </a:cxn>
                    <a:cxn ang="0">
                      <a:pos x="0" y="59"/>
                    </a:cxn>
                    <a:cxn ang="0">
                      <a:pos x="2" y="64"/>
                    </a:cxn>
                    <a:cxn ang="0">
                      <a:pos x="7" y="66"/>
                    </a:cxn>
                    <a:cxn ang="0">
                      <a:pos x="1116" y="66"/>
                    </a:cxn>
                    <a:cxn ang="0">
                      <a:pos x="1116" y="52"/>
                    </a:cxn>
                  </a:cxnLst>
                  <a:rect l="0" t="0" r="r" b="b"/>
                  <a:pathLst>
                    <a:path w="1233" h="117">
                      <a:moveTo>
                        <a:pt x="1116" y="52"/>
                      </a:moveTo>
                      <a:lnTo>
                        <a:pt x="7" y="52"/>
                      </a:lnTo>
                      <a:lnTo>
                        <a:pt x="2" y="53"/>
                      </a:lnTo>
                      <a:lnTo>
                        <a:pt x="0" y="59"/>
                      </a:lnTo>
                      <a:lnTo>
                        <a:pt x="2" y="64"/>
                      </a:lnTo>
                      <a:lnTo>
                        <a:pt x="7" y="66"/>
                      </a:lnTo>
                      <a:lnTo>
                        <a:pt x="1116" y="66"/>
                      </a:lnTo>
                      <a:lnTo>
                        <a:pt x="1116" y="5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sp>
              <p:nvSpPr>
                <p:cNvPr id="1125" name="Freeform 101"/>
                <p:cNvSpPr>
                  <a:spLocks/>
                </p:cNvSpPr>
                <p:nvPr/>
              </p:nvSpPr>
              <p:spPr bwMode="auto">
                <a:xfrm>
                  <a:off x="7223" y="-144"/>
                  <a:ext cx="1233" cy="117"/>
                </a:xfrm>
                <a:custGeom>
                  <a:avLst/>
                  <a:gdLst/>
                  <a:ahLst/>
                  <a:cxnLst>
                    <a:cxn ang="0">
                      <a:pos x="1218" y="52"/>
                    </a:cxn>
                    <a:cxn ang="0">
                      <a:pos x="1135" y="52"/>
                    </a:cxn>
                    <a:cxn ang="0">
                      <a:pos x="1140" y="53"/>
                    </a:cxn>
                    <a:cxn ang="0">
                      <a:pos x="1142" y="59"/>
                    </a:cxn>
                    <a:cxn ang="0">
                      <a:pos x="1140" y="64"/>
                    </a:cxn>
                    <a:cxn ang="0">
                      <a:pos x="1135" y="66"/>
                    </a:cxn>
                    <a:cxn ang="0">
                      <a:pos x="1218" y="66"/>
                    </a:cxn>
                    <a:cxn ang="0">
                      <a:pos x="1232" y="59"/>
                    </a:cxn>
                    <a:cxn ang="0">
                      <a:pos x="1218" y="52"/>
                    </a:cxn>
                  </a:cxnLst>
                  <a:rect l="0" t="0" r="r" b="b"/>
                  <a:pathLst>
                    <a:path w="1233" h="117">
                      <a:moveTo>
                        <a:pt x="1218" y="52"/>
                      </a:moveTo>
                      <a:lnTo>
                        <a:pt x="1135" y="52"/>
                      </a:lnTo>
                      <a:lnTo>
                        <a:pt x="1140" y="53"/>
                      </a:lnTo>
                      <a:lnTo>
                        <a:pt x="1142" y="59"/>
                      </a:lnTo>
                      <a:lnTo>
                        <a:pt x="1140" y="64"/>
                      </a:lnTo>
                      <a:lnTo>
                        <a:pt x="1135" y="66"/>
                      </a:lnTo>
                      <a:lnTo>
                        <a:pt x="1218" y="66"/>
                      </a:lnTo>
                      <a:lnTo>
                        <a:pt x="1232" y="59"/>
                      </a:lnTo>
                      <a:lnTo>
                        <a:pt x="1218" y="5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grpSp>
          <p:grpSp>
            <p:nvGrpSpPr>
              <p:cNvPr id="1126" name="Group 102"/>
              <p:cNvGrpSpPr>
                <a:grpSpLocks/>
              </p:cNvGrpSpPr>
              <p:nvPr/>
            </p:nvGrpSpPr>
            <p:grpSpPr bwMode="auto">
              <a:xfrm>
                <a:off x="4721" y="1968"/>
                <a:ext cx="117" cy="533"/>
                <a:chOff x="4721" y="-781"/>
                <a:chExt cx="117" cy="533"/>
              </a:xfrm>
            </p:grpSpPr>
            <p:sp>
              <p:nvSpPr>
                <p:cNvPr id="1127" name="Freeform 103"/>
                <p:cNvSpPr>
                  <a:spLocks/>
                </p:cNvSpPr>
                <p:nvPr/>
              </p:nvSpPr>
              <p:spPr bwMode="auto">
                <a:xfrm>
                  <a:off x="4721" y="-781"/>
                  <a:ext cx="117" cy="533"/>
                </a:xfrm>
                <a:custGeom>
                  <a:avLst/>
                  <a:gdLst/>
                  <a:ahLst/>
                  <a:cxnLst>
                    <a:cxn ang="0">
                      <a:pos x="50" y="416"/>
                    </a:cxn>
                    <a:cxn ang="0">
                      <a:pos x="0" y="416"/>
                    </a:cxn>
                    <a:cxn ang="0">
                      <a:pos x="59" y="533"/>
                    </a:cxn>
                    <a:cxn ang="0">
                      <a:pos x="103" y="443"/>
                    </a:cxn>
                    <a:cxn ang="0">
                      <a:pos x="59" y="443"/>
                    </a:cxn>
                    <a:cxn ang="0">
                      <a:pos x="53" y="440"/>
                    </a:cxn>
                    <a:cxn ang="0">
                      <a:pos x="50" y="435"/>
                    </a:cxn>
                    <a:cxn ang="0">
                      <a:pos x="50" y="416"/>
                    </a:cxn>
                  </a:cxnLst>
                  <a:rect l="0" t="0" r="r" b="b"/>
                  <a:pathLst>
                    <a:path w="117" h="533">
                      <a:moveTo>
                        <a:pt x="50" y="416"/>
                      </a:moveTo>
                      <a:lnTo>
                        <a:pt x="0" y="416"/>
                      </a:lnTo>
                      <a:lnTo>
                        <a:pt x="59" y="533"/>
                      </a:lnTo>
                      <a:lnTo>
                        <a:pt x="103" y="443"/>
                      </a:lnTo>
                      <a:lnTo>
                        <a:pt x="59" y="443"/>
                      </a:lnTo>
                      <a:lnTo>
                        <a:pt x="53" y="440"/>
                      </a:lnTo>
                      <a:lnTo>
                        <a:pt x="50" y="435"/>
                      </a:lnTo>
                      <a:lnTo>
                        <a:pt x="50" y="41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sp>
              <p:nvSpPr>
                <p:cNvPr id="1128" name="Freeform 104"/>
                <p:cNvSpPr>
                  <a:spLocks/>
                </p:cNvSpPr>
                <p:nvPr/>
              </p:nvSpPr>
              <p:spPr bwMode="auto">
                <a:xfrm>
                  <a:off x="4721" y="-781"/>
                  <a:ext cx="117" cy="533"/>
                </a:xfrm>
                <a:custGeom>
                  <a:avLst/>
                  <a:gdLst/>
                  <a:ahLst/>
                  <a:cxnLst>
                    <a:cxn ang="0">
                      <a:pos x="59" y="0"/>
                    </a:cxn>
                    <a:cxn ang="0">
                      <a:pos x="53" y="2"/>
                    </a:cxn>
                    <a:cxn ang="0">
                      <a:pos x="50" y="7"/>
                    </a:cxn>
                    <a:cxn ang="0">
                      <a:pos x="50" y="435"/>
                    </a:cxn>
                    <a:cxn ang="0">
                      <a:pos x="53" y="440"/>
                    </a:cxn>
                    <a:cxn ang="0">
                      <a:pos x="59" y="443"/>
                    </a:cxn>
                    <a:cxn ang="0">
                      <a:pos x="63" y="440"/>
                    </a:cxn>
                    <a:cxn ang="0">
                      <a:pos x="66" y="435"/>
                    </a:cxn>
                    <a:cxn ang="0">
                      <a:pos x="66" y="7"/>
                    </a:cxn>
                    <a:cxn ang="0">
                      <a:pos x="63" y="2"/>
                    </a:cxn>
                    <a:cxn ang="0">
                      <a:pos x="59" y="0"/>
                    </a:cxn>
                  </a:cxnLst>
                  <a:rect l="0" t="0" r="r" b="b"/>
                  <a:pathLst>
                    <a:path w="117" h="533">
                      <a:moveTo>
                        <a:pt x="59" y="0"/>
                      </a:moveTo>
                      <a:lnTo>
                        <a:pt x="53" y="2"/>
                      </a:lnTo>
                      <a:lnTo>
                        <a:pt x="50" y="7"/>
                      </a:lnTo>
                      <a:lnTo>
                        <a:pt x="50" y="435"/>
                      </a:lnTo>
                      <a:lnTo>
                        <a:pt x="53" y="440"/>
                      </a:lnTo>
                      <a:lnTo>
                        <a:pt x="59" y="443"/>
                      </a:lnTo>
                      <a:lnTo>
                        <a:pt x="63" y="440"/>
                      </a:lnTo>
                      <a:lnTo>
                        <a:pt x="66" y="435"/>
                      </a:lnTo>
                      <a:lnTo>
                        <a:pt x="66" y="7"/>
                      </a:lnTo>
                      <a:lnTo>
                        <a:pt x="63" y="2"/>
                      </a:lnTo>
                      <a:lnTo>
                        <a:pt x="59"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sp>
              <p:nvSpPr>
                <p:cNvPr id="1129" name="Freeform 105"/>
                <p:cNvSpPr>
                  <a:spLocks/>
                </p:cNvSpPr>
                <p:nvPr/>
              </p:nvSpPr>
              <p:spPr bwMode="auto">
                <a:xfrm>
                  <a:off x="4721" y="-781"/>
                  <a:ext cx="117" cy="533"/>
                </a:xfrm>
                <a:custGeom>
                  <a:avLst/>
                  <a:gdLst/>
                  <a:ahLst/>
                  <a:cxnLst>
                    <a:cxn ang="0">
                      <a:pos x="116" y="416"/>
                    </a:cxn>
                    <a:cxn ang="0">
                      <a:pos x="66" y="416"/>
                    </a:cxn>
                    <a:cxn ang="0">
                      <a:pos x="66" y="435"/>
                    </a:cxn>
                    <a:cxn ang="0">
                      <a:pos x="63" y="440"/>
                    </a:cxn>
                    <a:cxn ang="0">
                      <a:pos x="59" y="443"/>
                    </a:cxn>
                    <a:cxn ang="0">
                      <a:pos x="103" y="443"/>
                    </a:cxn>
                    <a:cxn ang="0">
                      <a:pos x="116" y="416"/>
                    </a:cxn>
                  </a:cxnLst>
                  <a:rect l="0" t="0" r="r" b="b"/>
                  <a:pathLst>
                    <a:path w="117" h="533">
                      <a:moveTo>
                        <a:pt x="116" y="416"/>
                      </a:moveTo>
                      <a:lnTo>
                        <a:pt x="66" y="416"/>
                      </a:lnTo>
                      <a:lnTo>
                        <a:pt x="66" y="435"/>
                      </a:lnTo>
                      <a:lnTo>
                        <a:pt x="63" y="440"/>
                      </a:lnTo>
                      <a:lnTo>
                        <a:pt x="59" y="443"/>
                      </a:lnTo>
                      <a:lnTo>
                        <a:pt x="103" y="443"/>
                      </a:lnTo>
                      <a:lnTo>
                        <a:pt x="116" y="41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grpSp>
          <p:grpSp>
            <p:nvGrpSpPr>
              <p:cNvPr id="1130" name="Group 106"/>
              <p:cNvGrpSpPr>
                <a:grpSpLocks/>
              </p:cNvGrpSpPr>
              <p:nvPr/>
            </p:nvGrpSpPr>
            <p:grpSpPr bwMode="auto">
              <a:xfrm>
                <a:off x="6054" y="1953"/>
                <a:ext cx="117" cy="533"/>
                <a:chOff x="6054" y="-796"/>
                <a:chExt cx="117" cy="533"/>
              </a:xfrm>
            </p:grpSpPr>
            <p:sp>
              <p:nvSpPr>
                <p:cNvPr id="1131" name="Freeform 107"/>
                <p:cNvSpPr>
                  <a:spLocks/>
                </p:cNvSpPr>
                <p:nvPr/>
              </p:nvSpPr>
              <p:spPr bwMode="auto">
                <a:xfrm>
                  <a:off x="6054" y="-796"/>
                  <a:ext cx="117" cy="533"/>
                </a:xfrm>
                <a:custGeom>
                  <a:avLst/>
                  <a:gdLst/>
                  <a:ahLst/>
                  <a:cxnLst>
                    <a:cxn ang="0">
                      <a:pos x="52" y="417"/>
                    </a:cxn>
                    <a:cxn ang="0">
                      <a:pos x="0" y="417"/>
                    </a:cxn>
                    <a:cxn ang="0">
                      <a:pos x="59" y="533"/>
                    </a:cxn>
                    <a:cxn ang="0">
                      <a:pos x="103" y="443"/>
                    </a:cxn>
                    <a:cxn ang="0">
                      <a:pos x="59" y="443"/>
                    </a:cxn>
                    <a:cxn ang="0">
                      <a:pos x="53" y="441"/>
                    </a:cxn>
                    <a:cxn ang="0">
                      <a:pos x="52" y="436"/>
                    </a:cxn>
                    <a:cxn ang="0">
                      <a:pos x="52" y="417"/>
                    </a:cxn>
                  </a:cxnLst>
                  <a:rect l="0" t="0" r="r" b="b"/>
                  <a:pathLst>
                    <a:path w="117" h="533">
                      <a:moveTo>
                        <a:pt x="52" y="417"/>
                      </a:moveTo>
                      <a:lnTo>
                        <a:pt x="0" y="417"/>
                      </a:lnTo>
                      <a:lnTo>
                        <a:pt x="59" y="533"/>
                      </a:lnTo>
                      <a:lnTo>
                        <a:pt x="103" y="443"/>
                      </a:lnTo>
                      <a:lnTo>
                        <a:pt x="59" y="443"/>
                      </a:lnTo>
                      <a:lnTo>
                        <a:pt x="53" y="441"/>
                      </a:lnTo>
                      <a:lnTo>
                        <a:pt x="52" y="436"/>
                      </a:lnTo>
                      <a:lnTo>
                        <a:pt x="52" y="417"/>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sp>
              <p:nvSpPr>
                <p:cNvPr id="1132" name="Freeform 108"/>
                <p:cNvSpPr>
                  <a:spLocks/>
                </p:cNvSpPr>
                <p:nvPr/>
              </p:nvSpPr>
              <p:spPr bwMode="auto">
                <a:xfrm>
                  <a:off x="6054" y="-796"/>
                  <a:ext cx="117" cy="533"/>
                </a:xfrm>
                <a:custGeom>
                  <a:avLst/>
                  <a:gdLst/>
                  <a:ahLst/>
                  <a:cxnLst>
                    <a:cxn ang="0">
                      <a:pos x="59" y="0"/>
                    </a:cxn>
                    <a:cxn ang="0">
                      <a:pos x="53" y="3"/>
                    </a:cxn>
                    <a:cxn ang="0">
                      <a:pos x="52" y="8"/>
                    </a:cxn>
                    <a:cxn ang="0">
                      <a:pos x="52" y="436"/>
                    </a:cxn>
                    <a:cxn ang="0">
                      <a:pos x="53" y="441"/>
                    </a:cxn>
                    <a:cxn ang="0">
                      <a:pos x="59" y="443"/>
                    </a:cxn>
                    <a:cxn ang="0">
                      <a:pos x="64" y="441"/>
                    </a:cxn>
                    <a:cxn ang="0">
                      <a:pos x="66" y="436"/>
                    </a:cxn>
                    <a:cxn ang="0">
                      <a:pos x="66" y="8"/>
                    </a:cxn>
                    <a:cxn ang="0">
                      <a:pos x="64" y="3"/>
                    </a:cxn>
                    <a:cxn ang="0">
                      <a:pos x="59" y="0"/>
                    </a:cxn>
                  </a:cxnLst>
                  <a:rect l="0" t="0" r="r" b="b"/>
                  <a:pathLst>
                    <a:path w="117" h="533">
                      <a:moveTo>
                        <a:pt x="59" y="0"/>
                      </a:moveTo>
                      <a:lnTo>
                        <a:pt x="53" y="3"/>
                      </a:lnTo>
                      <a:lnTo>
                        <a:pt x="52" y="8"/>
                      </a:lnTo>
                      <a:lnTo>
                        <a:pt x="52" y="436"/>
                      </a:lnTo>
                      <a:lnTo>
                        <a:pt x="53" y="441"/>
                      </a:lnTo>
                      <a:lnTo>
                        <a:pt x="59" y="443"/>
                      </a:lnTo>
                      <a:lnTo>
                        <a:pt x="64" y="441"/>
                      </a:lnTo>
                      <a:lnTo>
                        <a:pt x="66" y="436"/>
                      </a:lnTo>
                      <a:lnTo>
                        <a:pt x="66" y="8"/>
                      </a:lnTo>
                      <a:lnTo>
                        <a:pt x="64" y="3"/>
                      </a:lnTo>
                      <a:lnTo>
                        <a:pt x="59"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sp>
              <p:nvSpPr>
                <p:cNvPr id="1133" name="Freeform 109"/>
                <p:cNvSpPr>
                  <a:spLocks/>
                </p:cNvSpPr>
                <p:nvPr/>
              </p:nvSpPr>
              <p:spPr bwMode="auto">
                <a:xfrm>
                  <a:off x="6054" y="-796"/>
                  <a:ext cx="117" cy="533"/>
                </a:xfrm>
                <a:custGeom>
                  <a:avLst/>
                  <a:gdLst/>
                  <a:ahLst/>
                  <a:cxnLst>
                    <a:cxn ang="0">
                      <a:pos x="116" y="417"/>
                    </a:cxn>
                    <a:cxn ang="0">
                      <a:pos x="66" y="417"/>
                    </a:cxn>
                    <a:cxn ang="0">
                      <a:pos x="66" y="436"/>
                    </a:cxn>
                    <a:cxn ang="0">
                      <a:pos x="64" y="441"/>
                    </a:cxn>
                    <a:cxn ang="0">
                      <a:pos x="59" y="443"/>
                    </a:cxn>
                    <a:cxn ang="0">
                      <a:pos x="103" y="443"/>
                    </a:cxn>
                    <a:cxn ang="0">
                      <a:pos x="116" y="417"/>
                    </a:cxn>
                  </a:cxnLst>
                  <a:rect l="0" t="0" r="r" b="b"/>
                  <a:pathLst>
                    <a:path w="117" h="533">
                      <a:moveTo>
                        <a:pt x="116" y="417"/>
                      </a:moveTo>
                      <a:lnTo>
                        <a:pt x="66" y="417"/>
                      </a:lnTo>
                      <a:lnTo>
                        <a:pt x="66" y="436"/>
                      </a:lnTo>
                      <a:lnTo>
                        <a:pt x="64" y="441"/>
                      </a:lnTo>
                      <a:lnTo>
                        <a:pt x="59" y="443"/>
                      </a:lnTo>
                      <a:lnTo>
                        <a:pt x="103" y="443"/>
                      </a:lnTo>
                      <a:lnTo>
                        <a:pt x="116" y="417"/>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grpSp>
        </p:grpSp>
        <p:grpSp>
          <p:nvGrpSpPr>
            <p:cNvPr id="1134" name="Group 110"/>
            <p:cNvGrpSpPr>
              <a:grpSpLocks/>
            </p:cNvGrpSpPr>
            <p:nvPr/>
          </p:nvGrpSpPr>
          <p:grpSpPr bwMode="auto">
            <a:xfrm>
              <a:off x="6528" y="3755"/>
              <a:ext cx="1958" cy="781"/>
              <a:chOff x="7065" y="-23"/>
              <a:chExt cx="1958" cy="781"/>
            </a:xfrm>
          </p:grpSpPr>
          <p:grpSp>
            <p:nvGrpSpPr>
              <p:cNvPr id="1135" name="Group 111"/>
              <p:cNvGrpSpPr>
                <a:grpSpLocks/>
              </p:cNvGrpSpPr>
              <p:nvPr/>
            </p:nvGrpSpPr>
            <p:grpSpPr bwMode="auto">
              <a:xfrm>
                <a:off x="7075" y="631"/>
                <a:ext cx="1934" cy="117"/>
                <a:chOff x="7075" y="631"/>
                <a:chExt cx="1934" cy="117"/>
              </a:xfrm>
            </p:grpSpPr>
            <p:sp>
              <p:nvSpPr>
                <p:cNvPr id="1136" name="Freeform 112"/>
                <p:cNvSpPr>
                  <a:spLocks/>
                </p:cNvSpPr>
                <p:nvPr/>
              </p:nvSpPr>
              <p:spPr bwMode="auto">
                <a:xfrm>
                  <a:off x="7075" y="631"/>
                  <a:ext cx="1934" cy="117"/>
                </a:xfrm>
                <a:custGeom>
                  <a:avLst/>
                  <a:gdLst/>
                  <a:ahLst/>
                  <a:cxnLst>
                    <a:cxn ang="0">
                      <a:pos x="117" y="0"/>
                    </a:cxn>
                    <a:cxn ang="0">
                      <a:pos x="0" y="59"/>
                    </a:cxn>
                    <a:cxn ang="0">
                      <a:pos x="117" y="116"/>
                    </a:cxn>
                    <a:cxn ang="0">
                      <a:pos x="117" y="66"/>
                    </a:cxn>
                    <a:cxn ang="0">
                      <a:pos x="97" y="66"/>
                    </a:cxn>
                    <a:cxn ang="0">
                      <a:pos x="93" y="64"/>
                    </a:cxn>
                    <a:cxn ang="0">
                      <a:pos x="90" y="59"/>
                    </a:cxn>
                    <a:cxn ang="0">
                      <a:pos x="93" y="53"/>
                    </a:cxn>
                    <a:cxn ang="0">
                      <a:pos x="97" y="52"/>
                    </a:cxn>
                    <a:cxn ang="0">
                      <a:pos x="117" y="52"/>
                    </a:cxn>
                    <a:cxn ang="0">
                      <a:pos x="117" y="0"/>
                    </a:cxn>
                  </a:cxnLst>
                  <a:rect l="0" t="0" r="r" b="b"/>
                  <a:pathLst>
                    <a:path w="1934" h="117">
                      <a:moveTo>
                        <a:pt x="117" y="0"/>
                      </a:moveTo>
                      <a:lnTo>
                        <a:pt x="0" y="59"/>
                      </a:lnTo>
                      <a:lnTo>
                        <a:pt x="117" y="116"/>
                      </a:lnTo>
                      <a:lnTo>
                        <a:pt x="117" y="66"/>
                      </a:lnTo>
                      <a:lnTo>
                        <a:pt x="97" y="66"/>
                      </a:lnTo>
                      <a:lnTo>
                        <a:pt x="93" y="64"/>
                      </a:lnTo>
                      <a:lnTo>
                        <a:pt x="90" y="59"/>
                      </a:lnTo>
                      <a:lnTo>
                        <a:pt x="93" y="53"/>
                      </a:lnTo>
                      <a:lnTo>
                        <a:pt x="97" y="52"/>
                      </a:lnTo>
                      <a:lnTo>
                        <a:pt x="117" y="52"/>
                      </a:lnTo>
                      <a:lnTo>
                        <a:pt x="117"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sp>
              <p:nvSpPr>
                <p:cNvPr id="1137" name="Freeform 113"/>
                <p:cNvSpPr>
                  <a:spLocks/>
                </p:cNvSpPr>
                <p:nvPr/>
              </p:nvSpPr>
              <p:spPr bwMode="auto">
                <a:xfrm>
                  <a:off x="7075" y="631"/>
                  <a:ext cx="1934" cy="117"/>
                </a:xfrm>
                <a:custGeom>
                  <a:avLst/>
                  <a:gdLst/>
                  <a:ahLst/>
                  <a:cxnLst>
                    <a:cxn ang="0">
                      <a:pos x="117" y="52"/>
                    </a:cxn>
                    <a:cxn ang="0">
                      <a:pos x="97" y="52"/>
                    </a:cxn>
                    <a:cxn ang="0">
                      <a:pos x="93" y="53"/>
                    </a:cxn>
                    <a:cxn ang="0">
                      <a:pos x="90" y="59"/>
                    </a:cxn>
                    <a:cxn ang="0">
                      <a:pos x="93" y="64"/>
                    </a:cxn>
                    <a:cxn ang="0">
                      <a:pos x="97" y="66"/>
                    </a:cxn>
                    <a:cxn ang="0">
                      <a:pos x="117" y="66"/>
                    </a:cxn>
                    <a:cxn ang="0">
                      <a:pos x="117" y="52"/>
                    </a:cxn>
                  </a:cxnLst>
                  <a:rect l="0" t="0" r="r" b="b"/>
                  <a:pathLst>
                    <a:path w="1934" h="117">
                      <a:moveTo>
                        <a:pt x="117" y="52"/>
                      </a:moveTo>
                      <a:lnTo>
                        <a:pt x="97" y="52"/>
                      </a:lnTo>
                      <a:lnTo>
                        <a:pt x="93" y="53"/>
                      </a:lnTo>
                      <a:lnTo>
                        <a:pt x="90" y="59"/>
                      </a:lnTo>
                      <a:lnTo>
                        <a:pt x="93" y="64"/>
                      </a:lnTo>
                      <a:lnTo>
                        <a:pt x="97" y="66"/>
                      </a:lnTo>
                      <a:lnTo>
                        <a:pt x="117" y="66"/>
                      </a:lnTo>
                      <a:lnTo>
                        <a:pt x="117" y="5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sp>
              <p:nvSpPr>
                <p:cNvPr id="1138" name="Freeform 114"/>
                <p:cNvSpPr>
                  <a:spLocks/>
                </p:cNvSpPr>
                <p:nvPr/>
              </p:nvSpPr>
              <p:spPr bwMode="auto">
                <a:xfrm>
                  <a:off x="7075" y="631"/>
                  <a:ext cx="1934" cy="117"/>
                </a:xfrm>
                <a:custGeom>
                  <a:avLst/>
                  <a:gdLst/>
                  <a:ahLst/>
                  <a:cxnLst>
                    <a:cxn ang="0">
                      <a:pos x="1926" y="52"/>
                    </a:cxn>
                    <a:cxn ang="0">
                      <a:pos x="117" y="52"/>
                    </a:cxn>
                    <a:cxn ang="0">
                      <a:pos x="117" y="66"/>
                    </a:cxn>
                    <a:cxn ang="0">
                      <a:pos x="1926" y="66"/>
                    </a:cxn>
                    <a:cxn ang="0">
                      <a:pos x="1931" y="64"/>
                    </a:cxn>
                    <a:cxn ang="0">
                      <a:pos x="1933" y="59"/>
                    </a:cxn>
                    <a:cxn ang="0">
                      <a:pos x="1931" y="53"/>
                    </a:cxn>
                    <a:cxn ang="0">
                      <a:pos x="1926" y="52"/>
                    </a:cxn>
                  </a:cxnLst>
                  <a:rect l="0" t="0" r="r" b="b"/>
                  <a:pathLst>
                    <a:path w="1934" h="117">
                      <a:moveTo>
                        <a:pt x="1926" y="52"/>
                      </a:moveTo>
                      <a:lnTo>
                        <a:pt x="117" y="52"/>
                      </a:lnTo>
                      <a:lnTo>
                        <a:pt x="117" y="66"/>
                      </a:lnTo>
                      <a:lnTo>
                        <a:pt x="1926" y="66"/>
                      </a:lnTo>
                      <a:lnTo>
                        <a:pt x="1931" y="64"/>
                      </a:lnTo>
                      <a:lnTo>
                        <a:pt x="1933" y="59"/>
                      </a:lnTo>
                      <a:lnTo>
                        <a:pt x="1931" y="53"/>
                      </a:lnTo>
                      <a:lnTo>
                        <a:pt x="1926" y="5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grpSp>
          <p:grpSp>
            <p:nvGrpSpPr>
              <p:cNvPr id="1139" name="Group 115"/>
              <p:cNvGrpSpPr>
                <a:grpSpLocks/>
              </p:cNvGrpSpPr>
              <p:nvPr/>
            </p:nvGrpSpPr>
            <p:grpSpPr bwMode="auto">
              <a:xfrm>
                <a:off x="9016" y="-16"/>
                <a:ext cx="2" cy="701"/>
                <a:chOff x="9016" y="-16"/>
                <a:chExt cx="2" cy="701"/>
              </a:xfrm>
            </p:grpSpPr>
            <p:sp>
              <p:nvSpPr>
                <p:cNvPr id="1140" name="Freeform 116"/>
                <p:cNvSpPr>
                  <a:spLocks/>
                </p:cNvSpPr>
                <p:nvPr/>
              </p:nvSpPr>
              <p:spPr bwMode="auto">
                <a:xfrm>
                  <a:off x="9016" y="-16"/>
                  <a:ext cx="2" cy="701"/>
                </a:xfrm>
                <a:custGeom>
                  <a:avLst/>
                  <a:gdLst/>
                  <a:ahLst/>
                  <a:cxnLst>
                    <a:cxn ang="0">
                      <a:pos x="0" y="701"/>
                    </a:cxn>
                    <a:cxn ang="0">
                      <a:pos x="0" y="0"/>
                    </a:cxn>
                  </a:cxnLst>
                  <a:rect l="0" t="0" r="r" b="b"/>
                  <a:pathLst>
                    <a:path h="701">
                      <a:moveTo>
                        <a:pt x="0" y="701"/>
                      </a:moveTo>
                      <a:lnTo>
                        <a:pt x="0" y="0"/>
                      </a:lnTo>
                    </a:path>
                  </a:pathLst>
                </a:custGeom>
                <a:noFill/>
                <a:ln w="9258">
                  <a:solidFill>
                    <a:srgbClr val="000000"/>
                  </a:solidFill>
                  <a:round/>
                  <a:headEnd/>
                  <a:tailEnd/>
                </a:ln>
              </p:spPr>
              <p:txBody>
                <a:bodyPr vert="horz" wrap="square" lIns="91440" tIns="45720" rIns="91440" bIns="45720" numCol="1" anchor="t" anchorCtr="0" compatLnSpc="1">
                  <a:prstTxWarp prst="textNoShape">
                    <a:avLst/>
                  </a:prstTxWarp>
                </a:bodyPr>
                <a:lstStyle/>
                <a:p>
                  <a:endParaRPr lang="ar-DZ"/>
                </a:p>
              </p:txBody>
            </p:sp>
          </p:grpSp>
        </p:grpSp>
        <p:grpSp>
          <p:nvGrpSpPr>
            <p:cNvPr id="1141" name="Group 117"/>
            <p:cNvGrpSpPr>
              <a:grpSpLocks/>
            </p:cNvGrpSpPr>
            <p:nvPr/>
          </p:nvGrpSpPr>
          <p:grpSpPr bwMode="auto">
            <a:xfrm>
              <a:off x="2563" y="4028"/>
              <a:ext cx="1474" cy="723"/>
              <a:chOff x="2437" y="78"/>
              <a:chExt cx="1474" cy="723"/>
            </a:xfrm>
          </p:grpSpPr>
          <p:grpSp>
            <p:nvGrpSpPr>
              <p:cNvPr id="1142" name="Group 118"/>
              <p:cNvGrpSpPr>
                <a:grpSpLocks/>
              </p:cNvGrpSpPr>
              <p:nvPr/>
            </p:nvGrpSpPr>
            <p:grpSpPr bwMode="auto">
              <a:xfrm>
                <a:off x="2503" y="786"/>
                <a:ext cx="1401" cy="2"/>
                <a:chOff x="2503" y="786"/>
                <a:chExt cx="1401" cy="2"/>
              </a:xfrm>
            </p:grpSpPr>
            <p:sp>
              <p:nvSpPr>
                <p:cNvPr id="1143" name="Freeform 119"/>
                <p:cNvSpPr>
                  <a:spLocks/>
                </p:cNvSpPr>
                <p:nvPr/>
              </p:nvSpPr>
              <p:spPr bwMode="auto">
                <a:xfrm>
                  <a:off x="2503" y="786"/>
                  <a:ext cx="1401" cy="2"/>
                </a:xfrm>
                <a:custGeom>
                  <a:avLst/>
                  <a:gdLst/>
                  <a:ahLst/>
                  <a:cxnLst>
                    <a:cxn ang="0">
                      <a:pos x="1401" y="0"/>
                    </a:cxn>
                    <a:cxn ang="0">
                      <a:pos x="0" y="0"/>
                    </a:cxn>
                  </a:cxnLst>
                  <a:rect l="0" t="0" r="r" b="b"/>
                  <a:pathLst>
                    <a:path w="1401">
                      <a:moveTo>
                        <a:pt x="1401" y="0"/>
                      </a:moveTo>
                      <a:lnTo>
                        <a:pt x="0" y="0"/>
                      </a:lnTo>
                    </a:path>
                  </a:pathLst>
                </a:custGeom>
                <a:noFill/>
                <a:ln w="9258">
                  <a:solidFill>
                    <a:srgbClr val="000000"/>
                  </a:solidFill>
                  <a:round/>
                  <a:headEnd/>
                  <a:tailEnd/>
                </a:ln>
              </p:spPr>
              <p:txBody>
                <a:bodyPr vert="horz" wrap="square" lIns="91440" tIns="45720" rIns="91440" bIns="45720" numCol="1" anchor="t" anchorCtr="0" compatLnSpc="1">
                  <a:prstTxWarp prst="textNoShape">
                    <a:avLst/>
                  </a:prstTxWarp>
                </a:bodyPr>
                <a:lstStyle/>
                <a:p>
                  <a:endParaRPr lang="ar-DZ"/>
                </a:p>
              </p:txBody>
            </p:sp>
          </p:grpSp>
          <p:grpSp>
            <p:nvGrpSpPr>
              <p:cNvPr id="1144" name="Group 120"/>
              <p:cNvGrpSpPr>
                <a:grpSpLocks/>
              </p:cNvGrpSpPr>
              <p:nvPr/>
            </p:nvGrpSpPr>
            <p:grpSpPr bwMode="auto">
              <a:xfrm>
                <a:off x="2444" y="85"/>
                <a:ext cx="118" cy="708"/>
                <a:chOff x="2444" y="85"/>
                <a:chExt cx="118" cy="708"/>
              </a:xfrm>
            </p:grpSpPr>
            <p:sp>
              <p:nvSpPr>
                <p:cNvPr id="1145" name="Freeform 121"/>
                <p:cNvSpPr>
                  <a:spLocks/>
                </p:cNvSpPr>
                <p:nvPr/>
              </p:nvSpPr>
              <p:spPr bwMode="auto">
                <a:xfrm>
                  <a:off x="2444" y="85"/>
                  <a:ext cx="118" cy="708"/>
                </a:xfrm>
                <a:custGeom>
                  <a:avLst/>
                  <a:gdLst/>
                  <a:ahLst/>
                  <a:cxnLst>
                    <a:cxn ang="0">
                      <a:pos x="59" y="90"/>
                    </a:cxn>
                    <a:cxn ang="0">
                      <a:pos x="54" y="92"/>
                    </a:cxn>
                    <a:cxn ang="0">
                      <a:pos x="52" y="97"/>
                    </a:cxn>
                    <a:cxn ang="0">
                      <a:pos x="52" y="701"/>
                    </a:cxn>
                    <a:cxn ang="0">
                      <a:pos x="54" y="706"/>
                    </a:cxn>
                    <a:cxn ang="0">
                      <a:pos x="59" y="708"/>
                    </a:cxn>
                    <a:cxn ang="0">
                      <a:pos x="64" y="706"/>
                    </a:cxn>
                    <a:cxn ang="0">
                      <a:pos x="66" y="701"/>
                    </a:cxn>
                    <a:cxn ang="0">
                      <a:pos x="66" y="97"/>
                    </a:cxn>
                    <a:cxn ang="0">
                      <a:pos x="64" y="92"/>
                    </a:cxn>
                    <a:cxn ang="0">
                      <a:pos x="59" y="90"/>
                    </a:cxn>
                  </a:cxnLst>
                  <a:rect l="0" t="0" r="r" b="b"/>
                  <a:pathLst>
                    <a:path w="118" h="708">
                      <a:moveTo>
                        <a:pt x="59" y="90"/>
                      </a:moveTo>
                      <a:lnTo>
                        <a:pt x="54" y="92"/>
                      </a:lnTo>
                      <a:lnTo>
                        <a:pt x="52" y="97"/>
                      </a:lnTo>
                      <a:lnTo>
                        <a:pt x="52" y="701"/>
                      </a:lnTo>
                      <a:lnTo>
                        <a:pt x="54" y="706"/>
                      </a:lnTo>
                      <a:lnTo>
                        <a:pt x="59" y="708"/>
                      </a:lnTo>
                      <a:lnTo>
                        <a:pt x="64" y="706"/>
                      </a:lnTo>
                      <a:lnTo>
                        <a:pt x="66" y="701"/>
                      </a:lnTo>
                      <a:lnTo>
                        <a:pt x="66" y="97"/>
                      </a:lnTo>
                      <a:lnTo>
                        <a:pt x="64" y="92"/>
                      </a:lnTo>
                      <a:lnTo>
                        <a:pt x="59" y="9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sp>
              <p:nvSpPr>
                <p:cNvPr id="1146" name="Freeform 122"/>
                <p:cNvSpPr>
                  <a:spLocks/>
                </p:cNvSpPr>
                <p:nvPr/>
              </p:nvSpPr>
              <p:spPr bwMode="auto">
                <a:xfrm>
                  <a:off x="2444" y="85"/>
                  <a:ext cx="118" cy="708"/>
                </a:xfrm>
                <a:custGeom>
                  <a:avLst/>
                  <a:gdLst/>
                  <a:ahLst/>
                  <a:cxnLst>
                    <a:cxn ang="0">
                      <a:pos x="59" y="0"/>
                    </a:cxn>
                    <a:cxn ang="0">
                      <a:pos x="0" y="118"/>
                    </a:cxn>
                    <a:cxn ang="0">
                      <a:pos x="52" y="118"/>
                    </a:cxn>
                    <a:cxn ang="0">
                      <a:pos x="52" y="97"/>
                    </a:cxn>
                    <a:cxn ang="0">
                      <a:pos x="54" y="92"/>
                    </a:cxn>
                    <a:cxn ang="0">
                      <a:pos x="59" y="90"/>
                    </a:cxn>
                    <a:cxn ang="0">
                      <a:pos x="104" y="90"/>
                    </a:cxn>
                    <a:cxn ang="0">
                      <a:pos x="59" y="0"/>
                    </a:cxn>
                  </a:cxnLst>
                  <a:rect l="0" t="0" r="r" b="b"/>
                  <a:pathLst>
                    <a:path w="118" h="708">
                      <a:moveTo>
                        <a:pt x="59" y="0"/>
                      </a:moveTo>
                      <a:lnTo>
                        <a:pt x="0" y="118"/>
                      </a:lnTo>
                      <a:lnTo>
                        <a:pt x="52" y="118"/>
                      </a:lnTo>
                      <a:lnTo>
                        <a:pt x="52" y="97"/>
                      </a:lnTo>
                      <a:lnTo>
                        <a:pt x="54" y="92"/>
                      </a:lnTo>
                      <a:lnTo>
                        <a:pt x="59" y="90"/>
                      </a:lnTo>
                      <a:lnTo>
                        <a:pt x="104" y="90"/>
                      </a:lnTo>
                      <a:lnTo>
                        <a:pt x="59"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sp>
              <p:nvSpPr>
                <p:cNvPr id="1147" name="Freeform 123"/>
                <p:cNvSpPr>
                  <a:spLocks/>
                </p:cNvSpPr>
                <p:nvPr/>
              </p:nvSpPr>
              <p:spPr bwMode="auto">
                <a:xfrm>
                  <a:off x="2444" y="85"/>
                  <a:ext cx="118" cy="708"/>
                </a:xfrm>
                <a:custGeom>
                  <a:avLst/>
                  <a:gdLst/>
                  <a:ahLst/>
                  <a:cxnLst>
                    <a:cxn ang="0">
                      <a:pos x="104" y="90"/>
                    </a:cxn>
                    <a:cxn ang="0">
                      <a:pos x="59" y="90"/>
                    </a:cxn>
                    <a:cxn ang="0">
                      <a:pos x="64" y="92"/>
                    </a:cxn>
                    <a:cxn ang="0">
                      <a:pos x="66" y="97"/>
                    </a:cxn>
                    <a:cxn ang="0">
                      <a:pos x="66" y="118"/>
                    </a:cxn>
                    <a:cxn ang="0">
                      <a:pos x="118" y="118"/>
                    </a:cxn>
                    <a:cxn ang="0">
                      <a:pos x="104" y="90"/>
                    </a:cxn>
                  </a:cxnLst>
                  <a:rect l="0" t="0" r="r" b="b"/>
                  <a:pathLst>
                    <a:path w="118" h="708">
                      <a:moveTo>
                        <a:pt x="104" y="90"/>
                      </a:moveTo>
                      <a:lnTo>
                        <a:pt x="59" y="90"/>
                      </a:lnTo>
                      <a:lnTo>
                        <a:pt x="64" y="92"/>
                      </a:lnTo>
                      <a:lnTo>
                        <a:pt x="66" y="97"/>
                      </a:lnTo>
                      <a:lnTo>
                        <a:pt x="66" y="118"/>
                      </a:lnTo>
                      <a:lnTo>
                        <a:pt x="118" y="118"/>
                      </a:lnTo>
                      <a:lnTo>
                        <a:pt x="104" y="9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ar-DZ"/>
                </a:p>
              </p:txBody>
            </p:sp>
          </p:grpSp>
        </p:grpSp>
        <p:sp>
          <p:nvSpPr>
            <p:cNvPr id="1148" name="Text Box 124"/>
            <p:cNvSpPr txBox="1">
              <a:spLocks noChangeArrowheads="1"/>
            </p:cNvSpPr>
            <p:nvPr/>
          </p:nvSpPr>
          <p:spPr bwMode="auto">
            <a:xfrm>
              <a:off x="3153" y="3783"/>
              <a:ext cx="4791" cy="111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1100" b="0" i="0" u="none" strike="noStrike" cap="none" normalizeH="0" baseline="0" dirty="0" smtClean="0">
                  <a:ln>
                    <a:noFill/>
                  </a:ln>
                  <a:solidFill>
                    <a:schemeClr val="tx1"/>
                  </a:solidFill>
                  <a:effectLst/>
                  <a:latin typeface="Calibri" pitchFamily="34" charset="0"/>
                  <a:ea typeface="Arial" pitchFamily="34" charset="0"/>
                  <a:cs typeface="Arial" pitchFamily="34" charset="0"/>
                </a:rPr>
                <a:t>      RECEPTEUR</a:t>
              </a:r>
              <a:endParaRPr kumimoji="0" lang="en-US" sz="1100" b="0" i="0"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914400" marR="1993900" lvl="2" indent="0" algn="ctr" defTabSz="914400" rtl="0" eaLnBrk="1" fontAlgn="base" latinLnBrk="0" hangingPunct="1">
                <a:lnSpc>
                  <a:spcPct val="100000"/>
                </a:lnSpc>
                <a:spcBef>
                  <a:spcPts val="363"/>
                </a:spcBef>
                <a:spcAft>
                  <a:spcPct val="0"/>
                </a:spcAft>
                <a:buClrTx/>
                <a:buSzTx/>
                <a:buFontTx/>
                <a:buNone/>
                <a:tabLst/>
              </a:pPr>
              <a:r>
                <a:rPr kumimoji="0" lang="fr-FR" sz="1100" b="0" i="0" u="none" strike="noStrike" cap="none" normalizeH="0" baseline="0" dirty="0" err="1" smtClean="0">
                  <a:ln>
                    <a:noFill/>
                  </a:ln>
                  <a:solidFill>
                    <a:schemeClr val="tx1"/>
                  </a:solidFill>
                  <a:effectLst/>
                  <a:latin typeface="Arial" pitchFamily="34" charset="0"/>
                  <a:ea typeface="Arial" pitchFamily="34" charset="0"/>
                  <a:cs typeface="Arial" pitchFamily="34" charset="0"/>
                </a:rPr>
                <a:t>Feed-Back</a:t>
              </a:r>
              <a:r>
                <a:rPr kumimoji="0" lang="fr-FR" sz="1100" b="0" i="0" u="none" strike="noStrike" cap="none" normalizeH="0" baseline="0" dirty="0" smtClean="0">
                  <a:ln>
                    <a:noFill/>
                  </a:ln>
                  <a:solidFill>
                    <a:schemeClr val="tx1"/>
                  </a:solidFill>
                  <a:effectLst/>
                  <a:latin typeface="Arial" pitchFamily="34" charset="0"/>
                  <a:ea typeface="Arial" pitchFamily="34" charset="0"/>
                  <a:cs typeface="Arial" pitchFamily="34" charset="0"/>
                </a:rPr>
                <a:t> rétroaction</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ar-D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49" name="Text Box 125"/>
            <p:cNvSpPr txBox="1">
              <a:spLocks noChangeArrowheads="1"/>
            </p:cNvSpPr>
            <p:nvPr/>
          </p:nvSpPr>
          <p:spPr bwMode="auto">
            <a:xfrm>
              <a:off x="982" y="2629"/>
              <a:ext cx="1774" cy="45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57200" marR="0" lvl="1" indent="0" algn="l"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chemeClr val="tx1"/>
                  </a:solidFill>
                  <a:effectLst/>
                  <a:latin typeface="Arial" pitchFamily="34" charset="0"/>
                  <a:ea typeface="Arial" pitchFamily="34" charset="0"/>
                  <a:cs typeface="Arial" pitchFamily="34" charset="0"/>
                </a:rPr>
                <a:t>EMETTEUR</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ar-DZ" sz="1800" b="0" i="0" u="none" strike="noStrike" cap="none" normalizeH="0" baseline="0" smtClean="0">
                <a:ln>
                  <a:noFill/>
                </a:ln>
                <a:solidFill>
                  <a:schemeClr val="tx1"/>
                </a:solidFill>
                <a:effectLst/>
                <a:latin typeface="Arial" pitchFamily="34" charset="0"/>
                <a:cs typeface="Arial" pitchFamily="34" charset="0"/>
              </a:endParaRPr>
            </a:p>
          </p:txBody>
        </p:sp>
        <p:sp>
          <p:nvSpPr>
            <p:cNvPr id="1150" name="Text Box 126"/>
            <p:cNvSpPr txBox="1">
              <a:spLocks noChangeArrowheads="1"/>
            </p:cNvSpPr>
            <p:nvPr/>
          </p:nvSpPr>
          <p:spPr bwMode="auto">
            <a:xfrm>
              <a:off x="3102" y="2693"/>
              <a:ext cx="1774" cy="45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914400" marR="0" lvl="2" indent="0" algn="l"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chemeClr val="tx1"/>
                  </a:solidFill>
                  <a:effectLst/>
                  <a:latin typeface="Arial" pitchFamily="34" charset="0"/>
                  <a:ea typeface="Arial" pitchFamily="34" charset="0"/>
                  <a:cs typeface="Arial" pitchFamily="34" charset="0"/>
                </a:rPr>
                <a:t>Codage</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ar-DZ" sz="1800" b="0" i="0" u="none" strike="noStrike" cap="none" normalizeH="0" baseline="0" smtClean="0">
                <a:ln>
                  <a:noFill/>
                </a:ln>
                <a:solidFill>
                  <a:schemeClr val="tx1"/>
                </a:solidFill>
                <a:effectLst/>
                <a:latin typeface="Arial" pitchFamily="34" charset="0"/>
                <a:cs typeface="Arial" pitchFamily="34" charset="0"/>
              </a:endParaRPr>
            </a:p>
          </p:txBody>
        </p:sp>
        <p:sp>
          <p:nvSpPr>
            <p:cNvPr id="1151" name="Text Box 127"/>
            <p:cNvSpPr txBox="1">
              <a:spLocks noChangeArrowheads="1"/>
            </p:cNvSpPr>
            <p:nvPr/>
          </p:nvSpPr>
          <p:spPr bwMode="auto">
            <a:xfrm>
              <a:off x="5137" y="2628"/>
              <a:ext cx="2200" cy="45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914400" marR="0" lvl="2" indent="0" algn="l"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smtClean="0">
                  <a:ln>
                    <a:noFill/>
                  </a:ln>
                  <a:solidFill>
                    <a:schemeClr val="tx1"/>
                  </a:solidFill>
                  <a:effectLst/>
                  <a:latin typeface="Arial" pitchFamily="34" charset="0"/>
                  <a:ea typeface="Arial" pitchFamily="34" charset="0"/>
                  <a:cs typeface="Arial" pitchFamily="34" charset="0"/>
                </a:rPr>
                <a:t>MESSAGE</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ar-DZ" sz="1800" b="0" i="0" u="none" strike="noStrike" cap="none" normalizeH="0" baseline="0" smtClean="0">
                <a:ln>
                  <a:noFill/>
                </a:ln>
                <a:solidFill>
                  <a:schemeClr val="tx1"/>
                </a:solidFill>
                <a:effectLst/>
                <a:latin typeface="Arial" pitchFamily="34" charset="0"/>
                <a:cs typeface="Arial" pitchFamily="34" charset="0"/>
              </a:endParaRPr>
            </a:p>
          </p:txBody>
        </p:sp>
        <p:sp>
          <p:nvSpPr>
            <p:cNvPr id="1152" name="Text Box 128"/>
            <p:cNvSpPr txBox="1">
              <a:spLocks noChangeArrowheads="1"/>
            </p:cNvSpPr>
            <p:nvPr/>
          </p:nvSpPr>
          <p:spPr bwMode="auto">
            <a:xfrm>
              <a:off x="5024" y="1533"/>
              <a:ext cx="2200" cy="45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100" b="0" i="0" u="none" strike="noStrike" cap="none" normalizeH="0" baseline="0" dirty="0" smtClean="0">
                  <a:ln>
                    <a:noFill/>
                  </a:ln>
                  <a:solidFill>
                    <a:schemeClr val="tx1"/>
                  </a:solidFill>
                  <a:effectLst/>
                  <a:latin typeface="Calibri" pitchFamily="34" charset="0"/>
                  <a:ea typeface="Arial" pitchFamily="34" charset="0"/>
                  <a:cs typeface="Arial" pitchFamily="34" charset="0"/>
                </a:rPr>
                <a:t>Bruits</a:t>
              </a:r>
              <a:endParaRPr kumimoji="0" lang="ar-D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53" name="Text Box 129"/>
            <p:cNvSpPr txBox="1">
              <a:spLocks noChangeArrowheads="1"/>
            </p:cNvSpPr>
            <p:nvPr/>
          </p:nvSpPr>
          <p:spPr bwMode="auto">
            <a:xfrm>
              <a:off x="3452" y="1983"/>
              <a:ext cx="2200" cy="45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1100" b="0" i="0" u="none" strike="noStrike" cap="none" normalizeH="0" baseline="0" dirty="0" smtClean="0">
                  <a:ln>
                    <a:noFill/>
                  </a:ln>
                  <a:solidFill>
                    <a:schemeClr val="tx1"/>
                  </a:solidFill>
                  <a:effectLst/>
                  <a:latin typeface="Calibri" pitchFamily="34" charset="0"/>
                  <a:ea typeface="Arial" pitchFamily="34" charset="0"/>
                  <a:cs typeface="Arial" pitchFamily="34" charset="0"/>
                </a:rPr>
                <a:t>Canal</a:t>
              </a:r>
              <a:endParaRPr kumimoji="0" lang="ar-D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54" name="Text Box 130"/>
            <p:cNvSpPr txBox="1">
              <a:spLocks noChangeArrowheads="1"/>
            </p:cNvSpPr>
            <p:nvPr/>
          </p:nvSpPr>
          <p:spPr bwMode="auto">
            <a:xfrm>
              <a:off x="6896" y="1758"/>
              <a:ext cx="2200" cy="45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1100" b="0" i="0" u="none" strike="noStrike" cap="none" normalizeH="0" baseline="0" dirty="0" smtClean="0">
                  <a:ln>
                    <a:noFill/>
                  </a:ln>
                  <a:solidFill>
                    <a:schemeClr val="tx1"/>
                  </a:solidFill>
                  <a:effectLst/>
                  <a:latin typeface="Calibri" pitchFamily="34" charset="0"/>
                  <a:ea typeface="Arial" pitchFamily="34" charset="0"/>
                  <a:cs typeface="Arial" pitchFamily="34" charset="0"/>
                </a:rPr>
                <a:t>Référent</a:t>
              </a:r>
              <a:endParaRPr kumimoji="0" lang="ar-D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55" name="Text Box 131"/>
            <p:cNvSpPr txBox="1">
              <a:spLocks noChangeArrowheads="1"/>
            </p:cNvSpPr>
            <p:nvPr/>
          </p:nvSpPr>
          <p:spPr bwMode="auto">
            <a:xfrm>
              <a:off x="7045" y="2658"/>
              <a:ext cx="2200" cy="45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fr-FR" sz="1100" b="0" i="0" u="none" strike="noStrike" cap="none" normalizeH="0" baseline="0" dirty="0" smtClean="0">
                  <a:ln>
                    <a:noFill/>
                  </a:ln>
                  <a:solidFill>
                    <a:schemeClr val="tx1"/>
                  </a:solidFill>
                  <a:effectLst/>
                  <a:latin typeface="Calibri" pitchFamily="34" charset="0"/>
                  <a:ea typeface="Arial" pitchFamily="34" charset="0"/>
                  <a:cs typeface="Arial" pitchFamily="34" charset="0"/>
                </a:rPr>
                <a:t>Décodage</a:t>
              </a:r>
              <a:endParaRPr kumimoji="0" lang="ar-DZ" sz="1800" b="0" i="0" u="none" strike="noStrike" cap="none" normalizeH="0" baseline="0" dirty="0" smtClean="0">
                <a:ln>
                  <a:noFill/>
                </a:ln>
                <a:solidFill>
                  <a:schemeClr val="tx1"/>
                </a:solidFill>
                <a:effectLst/>
                <a:latin typeface="Arial" pitchFamily="34" charset="0"/>
                <a:cs typeface="Arial" pitchFamily="34" charset="0"/>
              </a:endParaRPr>
            </a:p>
          </p:txBody>
        </p:sp>
      </p:grpSp>
    </p:spTree>
  </p:cSld>
  <p:clrMapOvr>
    <a:masterClrMapping/>
  </p:clrMapOvr>
  <p:transition>
    <p:wipe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401080" cy="6143668"/>
          </a:xfrm>
        </p:spPr>
        <p:txBody>
          <a:bodyPr>
            <a:normAutofit/>
          </a:bodyPr>
          <a:lstStyle/>
          <a:p>
            <a:pPr algn="just" rtl="0"/>
            <a:r>
              <a:rPr lang="fr-FR" sz="1800" b="1" dirty="0" err="1"/>
              <a:t>b-Le</a:t>
            </a:r>
            <a:r>
              <a:rPr lang="fr-FR" sz="1800" b="1" dirty="0"/>
              <a:t> modèle du télégraphe et la </a:t>
            </a:r>
            <a:r>
              <a:rPr lang="fr-FR" sz="1800" b="1" dirty="0" smtClean="0"/>
              <a:t>linguistique</a:t>
            </a:r>
          </a:p>
          <a:p>
            <a:pPr algn="just" rtl="0"/>
            <a:endParaRPr lang="en-US" sz="1800" b="1" dirty="0"/>
          </a:p>
          <a:p>
            <a:pPr algn="just" rtl="0">
              <a:buNone/>
            </a:pPr>
            <a:r>
              <a:rPr lang="fr-FR" sz="1800" dirty="0" smtClean="0"/>
              <a:t>	</a:t>
            </a:r>
            <a:r>
              <a:rPr lang="fr-FR" sz="2000" dirty="0" smtClean="0"/>
              <a:t>A </a:t>
            </a:r>
            <a:r>
              <a:rPr lang="fr-FR" sz="2000" dirty="0"/>
              <a:t>la suite de cela, R. Jakobson s’est inspiré de la cybernétique, la science de l’information et du modèle de N. Wiener pour proposer une </a:t>
            </a:r>
            <a:r>
              <a:rPr lang="fr-FR" sz="2000" dirty="0" err="1" smtClean="0"/>
              <a:t>appro</a:t>
            </a:r>
            <a:endParaRPr lang="fr-FR" sz="2000" dirty="0" smtClean="0"/>
          </a:p>
          <a:p>
            <a:pPr algn="just" rtl="0">
              <a:buNone/>
            </a:pPr>
            <a:r>
              <a:rPr lang="fr-FR" sz="2000" dirty="0" smtClean="0"/>
              <a:t>	Le </a:t>
            </a:r>
            <a:r>
              <a:rPr lang="fr-FR" sz="2000" dirty="0"/>
              <a:t>message renvoie au </a:t>
            </a:r>
            <a:r>
              <a:rPr lang="fr-FR" sz="2000" b="1" dirty="0"/>
              <a:t>contexte</a:t>
            </a:r>
            <a:r>
              <a:rPr lang="fr-FR" sz="2000" dirty="0"/>
              <a:t>, au </a:t>
            </a:r>
            <a:r>
              <a:rPr lang="fr-FR" sz="2000" b="1" dirty="0"/>
              <a:t>code commun au destinateur/destinataire </a:t>
            </a:r>
            <a:r>
              <a:rPr lang="fr-FR" sz="2000" dirty="0"/>
              <a:t>(il encode et décode) et au canal physique. Ce schéma peut s’adapter à d’autre forme de communication </a:t>
            </a:r>
            <a:r>
              <a:rPr lang="fr-FR" sz="2000" b="1" dirty="0"/>
              <a:t>le langage.</a:t>
            </a:r>
            <a:r>
              <a:rPr lang="fr-FR" sz="2000" dirty="0"/>
              <a:t> Il décline ce schéma afin d’identifier les fonctions qu’il attribut au langage. Le tableau suivant permet de mieux comprendre ces différentes fonctions.</a:t>
            </a:r>
            <a:endParaRPr lang="en-US" sz="2000" dirty="0"/>
          </a:p>
          <a:p>
            <a:pPr algn="just" rtl="0">
              <a:buNone/>
            </a:pPr>
            <a:r>
              <a:rPr lang="fr-FR" sz="2000" dirty="0" smtClean="0"/>
              <a:t>	</a:t>
            </a:r>
            <a:r>
              <a:rPr lang="fr-FR" sz="2000" dirty="0" err="1" smtClean="0"/>
              <a:t>che</a:t>
            </a:r>
            <a:r>
              <a:rPr lang="fr-FR" sz="2000" dirty="0" smtClean="0"/>
              <a:t> </a:t>
            </a:r>
            <a:r>
              <a:rPr lang="fr-FR" sz="2000" dirty="0"/>
              <a:t>sur le langage</a:t>
            </a:r>
            <a:endParaRPr lang="ar-DZ" sz="2000" dirty="0"/>
          </a:p>
        </p:txBody>
      </p:sp>
    </p:spTree>
  </p:cSld>
  <p:clrMapOvr>
    <a:masterClrMapping/>
  </p:clrMapOvr>
  <p:transition>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85728"/>
            <a:ext cx="8715436" cy="6357982"/>
          </a:xfrm>
        </p:spPr>
        <p:txBody>
          <a:bodyPr/>
          <a:lstStyle/>
          <a:p>
            <a:pPr algn="l" rtl="0"/>
            <a:r>
              <a:rPr lang="fr-FR" sz="1800" b="1" i="1" u="heavy" dirty="0"/>
              <a:t>Figure n°3 : Les fonctions du langage selon </a:t>
            </a:r>
            <a:r>
              <a:rPr lang="fr-FR" sz="1800" b="1" i="1" u="heavy" dirty="0" smtClean="0"/>
              <a:t>Jakobson</a:t>
            </a:r>
          </a:p>
          <a:p>
            <a:pPr algn="l" rtl="0"/>
            <a:endParaRPr lang="fr-FR" sz="1800" b="1" i="1" u="heavy" dirty="0"/>
          </a:p>
          <a:p>
            <a:pPr algn="l" rtl="0"/>
            <a:endParaRPr lang="fr-FR" sz="1800" b="1" i="1" u="heavy" dirty="0" smtClean="0"/>
          </a:p>
          <a:p>
            <a:pPr algn="l" rtl="0"/>
            <a:endParaRPr lang="fr-FR" sz="1800" b="1" i="1" u="heavy" dirty="0"/>
          </a:p>
          <a:p>
            <a:pPr algn="l" rtl="0"/>
            <a:endParaRPr lang="fr-FR" sz="1800" b="1" i="1" u="heavy" dirty="0" smtClean="0"/>
          </a:p>
          <a:p>
            <a:pPr algn="l" rtl="0"/>
            <a:endParaRPr lang="fr-FR" sz="1800" b="1" i="1" u="heavy" dirty="0"/>
          </a:p>
          <a:p>
            <a:pPr algn="l" rtl="0"/>
            <a:endParaRPr lang="fr-FR" sz="1800" b="1" i="1" u="heavy" dirty="0" smtClean="0"/>
          </a:p>
          <a:p>
            <a:pPr algn="l" rtl="0"/>
            <a:endParaRPr lang="fr-FR" sz="1800" b="1" i="1" u="heavy" dirty="0"/>
          </a:p>
          <a:p>
            <a:pPr algn="l" rtl="0"/>
            <a:endParaRPr lang="fr-FR" sz="1800" b="1" i="1" u="heavy" dirty="0" smtClean="0"/>
          </a:p>
          <a:p>
            <a:pPr algn="l" rtl="0"/>
            <a:endParaRPr lang="fr-FR" sz="1800" b="1" i="1" u="heavy" dirty="0"/>
          </a:p>
          <a:p>
            <a:pPr algn="l" rtl="0"/>
            <a:endParaRPr lang="fr-FR" sz="1800" b="1" i="1" u="heavy" dirty="0" smtClean="0"/>
          </a:p>
          <a:p>
            <a:pPr algn="l" rtl="0"/>
            <a:endParaRPr lang="fr-FR" sz="1800" b="1" i="1" u="heavy" dirty="0"/>
          </a:p>
          <a:p>
            <a:pPr algn="l" rtl="0"/>
            <a:endParaRPr lang="fr-FR" sz="1800" b="1" i="1" u="heavy" dirty="0" smtClean="0"/>
          </a:p>
          <a:p>
            <a:pPr algn="l" rtl="0"/>
            <a:endParaRPr lang="fr-FR" sz="1800" b="1" i="1" u="heavy" dirty="0"/>
          </a:p>
          <a:p>
            <a:pPr algn="l" rtl="0"/>
            <a:endParaRPr lang="fr-FR" sz="1800" b="1" i="1" u="heavy" dirty="0" smtClean="0"/>
          </a:p>
          <a:p>
            <a:pPr algn="l" rtl="0"/>
            <a:endParaRPr lang="fr-FR" sz="1800" b="1" i="1" u="heavy" dirty="0"/>
          </a:p>
          <a:p>
            <a:pPr algn="l" rtl="0"/>
            <a:endParaRPr lang="fr-FR" sz="1800" b="1" i="1" u="heavy" dirty="0" smtClean="0"/>
          </a:p>
          <a:p>
            <a:pPr algn="l" rtl="0"/>
            <a:endParaRPr lang="fr-FR" sz="1800" b="1" i="1" u="heavy" dirty="0"/>
          </a:p>
          <a:p>
            <a:pPr algn="l" rtl="0"/>
            <a:r>
              <a:rPr lang="fr-FR" sz="1800" i="1" dirty="0"/>
              <a:t>Proposé par : Patrick Gilbert, Francis Guérin &amp; Frédérique Pigeyre10</a:t>
            </a:r>
            <a:endParaRPr lang="en-US" sz="1800" dirty="0"/>
          </a:p>
          <a:p>
            <a:pPr algn="l" rtl="0">
              <a:buNone/>
            </a:pPr>
            <a:endParaRPr lang="en-US" sz="1800" b="1" i="1" u="sng" dirty="0"/>
          </a:p>
          <a:p>
            <a:endParaRPr lang="ar-DZ" dirty="0"/>
          </a:p>
        </p:txBody>
      </p:sp>
      <p:graphicFrame>
        <p:nvGraphicFramePr>
          <p:cNvPr id="4" name="Espace réservé du contenu 3"/>
          <p:cNvGraphicFramePr>
            <a:graphicFrameLocks/>
          </p:cNvGraphicFramePr>
          <p:nvPr/>
        </p:nvGraphicFramePr>
        <p:xfrm>
          <a:off x="571469" y="857233"/>
          <a:ext cx="6757999" cy="5357851"/>
        </p:xfrm>
        <a:graphic>
          <a:graphicData uri="http://schemas.openxmlformats.org/drawingml/2006/table">
            <a:tbl>
              <a:tblPr rtl="1" firstRow="1" bandRow="1">
                <a:tableStyleId>{5C22544A-7EE6-4342-B048-85BDC9FD1C3A}</a:tableStyleId>
              </a:tblPr>
              <a:tblGrid>
                <a:gridCol w="1800212"/>
                <a:gridCol w="1800213"/>
                <a:gridCol w="3157574"/>
              </a:tblGrid>
              <a:tr h="438944">
                <a:tc>
                  <a:txBody>
                    <a:bodyPr/>
                    <a:lstStyle/>
                    <a:p>
                      <a:pPr marL="39370" marR="100330" algn="ctr" rtl="0">
                        <a:lnSpc>
                          <a:spcPts val="1320"/>
                        </a:lnSpc>
                        <a:spcBef>
                          <a:spcPts val="90"/>
                        </a:spcBef>
                        <a:spcAft>
                          <a:spcPts val="0"/>
                        </a:spcAft>
                      </a:pPr>
                      <a:r>
                        <a:rPr lang="en-US" sz="1150" b="1" spc="-5" dirty="0" err="1">
                          <a:latin typeface="Times New Roman"/>
                          <a:ea typeface="Calibri"/>
                          <a:cs typeface="Arial"/>
                        </a:rPr>
                        <a:t>Fonction</a:t>
                      </a:r>
                      <a:endParaRPr lang="en-US" sz="1100" dirty="0">
                        <a:latin typeface="Calibri"/>
                        <a:ea typeface="Calibri"/>
                        <a:cs typeface="Arial"/>
                      </a:endParaRPr>
                    </a:p>
                  </a:txBody>
                  <a:tcPr marL="0" marR="0" marT="0" marB="0"/>
                </a:tc>
                <a:tc>
                  <a:txBody>
                    <a:bodyPr/>
                    <a:lstStyle/>
                    <a:p>
                      <a:pPr marL="40005" marR="100330" algn="ctr" rtl="0">
                        <a:lnSpc>
                          <a:spcPts val="1320"/>
                        </a:lnSpc>
                        <a:spcBef>
                          <a:spcPts val="90"/>
                        </a:spcBef>
                        <a:spcAft>
                          <a:spcPts val="0"/>
                        </a:spcAft>
                      </a:pPr>
                      <a:r>
                        <a:rPr lang="en-US" sz="1150" b="1" spc="-5" dirty="0" err="1">
                          <a:latin typeface="Times New Roman"/>
                          <a:ea typeface="Calibri"/>
                          <a:cs typeface="Arial"/>
                        </a:rPr>
                        <a:t>Centrée</a:t>
                      </a:r>
                      <a:r>
                        <a:rPr lang="en-US" sz="1150" b="1" spc="60" dirty="0">
                          <a:latin typeface="Times New Roman"/>
                          <a:ea typeface="Calibri"/>
                          <a:cs typeface="Arial"/>
                        </a:rPr>
                        <a:t> </a:t>
                      </a:r>
                      <a:r>
                        <a:rPr lang="en-US" sz="1150" b="1" spc="-5" dirty="0" err="1">
                          <a:latin typeface="Times New Roman"/>
                          <a:ea typeface="Calibri"/>
                          <a:cs typeface="Arial"/>
                        </a:rPr>
                        <a:t>sur</a:t>
                      </a:r>
                      <a:endParaRPr lang="en-US" sz="1100" dirty="0">
                        <a:latin typeface="Calibri"/>
                        <a:ea typeface="Calibri"/>
                        <a:cs typeface="Arial"/>
                      </a:endParaRPr>
                    </a:p>
                  </a:txBody>
                  <a:tcPr marL="0" marR="0" marT="0" marB="0"/>
                </a:tc>
                <a:tc>
                  <a:txBody>
                    <a:bodyPr/>
                    <a:lstStyle/>
                    <a:p>
                      <a:pPr marL="39370" marR="100330" algn="ctr" rtl="0">
                        <a:lnSpc>
                          <a:spcPts val="1320"/>
                        </a:lnSpc>
                        <a:spcBef>
                          <a:spcPts val="90"/>
                        </a:spcBef>
                        <a:spcAft>
                          <a:spcPts val="0"/>
                        </a:spcAft>
                      </a:pPr>
                      <a:r>
                        <a:rPr lang="en-US" sz="1150" b="1" spc="-5" dirty="0" err="1">
                          <a:latin typeface="Times New Roman"/>
                          <a:ea typeface="Calibri"/>
                          <a:cs typeface="Arial"/>
                        </a:rPr>
                        <a:t>Visant</a:t>
                      </a:r>
                      <a:r>
                        <a:rPr lang="en-US" sz="1150" b="1" spc="40" dirty="0">
                          <a:latin typeface="Times New Roman"/>
                          <a:ea typeface="Calibri"/>
                          <a:cs typeface="Arial"/>
                        </a:rPr>
                        <a:t> </a:t>
                      </a:r>
                      <a:r>
                        <a:rPr lang="en-US" sz="1150" b="1" dirty="0">
                          <a:latin typeface="Times New Roman"/>
                          <a:ea typeface="Calibri"/>
                          <a:cs typeface="Arial"/>
                        </a:rPr>
                        <a:t>à</a:t>
                      </a:r>
                      <a:endParaRPr lang="en-US" sz="1100" dirty="0">
                        <a:latin typeface="Calibri"/>
                        <a:ea typeface="Calibri"/>
                        <a:cs typeface="Arial"/>
                      </a:endParaRPr>
                    </a:p>
                  </a:txBody>
                  <a:tcPr marL="0" marR="0" marT="0" marB="0"/>
                </a:tc>
              </a:tr>
              <a:tr h="537787">
                <a:tc>
                  <a:txBody>
                    <a:bodyPr/>
                    <a:lstStyle/>
                    <a:p>
                      <a:pPr marL="39370" marR="100330" algn="l" rtl="0">
                        <a:spcBef>
                          <a:spcPts val="90"/>
                        </a:spcBef>
                        <a:spcAft>
                          <a:spcPts val="0"/>
                        </a:spcAft>
                      </a:pPr>
                      <a:r>
                        <a:rPr lang="en-US" sz="1150" b="1" spc="-5">
                          <a:latin typeface="Times New Roman"/>
                          <a:ea typeface="Calibri"/>
                          <a:cs typeface="Arial"/>
                        </a:rPr>
                        <a:t>Emotive</a:t>
                      </a:r>
                      <a:r>
                        <a:rPr lang="en-US" sz="1150" b="1" spc="55">
                          <a:latin typeface="Times New Roman"/>
                          <a:ea typeface="Calibri"/>
                          <a:cs typeface="Arial"/>
                        </a:rPr>
                        <a:t> </a:t>
                      </a:r>
                      <a:r>
                        <a:rPr lang="en-US" sz="1150" b="1" spc="-5">
                          <a:latin typeface="Times New Roman"/>
                          <a:ea typeface="Calibri"/>
                          <a:cs typeface="Arial"/>
                        </a:rPr>
                        <a:t>ou</a:t>
                      </a:r>
                      <a:r>
                        <a:rPr lang="en-US" sz="1150" b="1" spc="45">
                          <a:latin typeface="Times New Roman"/>
                          <a:ea typeface="Calibri"/>
                          <a:cs typeface="Arial"/>
                        </a:rPr>
                        <a:t> </a:t>
                      </a:r>
                      <a:r>
                        <a:rPr lang="en-US" sz="1150" b="1" spc="-5">
                          <a:latin typeface="Times New Roman"/>
                          <a:ea typeface="Calibri"/>
                          <a:cs typeface="Arial"/>
                        </a:rPr>
                        <a:t>expressive</a:t>
                      </a:r>
                      <a:endParaRPr lang="en-US" sz="1100">
                        <a:latin typeface="Calibri"/>
                        <a:ea typeface="Calibri"/>
                        <a:cs typeface="Arial"/>
                      </a:endParaRPr>
                    </a:p>
                  </a:txBody>
                  <a:tcPr marL="0" marR="0" marT="0" marB="0"/>
                </a:tc>
                <a:tc>
                  <a:txBody>
                    <a:bodyPr/>
                    <a:lstStyle/>
                    <a:p>
                      <a:pPr marL="39370" marR="100330" algn="l" rtl="0">
                        <a:spcBef>
                          <a:spcPts val="75"/>
                        </a:spcBef>
                        <a:spcAft>
                          <a:spcPts val="0"/>
                        </a:spcAft>
                      </a:pPr>
                      <a:r>
                        <a:rPr lang="en-US" sz="1150" spc="-5">
                          <a:latin typeface="Times New Roman"/>
                          <a:ea typeface="Calibri"/>
                          <a:cs typeface="Arial"/>
                        </a:rPr>
                        <a:t>Destinateur</a:t>
                      </a:r>
                      <a:endParaRPr lang="en-US" sz="1100">
                        <a:latin typeface="Calibri"/>
                        <a:ea typeface="Calibri"/>
                        <a:cs typeface="Arial"/>
                      </a:endParaRPr>
                    </a:p>
                  </a:txBody>
                  <a:tcPr marL="0" marR="0" marT="0" marB="0"/>
                </a:tc>
                <a:tc>
                  <a:txBody>
                    <a:bodyPr/>
                    <a:lstStyle/>
                    <a:p>
                      <a:pPr marL="39370" marR="100330" indent="-635" algn="l" rtl="0">
                        <a:lnSpc>
                          <a:spcPct val="101000"/>
                        </a:lnSpc>
                        <a:spcBef>
                          <a:spcPts val="75"/>
                        </a:spcBef>
                        <a:spcAft>
                          <a:spcPts val="0"/>
                        </a:spcAft>
                      </a:pPr>
                      <a:r>
                        <a:rPr lang="fr-FR" sz="1150" spc="-5" dirty="0">
                          <a:latin typeface="Times New Roman"/>
                          <a:ea typeface="Calibri"/>
                          <a:cs typeface="Arial"/>
                        </a:rPr>
                        <a:t>Extérioriser,</a:t>
                      </a:r>
                      <a:r>
                        <a:rPr lang="fr-FR" sz="1150" spc="60" dirty="0">
                          <a:latin typeface="Times New Roman"/>
                          <a:ea typeface="Calibri"/>
                          <a:cs typeface="Arial"/>
                        </a:rPr>
                        <a:t> </a:t>
                      </a:r>
                      <a:r>
                        <a:rPr lang="fr-FR" sz="1150" spc="-5" dirty="0">
                          <a:latin typeface="Times New Roman"/>
                          <a:ea typeface="Calibri"/>
                          <a:cs typeface="Arial"/>
                        </a:rPr>
                        <a:t>faire</a:t>
                      </a:r>
                      <a:r>
                        <a:rPr lang="fr-FR" sz="1150" spc="65" dirty="0">
                          <a:latin typeface="Times New Roman"/>
                          <a:ea typeface="Calibri"/>
                          <a:cs typeface="Arial"/>
                        </a:rPr>
                        <a:t> </a:t>
                      </a:r>
                      <a:r>
                        <a:rPr lang="fr-FR" sz="1150" spc="-5" dirty="0">
                          <a:latin typeface="Times New Roman"/>
                          <a:ea typeface="Calibri"/>
                          <a:cs typeface="Arial"/>
                        </a:rPr>
                        <a:t>partager</a:t>
                      </a:r>
                      <a:r>
                        <a:rPr lang="fr-FR" sz="1150" spc="165" dirty="0">
                          <a:latin typeface="Times New Roman"/>
                          <a:ea typeface="Calibri"/>
                          <a:cs typeface="Arial"/>
                        </a:rPr>
                        <a:t> </a:t>
                      </a:r>
                      <a:r>
                        <a:rPr lang="fr-FR" sz="1150" spc="-5" dirty="0">
                          <a:latin typeface="Times New Roman"/>
                          <a:ea typeface="Calibri"/>
                          <a:cs typeface="Arial"/>
                        </a:rPr>
                        <a:t>idées,</a:t>
                      </a:r>
                      <a:r>
                        <a:rPr lang="fr-FR" sz="1150" spc="50" dirty="0">
                          <a:latin typeface="Times New Roman"/>
                          <a:ea typeface="Calibri"/>
                          <a:cs typeface="Arial"/>
                        </a:rPr>
                        <a:t> </a:t>
                      </a:r>
                      <a:r>
                        <a:rPr lang="fr-FR" sz="1150" spc="-5" dirty="0">
                          <a:latin typeface="Times New Roman"/>
                          <a:ea typeface="Calibri"/>
                          <a:cs typeface="Arial"/>
                        </a:rPr>
                        <a:t>émotions,</a:t>
                      </a:r>
                      <a:r>
                        <a:rPr lang="fr-FR" sz="1150" spc="50" dirty="0">
                          <a:latin typeface="Times New Roman"/>
                          <a:ea typeface="Calibri"/>
                          <a:cs typeface="Arial"/>
                        </a:rPr>
                        <a:t> </a:t>
                      </a:r>
                      <a:r>
                        <a:rPr lang="fr-FR" sz="1150" spc="-5" dirty="0">
                          <a:latin typeface="Times New Roman"/>
                          <a:ea typeface="Calibri"/>
                          <a:cs typeface="Arial"/>
                        </a:rPr>
                        <a:t>désirs,</a:t>
                      </a:r>
                      <a:r>
                        <a:rPr lang="fr-FR" sz="1150" spc="175" dirty="0">
                          <a:latin typeface="Times New Roman"/>
                          <a:ea typeface="Calibri"/>
                          <a:cs typeface="Arial"/>
                        </a:rPr>
                        <a:t> </a:t>
                      </a:r>
                      <a:r>
                        <a:rPr lang="fr-FR" sz="1150" spc="-5" dirty="0">
                          <a:latin typeface="Times New Roman"/>
                          <a:ea typeface="Calibri"/>
                          <a:cs typeface="Arial"/>
                        </a:rPr>
                        <a:t>enfouis</a:t>
                      </a:r>
                      <a:r>
                        <a:rPr lang="fr-FR" sz="1150" spc="35" dirty="0">
                          <a:latin typeface="Times New Roman"/>
                          <a:ea typeface="Calibri"/>
                          <a:cs typeface="Arial"/>
                        </a:rPr>
                        <a:t> </a:t>
                      </a:r>
                      <a:r>
                        <a:rPr lang="fr-FR" sz="1150" spc="-5" dirty="0">
                          <a:latin typeface="Times New Roman"/>
                          <a:ea typeface="Calibri"/>
                          <a:cs typeface="Arial"/>
                        </a:rPr>
                        <a:t>dans</a:t>
                      </a:r>
                      <a:r>
                        <a:rPr lang="fr-FR" sz="1150" spc="30" dirty="0">
                          <a:latin typeface="Times New Roman"/>
                          <a:ea typeface="Calibri"/>
                          <a:cs typeface="Arial"/>
                        </a:rPr>
                        <a:t> </a:t>
                      </a:r>
                      <a:r>
                        <a:rPr lang="fr-FR" sz="1150" spc="-5" dirty="0">
                          <a:latin typeface="Times New Roman"/>
                          <a:ea typeface="Calibri"/>
                          <a:cs typeface="Arial"/>
                        </a:rPr>
                        <a:t>son</a:t>
                      </a:r>
                      <a:r>
                        <a:rPr lang="fr-FR" sz="1150" spc="40" dirty="0">
                          <a:latin typeface="Times New Roman"/>
                          <a:ea typeface="Calibri"/>
                          <a:cs typeface="Arial"/>
                        </a:rPr>
                        <a:t> </a:t>
                      </a:r>
                      <a:r>
                        <a:rPr lang="fr-FR" sz="1150" spc="-5" dirty="0">
                          <a:latin typeface="Times New Roman"/>
                          <a:ea typeface="Calibri"/>
                          <a:cs typeface="Arial"/>
                        </a:rPr>
                        <a:t>esprit</a:t>
                      </a:r>
                      <a:endParaRPr lang="en-US" sz="1100" dirty="0">
                        <a:latin typeface="Calibri"/>
                        <a:ea typeface="Calibri"/>
                        <a:cs typeface="Arial"/>
                      </a:endParaRPr>
                    </a:p>
                  </a:txBody>
                  <a:tcPr marL="0" marR="0" marT="0" marB="0"/>
                </a:tc>
              </a:tr>
              <a:tr h="537787">
                <a:tc>
                  <a:txBody>
                    <a:bodyPr/>
                    <a:lstStyle/>
                    <a:p>
                      <a:pPr marL="39370" marR="100330" algn="l" rtl="0">
                        <a:spcBef>
                          <a:spcPts val="90"/>
                        </a:spcBef>
                        <a:spcAft>
                          <a:spcPts val="0"/>
                        </a:spcAft>
                      </a:pPr>
                      <a:r>
                        <a:rPr lang="en-US" sz="1150" b="1" spc="-5">
                          <a:latin typeface="Times New Roman"/>
                          <a:ea typeface="Calibri"/>
                          <a:cs typeface="Arial"/>
                        </a:rPr>
                        <a:t>Référentielle</a:t>
                      </a:r>
                      <a:endParaRPr lang="en-US" sz="1100">
                        <a:latin typeface="Calibri"/>
                        <a:ea typeface="Calibri"/>
                        <a:cs typeface="Arial"/>
                      </a:endParaRPr>
                    </a:p>
                  </a:txBody>
                  <a:tcPr marL="0" marR="0" marT="0" marB="0"/>
                </a:tc>
                <a:tc>
                  <a:txBody>
                    <a:bodyPr/>
                    <a:lstStyle/>
                    <a:p>
                      <a:pPr marL="39370" marR="100330" algn="l" rtl="0">
                        <a:spcBef>
                          <a:spcPts val="75"/>
                        </a:spcBef>
                        <a:spcAft>
                          <a:spcPts val="0"/>
                        </a:spcAft>
                      </a:pPr>
                      <a:r>
                        <a:rPr lang="en-US" sz="1150" spc="-5">
                          <a:latin typeface="Times New Roman"/>
                          <a:ea typeface="Calibri"/>
                          <a:cs typeface="Arial"/>
                        </a:rPr>
                        <a:t>Référent</a:t>
                      </a:r>
                      <a:endParaRPr lang="en-US" sz="1100">
                        <a:latin typeface="Calibri"/>
                        <a:ea typeface="Calibri"/>
                        <a:cs typeface="Arial"/>
                      </a:endParaRPr>
                    </a:p>
                  </a:txBody>
                  <a:tcPr marL="0" marR="0" marT="0" marB="0"/>
                </a:tc>
                <a:tc>
                  <a:txBody>
                    <a:bodyPr/>
                    <a:lstStyle/>
                    <a:p>
                      <a:pPr marL="39370" marR="100330" algn="l" rtl="0">
                        <a:lnSpc>
                          <a:spcPct val="100000"/>
                        </a:lnSpc>
                        <a:spcBef>
                          <a:spcPts val="75"/>
                        </a:spcBef>
                        <a:spcAft>
                          <a:spcPts val="0"/>
                        </a:spcAft>
                      </a:pPr>
                      <a:r>
                        <a:rPr lang="fr-FR" sz="1150" spc="-5" dirty="0">
                          <a:latin typeface="Times New Roman"/>
                          <a:ea typeface="Calibri"/>
                          <a:cs typeface="Arial"/>
                        </a:rPr>
                        <a:t>Renvoyer</a:t>
                      </a:r>
                      <a:r>
                        <a:rPr lang="fr-FR" sz="1150" spc="25" dirty="0">
                          <a:latin typeface="Times New Roman"/>
                          <a:ea typeface="Calibri"/>
                          <a:cs typeface="Arial"/>
                        </a:rPr>
                        <a:t> </a:t>
                      </a:r>
                      <a:r>
                        <a:rPr lang="fr-FR" sz="1150" dirty="0">
                          <a:latin typeface="Times New Roman"/>
                          <a:ea typeface="Calibri"/>
                          <a:cs typeface="Arial"/>
                        </a:rPr>
                        <a:t>à</a:t>
                      </a:r>
                      <a:r>
                        <a:rPr lang="fr-FR" sz="1150" spc="20" dirty="0">
                          <a:latin typeface="Times New Roman"/>
                          <a:ea typeface="Calibri"/>
                          <a:cs typeface="Arial"/>
                        </a:rPr>
                        <a:t> </a:t>
                      </a:r>
                      <a:r>
                        <a:rPr lang="fr-FR" sz="1150" spc="-5" dirty="0">
                          <a:latin typeface="Times New Roman"/>
                          <a:ea typeface="Calibri"/>
                          <a:cs typeface="Arial"/>
                        </a:rPr>
                        <a:t>un</a:t>
                      </a:r>
                      <a:r>
                        <a:rPr lang="fr-FR" sz="1150" spc="25" dirty="0">
                          <a:latin typeface="Times New Roman"/>
                          <a:ea typeface="Calibri"/>
                          <a:cs typeface="Arial"/>
                        </a:rPr>
                        <a:t> </a:t>
                      </a:r>
                      <a:r>
                        <a:rPr lang="fr-FR" sz="1150" spc="-5" dirty="0">
                          <a:latin typeface="Times New Roman"/>
                          <a:ea typeface="Calibri"/>
                          <a:cs typeface="Arial"/>
                        </a:rPr>
                        <a:t>objet,</a:t>
                      </a:r>
                      <a:r>
                        <a:rPr lang="fr-FR" sz="1150" spc="20" dirty="0">
                          <a:latin typeface="Times New Roman"/>
                          <a:ea typeface="Calibri"/>
                          <a:cs typeface="Arial"/>
                        </a:rPr>
                        <a:t> </a:t>
                      </a:r>
                      <a:r>
                        <a:rPr lang="fr-FR" sz="1150" spc="-5" dirty="0">
                          <a:latin typeface="Times New Roman"/>
                          <a:ea typeface="Calibri"/>
                          <a:cs typeface="Arial"/>
                        </a:rPr>
                        <a:t>réel</a:t>
                      </a:r>
                      <a:r>
                        <a:rPr lang="fr-FR" sz="1150" spc="30" dirty="0">
                          <a:latin typeface="Times New Roman"/>
                          <a:ea typeface="Calibri"/>
                          <a:cs typeface="Arial"/>
                        </a:rPr>
                        <a:t> </a:t>
                      </a:r>
                      <a:r>
                        <a:rPr lang="fr-FR" sz="1150" dirty="0">
                          <a:latin typeface="Times New Roman"/>
                          <a:ea typeface="Calibri"/>
                          <a:cs typeface="Arial"/>
                        </a:rPr>
                        <a:t>ou</a:t>
                      </a:r>
                      <a:r>
                        <a:rPr lang="fr-FR" sz="1150" spc="145" dirty="0">
                          <a:latin typeface="Times New Roman"/>
                          <a:ea typeface="Calibri"/>
                          <a:cs typeface="Arial"/>
                        </a:rPr>
                        <a:t> </a:t>
                      </a:r>
                      <a:r>
                        <a:rPr lang="fr-FR" sz="1150" spc="-5" dirty="0">
                          <a:latin typeface="Times New Roman"/>
                          <a:ea typeface="Calibri"/>
                          <a:cs typeface="Arial"/>
                        </a:rPr>
                        <a:t>non,</a:t>
                      </a:r>
                      <a:r>
                        <a:rPr lang="fr-FR" sz="1150" spc="25" dirty="0">
                          <a:latin typeface="Times New Roman"/>
                          <a:ea typeface="Calibri"/>
                          <a:cs typeface="Arial"/>
                        </a:rPr>
                        <a:t> </a:t>
                      </a:r>
                      <a:r>
                        <a:rPr lang="fr-FR" sz="1150" spc="-5" dirty="0">
                          <a:latin typeface="Times New Roman"/>
                          <a:ea typeface="Calibri"/>
                          <a:cs typeface="Arial"/>
                        </a:rPr>
                        <a:t>en</a:t>
                      </a:r>
                      <a:r>
                        <a:rPr lang="fr-FR" sz="1150" spc="30" dirty="0">
                          <a:latin typeface="Times New Roman"/>
                          <a:ea typeface="Calibri"/>
                          <a:cs typeface="Arial"/>
                        </a:rPr>
                        <a:t> </a:t>
                      </a:r>
                      <a:r>
                        <a:rPr lang="fr-FR" sz="1150" spc="-5" dirty="0">
                          <a:latin typeface="Times New Roman"/>
                          <a:ea typeface="Calibri"/>
                          <a:cs typeface="Arial"/>
                        </a:rPr>
                        <a:t>décrire</a:t>
                      </a:r>
                      <a:r>
                        <a:rPr lang="fr-FR" sz="1150" spc="25" dirty="0">
                          <a:latin typeface="Times New Roman"/>
                          <a:ea typeface="Calibri"/>
                          <a:cs typeface="Arial"/>
                        </a:rPr>
                        <a:t> </a:t>
                      </a:r>
                      <a:r>
                        <a:rPr lang="fr-FR" sz="1150" dirty="0">
                          <a:latin typeface="Times New Roman"/>
                          <a:ea typeface="Calibri"/>
                          <a:cs typeface="Arial"/>
                        </a:rPr>
                        <a:t>les</a:t>
                      </a:r>
                      <a:r>
                        <a:rPr lang="fr-FR" sz="1150" spc="140" dirty="0">
                          <a:latin typeface="Times New Roman"/>
                          <a:ea typeface="Calibri"/>
                          <a:cs typeface="Arial"/>
                        </a:rPr>
                        <a:t> </a:t>
                      </a:r>
                      <a:r>
                        <a:rPr lang="fr-FR" sz="1150" spc="-5" dirty="0">
                          <a:latin typeface="Times New Roman"/>
                          <a:ea typeface="Calibri"/>
                          <a:cs typeface="Arial"/>
                        </a:rPr>
                        <a:t>caractéristiques</a:t>
                      </a:r>
                      <a:endParaRPr lang="en-US" sz="1100" dirty="0">
                        <a:latin typeface="Calibri"/>
                        <a:ea typeface="Calibri"/>
                        <a:cs typeface="Arial"/>
                      </a:endParaRPr>
                    </a:p>
                  </a:txBody>
                  <a:tcPr marL="0" marR="0" marT="0" marB="0"/>
                </a:tc>
              </a:tr>
              <a:tr h="770214">
                <a:tc>
                  <a:txBody>
                    <a:bodyPr/>
                    <a:lstStyle/>
                    <a:p>
                      <a:pPr marL="39370" marR="100330" algn="l" rtl="0">
                        <a:spcBef>
                          <a:spcPts val="90"/>
                        </a:spcBef>
                        <a:spcAft>
                          <a:spcPts val="0"/>
                        </a:spcAft>
                      </a:pPr>
                      <a:r>
                        <a:rPr lang="en-US" sz="1150" b="1" spc="-5">
                          <a:latin typeface="Times New Roman"/>
                          <a:ea typeface="Calibri"/>
                          <a:cs typeface="Arial"/>
                        </a:rPr>
                        <a:t>Poétique</a:t>
                      </a:r>
                      <a:endParaRPr lang="en-US" sz="1100">
                        <a:latin typeface="Calibri"/>
                        <a:ea typeface="Calibri"/>
                        <a:cs typeface="Arial"/>
                      </a:endParaRPr>
                    </a:p>
                  </a:txBody>
                  <a:tcPr marL="0" marR="0" marT="0" marB="0"/>
                </a:tc>
                <a:tc>
                  <a:txBody>
                    <a:bodyPr/>
                    <a:lstStyle/>
                    <a:p>
                      <a:pPr marL="39370" marR="100330" algn="l" rtl="0">
                        <a:spcBef>
                          <a:spcPts val="75"/>
                        </a:spcBef>
                        <a:spcAft>
                          <a:spcPts val="0"/>
                        </a:spcAft>
                      </a:pPr>
                      <a:r>
                        <a:rPr lang="en-US" sz="1150">
                          <a:latin typeface="Times New Roman"/>
                          <a:ea typeface="Calibri"/>
                          <a:cs typeface="Arial"/>
                        </a:rPr>
                        <a:t>Message</a:t>
                      </a:r>
                      <a:endParaRPr lang="en-US" sz="1100">
                        <a:latin typeface="Calibri"/>
                        <a:ea typeface="Calibri"/>
                        <a:cs typeface="Arial"/>
                      </a:endParaRPr>
                    </a:p>
                  </a:txBody>
                  <a:tcPr marL="0" marR="0" marT="0" marB="0"/>
                </a:tc>
                <a:tc>
                  <a:txBody>
                    <a:bodyPr/>
                    <a:lstStyle/>
                    <a:p>
                      <a:pPr marL="39370" marR="62865" indent="-635" algn="l" rtl="0">
                        <a:lnSpc>
                          <a:spcPct val="101000"/>
                        </a:lnSpc>
                        <a:spcBef>
                          <a:spcPts val="75"/>
                        </a:spcBef>
                        <a:spcAft>
                          <a:spcPts val="0"/>
                        </a:spcAft>
                      </a:pPr>
                      <a:r>
                        <a:rPr lang="fr-FR" sz="1150" dirty="0">
                          <a:latin typeface="Times New Roman"/>
                          <a:ea typeface="Calibri"/>
                          <a:cs typeface="Arial"/>
                        </a:rPr>
                        <a:t>Donner</a:t>
                      </a:r>
                      <a:r>
                        <a:rPr lang="fr-FR" sz="1150" spc="30" dirty="0">
                          <a:latin typeface="Times New Roman"/>
                          <a:ea typeface="Calibri"/>
                          <a:cs typeface="Arial"/>
                        </a:rPr>
                        <a:t> </a:t>
                      </a:r>
                      <a:r>
                        <a:rPr lang="fr-FR" sz="1150" dirty="0">
                          <a:latin typeface="Times New Roman"/>
                          <a:ea typeface="Calibri"/>
                          <a:cs typeface="Arial"/>
                        </a:rPr>
                        <a:t>au</a:t>
                      </a:r>
                      <a:r>
                        <a:rPr lang="fr-FR" sz="1150" spc="40" dirty="0">
                          <a:latin typeface="Times New Roman"/>
                          <a:ea typeface="Calibri"/>
                          <a:cs typeface="Arial"/>
                        </a:rPr>
                        <a:t> </a:t>
                      </a:r>
                      <a:r>
                        <a:rPr lang="fr-FR" sz="1150" spc="-5" dirty="0">
                          <a:latin typeface="Times New Roman"/>
                          <a:ea typeface="Calibri"/>
                          <a:cs typeface="Arial"/>
                        </a:rPr>
                        <a:t>message</a:t>
                      </a:r>
                      <a:r>
                        <a:rPr lang="fr-FR" sz="1150" spc="30" dirty="0">
                          <a:latin typeface="Times New Roman"/>
                          <a:ea typeface="Calibri"/>
                          <a:cs typeface="Arial"/>
                        </a:rPr>
                        <a:t> </a:t>
                      </a:r>
                      <a:r>
                        <a:rPr lang="fr-FR" sz="1150" dirty="0">
                          <a:latin typeface="Times New Roman"/>
                          <a:ea typeface="Calibri"/>
                          <a:cs typeface="Arial"/>
                        </a:rPr>
                        <a:t>des</a:t>
                      </a:r>
                      <a:r>
                        <a:rPr lang="fr-FR" sz="1150" spc="120" dirty="0">
                          <a:latin typeface="Times New Roman"/>
                          <a:ea typeface="Calibri"/>
                          <a:cs typeface="Arial"/>
                        </a:rPr>
                        <a:t> </a:t>
                      </a:r>
                      <a:r>
                        <a:rPr lang="fr-FR" sz="1150" dirty="0">
                          <a:latin typeface="Times New Roman"/>
                          <a:ea typeface="Calibri"/>
                          <a:cs typeface="Arial"/>
                        </a:rPr>
                        <a:t>qualités</a:t>
                      </a:r>
                      <a:r>
                        <a:rPr lang="fr-FR" sz="1150" spc="55" dirty="0">
                          <a:latin typeface="Times New Roman"/>
                          <a:ea typeface="Calibri"/>
                          <a:cs typeface="Arial"/>
                        </a:rPr>
                        <a:t> </a:t>
                      </a:r>
                      <a:r>
                        <a:rPr lang="fr-FR" sz="1150" dirty="0">
                          <a:latin typeface="Times New Roman"/>
                          <a:ea typeface="Calibri"/>
                          <a:cs typeface="Arial"/>
                        </a:rPr>
                        <a:t>intrinsèques</a:t>
                      </a:r>
                      <a:r>
                        <a:rPr lang="fr-FR" sz="1150" spc="55" dirty="0">
                          <a:latin typeface="Times New Roman"/>
                          <a:ea typeface="Calibri"/>
                          <a:cs typeface="Arial"/>
                        </a:rPr>
                        <a:t> </a:t>
                      </a:r>
                      <a:r>
                        <a:rPr lang="fr-FR" sz="1150" dirty="0">
                          <a:latin typeface="Times New Roman"/>
                          <a:ea typeface="Calibri"/>
                          <a:cs typeface="Arial"/>
                        </a:rPr>
                        <a:t>de </a:t>
                      </a:r>
                      <a:r>
                        <a:rPr lang="fr-FR" sz="1150" spc="-5" dirty="0">
                          <a:latin typeface="Times New Roman"/>
                          <a:ea typeface="Calibri"/>
                          <a:cs typeface="Arial"/>
                        </a:rPr>
                        <a:t>beauté,</a:t>
                      </a:r>
                      <a:r>
                        <a:rPr lang="fr-FR" sz="1150" spc="45" dirty="0">
                          <a:latin typeface="Times New Roman"/>
                          <a:ea typeface="Calibri"/>
                          <a:cs typeface="Arial"/>
                        </a:rPr>
                        <a:t> </a:t>
                      </a:r>
                      <a:r>
                        <a:rPr lang="fr-FR" sz="1150" spc="-5" dirty="0">
                          <a:latin typeface="Times New Roman"/>
                          <a:ea typeface="Calibri"/>
                          <a:cs typeface="Arial"/>
                        </a:rPr>
                        <a:t>de</a:t>
                      </a:r>
                      <a:r>
                        <a:rPr lang="fr-FR" sz="1150" spc="45" dirty="0">
                          <a:latin typeface="Times New Roman"/>
                          <a:ea typeface="Calibri"/>
                          <a:cs typeface="Arial"/>
                        </a:rPr>
                        <a:t> </a:t>
                      </a:r>
                      <a:r>
                        <a:rPr lang="fr-FR" sz="1150" spc="-5" dirty="0">
                          <a:latin typeface="Times New Roman"/>
                          <a:ea typeface="Calibri"/>
                          <a:cs typeface="Arial"/>
                        </a:rPr>
                        <a:t>cohérences</a:t>
                      </a:r>
                      <a:r>
                        <a:rPr lang="fr-FR" sz="1150" spc="150" dirty="0">
                          <a:latin typeface="Times New Roman"/>
                          <a:ea typeface="Calibri"/>
                          <a:cs typeface="Arial"/>
                        </a:rPr>
                        <a:t> </a:t>
                      </a:r>
                      <a:r>
                        <a:rPr lang="fr-FR" sz="1150" spc="-5" dirty="0">
                          <a:latin typeface="Times New Roman"/>
                          <a:ea typeface="Calibri"/>
                          <a:cs typeface="Arial"/>
                        </a:rPr>
                        <a:t>(dimension</a:t>
                      </a:r>
                      <a:r>
                        <a:rPr lang="fr-FR" sz="1150" spc="50" dirty="0">
                          <a:latin typeface="Times New Roman"/>
                          <a:ea typeface="Calibri"/>
                          <a:cs typeface="Arial"/>
                        </a:rPr>
                        <a:t> </a:t>
                      </a:r>
                      <a:r>
                        <a:rPr lang="fr-FR" sz="1150" spc="-5" dirty="0">
                          <a:latin typeface="Times New Roman"/>
                          <a:ea typeface="Calibri"/>
                          <a:cs typeface="Arial"/>
                        </a:rPr>
                        <a:t>littéraire</a:t>
                      </a:r>
                      <a:r>
                        <a:rPr lang="fr-FR" sz="1150" spc="50" dirty="0">
                          <a:latin typeface="Times New Roman"/>
                          <a:ea typeface="Calibri"/>
                          <a:cs typeface="Arial"/>
                        </a:rPr>
                        <a:t> </a:t>
                      </a:r>
                      <a:r>
                        <a:rPr lang="fr-FR" sz="1150" dirty="0">
                          <a:latin typeface="Times New Roman"/>
                          <a:ea typeface="Calibri"/>
                          <a:cs typeface="Arial"/>
                        </a:rPr>
                        <a:t>ou</a:t>
                      </a:r>
                      <a:r>
                        <a:rPr lang="fr-FR" sz="1150" spc="165" dirty="0">
                          <a:latin typeface="Times New Roman"/>
                          <a:ea typeface="Calibri"/>
                          <a:cs typeface="Arial"/>
                        </a:rPr>
                        <a:t> </a:t>
                      </a:r>
                      <a:r>
                        <a:rPr lang="fr-FR" sz="1150" dirty="0">
                          <a:latin typeface="Times New Roman"/>
                          <a:ea typeface="Calibri"/>
                          <a:cs typeface="Arial"/>
                        </a:rPr>
                        <a:t>esthétique)</a:t>
                      </a:r>
                      <a:endParaRPr lang="en-US" sz="1100" dirty="0">
                        <a:latin typeface="Calibri"/>
                        <a:ea typeface="Calibri"/>
                        <a:cs typeface="Arial"/>
                      </a:endParaRPr>
                    </a:p>
                  </a:txBody>
                  <a:tcPr marL="0" marR="0" marT="0" marB="0"/>
                </a:tc>
              </a:tr>
              <a:tr h="1024373">
                <a:tc>
                  <a:txBody>
                    <a:bodyPr/>
                    <a:lstStyle/>
                    <a:p>
                      <a:pPr marL="39370" marR="100330" algn="l" rtl="0">
                        <a:spcBef>
                          <a:spcPts val="90"/>
                        </a:spcBef>
                        <a:spcAft>
                          <a:spcPts val="0"/>
                        </a:spcAft>
                      </a:pPr>
                      <a:r>
                        <a:rPr lang="en-US" sz="1150" b="1">
                          <a:latin typeface="Times New Roman"/>
                          <a:ea typeface="Calibri"/>
                          <a:cs typeface="Arial"/>
                        </a:rPr>
                        <a:t>Phatique</a:t>
                      </a:r>
                      <a:endParaRPr lang="en-US" sz="1100">
                        <a:latin typeface="Calibri"/>
                        <a:ea typeface="Calibri"/>
                        <a:cs typeface="Arial"/>
                      </a:endParaRPr>
                    </a:p>
                  </a:txBody>
                  <a:tcPr marL="0" marR="0" marT="0" marB="0"/>
                </a:tc>
                <a:tc>
                  <a:txBody>
                    <a:bodyPr/>
                    <a:lstStyle/>
                    <a:p>
                      <a:pPr marL="39370" marR="100330" algn="l" rtl="0">
                        <a:spcBef>
                          <a:spcPts val="75"/>
                        </a:spcBef>
                        <a:spcAft>
                          <a:spcPts val="0"/>
                        </a:spcAft>
                      </a:pPr>
                      <a:r>
                        <a:rPr lang="en-US" sz="1150" spc="-5">
                          <a:latin typeface="Times New Roman"/>
                          <a:ea typeface="Calibri"/>
                          <a:cs typeface="Arial"/>
                        </a:rPr>
                        <a:t>Canal</a:t>
                      </a:r>
                      <a:endParaRPr lang="en-US" sz="1100">
                        <a:latin typeface="Calibri"/>
                        <a:ea typeface="Calibri"/>
                        <a:cs typeface="Arial"/>
                      </a:endParaRPr>
                    </a:p>
                  </a:txBody>
                  <a:tcPr marL="0" marR="0" marT="0" marB="0"/>
                </a:tc>
                <a:tc>
                  <a:txBody>
                    <a:bodyPr/>
                    <a:lstStyle/>
                    <a:p>
                      <a:pPr marL="39370" marR="41910" algn="l" rtl="0">
                        <a:lnSpc>
                          <a:spcPct val="101000"/>
                        </a:lnSpc>
                        <a:spcBef>
                          <a:spcPts val="75"/>
                        </a:spcBef>
                        <a:spcAft>
                          <a:spcPts val="0"/>
                        </a:spcAft>
                      </a:pPr>
                      <a:r>
                        <a:rPr lang="fr-FR" sz="1150" spc="-5" dirty="0">
                          <a:latin typeface="Times New Roman"/>
                          <a:ea typeface="Times New Roman"/>
                          <a:cs typeface="Arial"/>
                        </a:rPr>
                        <a:t>Vérifier</a:t>
                      </a:r>
                      <a:r>
                        <a:rPr lang="fr-FR" sz="1150" spc="50" dirty="0">
                          <a:latin typeface="Times New Roman"/>
                          <a:ea typeface="Times New Roman"/>
                          <a:cs typeface="Arial"/>
                        </a:rPr>
                        <a:t> </a:t>
                      </a:r>
                      <a:r>
                        <a:rPr lang="fr-FR" sz="1150" spc="-5" dirty="0">
                          <a:latin typeface="Times New Roman"/>
                          <a:ea typeface="Times New Roman"/>
                          <a:cs typeface="Arial"/>
                        </a:rPr>
                        <a:t>qu’il</a:t>
                      </a:r>
                      <a:r>
                        <a:rPr lang="fr-FR" sz="1150" spc="65" dirty="0">
                          <a:latin typeface="Times New Roman"/>
                          <a:ea typeface="Times New Roman"/>
                          <a:cs typeface="Arial"/>
                        </a:rPr>
                        <a:t> </a:t>
                      </a:r>
                      <a:r>
                        <a:rPr lang="fr-FR" sz="1150" spc="-5" dirty="0">
                          <a:latin typeface="Times New Roman"/>
                          <a:ea typeface="Times New Roman"/>
                          <a:cs typeface="Arial"/>
                        </a:rPr>
                        <a:t>fonctionne,</a:t>
                      </a:r>
                      <a:r>
                        <a:rPr lang="fr-FR" sz="1150" spc="125" dirty="0">
                          <a:latin typeface="Times New Roman"/>
                          <a:ea typeface="Times New Roman"/>
                          <a:cs typeface="Arial"/>
                        </a:rPr>
                        <a:t> </a:t>
                      </a:r>
                      <a:r>
                        <a:rPr lang="fr-FR" sz="1150" dirty="0">
                          <a:latin typeface="Times New Roman"/>
                          <a:ea typeface="Times New Roman"/>
                          <a:cs typeface="Arial"/>
                        </a:rPr>
                        <a:t>attirer</a:t>
                      </a:r>
                      <a:r>
                        <a:rPr lang="fr-FR" sz="1150" spc="45" dirty="0">
                          <a:latin typeface="Times New Roman"/>
                          <a:ea typeface="Times New Roman"/>
                          <a:cs typeface="Arial"/>
                        </a:rPr>
                        <a:t> </a:t>
                      </a:r>
                      <a:r>
                        <a:rPr lang="fr-FR" sz="1150" dirty="0">
                          <a:latin typeface="Times New Roman"/>
                          <a:ea typeface="Times New Roman"/>
                          <a:cs typeface="Arial"/>
                        </a:rPr>
                        <a:t>ou</a:t>
                      </a:r>
                      <a:r>
                        <a:rPr lang="fr-FR" sz="1150" spc="50" dirty="0">
                          <a:latin typeface="Times New Roman"/>
                          <a:ea typeface="Times New Roman"/>
                          <a:cs typeface="Arial"/>
                        </a:rPr>
                        <a:t> </a:t>
                      </a:r>
                      <a:r>
                        <a:rPr lang="fr-FR" sz="1150" spc="-5" dirty="0">
                          <a:latin typeface="Times New Roman"/>
                          <a:ea typeface="Times New Roman"/>
                          <a:cs typeface="Arial"/>
                        </a:rPr>
                        <a:t>maintenir</a:t>
                      </a:r>
                      <a:r>
                        <a:rPr lang="fr-FR" sz="1150" spc="45" dirty="0">
                          <a:latin typeface="Times New Roman"/>
                          <a:ea typeface="Times New Roman"/>
                          <a:cs typeface="Arial"/>
                        </a:rPr>
                        <a:t> </a:t>
                      </a:r>
                      <a:r>
                        <a:rPr lang="fr-FR" sz="1150" spc="-5" dirty="0">
                          <a:latin typeface="Times New Roman"/>
                          <a:ea typeface="Times New Roman"/>
                          <a:cs typeface="Arial"/>
                        </a:rPr>
                        <a:t>l’attention</a:t>
                      </a:r>
                      <a:r>
                        <a:rPr lang="fr-FR" sz="1150" spc="155" dirty="0">
                          <a:latin typeface="Times New Roman"/>
                          <a:ea typeface="Times New Roman"/>
                          <a:cs typeface="Arial"/>
                        </a:rPr>
                        <a:t> </a:t>
                      </a:r>
                      <a:r>
                        <a:rPr lang="fr-FR" sz="1150" dirty="0">
                          <a:latin typeface="Times New Roman"/>
                          <a:ea typeface="Times New Roman"/>
                          <a:cs typeface="Arial"/>
                        </a:rPr>
                        <a:t>de</a:t>
                      </a:r>
                      <a:r>
                        <a:rPr lang="fr-FR" sz="1150" spc="20" dirty="0">
                          <a:latin typeface="Times New Roman"/>
                          <a:ea typeface="Times New Roman"/>
                          <a:cs typeface="Arial"/>
                        </a:rPr>
                        <a:t> </a:t>
                      </a:r>
                      <a:r>
                        <a:rPr lang="fr-FR" sz="1150" spc="-5" dirty="0">
                          <a:latin typeface="Times New Roman"/>
                          <a:ea typeface="Times New Roman"/>
                          <a:cs typeface="Arial"/>
                        </a:rPr>
                        <a:t>son</a:t>
                      </a:r>
                      <a:r>
                        <a:rPr lang="fr-FR" sz="1150" spc="30" dirty="0">
                          <a:latin typeface="Times New Roman"/>
                          <a:ea typeface="Times New Roman"/>
                          <a:cs typeface="Arial"/>
                        </a:rPr>
                        <a:t> </a:t>
                      </a:r>
                      <a:r>
                        <a:rPr lang="fr-FR" sz="1150" spc="-5" dirty="0">
                          <a:latin typeface="Times New Roman"/>
                          <a:ea typeface="Times New Roman"/>
                          <a:cs typeface="Arial"/>
                        </a:rPr>
                        <a:t>interlocuteur</a:t>
                      </a:r>
                      <a:r>
                        <a:rPr lang="fr-FR" sz="1150" spc="25" dirty="0">
                          <a:latin typeface="Times New Roman"/>
                          <a:ea typeface="Times New Roman"/>
                          <a:cs typeface="Arial"/>
                        </a:rPr>
                        <a:t> </a:t>
                      </a:r>
                      <a:r>
                        <a:rPr lang="fr-FR" sz="1150" spc="-5" dirty="0">
                          <a:latin typeface="Times New Roman"/>
                          <a:ea typeface="Times New Roman"/>
                          <a:cs typeface="Arial"/>
                        </a:rPr>
                        <a:t>(«</a:t>
                      </a:r>
                      <a:r>
                        <a:rPr lang="fr-FR" sz="1150" spc="30" dirty="0">
                          <a:latin typeface="Times New Roman"/>
                          <a:ea typeface="Times New Roman"/>
                          <a:cs typeface="Arial"/>
                        </a:rPr>
                        <a:t> </a:t>
                      </a:r>
                      <a:r>
                        <a:rPr lang="fr-FR" sz="1150" spc="-5" dirty="0">
                          <a:latin typeface="Times New Roman"/>
                          <a:ea typeface="Times New Roman"/>
                          <a:cs typeface="Arial"/>
                        </a:rPr>
                        <a:t>allo</a:t>
                      </a:r>
                      <a:r>
                        <a:rPr lang="fr-FR" sz="1150" spc="30" dirty="0">
                          <a:latin typeface="Times New Roman"/>
                          <a:ea typeface="Times New Roman"/>
                          <a:cs typeface="Arial"/>
                        </a:rPr>
                        <a:t> </a:t>
                      </a:r>
                      <a:r>
                        <a:rPr lang="fr-FR" sz="1150" spc="-5" dirty="0">
                          <a:latin typeface="Times New Roman"/>
                          <a:ea typeface="Times New Roman"/>
                          <a:cs typeface="Arial"/>
                        </a:rPr>
                        <a:t>»,</a:t>
                      </a:r>
                      <a:endParaRPr lang="en-US" sz="1100" dirty="0">
                        <a:latin typeface="Calibri"/>
                        <a:ea typeface="Calibri"/>
                        <a:cs typeface="Arial"/>
                      </a:endParaRPr>
                    </a:p>
                    <a:p>
                      <a:pPr marL="39370" marR="100330" algn="l" rtl="0">
                        <a:spcAft>
                          <a:spcPts val="0"/>
                        </a:spcAft>
                      </a:pPr>
                      <a:r>
                        <a:rPr lang="en-US" sz="1150" dirty="0">
                          <a:latin typeface="Times New Roman"/>
                          <a:ea typeface="Times New Roman"/>
                          <a:cs typeface="Arial"/>
                        </a:rPr>
                        <a:t>«</a:t>
                      </a:r>
                      <a:r>
                        <a:rPr lang="en-US" sz="1150" spc="35" dirty="0">
                          <a:latin typeface="Times New Roman"/>
                          <a:ea typeface="Times New Roman"/>
                          <a:cs typeface="Arial"/>
                        </a:rPr>
                        <a:t> </a:t>
                      </a:r>
                      <a:r>
                        <a:rPr lang="en-US" sz="1150" dirty="0" err="1">
                          <a:latin typeface="Times New Roman"/>
                          <a:ea typeface="Times New Roman"/>
                          <a:cs typeface="Arial"/>
                        </a:rPr>
                        <a:t>vous</a:t>
                      </a:r>
                      <a:r>
                        <a:rPr lang="en-US" sz="1150" spc="30" dirty="0">
                          <a:latin typeface="Times New Roman"/>
                          <a:ea typeface="Times New Roman"/>
                          <a:cs typeface="Arial"/>
                        </a:rPr>
                        <a:t> </a:t>
                      </a:r>
                      <a:r>
                        <a:rPr lang="en-US" sz="1150" spc="-5" dirty="0" err="1">
                          <a:latin typeface="Times New Roman"/>
                          <a:ea typeface="Times New Roman"/>
                          <a:cs typeface="Arial"/>
                        </a:rPr>
                        <a:t>m’entendez</a:t>
                      </a:r>
                      <a:r>
                        <a:rPr lang="en-US" sz="1150" spc="25" dirty="0">
                          <a:latin typeface="Times New Roman"/>
                          <a:ea typeface="Times New Roman"/>
                          <a:cs typeface="Arial"/>
                        </a:rPr>
                        <a:t> </a:t>
                      </a:r>
                      <a:r>
                        <a:rPr lang="en-US" sz="1150" dirty="0">
                          <a:latin typeface="Times New Roman"/>
                          <a:ea typeface="Times New Roman"/>
                          <a:cs typeface="Arial"/>
                        </a:rPr>
                        <a:t>?»)</a:t>
                      </a:r>
                      <a:endParaRPr lang="en-US" sz="1100" dirty="0">
                        <a:latin typeface="Calibri"/>
                        <a:ea typeface="Calibri"/>
                        <a:cs typeface="Arial"/>
                      </a:endParaRPr>
                    </a:p>
                  </a:txBody>
                  <a:tcPr marL="0" marR="0" marT="0" marB="0"/>
                </a:tc>
              </a:tr>
              <a:tr h="1024373">
                <a:tc>
                  <a:txBody>
                    <a:bodyPr/>
                    <a:lstStyle/>
                    <a:p>
                      <a:pPr marL="39370" marR="100330" algn="l" rtl="0">
                        <a:spcBef>
                          <a:spcPts val="90"/>
                        </a:spcBef>
                        <a:spcAft>
                          <a:spcPts val="0"/>
                        </a:spcAft>
                      </a:pPr>
                      <a:r>
                        <a:rPr lang="en-US" sz="1150" b="1" spc="-5">
                          <a:latin typeface="Times New Roman"/>
                          <a:ea typeface="Calibri"/>
                          <a:cs typeface="Arial"/>
                        </a:rPr>
                        <a:t>Métalinguistique</a:t>
                      </a:r>
                      <a:endParaRPr lang="en-US" sz="1100">
                        <a:latin typeface="Calibri"/>
                        <a:ea typeface="Calibri"/>
                        <a:cs typeface="Arial"/>
                      </a:endParaRPr>
                    </a:p>
                  </a:txBody>
                  <a:tcPr marL="0" marR="0" marT="0" marB="0"/>
                </a:tc>
                <a:tc>
                  <a:txBody>
                    <a:bodyPr/>
                    <a:lstStyle/>
                    <a:p>
                      <a:pPr marL="39370" marR="100330" algn="l" rtl="0">
                        <a:spcBef>
                          <a:spcPts val="75"/>
                        </a:spcBef>
                        <a:spcAft>
                          <a:spcPts val="0"/>
                        </a:spcAft>
                      </a:pPr>
                      <a:r>
                        <a:rPr lang="en-US" sz="1150" spc="-5">
                          <a:latin typeface="Times New Roman"/>
                          <a:ea typeface="Calibri"/>
                          <a:cs typeface="Arial"/>
                        </a:rPr>
                        <a:t>Langage</a:t>
                      </a:r>
                      <a:r>
                        <a:rPr lang="en-US" sz="1150" spc="50">
                          <a:latin typeface="Times New Roman"/>
                          <a:ea typeface="Calibri"/>
                          <a:cs typeface="Arial"/>
                        </a:rPr>
                        <a:t> </a:t>
                      </a:r>
                      <a:r>
                        <a:rPr lang="en-US" sz="1150" spc="-5">
                          <a:latin typeface="Times New Roman"/>
                          <a:ea typeface="Calibri"/>
                          <a:cs typeface="Arial"/>
                        </a:rPr>
                        <a:t>lui-même</a:t>
                      </a:r>
                      <a:r>
                        <a:rPr lang="en-US" sz="1150" spc="60">
                          <a:latin typeface="Times New Roman"/>
                          <a:ea typeface="Calibri"/>
                          <a:cs typeface="Arial"/>
                        </a:rPr>
                        <a:t> </a:t>
                      </a:r>
                      <a:r>
                        <a:rPr lang="en-US" sz="1150" spc="-5">
                          <a:latin typeface="Times New Roman"/>
                          <a:ea typeface="Calibri"/>
                          <a:cs typeface="Arial"/>
                        </a:rPr>
                        <a:t>code</a:t>
                      </a:r>
                      <a:endParaRPr lang="en-US" sz="1100">
                        <a:latin typeface="Calibri"/>
                        <a:ea typeface="Calibri"/>
                        <a:cs typeface="Arial"/>
                      </a:endParaRPr>
                    </a:p>
                  </a:txBody>
                  <a:tcPr marL="0" marR="0" marT="0" marB="0"/>
                </a:tc>
                <a:tc>
                  <a:txBody>
                    <a:bodyPr/>
                    <a:lstStyle/>
                    <a:p>
                      <a:pPr marL="39370" marR="100330" algn="l" rtl="0">
                        <a:lnSpc>
                          <a:spcPct val="101000"/>
                        </a:lnSpc>
                        <a:spcBef>
                          <a:spcPts val="75"/>
                        </a:spcBef>
                        <a:spcAft>
                          <a:spcPts val="0"/>
                        </a:spcAft>
                      </a:pPr>
                      <a:r>
                        <a:rPr lang="fr-FR" sz="1150" spc="-5" dirty="0">
                          <a:latin typeface="Times New Roman"/>
                          <a:ea typeface="Calibri"/>
                          <a:cs typeface="Arial"/>
                        </a:rPr>
                        <a:t>Donner</a:t>
                      </a:r>
                      <a:r>
                        <a:rPr lang="fr-FR" sz="1150" spc="50" dirty="0">
                          <a:latin typeface="Times New Roman"/>
                          <a:ea typeface="Calibri"/>
                          <a:cs typeface="Arial"/>
                        </a:rPr>
                        <a:t> </a:t>
                      </a:r>
                      <a:r>
                        <a:rPr lang="fr-FR" sz="1150" spc="-5" dirty="0">
                          <a:latin typeface="Times New Roman"/>
                          <a:ea typeface="Calibri"/>
                          <a:cs typeface="Arial"/>
                        </a:rPr>
                        <a:t>des</a:t>
                      </a:r>
                      <a:r>
                        <a:rPr lang="fr-FR" sz="1150" spc="55" dirty="0">
                          <a:latin typeface="Times New Roman"/>
                          <a:ea typeface="Calibri"/>
                          <a:cs typeface="Arial"/>
                        </a:rPr>
                        <a:t> </a:t>
                      </a:r>
                      <a:r>
                        <a:rPr lang="fr-FR" sz="1150" spc="-5" dirty="0">
                          <a:latin typeface="Times New Roman"/>
                          <a:ea typeface="Calibri"/>
                          <a:cs typeface="Arial"/>
                        </a:rPr>
                        <a:t>explications,</a:t>
                      </a:r>
                      <a:r>
                        <a:rPr lang="fr-FR" sz="1150" spc="150" dirty="0">
                          <a:latin typeface="Times New Roman"/>
                          <a:ea typeface="Calibri"/>
                          <a:cs typeface="Arial"/>
                        </a:rPr>
                        <a:t> </a:t>
                      </a:r>
                      <a:r>
                        <a:rPr lang="fr-FR" sz="1150" spc="-5" dirty="0">
                          <a:latin typeface="Times New Roman"/>
                          <a:ea typeface="Calibri"/>
                          <a:cs typeface="Arial"/>
                        </a:rPr>
                        <a:t>précisions,</a:t>
                      </a:r>
                      <a:r>
                        <a:rPr lang="fr-FR" sz="1150" spc="30" dirty="0">
                          <a:latin typeface="Times New Roman"/>
                          <a:ea typeface="Calibri"/>
                          <a:cs typeface="Arial"/>
                        </a:rPr>
                        <a:t> </a:t>
                      </a:r>
                      <a:r>
                        <a:rPr lang="fr-FR" sz="1150" spc="-5" dirty="0">
                          <a:latin typeface="Times New Roman"/>
                          <a:ea typeface="Calibri"/>
                          <a:cs typeface="Arial"/>
                        </a:rPr>
                        <a:t>sur</a:t>
                      </a:r>
                      <a:r>
                        <a:rPr lang="fr-FR" sz="1150" spc="35" dirty="0">
                          <a:latin typeface="Times New Roman"/>
                          <a:ea typeface="Calibri"/>
                          <a:cs typeface="Arial"/>
                        </a:rPr>
                        <a:t> </a:t>
                      </a:r>
                      <a:r>
                        <a:rPr lang="fr-FR" sz="1150" dirty="0">
                          <a:latin typeface="Times New Roman"/>
                          <a:ea typeface="Calibri"/>
                          <a:cs typeface="Arial"/>
                        </a:rPr>
                        <a:t>le</a:t>
                      </a:r>
                      <a:r>
                        <a:rPr lang="fr-FR" sz="1150" spc="25" dirty="0">
                          <a:latin typeface="Times New Roman"/>
                          <a:ea typeface="Calibri"/>
                          <a:cs typeface="Arial"/>
                        </a:rPr>
                        <a:t> </a:t>
                      </a:r>
                      <a:r>
                        <a:rPr lang="fr-FR" sz="1150" spc="-5" dirty="0">
                          <a:latin typeface="Times New Roman"/>
                          <a:ea typeface="Calibri"/>
                          <a:cs typeface="Arial"/>
                        </a:rPr>
                        <a:t>langage</a:t>
                      </a:r>
                      <a:r>
                        <a:rPr lang="fr-FR" sz="1150" spc="30" dirty="0">
                          <a:latin typeface="Times New Roman"/>
                          <a:ea typeface="Calibri"/>
                          <a:cs typeface="Arial"/>
                        </a:rPr>
                        <a:t> </a:t>
                      </a:r>
                      <a:r>
                        <a:rPr lang="fr-FR" sz="1150" spc="-5" dirty="0">
                          <a:latin typeface="Times New Roman"/>
                          <a:ea typeface="Calibri"/>
                          <a:cs typeface="Arial"/>
                        </a:rPr>
                        <a:t>lui-</a:t>
                      </a:r>
                      <a:r>
                        <a:rPr lang="fr-FR" sz="1150" spc="145" dirty="0">
                          <a:latin typeface="Times New Roman"/>
                          <a:ea typeface="Calibri"/>
                          <a:cs typeface="Arial"/>
                        </a:rPr>
                        <a:t> </a:t>
                      </a:r>
                      <a:r>
                        <a:rPr lang="fr-FR" sz="1150" spc="-5" dirty="0">
                          <a:latin typeface="Times New Roman"/>
                          <a:ea typeface="Calibri"/>
                          <a:cs typeface="Arial"/>
                        </a:rPr>
                        <a:t>même</a:t>
                      </a:r>
                      <a:r>
                        <a:rPr lang="fr-FR" sz="1150" spc="20" dirty="0">
                          <a:latin typeface="Times New Roman"/>
                          <a:ea typeface="Calibri"/>
                          <a:cs typeface="Arial"/>
                        </a:rPr>
                        <a:t> </a:t>
                      </a:r>
                      <a:r>
                        <a:rPr lang="fr-FR" sz="1150" dirty="0">
                          <a:latin typeface="Times New Roman"/>
                          <a:ea typeface="Calibri"/>
                          <a:cs typeface="Arial"/>
                        </a:rPr>
                        <a:t>afin</a:t>
                      </a:r>
                      <a:r>
                        <a:rPr lang="fr-FR" sz="1150" spc="30" dirty="0">
                          <a:latin typeface="Times New Roman"/>
                          <a:ea typeface="Calibri"/>
                          <a:cs typeface="Arial"/>
                        </a:rPr>
                        <a:t> </a:t>
                      </a:r>
                      <a:r>
                        <a:rPr lang="fr-FR" sz="1150" dirty="0">
                          <a:latin typeface="Times New Roman"/>
                          <a:ea typeface="Calibri"/>
                          <a:cs typeface="Arial"/>
                        </a:rPr>
                        <a:t>de</a:t>
                      </a:r>
                      <a:r>
                        <a:rPr lang="fr-FR" sz="1150" spc="25" dirty="0">
                          <a:latin typeface="Times New Roman"/>
                          <a:ea typeface="Calibri"/>
                          <a:cs typeface="Arial"/>
                        </a:rPr>
                        <a:t> </a:t>
                      </a:r>
                      <a:r>
                        <a:rPr lang="fr-FR" sz="1150" spc="-5" dirty="0">
                          <a:latin typeface="Times New Roman"/>
                          <a:ea typeface="Calibri"/>
                          <a:cs typeface="Arial"/>
                        </a:rPr>
                        <a:t>parler</a:t>
                      </a:r>
                      <a:r>
                        <a:rPr lang="fr-FR" sz="1150" spc="30" dirty="0">
                          <a:latin typeface="Times New Roman"/>
                          <a:ea typeface="Calibri"/>
                          <a:cs typeface="Arial"/>
                        </a:rPr>
                        <a:t> </a:t>
                      </a:r>
                      <a:r>
                        <a:rPr lang="fr-FR" sz="1150" spc="-5" dirty="0">
                          <a:latin typeface="Times New Roman"/>
                          <a:ea typeface="Calibri"/>
                          <a:cs typeface="Arial"/>
                        </a:rPr>
                        <a:t>le</a:t>
                      </a:r>
                      <a:r>
                        <a:rPr lang="fr-FR" sz="1150" spc="25" dirty="0">
                          <a:latin typeface="Times New Roman"/>
                          <a:ea typeface="Calibri"/>
                          <a:cs typeface="Arial"/>
                        </a:rPr>
                        <a:t> </a:t>
                      </a:r>
                      <a:r>
                        <a:rPr lang="fr-FR" sz="1150" spc="-5" dirty="0">
                          <a:latin typeface="Times New Roman"/>
                          <a:ea typeface="Calibri"/>
                          <a:cs typeface="Arial"/>
                        </a:rPr>
                        <a:t>même</a:t>
                      </a:r>
                      <a:r>
                        <a:rPr lang="fr-FR" sz="1150" spc="130" dirty="0">
                          <a:latin typeface="Times New Roman"/>
                          <a:ea typeface="Calibri"/>
                          <a:cs typeface="Arial"/>
                        </a:rPr>
                        <a:t> </a:t>
                      </a:r>
                      <a:r>
                        <a:rPr lang="fr-FR" sz="1150" spc="-5" dirty="0">
                          <a:latin typeface="Times New Roman"/>
                          <a:ea typeface="Calibri"/>
                          <a:cs typeface="Arial"/>
                        </a:rPr>
                        <a:t>langage</a:t>
                      </a:r>
                      <a:r>
                        <a:rPr lang="fr-FR" sz="1150" spc="35" dirty="0">
                          <a:latin typeface="Times New Roman"/>
                          <a:ea typeface="Calibri"/>
                          <a:cs typeface="Arial"/>
                        </a:rPr>
                        <a:t> </a:t>
                      </a:r>
                      <a:r>
                        <a:rPr lang="fr-FR" sz="1150" spc="-5" dirty="0">
                          <a:latin typeface="Times New Roman"/>
                          <a:ea typeface="Calibri"/>
                          <a:cs typeface="Arial"/>
                        </a:rPr>
                        <a:t>que</a:t>
                      </a:r>
                      <a:r>
                        <a:rPr lang="fr-FR" sz="1150" spc="35" dirty="0">
                          <a:latin typeface="Times New Roman"/>
                          <a:ea typeface="Calibri"/>
                          <a:cs typeface="Arial"/>
                        </a:rPr>
                        <a:t> </a:t>
                      </a:r>
                      <a:r>
                        <a:rPr lang="fr-FR" sz="1150" dirty="0">
                          <a:latin typeface="Times New Roman"/>
                          <a:ea typeface="Calibri"/>
                          <a:cs typeface="Arial"/>
                        </a:rPr>
                        <a:t>le</a:t>
                      </a:r>
                      <a:r>
                        <a:rPr lang="fr-FR" sz="1150" spc="40" dirty="0">
                          <a:latin typeface="Times New Roman"/>
                          <a:ea typeface="Calibri"/>
                          <a:cs typeface="Arial"/>
                        </a:rPr>
                        <a:t> </a:t>
                      </a:r>
                      <a:r>
                        <a:rPr lang="fr-FR" sz="1150" spc="-5" dirty="0">
                          <a:latin typeface="Times New Roman"/>
                          <a:ea typeface="Calibri"/>
                          <a:cs typeface="Arial"/>
                        </a:rPr>
                        <a:t>destinataire.</a:t>
                      </a:r>
                      <a:endParaRPr lang="en-US" sz="1100" dirty="0">
                        <a:latin typeface="Calibri"/>
                        <a:ea typeface="Calibri"/>
                        <a:cs typeface="Arial"/>
                      </a:endParaRPr>
                    </a:p>
                  </a:txBody>
                  <a:tcPr marL="0" marR="0" marT="0" marB="0"/>
                </a:tc>
              </a:tr>
              <a:tr h="1024373">
                <a:tc>
                  <a:txBody>
                    <a:bodyPr/>
                    <a:lstStyle/>
                    <a:p>
                      <a:pPr marL="39370" marR="100330" algn="l" rtl="0">
                        <a:spcBef>
                          <a:spcPts val="90"/>
                        </a:spcBef>
                        <a:spcAft>
                          <a:spcPts val="0"/>
                        </a:spcAft>
                      </a:pPr>
                      <a:r>
                        <a:rPr lang="en-US" sz="1150" b="1" spc="-5">
                          <a:latin typeface="Times New Roman"/>
                          <a:ea typeface="Calibri"/>
                          <a:cs typeface="Arial"/>
                        </a:rPr>
                        <a:t>Conative</a:t>
                      </a:r>
                      <a:endParaRPr lang="en-US" sz="1100">
                        <a:latin typeface="Calibri"/>
                        <a:ea typeface="Calibri"/>
                        <a:cs typeface="Arial"/>
                      </a:endParaRPr>
                    </a:p>
                  </a:txBody>
                  <a:tcPr marL="0" marR="0" marT="0" marB="0"/>
                </a:tc>
                <a:tc>
                  <a:txBody>
                    <a:bodyPr/>
                    <a:lstStyle/>
                    <a:p>
                      <a:pPr marL="39370" marR="100330" algn="l" rtl="0">
                        <a:spcBef>
                          <a:spcPts val="75"/>
                        </a:spcBef>
                        <a:spcAft>
                          <a:spcPts val="0"/>
                        </a:spcAft>
                      </a:pPr>
                      <a:r>
                        <a:rPr lang="en-US" sz="1150">
                          <a:latin typeface="Times New Roman"/>
                          <a:ea typeface="Calibri"/>
                          <a:cs typeface="Arial"/>
                        </a:rPr>
                        <a:t>Destinataire</a:t>
                      </a:r>
                      <a:endParaRPr lang="en-US" sz="1100">
                        <a:latin typeface="Calibri"/>
                        <a:ea typeface="Calibri"/>
                        <a:cs typeface="Arial"/>
                      </a:endParaRPr>
                    </a:p>
                  </a:txBody>
                  <a:tcPr marL="0" marR="0" marT="0" marB="0"/>
                </a:tc>
                <a:tc>
                  <a:txBody>
                    <a:bodyPr/>
                    <a:lstStyle/>
                    <a:p>
                      <a:pPr marL="39370" marR="100330" indent="635" algn="l" rtl="0">
                        <a:lnSpc>
                          <a:spcPct val="101000"/>
                        </a:lnSpc>
                        <a:spcBef>
                          <a:spcPts val="75"/>
                        </a:spcBef>
                        <a:spcAft>
                          <a:spcPts val="0"/>
                        </a:spcAft>
                      </a:pPr>
                      <a:r>
                        <a:rPr lang="fr-FR" sz="1150" dirty="0">
                          <a:latin typeface="Times New Roman"/>
                          <a:ea typeface="Times New Roman"/>
                          <a:cs typeface="Arial"/>
                        </a:rPr>
                        <a:t>Agir</a:t>
                      </a:r>
                      <a:r>
                        <a:rPr lang="fr-FR" sz="1150" spc="25" dirty="0">
                          <a:latin typeface="Times New Roman"/>
                          <a:ea typeface="Times New Roman"/>
                          <a:cs typeface="Arial"/>
                        </a:rPr>
                        <a:t> </a:t>
                      </a:r>
                      <a:r>
                        <a:rPr lang="fr-FR" sz="1150" dirty="0">
                          <a:latin typeface="Times New Roman"/>
                          <a:ea typeface="Times New Roman"/>
                          <a:cs typeface="Arial"/>
                        </a:rPr>
                        <a:t>sur</a:t>
                      </a:r>
                      <a:r>
                        <a:rPr lang="fr-FR" sz="1150" spc="30" dirty="0">
                          <a:latin typeface="Times New Roman"/>
                          <a:ea typeface="Times New Roman"/>
                          <a:cs typeface="Arial"/>
                        </a:rPr>
                        <a:t> </a:t>
                      </a:r>
                      <a:r>
                        <a:rPr lang="fr-FR" sz="1150" spc="-5" dirty="0">
                          <a:latin typeface="Times New Roman"/>
                          <a:ea typeface="Times New Roman"/>
                          <a:cs typeface="Arial"/>
                        </a:rPr>
                        <a:t>lui,</a:t>
                      </a:r>
                      <a:r>
                        <a:rPr lang="fr-FR" sz="1150" spc="20" dirty="0">
                          <a:latin typeface="Times New Roman"/>
                          <a:ea typeface="Times New Roman"/>
                          <a:cs typeface="Arial"/>
                        </a:rPr>
                        <a:t> </a:t>
                      </a:r>
                      <a:r>
                        <a:rPr lang="fr-FR" sz="1150" dirty="0">
                          <a:latin typeface="Times New Roman"/>
                          <a:ea typeface="Times New Roman"/>
                          <a:cs typeface="Arial"/>
                        </a:rPr>
                        <a:t>en</a:t>
                      </a:r>
                      <a:r>
                        <a:rPr lang="fr-FR" sz="1150" spc="25" dirty="0">
                          <a:latin typeface="Times New Roman"/>
                          <a:ea typeface="Times New Roman"/>
                          <a:cs typeface="Arial"/>
                        </a:rPr>
                        <a:t> </a:t>
                      </a:r>
                      <a:r>
                        <a:rPr lang="fr-FR" sz="1150" dirty="0">
                          <a:latin typeface="Times New Roman"/>
                          <a:ea typeface="Times New Roman"/>
                          <a:cs typeface="Arial"/>
                        </a:rPr>
                        <a:t>suscitant</a:t>
                      </a:r>
                      <a:r>
                        <a:rPr lang="fr-FR" sz="1150" spc="25" dirty="0">
                          <a:latin typeface="Times New Roman"/>
                          <a:ea typeface="Times New Roman"/>
                          <a:cs typeface="Arial"/>
                        </a:rPr>
                        <a:t> </a:t>
                      </a:r>
                      <a:r>
                        <a:rPr lang="fr-FR" sz="1150" dirty="0">
                          <a:latin typeface="Times New Roman"/>
                          <a:ea typeface="Times New Roman"/>
                          <a:cs typeface="Arial"/>
                        </a:rPr>
                        <a:t>une</a:t>
                      </a:r>
                      <a:r>
                        <a:rPr lang="fr-FR" sz="1150" spc="115" dirty="0">
                          <a:latin typeface="Times New Roman"/>
                          <a:ea typeface="Times New Roman"/>
                          <a:cs typeface="Arial"/>
                        </a:rPr>
                        <a:t> </a:t>
                      </a:r>
                      <a:r>
                        <a:rPr lang="fr-FR" sz="1150" spc="-5" dirty="0">
                          <a:latin typeface="Times New Roman"/>
                          <a:ea typeface="Times New Roman"/>
                          <a:cs typeface="Arial"/>
                        </a:rPr>
                        <a:t>réponse</a:t>
                      </a:r>
                      <a:r>
                        <a:rPr lang="fr-FR" sz="1150" spc="30" dirty="0">
                          <a:latin typeface="Times New Roman"/>
                          <a:ea typeface="Times New Roman"/>
                          <a:cs typeface="Arial"/>
                        </a:rPr>
                        <a:t> </a:t>
                      </a:r>
                      <a:r>
                        <a:rPr lang="fr-FR" sz="1150" spc="-5" dirty="0">
                          <a:latin typeface="Times New Roman"/>
                          <a:ea typeface="Times New Roman"/>
                          <a:cs typeface="Arial"/>
                        </a:rPr>
                        <a:t>(à</a:t>
                      </a:r>
                      <a:r>
                        <a:rPr lang="fr-FR" sz="1150" spc="30" dirty="0">
                          <a:latin typeface="Times New Roman"/>
                          <a:ea typeface="Times New Roman"/>
                          <a:cs typeface="Arial"/>
                        </a:rPr>
                        <a:t> </a:t>
                      </a:r>
                      <a:r>
                        <a:rPr lang="fr-FR" sz="1150" spc="-5" dirty="0">
                          <a:latin typeface="Times New Roman"/>
                          <a:ea typeface="Times New Roman"/>
                          <a:cs typeface="Arial"/>
                        </a:rPr>
                        <a:t>une</a:t>
                      </a:r>
                      <a:r>
                        <a:rPr lang="fr-FR" sz="1150" spc="35" dirty="0">
                          <a:latin typeface="Times New Roman"/>
                          <a:ea typeface="Times New Roman"/>
                          <a:cs typeface="Arial"/>
                        </a:rPr>
                        <a:t> </a:t>
                      </a:r>
                      <a:r>
                        <a:rPr lang="fr-FR" sz="1150" spc="-5" dirty="0">
                          <a:latin typeface="Times New Roman"/>
                          <a:ea typeface="Times New Roman"/>
                          <a:cs typeface="Arial"/>
                        </a:rPr>
                        <a:t>question),</a:t>
                      </a:r>
                      <a:r>
                        <a:rPr lang="fr-FR" sz="1150" spc="35" dirty="0">
                          <a:latin typeface="Times New Roman"/>
                          <a:ea typeface="Times New Roman"/>
                          <a:cs typeface="Arial"/>
                        </a:rPr>
                        <a:t> </a:t>
                      </a:r>
                      <a:r>
                        <a:rPr lang="fr-FR" sz="1150" spc="-5" dirty="0">
                          <a:latin typeface="Times New Roman"/>
                          <a:ea typeface="Times New Roman"/>
                          <a:cs typeface="Arial"/>
                        </a:rPr>
                        <a:t>en</a:t>
                      </a:r>
                      <a:r>
                        <a:rPr lang="fr-FR" sz="1150" spc="135" dirty="0">
                          <a:latin typeface="Times New Roman"/>
                          <a:ea typeface="Times New Roman"/>
                          <a:cs typeface="Arial"/>
                        </a:rPr>
                        <a:t> </a:t>
                      </a:r>
                      <a:r>
                        <a:rPr lang="fr-FR" sz="1150" spc="-5" dirty="0">
                          <a:latin typeface="Times New Roman"/>
                          <a:ea typeface="Times New Roman"/>
                          <a:cs typeface="Arial"/>
                        </a:rPr>
                        <a:t>l’influençant</a:t>
                      </a:r>
                      <a:r>
                        <a:rPr lang="fr-FR" sz="1150" spc="50" dirty="0">
                          <a:latin typeface="Times New Roman"/>
                          <a:ea typeface="Times New Roman"/>
                          <a:cs typeface="Arial"/>
                        </a:rPr>
                        <a:t> </a:t>
                      </a:r>
                      <a:r>
                        <a:rPr lang="fr-FR" sz="1150" spc="-5" dirty="0">
                          <a:latin typeface="Times New Roman"/>
                          <a:ea typeface="Times New Roman"/>
                          <a:cs typeface="Arial"/>
                        </a:rPr>
                        <a:t>dans</a:t>
                      </a:r>
                      <a:r>
                        <a:rPr lang="fr-FR" sz="1150" spc="40" dirty="0">
                          <a:latin typeface="Times New Roman"/>
                          <a:ea typeface="Times New Roman"/>
                          <a:cs typeface="Arial"/>
                        </a:rPr>
                        <a:t> </a:t>
                      </a:r>
                      <a:r>
                        <a:rPr lang="fr-FR" sz="1150" spc="-5" dirty="0">
                          <a:latin typeface="Times New Roman"/>
                          <a:ea typeface="Times New Roman"/>
                          <a:cs typeface="Arial"/>
                        </a:rPr>
                        <a:t>ses</a:t>
                      </a:r>
                      <a:r>
                        <a:rPr lang="fr-FR" sz="1150" spc="140" dirty="0">
                          <a:latin typeface="Times New Roman"/>
                          <a:ea typeface="Times New Roman"/>
                          <a:cs typeface="Arial"/>
                        </a:rPr>
                        <a:t> </a:t>
                      </a:r>
                      <a:r>
                        <a:rPr lang="fr-FR" sz="1150" spc="-5" dirty="0">
                          <a:latin typeface="Times New Roman"/>
                          <a:ea typeface="Times New Roman"/>
                          <a:cs typeface="Arial"/>
                        </a:rPr>
                        <a:t>convictions</a:t>
                      </a:r>
                      <a:r>
                        <a:rPr lang="fr-FR" sz="1150" spc="35" dirty="0">
                          <a:latin typeface="Times New Roman"/>
                          <a:ea typeface="Times New Roman"/>
                          <a:cs typeface="Arial"/>
                        </a:rPr>
                        <a:t> </a:t>
                      </a:r>
                      <a:r>
                        <a:rPr lang="fr-FR" sz="1150" spc="-5" dirty="0">
                          <a:latin typeface="Times New Roman"/>
                          <a:ea typeface="Times New Roman"/>
                          <a:cs typeface="Arial"/>
                        </a:rPr>
                        <a:t>ou</a:t>
                      </a:r>
                      <a:r>
                        <a:rPr lang="fr-FR" sz="1150" spc="55" dirty="0">
                          <a:latin typeface="Times New Roman"/>
                          <a:ea typeface="Times New Roman"/>
                          <a:cs typeface="Arial"/>
                        </a:rPr>
                        <a:t> </a:t>
                      </a:r>
                      <a:r>
                        <a:rPr lang="fr-FR" sz="1150" spc="-5" dirty="0">
                          <a:latin typeface="Times New Roman"/>
                          <a:ea typeface="Times New Roman"/>
                          <a:cs typeface="Arial"/>
                        </a:rPr>
                        <a:t>désirs</a:t>
                      </a:r>
                      <a:r>
                        <a:rPr lang="fr-FR" sz="1150" spc="135" dirty="0">
                          <a:latin typeface="Times New Roman"/>
                          <a:ea typeface="Times New Roman"/>
                          <a:cs typeface="Arial"/>
                        </a:rPr>
                        <a:t> </a:t>
                      </a:r>
                      <a:r>
                        <a:rPr lang="fr-FR" sz="1150" spc="-5" dirty="0">
                          <a:latin typeface="Times New Roman"/>
                          <a:ea typeface="Times New Roman"/>
                          <a:cs typeface="Arial"/>
                        </a:rPr>
                        <a:t>(persuasion),</a:t>
                      </a:r>
                      <a:r>
                        <a:rPr lang="fr-FR" sz="1150" spc="60" dirty="0">
                          <a:latin typeface="Times New Roman"/>
                          <a:ea typeface="Times New Roman"/>
                          <a:cs typeface="Arial"/>
                        </a:rPr>
                        <a:t> </a:t>
                      </a:r>
                      <a:r>
                        <a:rPr lang="fr-FR" sz="1150" dirty="0">
                          <a:latin typeface="Times New Roman"/>
                          <a:ea typeface="Times New Roman"/>
                          <a:cs typeface="Arial"/>
                        </a:rPr>
                        <a:t>en</a:t>
                      </a:r>
                      <a:r>
                        <a:rPr lang="fr-FR" sz="1150" spc="65" dirty="0">
                          <a:latin typeface="Times New Roman"/>
                          <a:ea typeface="Times New Roman"/>
                          <a:cs typeface="Arial"/>
                        </a:rPr>
                        <a:t> </a:t>
                      </a:r>
                      <a:r>
                        <a:rPr lang="fr-FR" sz="1150" spc="-5" dirty="0">
                          <a:latin typeface="Times New Roman"/>
                          <a:ea typeface="Times New Roman"/>
                          <a:cs typeface="Arial"/>
                        </a:rPr>
                        <a:t>provoquant</a:t>
                      </a:r>
                      <a:r>
                        <a:rPr lang="fr-FR" sz="1150" spc="195" dirty="0">
                          <a:latin typeface="Times New Roman"/>
                          <a:ea typeface="Times New Roman"/>
                          <a:cs typeface="Arial"/>
                        </a:rPr>
                        <a:t> </a:t>
                      </a:r>
                      <a:r>
                        <a:rPr lang="fr-FR" sz="1150" dirty="0">
                          <a:latin typeface="Times New Roman"/>
                          <a:ea typeface="Times New Roman"/>
                          <a:cs typeface="Arial"/>
                        </a:rPr>
                        <a:t>un</a:t>
                      </a:r>
                      <a:r>
                        <a:rPr lang="fr-FR" sz="1150" spc="45" dirty="0">
                          <a:latin typeface="Times New Roman"/>
                          <a:ea typeface="Times New Roman"/>
                          <a:cs typeface="Arial"/>
                        </a:rPr>
                        <a:t> </a:t>
                      </a:r>
                      <a:r>
                        <a:rPr lang="fr-FR" sz="1150" spc="-5" dirty="0">
                          <a:latin typeface="Times New Roman"/>
                          <a:ea typeface="Times New Roman"/>
                          <a:cs typeface="Arial"/>
                        </a:rPr>
                        <a:t>certain</a:t>
                      </a:r>
                      <a:r>
                        <a:rPr lang="fr-FR" sz="1150" spc="60" dirty="0">
                          <a:latin typeface="Times New Roman"/>
                          <a:ea typeface="Times New Roman"/>
                          <a:cs typeface="Arial"/>
                        </a:rPr>
                        <a:t> </a:t>
                      </a:r>
                      <a:r>
                        <a:rPr lang="fr-FR" sz="1150" spc="-5" dirty="0">
                          <a:latin typeface="Times New Roman"/>
                          <a:ea typeface="Times New Roman"/>
                          <a:cs typeface="Arial"/>
                        </a:rPr>
                        <a:t>comportement</a:t>
                      </a:r>
                      <a:r>
                        <a:rPr lang="fr-FR" sz="1150" spc="150" dirty="0">
                          <a:latin typeface="Times New Roman"/>
                          <a:ea typeface="Times New Roman"/>
                          <a:cs typeface="Arial"/>
                        </a:rPr>
                        <a:t> </a:t>
                      </a:r>
                      <a:r>
                        <a:rPr lang="fr-FR" sz="1150" spc="-5" dirty="0">
                          <a:latin typeface="Times New Roman"/>
                          <a:ea typeface="Times New Roman"/>
                          <a:cs typeface="Arial"/>
                        </a:rPr>
                        <a:t>(injonction).</a:t>
                      </a:r>
                      <a:endParaRPr lang="en-US" sz="1100" dirty="0">
                        <a:latin typeface="Calibri"/>
                        <a:ea typeface="Calibri"/>
                        <a:cs typeface="Arial"/>
                      </a:endParaRPr>
                    </a:p>
                  </a:txBody>
                  <a:tcPr marL="0" marR="0" marT="0" marB="0"/>
                </a:tc>
              </a:tr>
            </a:tbl>
          </a:graphicData>
        </a:graphic>
      </p:graphicFrame>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357158" y="285728"/>
            <a:ext cx="8572560" cy="6286544"/>
          </a:xfrm>
        </p:spPr>
        <p:txBody>
          <a:bodyPr>
            <a:normAutofit fontScale="92500"/>
          </a:bodyPr>
          <a:lstStyle/>
          <a:p>
            <a:pPr algn="just" rtl="0">
              <a:buNone/>
            </a:pPr>
            <a:r>
              <a:rPr lang="fr-FR" b="1" dirty="0" smtClean="0"/>
              <a:t>	</a:t>
            </a:r>
            <a:r>
              <a:rPr lang="fr-FR" b="1" dirty="0" err="1" smtClean="0"/>
              <a:t>c-Le</a:t>
            </a:r>
            <a:r>
              <a:rPr lang="fr-FR" b="1" dirty="0" smtClean="0"/>
              <a:t> </a:t>
            </a:r>
            <a:r>
              <a:rPr lang="fr-FR" b="1" dirty="0"/>
              <a:t>modèle du télégraphe et la psychologie sociale :</a:t>
            </a:r>
            <a:endParaRPr lang="en-US" b="1" dirty="0"/>
          </a:p>
          <a:p>
            <a:pPr algn="just" rtl="0">
              <a:buNone/>
            </a:pPr>
            <a:r>
              <a:rPr lang="fr-FR" dirty="0" smtClean="0"/>
              <a:t>	La  </a:t>
            </a:r>
            <a:r>
              <a:rPr lang="fr-FR" dirty="0"/>
              <a:t>visée  de  cette  discipline  est  de  baser  l’étude  de  la  communication  sur  un  axe  scientifique. </a:t>
            </a:r>
            <a:endParaRPr lang="en-US" dirty="0"/>
          </a:p>
          <a:p>
            <a:pPr algn="just" rtl="0">
              <a:buNone/>
            </a:pPr>
            <a:r>
              <a:rPr lang="fr-FR" dirty="0" smtClean="0"/>
              <a:t>	Ce </a:t>
            </a:r>
            <a:r>
              <a:rPr lang="fr-FR" dirty="0"/>
              <a:t>schéma propose un axe différent car il s’attache en effet via les </a:t>
            </a:r>
            <a:r>
              <a:rPr lang="fr-FR" i="1" dirty="0"/>
              <a:t>feedback </a:t>
            </a:r>
            <a:r>
              <a:rPr lang="fr-FR" dirty="0"/>
              <a:t>à évaluer </a:t>
            </a:r>
            <a:r>
              <a:rPr lang="fr-FR" b="1" dirty="0"/>
              <a:t>l’écart entre message transmis et message reçu. </a:t>
            </a:r>
            <a:r>
              <a:rPr lang="fr-FR" dirty="0"/>
              <a:t>L’application de la psychologie sociale la plus connue est la recherche de réseau de communication pertinent et efficace. Cet élément sera développé dans le paragraphe traitant de la dynamique de groupe.</a:t>
            </a:r>
            <a:endParaRPr lang="en-US" dirty="0"/>
          </a:p>
          <a:p>
            <a:pPr algn="l" rtl="0">
              <a:buNone/>
            </a:pPr>
            <a:r>
              <a:rPr lang="fr-FR" dirty="0"/>
              <a:t> </a:t>
            </a:r>
            <a:endParaRPr lang="en-US" dirty="0"/>
          </a:p>
          <a:p>
            <a:pPr algn="l" rtl="0"/>
            <a:endParaRPr lang="ar-DZ" dirty="0"/>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14290"/>
            <a:ext cx="8501122" cy="6286544"/>
          </a:xfrm>
        </p:spPr>
        <p:txBody>
          <a:bodyPr>
            <a:normAutofit lnSpcReduction="10000"/>
          </a:bodyPr>
          <a:lstStyle/>
          <a:p>
            <a:pPr algn="just" rtl="0">
              <a:buNone/>
            </a:pPr>
            <a:r>
              <a:rPr lang="fr-FR" b="1" dirty="0"/>
              <a:t>d-Le modèle du télégraphe version moderne</a:t>
            </a:r>
            <a:endParaRPr lang="en-US" b="1" dirty="0"/>
          </a:p>
          <a:p>
            <a:pPr algn="just" rtl="0">
              <a:buNone/>
            </a:pPr>
            <a:r>
              <a:rPr lang="fr-FR" dirty="0" smtClean="0"/>
              <a:t>	 </a:t>
            </a:r>
            <a:r>
              <a:rPr lang="fr-FR" dirty="0"/>
              <a:t>Dans les années 40, un programme de recherche sur les médias sur la base de quelques questions fondamentales (qui ?, dit quoi ?, par quel moyen ? à qui ? avec quel effet ?), est complété par le modèle proposé par A. </a:t>
            </a:r>
            <a:r>
              <a:rPr lang="fr-FR" dirty="0" err="1"/>
              <a:t>Mucchielli</a:t>
            </a:r>
            <a:r>
              <a:rPr lang="fr-FR" dirty="0"/>
              <a:t> :</a:t>
            </a:r>
            <a:endParaRPr lang="en-US" dirty="0"/>
          </a:p>
          <a:p>
            <a:pPr algn="just" rtl="0">
              <a:buNone/>
            </a:pPr>
            <a:r>
              <a:rPr lang="fr-FR" dirty="0"/>
              <a:t> </a:t>
            </a:r>
            <a:endParaRPr lang="en-US" dirty="0"/>
          </a:p>
          <a:p>
            <a:pPr algn="just" rtl="0">
              <a:buNone/>
            </a:pPr>
            <a:r>
              <a:rPr lang="fr-FR" dirty="0" smtClean="0"/>
              <a:t>	Ce </a:t>
            </a:r>
            <a:r>
              <a:rPr lang="fr-FR" dirty="0"/>
              <a:t>modèle est intéressant car il permet de concevoir la communication comme étant un processus d’</a:t>
            </a:r>
            <a:r>
              <a:rPr lang="fr-FR" b="1" dirty="0"/>
              <a:t>influence</a:t>
            </a:r>
            <a:r>
              <a:rPr lang="fr-FR" dirty="0"/>
              <a:t>.</a:t>
            </a:r>
            <a:endParaRPr lang="en-US" dirty="0"/>
          </a:p>
          <a:p>
            <a:pPr>
              <a:buNone/>
            </a:pPr>
            <a:r>
              <a:rPr lang="fr-FR" dirty="0"/>
              <a:t> </a:t>
            </a:r>
            <a:endParaRPr lang="en-US" dirty="0"/>
          </a:p>
          <a:p>
            <a:endParaRPr lang="ar-DZ" dirty="0"/>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14290"/>
            <a:ext cx="8572560" cy="6357982"/>
          </a:xfrm>
        </p:spPr>
        <p:txBody>
          <a:bodyPr>
            <a:normAutofit fontScale="62500" lnSpcReduction="20000"/>
          </a:bodyPr>
          <a:lstStyle/>
          <a:p>
            <a:pPr algn="l" rtl="0">
              <a:buNone/>
            </a:pPr>
            <a:r>
              <a:rPr lang="fr-FR" b="1" dirty="0"/>
              <a:t>e-Le modèle de l’orchestre </a:t>
            </a:r>
            <a:r>
              <a:rPr lang="fr-FR" dirty="0"/>
              <a:t>centré sur les dimensions sociales de la communication.</a:t>
            </a:r>
            <a:endParaRPr lang="en-US" dirty="0"/>
          </a:p>
          <a:p>
            <a:pPr algn="l" rtl="0">
              <a:buNone/>
            </a:pPr>
            <a:r>
              <a:rPr lang="fr-FR" dirty="0"/>
              <a:t> </a:t>
            </a:r>
            <a:endParaRPr lang="en-US" dirty="0"/>
          </a:p>
          <a:p>
            <a:pPr algn="l" rtl="0">
              <a:buNone/>
            </a:pPr>
            <a:r>
              <a:rPr lang="fr-FR" dirty="0" smtClean="0"/>
              <a:t>	Modèle </a:t>
            </a:r>
            <a:r>
              <a:rPr lang="fr-FR" dirty="0"/>
              <a:t>trouve son origine dans les travaux de l’anthropologue G. Bateson (1977), et qui se veut plus complexe que le précédent. Les grands principes de ces modèles s’appuient sur les travaux de P. </a:t>
            </a:r>
            <a:r>
              <a:rPr lang="fr-FR" dirty="0" err="1"/>
              <a:t>Watzlawick</a:t>
            </a:r>
            <a:r>
              <a:rPr lang="fr-FR" dirty="0"/>
              <a:t>, élève de Bateson, dont les résultats ont pu être vulgarisés.</a:t>
            </a:r>
            <a:endParaRPr lang="en-US" dirty="0"/>
          </a:p>
          <a:p>
            <a:pPr algn="l" rtl="0">
              <a:buNone/>
            </a:pPr>
            <a:r>
              <a:rPr lang="fr-FR" dirty="0"/>
              <a:t> </a:t>
            </a:r>
            <a:endParaRPr lang="en-US" dirty="0"/>
          </a:p>
          <a:p>
            <a:pPr algn="l" rtl="0">
              <a:buNone/>
            </a:pPr>
            <a:r>
              <a:rPr lang="fr-FR" dirty="0" smtClean="0"/>
              <a:t>	Dans </a:t>
            </a:r>
            <a:r>
              <a:rPr lang="fr-FR" dirty="0"/>
              <a:t>le modèle de l’orchestre, </a:t>
            </a:r>
            <a:r>
              <a:rPr lang="fr-FR" b="1" dirty="0"/>
              <a:t>il est impossible de ne pas communiquer</a:t>
            </a:r>
            <a:r>
              <a:rPr lang="fr-FR" dirty="0"/>
              <a:t>. Il faut considérer que le refus de communiquer constitue une forme de communication. Par exemple, le refus de répondre à une question, laisse un champ d’interprétation assez large. De la même manière, le silence d’un individu absorbé par une pensée, aura une signification pour celui qui le regarde, même si en apparence, il n’y a pas d’intention d’interaction.</a:t>
            </a:r>
            <a:endParaRPr lang="en-US" dirty="0"/>
          </a:p>
          <a:p>
            <a:pPr algn="l" rtl="0">
              <a:buNone/>
            </a:pPr>
            <a:r>
              <a:rPr lang="fr-FR" dirty="0" smtClean="0"/>
              <a:t>	Par </a:t>
            </a:r>
            <a:r>
              <a:rPr lang="fr-FR" dirty="0"/>
              <a:t>ailleurs ce modèle passe par de </a:t>
            </a:r>
            <a:r>
              <a:rPr lang="fr-FR" b="1" dirty="0"/>
              <a:t>nombreux canaux </a:t>
            </a:r>
            <a:r>
              <a:rPr lang="fr-FR" dirty="0"/>
              <a:t>: postures, expressions du visage, gestuelle, utilisation de l’espace, intonation de la voix, le regard. Pour </a:t>
            </a:r>
            <a:r>
              <a:rPr lang="fr-FR" dirty="0" err="1"/>
              <a:t>Watzlawick</a:t>
            </a:r>
            <a:r>
              <a:rPr lang="fr-FR" dirty="0"/>
              <a:t> (1972) « tout comportement est communication ». Cette communication s’inscrit dans un </a:t>
            </a:r>
            <a:r>
              <a:rPr lang="fr-FR" b="1" dirty="0"/>
              <a:t>contexte </a:t>
            </a:r>
            <a:r>
              <a:rPr lang="fr-FR" dirty="0"/>
              <a:t>qui va influer concrètement sur la relation, la nature de l’échange, …</a:t>
            </a:r>
            <a:endParaRPr lang="en-US" dirty="0"/>
          </a:p>
          <a:p>
            <a:pPr algn="l" rtl="0">
              <a:buNone/>
            </a:pPr>
            <a:r>
              <a:rPr lang="fr-FR" dirty="0"/>
              <a:t> </a:t>
            </a:r>
            <a:endParaRPr lang="en-US" dirty="0"/>
          </a:p>
          <a:p>
            <a:pPr algn="l" rtl="0">
              <a:buNone/>
            </a:pPr>
            <a:r>
              <a:rPr lang="fr-FR" dirty="0"/>
              <a:t> </a:t>
            </a:r>
            <a:r>
              <a:rPr lang="fr-FR" dirty="0" smtClean="0"/>
              <a:t>	Ce </a:t>
            </a:r>
            <a:r>
              <a:rPr lang="fr-FR" dirty="0"/>
              <a:t>modèle se construit a priori en opposition avec le premier ; il est présenté comme un remède aux défauts du premier. Le tableau ci dessous, nous présente une vision comparative :</a:t>
            </a:r>
            <a:endParaRPr lang="ar-DZ" dirty="0"/>
          </a:p>
        </p:txBody>
      </p:sp>
    </p:spTree>
  </p:cSld>
  <p:clrMapOvr>
    <a:masterClrMapping/>
  </p:clrMapOvr>
  <p:transition>
    <p:wipe dir="u"/>
  </p:transition>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TotalTime>
  <Words>588</Words>
  <Application>Microsoft Office PowerPoint</Application>
  <PresentationFormat>Affichage à l'écran (4:3)</PresentationFormat>
  <Paragraphs>209</Paragraphs>
  <Slides>20</Slides>
  <Notes>0</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pc_finance</dc:creator>
  <cp:lastModifiedBy>pc_finance</cp:lastModifiedBy>
  <cp:revision>14</cp:revision>
  <dcterms:created xsi:type="dcterms:W3CDTF">2016-04-07T11:07:26Z</dcterms:created>
  <dcterms:modified xsi:type="dcterms:W3CDTF">2016-04-07T13:26:08Z</dcterms:modified>
</cp:coreProperties>
</file>