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EDFBE82-7A9D-47D7-ABD3-2A38E0BCF199}" type="datetimeFigureOut">
              <a:rPr lang="fr-FR" smtClean="0"/>
              <a:pPr/>
              <a:t>11/12/2020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E5DFE9-E5B9-4AED-869F-763CA35D1D63}"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EDFBE82-7A9D-47D7-ABD3-2A38E0BCF199}" type="datetimeFigureOut">
              <a:rPr lang="fr-FR" smtClean="0"/>
              <a:pPr/>
              <a:t>11/12/2020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E5DFE9-E5B9-4AED-869F-763CA35D1D6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EDFBE82-7A9D-47D7-ABD3-2A38E0BCF199}" type="datetimeFigureOut">
              <a:rPr lang="fr-FR" smtClean="0"/>
              <a:pPr/>
              <a:t>11/12/2020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E5DFE9-E5B9-4AED-869F-763CA35D1D6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EDFBE82-7A9D-47D7-ABD3-2A38E0BCF199}" type="datetimeFigureOut">
              <a:rPr lang="fr-FR" smtClean="0"/>
              <a:pPr/>
              <a:t>11/12/2020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E5DFE9-E5B9-4AED-869F-763CA35D1D6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EDFBE82-7A9D-47D7-ABD3-2A38E0BCF199}" type="datetimeFigureOut">
              <a:rPr lang="fr-FR" smtClean="0"/>
              <a:pPr/>
              <a:t>11/12/2020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E5DFE9-E5B9-4AED-869F-763CA35D1D63}"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EDFBE82-7A9D-47D7-ABD3-2A38E0BCF199}" type="datetimeFigureOut">
              <a:rPr lang="fr-FR" smtClean="0"/>
              <a:pPr/>
              <a:t>11/12/2020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FE5DFE9-E5B9-4AED-869F-763CA35D1D6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EDFBE82-7A9D-47D7-ABD3-2A38E0BCF199}" type="datetimeFigureOut">
              <a:rPr lang="fr-FR" smtClean="0"/>
              <a:pPr/>
              <a:t>11/12/2020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FE5DFE9-E5B9-4AED-869F-763CA35D1D6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EDFBE82-7A9D-47D7-ABD3-2A38E0BCF199}" type="datetimeFigureOut">
              <a:rPr lang="fr-FR" smtClean="0"/>
              <a:pPr/>
              <a:t>11/12/2020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FE5DFE9-E5B9-4AED-869F-763CA35D1D6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EDFBE82-7A9D-47D7-ABD3-2A38E0BCF199}" type="datetimeFigureOut">
              <a:rPr lang="fr-FR" smtClean="0"/>
              <a:pPr/>
              <a:t>11/12/2020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FE5DFE9-E5B9-4AED-869F-763CA35D1D6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EDFBE82-7A9D-47D7-ABD3-2A38E0BCF199}" type="datetimeFigureOut">
              <a:rPr lang="fr-FR" smtClean="0"/>
              <a:pPr/>
              <a:t>11/12/2020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FE5DFE9-E5B9-4AED-869F-763CA35D1D6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EDFBE82-7A9D-47D7-ABD3-2A38E0BCF199}" type="datetimeFigureOut">
              <a:rPr lang="fr-FR" smtClean="0"/>
              <a:pPr/>
              <a:t>11/12/2020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FE5DFE9-E5B9-4AED-869F-763CA35D1D63}"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DFBE82-7A9D-47D7-ABD3-2A38E0BCF199}" type="datetimeFigureOut">
              <a:rPr lang="fr-FR" smtClean="0"/>
              <a:pPr/>
              <a:t>11/12/2020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E5DFE9-E5B9-4AED-869F-763CA35D1D6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285861"/>
            <a:ext cx="7529538" cy="1714511"/>
          </a:xfrm>
        </p:spPr>
        <p:txBody>
          <a:bodyPr>
            <a:noAutofit/>
          </a:bodyPr>
          <a:lstStyle/>
          <a:p>
            <a:pPr rtl="1"/>
            <a:r>
              <a:rPr lang="ar-SA" sz="2400" b="1" dirty="0">
                <a:solidFill>
                  <a:schemeClr val="accent1"/>
                </a:solidFill>
                <a:latin typeface="Simplified Arabic" pitchFamily="18" charset="-78"/>
                <a:cs typeface="Simplified Arabic" pitchFamily="18" charset="-78"/>
              </a:rPr>
              <a:t>المحاضرة الثالثة:</a:t>
            </a:r>
            <a:r>
              <a:rPr lang="fr-FR" sz="2400" dirty="0">
                <a:solidFill>
                  <a:schemeClr val="accent1"/>
                </a:solidFill>
                <a:latin typeface="Simplified Arabic" pitchFamily="18" charset="-78"/>
                <a:cs typeface="Simplified Arabic" pitchFamily="18" charset="-78"/>
              </a:rPr>
              <a:t/>
            </a:r>
            <a:br>
              <a:rPr lang="fr-FR" sz="2400" dirty="0">
                <a:solidFill>
                  <a:schemeClr val="accent1"/>
                </a:solidFill>
                <a:latin typeface="Simplified Arabic" pitchFamily="18" charset="-78"/>
                <a:cs typeface="Simplified Arabic" pitchFamily="18" charset="-78"/>
              </a:rPr>
            </a:br>
            <a:r>
              <a:rPr lang="ar-SA" sz="2400" b="1" dirty="0">
                <a:solidFill>
                  <a:schemeClr val="accent1"/>
                </a:solidFill>
                <a:latin typeface="Simplified Arabic" pitchFamily="18" charset="-78"/>
                <a:cs typeface="Simplified Arabic" pitchFamily="18" charset="-78"/>
              </a:rPr>
              <a:t>أسس العلاقة بين الحكومة المركزية والإدارة المحلية: دراسة في عوامل تعثر </a:t>
            </a:r>
            <a:r>
              <a:rPr lang="ar-SA" sz="2400" b="1" u="sng" dirty="0">
                <a:solidFill>
                  <a:schemeClr val="accent1"/>
                </a:solidFill>
                <a:latin typeface="Simplified Arabic" pitchFamily="18" charset="-78"/>
                <a:cs typeface="Simplified Arabic" pitchFamily="18" charset="-78"/>
              </a:rPr>
              <a:t>الإدارة المحلية وعوامل نجاحها</a:t>
            </a:r>
            <a:r>
              <a:rPr lang="fr-FR" sz="2400" dirty="0">
                <a:solidFill>
                  <a:schemeClr val="accent1"/>
                </a:solidFill>
                <a:latin typeface="Simplified Arabic" pitchFamily="18" charset="-78"/>
                <a:cs typeface="Simplified Arabic" pitchFamily="18" charset="-78"/>
              </a:rPr>
              <a:t/>
            </a:r>
            <a:br>
              <a:rPr lang="fr-FR" sz="2400" dirty="0">
                <a:solidFill>
                  <a:schemeClr val="accent1"/>
                </a:solidFill>
                <a:latin typeface="Simplified Arabic" pitchFamily="18" charset="-78"/>
                <a:cs typeface="Simplified Arabic" pitchFamily="18" charset="-78"/>
              </a:rPr>
            </a:br>
            <a:r>
              <a:rPr lang="ar-SA" sz="2400" b="1" dirty="0">
                <a:solidFill>
                  <a:schemeClr val="accent1"/>
                </a:solidFill>
                <a:latin typeface="Simplified Arabic" pitchFamily="18" charset="-78"/>
                <a:cs typeface="Simplified Arabic" pitchFamily="18" charset="-78"/>
              </a:rPr>
              <a:t>أ.د. بومدين </a:t>
            </a:r>
            <a:r>
              <a:rPr lang="ar-SA" sz="2400" b="1" dirty="0" err="1">
                <a:solidFill>
                  <a:schemeClr val="accent1"/>
                </a:solidFill>
                <a:latin typeface="Simplified Arabic" pitchFamily="18" charset="-78"/>
                <a:cs typeface="Simplified Arabic" pitchFamily="18" charset="-78"/>
              </a:rPr>
              <a:t>طاشمة</a:t>
            </a:r>
            <a:r>
              <a:rPr lang="fr-FR" sz="2400" dirty="0">
                <a:solidFill>
                  <a:schemeClr val="accent1"/>
                </a:solidFill>
                <a:latin typeface="Simplified Arabic" pitchFamily="18" charset="-78"/>
                <a:cs typeface="Simplified Arabic" pitchFamily="18" charset="-78"/>
              </a:rPr>
              <a:t/>
            </a:r>
            <a:br>
              <a:rPr lang="fr-FR" sz="2400" dirty="0">
                <a:solidFill>
                  <a:schemeClr val="accent1"/>
                </a:solidFill>
                <a:latin typeface="Simplified Arabic" pitchFamily="18" charset="-78"/>
                <a:cs typeface="Simplified Arabic" pitchFamily="18" charset="-78"/>
              </a:rPr>
            </a:br>
            <a:endParaRPr lang="fr-FR" sz="2400" dirty="0">
              <a:solidFill>
                <a:schemeClr val="accent1"/>
              </a:solidFill>
              <a:latin typeface="Simplified Arabic" pitchFamily="18" charset="-78"/>
              <a:cs typeface="Simplified Arabic" pitchFamily="18" charset="-78"/>
            </a:endParaRPr>
          </a:p>
        </p:txBody>
      </p:sp>
      <p:sp>
        <p:nvSpPr>
          <p:cNvPr id="3" name="Sous-titre 2"/>
          <p:cNvSpPr>
            <a:spLocks noGrp="1"/>
          </p:cNvSpPr>
          <p:nvPr>
            <p:ph type="subTitle" idx="1"/>
          </p:nvPr>
        </p:nvSpPr>
        <p:spPr>
          <a:xfrm>
            <a:off x="857224" y="3000372"/>
            <a:ext cx="7358114" cy="3643338"/>
          </a:xfrm>
        </p:spPr>
        <p:style>
          <a:lnRef idx="1">
            <a:schemeClr val="dk1"/>
          </a:lnRef>
          <a:fillRef idx="3">
            <a:schemeClr val="dk1"/>
          </a:fillRef>
          <a:effectRef idx="2">
            <a:schemeClr val="dk1"/>
          </a:effectRef>
          <a:fontRef idx="minor">
            <a:schemeClr val="lt1"/>
          </a:fontRef>
        </p:style>
        <p:txBody>
          <a:bodyPr>
            <a:noAutofit/>
          </a:bodyPr>
          <a:lstStyle/>
          <a:p>
            <a:pPr rtl="1"/>
            <a:r>
              <a:rPr lang="ar-SA" sz="2400" dirty="0">
                <a:latin typeface="Simplified Arabic" pitchFamily="18" charset="-78"/>
                <a:cs typeface="Simplified Arabic" pitchFamily="18" charset="-78"/>
              </a:rPr>
              <a:t> يمكن تلخيص أهم عوامل تعثر الإدارة المحلية كما يأتي:</a:t>
            </a:r>
            <a:endParaRPr lang="fr-FR" sz="2400" dirty="0">
              <a:latin typeface="Simplified Arabic" pitchFamily="18" charset="-78"/>
              <a:cs typeface="Simplified Arabic" pitchFamily="18" charset="-78"/>
            </a:endParaRPr>
          </a:p>
          <a:p>
            <a:r>
              <a:rPr lang="ar-SA" sz="2400" dirty="0">
                <a:latin typeface="Simplified Arabic" pitchFamily="18" charset="-78"/>
                <a:cs typeface="Simplified Arabic" pitchFamily="18" charset="-78"/>
              </a:rPr>
              <a:t> </a:t>
            </a:r>
            <a:r>
              <a:rPr lang="ar-SA" sz="2400" b="1" dirty="0">
                <a:latin typeface="Simplified Arabic" pitchFamily="18" charset="-78"/>
                <a:cs typeface="Simplified Arabic" pitchFamily="18" charset="-78"/>
              </a:rPr>
              <a:t>العامل الإداري والفني، </a:t>
            </a:r>
            <a:r>
              <a:rPr lang="ar-SA" sz="2400" dirty="0">
                <a:latin typeface="Simplified Arabic" pitchFamily="18" charset="-78"/>
                <a:cs typeface="Simplified Arabic" pitchFamily="18" charset="-78"/>
              </a:rPr>
              <a:t>يرجع المؤيدون لوجود هذا العامل كسبب لفشل اللامركزية، من منطلق القصور في تنفيذ برامج اللامركزية، حيث أن هناك بعض المشكلات التي تواجه عمليات التنفيذ منها عدم وضوح الأهداف وغموض التشريعات، وضعف عمليات التخطيط لتطبيق اللامركزية، وعدم كفاية الموارد، إن هناك كثير من المحليات لا تتوافر لها البنية الفنية والإدارية التي تمكنها من القيام بالحد الأدنى من واجباتها الهامشية، ويرجع سبب ذلك إلى عدم قدرة تلك المحليات على الاحتفاظ بالأعداد الكافية والمناسبة لتلك الكوادر</a:t>
            </a:r>
            <a:endParaRPr lang="fr-FR" sz="2400" dirty="0">
              <a:latin typeface="Simplified Arabic" pitchFamily="18" charset="-78"/>
              <a:cs typeface="Simplified Arabic" pitchFamily="18"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268931"/>
          </a:xfrm>
        </p:spPr>
        <p:style>
          <a:lnRef idx="0">
            <a:schemeClr val="dk1"/>
          </a:lnRef>
          <a:fillRef idx="3">
            <a:schemeClr val="dk1"/>
          </a:fillRef>
          <a:effectRef idx="3">
            <a:schemeClr val="dk1"/>
          </a:effectRef>
          <a:fontRef idx="minor">
            <a:schemeClr val="lt1"/>
          </a:fontRef>
        </p:style>
        <p:txBody>
          <a:bodyPr>
            <a:normAutofit lnSpcReduction="10000"/>
          </a:bodyPr>
          <a:lstStyle/>
          <a:p>
            <a:pPr algn="ctr">
              <a:buNone/>
            </a:pPr>
            <a:r>
              <a:rPr lang="fr-FR" sz="2400" dirty="0" smtClean="0">
                <a:latin typeface="Simplified Arabic" pitchFamily="18" charset="-78"/>
                <a:cs typeface="Simplified Arabic" pitchFamily="18" charset="-78"/>
              </a:rPr>
              <a:t> </a:t>
            </a:r>
            <a:r>
              <a:rPr lang="ar-SA" sz="2400" b="1" dirty="0" smtClean="0">
                <a:latin typeface="Simplified Arabic" pitchFamily="18" charset="-78"/>
                <a:cs typeface="Simplified Arabic" pitchFamily="18" charset="-78"/>
              </a:rPr>
              <a:t>العامل الاقتصادي:</a:t>
            </a:r>
            <a:r>
              <a:rPr lang="ar-SA" sz="2400" dirty="0" smtClean="0">
                <a:latin typeface="Simplified Arabic" pitchFamily="18" charset="-78"/>
                <a:cs typeface="Simplified Arabic" pitchFamily="18" charset="-78"/>
              </a:rPr>
              <a:t> يرى رواد هذا المنهج من المتخصصين في اقتصاديات التنمية والعلوم السياسية أن اجتذاب رأس المال والتكنولوجيا اللازمين لاقتصاد أكثر نموًا وازدهارًا يحتاج إلى مركزية السلطة للتخلص من الهياكل التقليدية التي تبطل عملية التعبئة ، ولذلك فهم يرون أن أي محاولة لمنح الاستقلال الذاتي للوحدات المحلية سوف يأتي بنتائج عكسية، وفي هذا الصدد يبين رائد الفكر الإداري </a:t>
            </a:r>
            <a:r>
              <a:rPr lang="ar-DZ" sz="2400" dirty="0" smtClean="0">
                <a:latin typeface="Simplified Arabic" pitchFamily="18" charset="-78"/>
                <a:cs typeface="Simplified Arabic" pitchFamily="18" charset="-78"/>
              </a:rPr>
              <a:t>:</a:t>
            </a:r>
            <a:r>
              <a:rPr lang="fr-FR" sz="2400" dirty="0" smtClean="0">
                <a:latin typeface="Simplified Arabic" pitchFamily="18" charset="-78"/>
                <a:cs typeface="Simplified Arabic" pitchFamily="18" charset="-78"/>
              </a:rPr>
              <a:t>«Fred </a:t>
            </a:r>
            <a:r>
              <a:rPr lang="fr-FR" sz="2400" dirty="0" err="1" smtClean="0">
                <a:latin typeface="Simplified Arabic" pitchFamily="18" charset="-78"/>
                <a:cs typeface="Simplified Arabic" pitchFamily="18" charset="-78"/>
              </a:rPr>
              <a:t>Riggs</a:t>
            </a:r>
            <a:r>
              <a:rPr lang="fr-FR"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الحديث الأستاذ "فرد </a:t>
            </a:r>
            <a:r>
              <a:rPr lang="ar-SA" sz="2400" dirty="0" err="1" smtClean="0">
                <a:latin typeface="Simplified Arabic" pitchFamily="18" charset="-78"/>
                <a:cs typeface="Simplified Arabic" pitchFamily="18" charset="-78"/>
              </a:rPr>
              <a:t>ريجز</a:t>
            </a:r>
            <a:r>
              <a:rPr lang="ar-SA" sz="2400" dirty="0" smtClean="0">
                <a:latin typeface="Simplified Arabic" pitchFamily="18" charset="-78"/>
                <a:cs typeface="Simplified Arabic" pitchFamily="18" charset="-78"/>
              </a:rPr>
              <a:t>”</a:t>
            </a:r>
            <a:endParaRPr lang="ar-DZ" sz="2400" dirty="0" smtClean="0">
              <a:latin typeface="Simplified Arabic" pitchFamily="18" charset="-78"/>
              <a:cs typeface="Simplified Arabic" pitchFamily="18" charset="-78"/>
            </a:endParaRPr>
          </a:p>
          <a:p>
            <a:pPr algn="ctr">
              <a:buNone/>
            </a:pPr>
            <a:r>
              <a:rPr lang="ar-DZ" sz="2400" dirty="0" smtClean="0">
                <a:latin typeface="Simplified Arabic" pitchFamily="18" charset="-78"/>
                <a:cs typeface="Simplified Arabic" pitchFamily="18" charset="-78"/>
              </a:rPr>
              <a:t>”</a:t>
            </a:r>
            <a:r>
              <a:rPr lang="ar-SA" sz="2400" dirty="0" smtClean="0">
                <a:latin typeface="Simplified Arabic" pitchFamily="18" charset="-78"/>
                <a:cs typeface="Simplified Arabic" pitchFamily="18" charset="-78"/>
              </a:rPr>
              <a:t>أن ضعف المحليات يكون نتيجة منطقية للتخلف الذي تعيشه الدولة وبذلك فإن منح صلاحيات ومسئوليات واسعة</a:t>
            </a: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واستقلال للمحليات في ظل ظروف التخلف يؤدي </a:t>
            </a:r>
            <a:endParaRPr lang="ar-DZ" sz="2400" dirty="0" smtClean="0">
              <a:latin typeface="Simplified Arabic" pitchFamily="18" charset="-78"/>
              <a:cs typeface="Simplified Arabic" pitchFamily="18" charset="-78"/>
            </a:endParaRPr>
          </a:p>
          <a:p>
            <a:pPr algn="ctr" rtl="1">
              <a:buNone/>
            </a:pPr>
            <a:r>
              <a:rPr lang="ar-SA" sz="2400" dirty="0" smtClean="0">
                <a:latin typeface="Simplified Arabic" pitchFamily="18" charset="-78"/>
                <a:cs typeface="Simplified Arabic" pitchFamily="18" charset="-78"/>
              </a:rPr>
              <a:t>إلى الركود أكثر منه إلى </a:t>
            </a:r>
            <a:r>
              <a:rPr lang="ar-SA" sz="2400" dirty="0" err="1" smtClean="0">
                <a:latin typeface="Simplified Arabic" pitchFamily="18" charset="-78"/>
                <a:cs typeface="Simplified Arabic" pitchFamily="18" charset="-78"/>
              </a:rPr>
              <a:t>التنمي</a:t>
            </a:r>
            <a:r>
              <a:rPr lang="ar-DZ" sz="2400" dirty="0" smtClean="0">
                <a:latin typeface="Simplified Arabic" pitchFamily="18" charset="-78"/>
                <a:cs typeface="Simplified Arabic" pitchFamily="18" charset="-78"/>
              </a:rPr>
              <a:t>ة“.</a:t>
            </a:r>
          </a:p>
          <a:p>
            <a:pPr algn="ctr" rtl="1">
              <a:buNone/>
            </a:pPr>
            <a:r>
              <a:rPr lang="ar-SA" sz="2400" b="1" dirty="0" smtClean="0">
                <a:latin typeface="Simplified Arabic" pitchFamily="18" charset="-78"/>
                <a:cs typeface="Simplified Arabic" pitchFamily="18" charset="-78"/>
              </a:rPr>
              <a:t>العامل السياسي وفلسفة الحكم، </a:t>
            </a:r>
            <a:r>
              <a:rPr lang="ar-SA" sz="2400" dirty="0" smtClean="0">
                <a:latin typeface="Simplified Arabic" pitchFamily="18" charset="-78"/>
                <a:cs typeface="Simplified Arabic" pitchFamily="18" charset="-78"/>
              </a:rPr>
              <a:t>إن الطبقات الحاكمة في الدول النامية</a:t>
            </a:r>
            <a:r>
              <a:rPr lang="fr-FR" sz="2400" dirty="0" smtClean="0">
                <a:latin typeface="Simplified Arabic" pitchFamily="18" charset="-78"/>
                <a:cs typeface="Simplified Arabic" pitchFamily="18" charset="-78"/>
              </a:rPr>
              <a:t> Dominant Classes </a:t>
            </a:r>
            <a:r>
              <a:rPr lang="ar-SA" sz="2400" dirty="0" smtClean="0">
                <a:latin typeface="Simplified Arabic" pitchFamily="18" charset="-78"/>
                <a:cs typeface="Simplified Arabic" pitchFamily="18" charset="-78"/>
              </a:rPr>
              <a:t>تستخدم الوظيفة العامة لتعزيز حكمها وسلطتها، ولذلك فمن غير المحتمل بالنسبة لهؤلاء الأفراد المرتبطين بالسلطة أن يتنازلوا عنها لصالح الوحدات المحلية، ولكي يتم تهدئة الطبقات الدنيا فقد يكون من الضروري ممارسة بعض مظاهر الديمقراطية المحلية دون جوهرها</a:t>
            </a:r>
            <a:r>
              <a:rPr lang="fr-FR" sz="2400" dirty="0" smtClean="0">
                <a:latin typeface="Simplified Arabic" pitchFamily="18" charset="-78"/>
                <a:cs typeface="Simplified Arabic" pitchFamily="18" charset="-78"/>
              </a:rPr>
              <a:t>.</a:t>
            </a:r>
            <a:endParaRPr lang="fr-FR" sz="2400" dirty="0">
              <a:latin typeface="Simplified Arabic" pitchFamily="18" charset="-78"/>
              <a:cs typeface="Simplified Arabic" pitchFamily="18"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71546"/>
            <a:ext cx="8229600" cy="5429288"/>
          </a:xfrm>
        </p:spPr>
        <p:style>
          <a:lnRef idx="0">
            <a:schemeClr val="dk1"/>
          </a:lnRef>
          <a:fillRef idx="3">
            <a:schemeClr val="dk1"/>
          </a:fillRef>
          <a:effectRef idx="3">
            <a:schemeClr val="dk1"/>
          </a:effectRef>
          <a:fontRef idx="minor">
            <a:schemeClr val="lt1"/>
          </a:fontRef>
        </p:style>
        <p:txBody>
          <a:bodyPr>
            <a:noAutofit/>
          </a:bodyPr>
          <a:lstStyle/>
          <a:p>
            <a:pPr lvl="0" algn="ctr" rtl="1"/>
            <a:r>
              <a:rPr lang="ar-SA" sz="2400" b="1" dirty="0" smtClean="0">
                <a:latin typeface="Simplified Arabic" pitchFamily="18" charset="-78"/>
                <a:cs typeface="Simplified Arabic" pitchFamily="18" charset="-78"/>
              </a:rPr>
              <a:t>العامل الاجتماعي: </a:t>
            </a:r>
            <a:r>
              <a:rPr lang="ar-SA" sz="2400" dirty="0" smtClean="0">
                <a:latin typeface="Simplified Arabic" pitchFamily="18" charset="-78"/>
                <a:cs typeface="Simplified Arabic" pitchFamily="18" charset="-78"/>
              </a:rPr>
              <a:t>تشهد كثير من الدول النامية منازعات قبلية وعشائرية ، وطموحات إقليمية تعتز بهويتها المحلية، بشكل قد يهدد سلامة للوحدة الوطنية لبعض الدول، وهو ما تراه الإدارة المركزية مسألة في غاية الأهمية والحساسية، الأمر الذي تؤمن من خلاله بعدم منح الوحدات المحلية اختصاصات واسعة، وتمارس عليها رقابة تتصف بالمغالاة والشدة في كثير من جوانبها، كل ذلك مدفوعًا بهاجس الخوف من تفتت النسيج الوطني والحفاظ على وحدة الدولة والمجتمع</a:t>
            </a:r>
            <a:r>
              <a:rPr lang="fr-FR" sz="2400" dirty="0" smtClean="0">
                <a:latin typeface="Simplified Arabic" pitchFamily="18" charset="-78"/>
                <a:cs typeface="Simplified Arabic" pitchFamily="18" charset="-78"/>
              </a:rPr>
              <a:t>.</a:t>
            </a:r>
          </a:p>
          <a:p>
            <a:pPr lvl="0" algn="ctr" rtl="1"/>
            <a:r>
              <a:rPr lang="fr-FR" sz="2400" b="1" dirty="0" smtClean="0">
                <a:latin typeface="Simplified Arabic" pitchFamily="18" charset="-78"/>
                <a:cs typeface="Simplified Arabic" pitchFamily="18" charset="-78"/>
              </a:rPr>
              <a:t> </a:t>
            </a:r>
            <a:r>
              <a:rPr lang="ar-SA" sz="2400" b="1" dirty="0" smtClean="0">
                <a:latin typeface="Simplified Arabic" pitchFamily="18" charset="-78"/>
                <a:cs typeface="Simplified Arabic" pitchFamily="18" charset="-78"/>
              </a:rPr>
              <a:t>حداثة النظام المحلي</a:t>
            </a:r>
            <a:r>
              <a:rPr lang="fr-FR" sz="2400" b="1" dirty="0" smtClean="0">
                <a:latin typeface="Simplified Arabic" pitchFamily="18" charset="-78"/>
                <a:cs typeface="Simplified Arabic" pitchFamily="18" charset="-78"/>
              </a:rPr>
              <a:t> : </a:t>
            </a:r>
            <a:r>
              <a:rPr lang="ar-SA" sz="2400" dirty="0" smtClean="0">
                <a:latin typeface="Simplified Arabic" pitchFamily="18" charset="-78"/>
                <a:cs typeface="Simplified Arabic" pitchFamily="18" charset="-78"/>
              </a:rPr>
              <a:t>إن مقومة حداثة النظام المحلي في الدول النامية يتطلب تشديد الرقابة المركزية على تلك الوحدات المحلية حتى يجتاز النظام أولى مراحله بنجاح، علمًا بأن بعض تلك الأنظمة قد تجاوز عمره نصف قرن ولا يزال يعاني من نقص واضح في الاختصاصات والمسئوليات وتشدد في الرقابة دون تغيير أو مواكبة لمراحل تطور المجتمع.</a:t>
            </a:r>
            <a:endParaRPr lang="fr-FR" sz="2400" dirty="0">
              <a:latin typeface="Simplified Arabic" pitchFamily="18" charset="-78"/>
              <a:cs typeface="Simplified Arabic" pitchFamily="18"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500042"/>
            <a:ext cx="8229600" cy="6143644"/>
          </a:xfrm>
        </p:spPr>
        <p:style>
          <a:lnRef idx="0">
            <a:schemeClr val="dk1"/>
          </a:lnRef>
          <a:fillRef idx="3">
            <a:schemeClr val="dk1"/>
          </a:fillRef>
          <a:effectRef idx="3">
            <a:schemeClr val="dk1"/>
          </a:effectRef>
          <a:fontRef idx="minor">
            <a:schemeClr val="lt1"/>
          </a:fontRef>
        </p:style>
        <p:txBody>
          <a:bodyPr>
            <a:noAutofit/>
          </a:bodyPr>
          <a:lstStyle/>
          <a:p>
            <a:pPr algn="ctr" rtl="1">
              <a:buNone/>
            </a:pPr>
            <a:r>
              <a:rPr lang="ar-SA" sz="2400" b="1" dirty="0" smtClean="0">
                <a:latin typeface="Simplified Arabic" pitchFamily="18" charset="-78"/>
                <a:cs typeface="Simplified Arabic" pitchFamily="18" charset="-78"/>
              </a:rPr>
              <a:t>فلسفة الإدارة المحلية وعوامل نجاحها:</a:t>
            </a:r>
            <a:endParaRPr lang="fr-FR" sz="2400" dirty="0" smtClean="0">
              <a:latin typeface="Simplified Arabic" pitchFamily="18" charset="-78"/>
              <a:cs typeface="Simplified Arabic" pitchFamily="18" charset="-78"/>
            </a:endParaRPr>
          </a:p>
          <a:p>
            <a:pPr algn="ctr" rtl="1">
              <a:buNone/>
            </a:pPr>
            <a:r>
              <a:rPr lang="ar-SA" sz="2400" b="1"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تنطلق فلسفة الإدارة المحلية من الدوافع والأهداف التي أنشأ نظام الإدارة المحلية أصلاً من أجلها، ومن خلال العوامل البيئية الداخلية والخارجية التي ساهمت في تكوينها وبلورتها وقدرة أنظمة الإدارة المحلية على التكيف لضمان ديمومة واستمرار هذه الأنظمة</a:t>
            </a:r>
            <a:r>
              <a:rPr lang="fr-FR" sz="2400" dirty="0" smtClean="0">
                <a:latin typeface="Simplified Arabic" pitchFamily="18" charset="-78"/>
                <a:cs typeface="Simplified Arabic" pitchFamily="18" charset="-78"/>
              </a:rPr>
              <a:t> .</a:t>
            </a:r>
          </a:p>
          <a:p>
            <a:pPr algn="ctr" rtl="1">
              <a:buNone/>
            </a:pPr>
            <a:r>
              <a:rPr lang="ar-SA" sz="2400" dirty="0" smtClean="0">
                <a:latin typeface="Simplified Arabic" pitchFamily="18" charset="-78"/>
                <a:cs typeface="Simplified Arabic" pitchFamily="18" charset="-78"/>
              </a:rPr>
              <a:t>      بهذا القصد تحاول فلسفة الإدارة المحلية الإجابة على تساؤل رئيسي مفاده</a:t>
            </a:r>
            <a:r>
              <a:rPr lang="fr-FR" sz="2400" dirty="0" smtClean="0">
                <a:latin typeface="Simplified Arabic" pitchFamily="18" charset="-78"/>
                <a:cs typeface="Simplified Arabic" pitchFamily="18" charset="-78"/>
              </a:rPr>
              <a:t> : </a:t>
            </a:r>
            <a:r>
              <a:rPr lang="ar-SA" sz="2400" dirty="0" smtClean="0">
                <a:latin typeface="Simplified Arabic" pitchFamily="18" charset="-78"/>
                <a:cs typeface="Simplified Arabic" pitchFamily="18" charset="-78"/>
              </a:rPr>
              <a:t>لماذا لا تقوم الحكومة المركزية بمباشرة تقديم كافة الخدمات دون أن يشاطرها بذلك الهيئات والمجتمعات المحلية؟</a:t>
            </a:r>
            <a:endParaRPr lang="fr-FR" sz="2400" dirty="0" smtClean="0">
              <a:latin typeface="Simplified Arabic" pitchFamily="18" charset="-78"/>
              <a:cs typeface="Simplified Arabic" pitchFamily="18" charset="-78"/>
            </a:endParaRPr>
          </a:p>
          <a:p>
            <a:pPr algn="ctr" rtl="1">
              <a:buNone/>
            </a:pPr>
            <a:r>
              <a:rPr lang="ar-SA" sz="2400" dirty="0" smtClean="0">
                <a:latin typeface="Simplified Arabic" pitchFamily="18" charset="-78"/>
                <a:cs typeface="Simplified Arabic" pitchFamily="18" charset="-78"/>
              </a:rPr>
              <a:t>    هذا السؤال يقودنا إلى البحث عن المنهج والفلسفة التي تتبناها الدولة في إدارة المرافق والمؤسسات على مستوى الوحدات المحلية، حيث أن رغبة الدولة في توثيق التعاون والشراكة بين الجهود المركزية والجهود الشعبية في تقديم الخدمات والمصالح المحلية ذات الأولوية والمساس المباشر لحياة المواطنين، قد يكون هو الدافع الرئيس لتوزيع الوظيفة الإدارية بين المركز والهيئات المحلية، من منطلق ثقة الحكومة المركزية بمواطنيها واطمئنانها لقدرتهم على المشاركة لتحقيق أهداف التنمية الاقتصادية والاجتماعية</a:t>
            </a:r>
            <a:r>
              <a:rPr lang="fr-FR" sz="2400" dirty="0" smtClean="0">
                <a:latin typeface="Simplified Arabic" pitchFamily="18" charset="-78"/>
                <a:cs typeface="Simplified Arabic" pitchFamily="18" charset="-78"/>
              </a:rPr>
              <a:t>.</a:t>
            </a:r>
          </a:p>
          <a:p>
            <a:pPr algn="ctr" rtl="1">
              <a:buNone/>
            </a:pPr>
            <a:endParaRPr lang="fr-FR" sz="2400" dirty="0">
              <a:latin typeface="Simplified Arabic" pitchFamily="18" charset="-78"/>
              <a:cs typeface="Simplified Arabic" pitchFamily="18"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643602"/>
          </a:xfrm>
        </p:spPr>
        <p:style>
          <a:lnRef idx="0">
            <a:schemeClr val="dk1"/>
          </a:lnRef>
          <a:fillRef idx="3">
            <a:schemeClr val="dk1"/>
          </a:fillRef>
          <a:effectRef idx="3">
            <a:schemeClr val="dk1"/>
          </a:effectRef>
          <a:fontRef idx="minor">
            <a:schemeClr val="lt1"/>
          </a:fontRef>
        </p:style>
        <p:txBody>
          <a:bodyPr>
            <a:noAutofit/>
          </a:bodyPr>
          <a:lstStyle/>
          <a:p>
            <a:pPr algn="ctr" rtl="1">
              <a:buNone/>
            </a:pPr>
            <a:r>
              <a:rPr lang="ar-SA" sz="2400" dirty="0" smtClean="0">
                <a:latin typeface="Simplified Arabic" pitchFamily="18" charset="-78"/>
                <a:cs typeface="Simplified Arabic" pitchFamily="18" charset="-78"/>
              </a:rPr>
              <a:t>لذا، إذا كانت الحكومة المركزية في عملية إصلاحها للإدارة المحلية جادة في منح المزيد من الصلاحيات والمسئوليات للوحدات المحلية، فلابد من توفير مجموعة من العوامل التي تضمن نجاح النهج </a:t>
            </a:r>
            <a:r>
              <a:rPr lang="ar-SA" sz="2400" dirty="0" err="1" smtClean="0">
                <a:latin typeface="Simplified Arabic" pitchFamily="18" charset="-78"/>
                <a:cs typeface="Simplified Arabic" pitchFamily="18" charset="-78"/>
              </a:rPr>
              <a:t>اللامركزي</a:t>
            </a:r>
            <a:r>
              <a:rPr lang="ar-SA" sz="2400" dirty="0" smtClean="0">
                <a:latin typeface="Simplified Arabic" pitchFamily="18" charset="-78"/>
                <a:cs typeface="Simplified Arabic" pitchFamily="18" charset="-78"/>
              </a:rPr>
              <a:t> ، هذه العوامل يمكن تحديدها في النقاط التالية:</a:t>
            </a:r>
            <a:endParaRPr lang="fr-FR" sz="2400" dirty="0" smtClean="0">
              <a:latin typeface="Simplified Arabic" pitchFamily="18" charset="-78"/>
              <a:cs typeface="Simplified Arabic" pitchFamily="18" charset="-78"/>
            </a:endParaRPr>
          </a:p>
          <a:p>
            <a:pPr lvl="0" algn="ctr" rtl="1">
              <a:buFontTx/>
              <a:buChar char="-"/>
            </a:pPr>
            <a:r>
              <a:rPr lang="ar-SA" sz="2400" dirty="0" smtClean="0">
                <a:latin typeface="Simplified Arabic" pitchFamily="18" charset="-78"/>
                <a:cs typeface="Simplified Arabic" pitchFamily="18" charset="-78"/>
              </a:rPr>
              <a:t>استعداد والتزام القوى السياسية لدعم قادة الوحدات المحلية في مجالات التخطيط واتخاذ القرارات، وتزويدهم بالسلطات والصلاحيات الإدارية التي تعينهم على القيام بوظائفهم في المحليات التي يديرونها، وهذا يعني استعداد القيادة السياسية وموظفي الحكومة المركزية لتحويل الصلاحيات والمسئوليات إلى قادة الوحدات المحلية</a:t>
            </a:r>
            <a:r>
              <a:rPr lang="fr-FR" sz="2400" dirty="0" smtClean="0">
                <a:latin typeface="Simplified Arabic" pitchFamily="18" charset="-78"/>
                <a:cs typeface="Simplified Arabic" pitchFamily="18" charset="-78"/>
              </a:rPr>
              <a:t> .</a:t>
            </a:r>
            <a:endParaRPr lang="ar-DZ" sz="2400" dirty="0" smtClean="0">
              <a:latin typeface="Simplified Arabic" pitchFamily="18" charset="-78"/>
              <a:cs typeface="Simplified Arabic" pitchFamily="18" charset="-78"/>
            </a:endParaRPr>
          </a:p>
          <a:p>
            <a:pPr lvl="0" algn="ctr" rtl="1">
              <a:buNone/>
            </a:pPr>
            <a:r>
              <a:rPr lang="ar-DZ" sz="2400" dirty="0" smtClean="0">
                <a:latin typeface="Simplified Arabic" pitchFamily="18" charset="-78"/>
                <a:cs typeface="Simplified Arabic" pitchFamily="18" charset="-78"/>
              </a:rPr>
              <a:t>-</a:t>
            </a:r>
            <a:r>
              <a:rPr lang="fr-FR"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وضع تشريعات واضحة المعالم تحدد الوظائف لكل من الوحدات المحلية والحكومة المركزية ، وذلك بُغية تعزيز المشاركة لكل من المواطنين والقادة المحليون في إدارة المرافق العامة والمحلية</a:t>
            </a:r>
            <a:r>
              <a:rPr lang="fr-FR" sz="2400" dirty="0" smtClean="0">
                <a:latin typeface="Simplified Arabic" pitchFamily="18" charset="-78"/>
                <a:cs typeface="Simplified Arabic" pitchFamily="18" charset="-78"/>
              </a:rPr>
              <a:t>.</a:t>
            </a:r>
            <a:endParaRPr lang="ar-DZ" sz="2400" dirty="0" smtClean="0">
              <a:latin typeface="Simplified Arabic" pitchFamily="18" charset="-78"/>
              <a:cs typeface="Simplified Arabic" pitchFamily="18" charset="-78"/>
            </a:endParaRPr>
          </a:p>
          <a:p>
            <a:pPr algn="ctr" rtl="1">
              <a:buNone/>
            </a:pPr>
            <a:r>
              <a:rPr lang="ar-DZ" sz="2400" dirty="0" smtClean="0">
                <a:latin typeface="Simplified Arabic" pitchFamily="18" charset="-78"/>
                <a:cs typeface="Simplified Arabic" pitchFamily="18" charset="-78"/>
              </a:rPr>
              <a:t>-</a:t>
            </a:r>
            <a:r>
              <a:rPr lang="ar-DZ" sz="2400" dirty="0" smtClean="0"/>
              <a:t> </a:t>
            </a:r>
            <a:r>
              <a:rPr lang="ar-SA" sz="2400" dirty="0" smtClean="0"/>
              <a:t>توفير الرغبة لدى موظفي الحكومة المركزية بتقبل مشار</a:t>
            </a:r>
            <a:r>
              <a:rPr lang="ar-DZ" sz="2400" dirty="0" smtClean="0"/>
              <a:t>ك</a:t>
            </a:r>
            <a:r>
              <a:rPr lang="ar-SA" sz="2400" dirty="0" smtClean="0"/>
              <a:t>ة المواطنين والقيادات المحلية التقليدية في عملية صنع القرارات</a:t>
            </a:r>
            <a:r>
              <a:rPr lang="fr-FR" sz="2400" dirty="0" smtClean="0"/>
              <a:t>.</a:t>
            </a:r>
          </a:p>
          <a:p>
            <a:pPr lvl="0" algn="ctr" rtl="1">
              <a:buNone/>
            </a:pPr>
            <a:endParaRPr lang="fr-FR" sz="2400" dirty="0">
              <a:latin typeface="Simplified Arabic" pitchFamily="18" charset="-78"/>
              <a:cs typeface="Simplified Arabic" pitchFamily="18"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500042"/>
            <a:ext cx="8329642" cy="6143668"/>
          </a:xfrm>
        </p:spPr>
        <p:style>
          <a:lnRef idx="0">
            <a:schemeClr val="dk1"/>
          </a:lnRef>
          <a:fillRef idx="3">
            <a:schemeClr val="dk1"/>
          </a:fillRef>
          <a:effectRef idx="3">
            <a:schemeClr val="dk1"/>
          </a:effectRef>
          <a:fontRef idx="minor">
            <a:schemeClr val="lt1"/>
          </a:fontRef>
        </p:style>
        <p:txBody>
          <a:bodyPr>
            <a:noAutofit/>
          </a:bodyPr>
          <a:lstStyle/>
          <a:p>
            <a:pPr lvl="0" algn="ctr"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توفير الحجم المثالي للوحدات اللامركزية، حيث أن الوحدات الصغيرة الحجم لا يمكنها الاحتفاظ بالأعداد الكافية من الموظفين والمعدات بحكم وعائها الضريبي المحدود</a:t>
            </a:r>
            <a:r>
              <a:rPr lang="fr-FR" sz="2400" dirty="0" smtClean="0">
                <a:latin typeface="Simplified Arabic" pitchFamily="18" charset="-78"/>
                <a:cs typeface="Simplified Arabic" pitchFamily="18" charset="-78"/>
              </a:rPr>
              <a:t>.</a:t>
            </a:r>
          </a:p>
          <a:p>
            <a:pPr lvl="0" algn="ctr" rtl="1">
              <a:buNone/>
            </a:pPr>
            <a:r>
              <a:rPr lang="fr-FR" sz="2400" b="1" dirty="0" smtClean="0">
                <a:latin typeface="Simplified Arabic" pitchFamily="18" charset="-78"/>
                <a:cs typeface="Simplified Arabic" pitchFamily="18" charset="-78"/>
              </a:rPr>
              <a:t> </a:t>
            </a:r>
            <a:r>
              <a:rPr lang="ar-DZ" sz="2400" b="1"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تقسيم العمل والنشاطات بين آل من الحكومة المركزية والمحليات، نظرًا لصعوبة قيام المركز لتحمل مسؤولية عبء تقديم كافة الخدمات للمواطنين</a:t>
            </a:r>
            <a:r>
              <a:rPr lang="fr-FR" sz="2400" dirty="0" smtClean="0">
                <a:latin typeface="Simplified Arabic" pitchFamily="18" charset="-78"/>
                <a:cs typeface="Simplified Arabic" pitchFamily="18" charset="-78"/>
              </a:rPr>
              <a:t>.</a:t>
            </a:r>
            <a:r>
              <a:rPr lang="ar-SA" sz="2400" dirty="0" smtClean="0">
                <a:latin typeface="Simplified Arabic" pitchFamily="18" charset="-78"/>
                <a:cs typeface="Simplified Arabic" pitchFamily="18" charset="-78"/>
              </a:rPr>
              <a:t> </a:t>
            </a:r>
            <a:endParaRPr lang="fr-FR" sz="2400" dirty="0" smtClean="0">
              <a:latin typeface="Simplified Arabic" pitchFamily="18" charset="-78"/>
              <a:cs typeface="Simplified Arabic" pitchFamily="18" charset="-78"/>
            </a:endParaRPr>
          </a:p>
          <a:p>
            <a:pPr lvl="0" algn="ctr"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ضمان عدالة توزيع الخدمات على الأقاليم المختلفة، والعمل على تكافؤ الأعباء المالية مع الخدمات التي تتلقاها الخدمات للمواطنين</a:t>
            </a:r>
            <a:r>
              <a:rPr lang="fr-FR" sz="2400" dirty="0" smtClean="0">
                <a:latin typeface="Simplified Arabic" pitchFamily="18" charset="-78"/>
                <a:cs typeface="Simplified Arabic" pitchFamily="18" charset="-78"/>
              </a:rPr>
              <a:t>.</a:t>
            </a:r>
          </a:p>
          <a:p>
            <a:pPr lvl="0" algn="ctr" rtl="1">
              <a:buNone/>
            </a:pPr>
            <a:r>
              <a:rPr lang="ar-DZ" sz="2400" b="1" dirty="0" smtClean="0">
                <a:latin typeface="Simplified Arabic" pitchFamily="18" charset="-78"/>
                <a:cs typeface="Simplified Arabic" pitchFamily="18" charset="-78"/>
              </a:rPr>
              <a:t>-</a:t>
            </a:r>
            <a:r>
              <a:rPr lang="ar-SA" sz="2400" b="1"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أهمية إشراف المواطنين في إدارة شئونهم، وضمان رفع مستوى الوعي السياسي وحسن المشاركة لدى المواطنين لتحمل مسؤولية إدارة الخدمات وكافة الشئون المحلية الأخرى</a:t>
            </a:r>
            <a:r>
              <a:rPr lang="fr-FR" sz="2400" dirty="0" smtClean="0">
                <a:latin typeface="Simplified Arabic" pitchFamily="18" charset="-78"/>
                <a:cs typeface="Simplified Arabic" pitchFamily="18" charset="-78"/>
              </a:rPr>
              <a:t>.</a:t>
            </a:r>
          </a:p>
          <a:p>
            <a:pPr lvl="0" algn="ctr" rtl="1">
              <a:buNone/>
            </a:pPr>
            <a:r>
              <a:rPr lang="ar-DZ" sz="2400" b="1" dirty="0" smtClean="0">
                <a:latin typeface="Simplified Arabic" pitchFamily="18" charset="-78"/>
                <a:cs typeface="Simplified Arabic" pitchFamily="18" charset="-78"/>
              </a:rPr>
              <a:t>-</a:t>
            </a:r>
            <a:r>
              <a:rPr lang="ar-SA" sz="2400" b="1"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التخلص من رتابة وبيروقراطية النظم الحكومية، وضمان الحصول على خدمات محلية تتصف بالاستجابة والكفاءة والفاعلية</a:t>
            </a:r>
            <a:r>
              <a:rPr lang="fr-FR" sz="2400" dirty="0" smtClean="0">
                <a:latin typeface="Simplified Arabic" pitchFamily="18" charset="-78"/>
                <a:cs typeface="Simplified Arabic" pitchFamily="18" charset="-78"/>
              </a:rPr>
              <a:t>.</a:t>
            </a:r>
            <a:endParaRPr lang="ar-DZ" sz="2400" dirty="0" smtClean="0">
              <a:latin typeface="Simplified Arabic" pitchFamily="18" charset="-78"/>
              <a:cs typeface="Simplified Arabic" pitchFamily="18" charset="-78"/>
            </a:endParaRPr>
          </a:p>
          <a:p>
            <a:pPr lvl="0" algn="ctr" rtl="1">
              <a:buFontTx/>
              <a:buChar char="-"/>
            </a:pPr>
            <a:r>
              <a:rPr lang="ar-SA" sz="2400" dirty="0" smtClean="0"/>
              <a:t>تقوية البناء الاجتماعي والسياسي والاقتصادي للدولة بتوزيع القوى الإيجابية بدلاً من تركيزها في العاصمة</a:t>
            </a:r>
            <a:r>
              <a:rPr lang="fr-FR" sz="2400" dirty="0" smtClean="0"/>
              <a:t>.</a:t>
            </a:r>
            <a:endParaRPr lang="ar-DZ" sz="2400" dirty="0" smtClean="0"/>
          </a:p>
          <a:p>
            <a:pPr lvl="0" algn="r" rtl="1">
              <a:buNone/>
            </a:pPr>
            <a:r>
              <a:rPr lang="ar-DZ" sz="2400" dirty="0" smtClean="0"/>
              <a:t> - </a:t>
            </a:r>
            <a:r>
              <a:rPr lang="ar-SA" sz="2400" dirty="0" smtClean="0"/>
              <a:t>تدريب وتأهيل القيادات المحلية على أساليب الحكم</a:t>
            </a:r>
            <a:r>
              <a:rPr lang="fr-FR" sz="2400" dirty="0" smtClean="0"/>
              <a:t>.</a:t>
            </a:r>
          </a:p>
          <a:p>
            <a:pPr lvl="0" algn="ctr" rtl="1">
              <a:buNone/>
            </a:pPr>
            <a:endParaRPr lang="fr-FR" sz="2400" dirty="0">
              <a:latin typeface="Simplified Arabic" pitchFamily="18" charset="-78"/>
              <a:cs typeface="Simplified Arabic" pitchFamily="18" charset="-78"/>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723</Words>
  <Application>Microsoft Office PowerPoint</Application>
  <PresentationFormat>Affichage à l'écran (4:3)</PresentationFormat>
  <Paragraphs>24</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المحاضرة الثالثة: أسس العلاقة بين الحكومة المركزية والإدارة المحلية: دراسة في عوامل تعثر الإدارة المحلية وعوامل نجاحها أ.د. بومدين طاشمة </vt:lpstr>
      <vt:lpstr>Diapositive 2</vt:lpstr>
      <vt:lpstr>Diapositive 3</vt:lpstr>
      <vt:lpstr>Diapositive 4</vt:lpstr>
      <vt:lpstr>Diapositive 5</vt:lpstr>
      <vt:lpstr>Diapositive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الثالثة: أسس العلاقة بين الحكومة المركزية والإدارة المحلية: دراسة في عوامل تعثر الإدارة المحلية وعوامل نجاحها أ.د. بومدين طاشمة </dc:title>
  <dc:creator>dell</dc:creator>
  <cp:lastModifiedBy>dell</cp:lastModifiedBy>
  <cp:revision>10</cp:revision>
  <dcterms:created xsi:type="dcterms:W3CDTF">2020-12-08T09:03:01Z</dcterms:created>
  <dcterms:modified xsi:type="dcterms:W3CDTF">2020-12-11T18:39:53Z</dcterms:modified>
</cp:coreProperties>
</file>