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0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253600"/>
    <a:srgbClr val="6C2900"/>
    <a:srgbClr val="FF9E1D"/>
    <a:srgbClr val="D68B1C"/>
    <a:srgbClr val="609600"/>
    <a:srgbClr val="6CA800"/>
    <a:srgbClr val="EE7D00"/>
    <a:srgbClr val="552579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viewProps" Target="view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497935"/>
            <a:ext cx="7940660" cy="610820"/>
          </a:xfrm>
          <a:effectLst>
            <a:outerShdw blurRad="50800" dist="38100" dir="2700000" algn="tl" rotWithShape="0">
              <a:prstClr val="black">
                <a:alpha val="71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5566870"/>
            <a:ext cx="794066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610820"/>
          </a:xfrm>
          <a:effectLst>
            <a:outerShdw blurRad="50800" dist="38100" dir="2700000" algn="tl" rotWithShape="0">
              <a:prstClr val="black">
                <a:alpha val="56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4123035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546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8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546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84518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9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9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9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497935"/>
            <a:ext cx="8551480" cy="763525"/>
          </a:xfrm>
          <a:effectLst>
            <a:outerShdw blurRad="50800" dist="38100" dir="2700000" algn="tl" rotWithShape="0">
              <a:prstClr val="black">
                <a:alpha val="63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dirty="0"/>
              <a:t>Tenses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85720" y="285728"/>
            <a:ext cx="8551480" cy="106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Chapter II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Past Tense</a:t>
            </a:r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2143108" y="4429132"/>
          <a:ext cx="6159398" cy="214274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37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94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u="sng" dirty="0">
                          <a:solidFill>
                            <a:schemeClr val="tx1"/>
                          </a:solidFill>
                        </a:rPr>
                        <a:t>Past Perfect Simple</a:t>
                      </a:r>
                      <a:endParaRPr lang="fr-FR" sz="17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25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Completed action before another action in the past.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chemeClr val="tx1"/>
                          </a:solidFill>
                        </a:rPr>
                        <a:t>She had left when I arrived.</a:t>
                      </a:r>
                      <a:endParaRPr lang="fr-FR" sz="1700" b="1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chemeClr val="tx1"/>
                          </a:solidFill>
                        </a:rPr>
                        <a:t>I had already told her.</a:t>
                      </a:r>
                      <a:endParaRPr lang="fr-FR" sz="17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u="sng"/>
                        <a:t>To have ‘past simple’</a:t>
                      </a:r>
                      <a:r>
                        <a:rPr lang="en-US" sz="1700" b="1"/>
                        <a:t> (had) </a:t>
                      </a:r>
                      <a:endParaRPr lang="fr-FR" sz="17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/>
                        <a:t>+ </a:t>
                      </a:r>
                      <a:r>
                        <a:rPr lang="en-US" sz="1700" b="1" u="sng"/>
                        <a:t>Verb ‘Past Participle’</a:t>
                      </a:r>
                      <a:endParaRPr lang="fr-FR" sz="17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67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Already, </a:t>
                      </a:r>
                      <a:endParaRPr lang="fr-FR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Just, </a:t>
                      </a:r>
                      <a:endParaRPr lang="fr-FR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Never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2143108" y="1285860"/>
          <a:ext cx="6095999" cy="27380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1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3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7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u="sng" dirty="0">
                          <a:solidFill>
                            <a:schemeClr val="tx1"/>
                          </a:solidFill>
                        </a:rPr>
                        <a:t>Past Progressive</a:t>
                      </a:r>
                      <a:endParaRPr lang="fr-FR" sz="17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Actions happening at the same time in the past.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He was reading a newspaper while his wife was preparing dinner.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u="sng"/>
                        <a:t>To be ‘past simple’</a:t>
                      </a:r>
                      <a:r>
                        <a:rPr lang="en-US" sz="1700" b="1"/>
                        <a:t> (was/were) + </a:t>
                      </a:r>
                      <a:r>
                        <a:rPr lang="en-US" sz="1700" b="1" u="sng"/>
                        <a:t>Verb ‘Infinitive’</a:t>
                      </a:r>
                      <a:r>
                        <a:rPr lang="en-US" sz="1700" b="1"/>
                        <a:t> + </a:t>
                      </a:r>
                      <a:r>
                        <a:rPr lang="en-US" sz="1700" b="1" u="sng"/>
                        <a:t>ing</a:t>
                      </a:r>
                      <a:endParaRPr lang="fr-FR" sz="17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Interrupted action in the past.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While he was reading the newspaper, the light went off.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While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85720" y="428604"/>
            <a:ext cx="3008313" cy="1162050"/>
          </a:xfrm>
        </p:spPr>
        <p:txBody>
          <a:bodyPr/>
          <a:lstStyle/>
          <a:p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Exercise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N°2: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868" y="1004887"/>
            <a:ext cx="5111750" cy="5853113"/>
          </a:xfrm>
        </p:spPr>
        <p:txBody>
          <a:bodyPr>
            <a:normAutofit/>
          </a:bodyPr>
          <a:lstStyle/>
          <a:p>
            <a:endParaRPr lang="en-US" sz="3000" dirty="0">
              <a:solidFill>
                <a:schemeClr val="bg1"/>
              </a:solidFill>
            </a:endParaRPr>
          </a:p>
          <a:p>
            <a:r>
              <a:rPr lang="en-US" sz="3000" dirty="0">
                <a:solidFill>
                  <a:schemeClr val="bg1"/>
                </a:solidFill>
              </a:rPr>
              <a:t>When he </a:t>
            </a:r>
            <a:r>
              <a:rPr lang="en-US" sz="3000" dirty="0">
                <a:solidFill>
                  <a:srgbClr val="2597FF"/>
                </a:solidFill>
              </a:rPr>
              <a:t>(to create) </a:t>
            </a:r>
            <a:r>
              <a:rPr lang="en-US" sz="3000" dirty="0">
                <a:solidFill>
                  <a:schemeClr val="bg1"/>
                </a:solidFill>
              </a:rPr>
              <a:t>the electric light-bulb, Thomas Edison </a:t>
            </a:r>
            <a:r>
              <a:rPr lang="en-US" sz="3000" dirty="0">
                <a:solidFill>
                  <a:srgbClr val="2597FF"/>
                </a:solidFill>
              </a:rPr>
              <a:t>(to be) </a:t>
            </a:r>
            <a:r>
              <a:rPr lang="en-US" sz="3000" dirty="0">
                <a:solidFill>
                  <a:schemeClr val="bg1"/>
                </a:solidFill>
              </a:rPr>
              <a:t>only thirty-two years old. He </a:t>
            </a:r>
            <a:r>
              <a:rPr lang="en-US" sz="3000" dirty="0">
                <a:solidFill>
                  <a:srgbClr val="2597FF"/>
                </a:solidFill>
              </a:rPr>
              <a:t>(to invent)</a:t>
            </a:r>
            <a:r>
              <a:rPr lang="en-US" sz="3000" dirty="0">
                <a:solidFill>
                  <a:schemeClr val="bg1"/>
                </a:solidFill>
              </a:rPr>
              <a:t> the phonograph two years earlier.</a:t>
            </a:r>
          </a:p>
          <a:p>
            <a:endParaRPr lang="en-US" sz="3000" dirty="0">
              <a:solidFill>
                <a:schemeClr val="bg1"/>
              </a:solidFill>
            </a:endParaRPr>
          </a:p>
          <a:p>
            <a:r>
              <a:rPr lang="en-US" sz="3000" dirty="0">
                <a:solidFill>
                  <a:schemeClr val="bg1"/>
                </a:solidFill>
              </a:rPr>
              <a:t>My computer </a:t>
            </a:r>
            <a:r>
              <a:rPr lang="en-US" sz="3000" dirty="0">
                <a:solidFill>
                  <a:srgbClr val="2597FF"/>
                </a:solidFill>
              </a:rPr>
              <a:t>(to crash) </a:t>
            </a:r>
            <a:r>
              <a:rPr lang="en-US" sz="3000" dirty="0">
                <a:solidFill>
                  <a:schemeClr val="bg1"/>
                </a:solidFill>
              </a:rPr>
              <a:t>again, while I </a:t>
            </a:r>
            <a:r>
              <a:rPr lang="en-US" sz="3000" dirty="0">
                <a:solidFill>
                  <a:srgbClr val="2597FF"/>
                </a:solidFill>
              </a:rPr>
              <a:t>(to download) </a:t>
            </a:r>
            <a:r>
              <a:rPr lang="en-US" sz="3000" dirty="0">
                <a:solidFill>
                  <a:schemeClr val="bg1"/>
                </a:solidFill>
              </a:rPr>
              <a:t>the files.</a:t>
            </a:r>
          </a:p>
          <a:p>
            <a:endParaRPr lang="en-US" sz="3000" dirty="0">
              <a:solidFill>
                <a:schemeClr val="bg1"/>
              </a:solidFill>
            </a:endParaRPr>
          </a:p>
          <a:p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214282" y="1857364"/>
            <a:ext cx="3008313" cy="1571635"/>
          </a:xfrm>
        </p:spPr>
        <p:txBody>
          <a:bodyPr>
            <a:noAutofit/>
          </a:bodyPr>
          <a:lstStyle/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 Put the verbs between brackets into  the correct form.</a:t>
            </a: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 rot="5400000">
            <a:off x="750861" y="4178305"/>
            <a:ext cx="4929222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Picture 2" descr="C:\Users\N's\AppData\Local\Microsoft\Windows\Temporary Internet Files\Content.IE5\O0OJNF2N\confused-idea-lightbulb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500570"/>
            <a:ext cx="1857388" cy="207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Future Tense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571604" y="1500174"/>
          <a:ext cx="7072362" cy="428628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73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7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1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u="sng" dirty="0">
                          <a:solidFill>
                            <a:schemeClr val="tx1"/>
                          </a:solidFill>
                        </a:rPr>
                        <a:t>Future  Simple</a:t>
                      </a:r>
                      <a:endParaRPr lang="fr-FR" sz="17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7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/>
                        <a:t>Instant decisions</a:t>
                      </a:r>
                      <a:endParaRPr lang="fr-FR" sz="17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I've left the door open; I'll close it.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Will + </a:t>
                      </a:r>
                      <a:r>
                        <a:rPr lang="en-US" sz="1700" b="1" u="sng" dirty="0"/>
                        <a:t>Verb ‘Infinitive’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We use the simple future , when we predict a future situation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She'll pass the exam. She's hardworking.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4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/>
                        <a:t>We use the simple future with: ‘I (don't) think...’, ‘perhaps...’, ‘I am sure...’, ‘I wonder...’, "probably".</a:t>
                      </a:r>
                      <a:endParaRPr lang="fr-FR" sz="17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It will probably rain tonight.</a:t>
                      </a:r>
                      <a:endParaRPr lang="fr-FR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 am sure she will come. 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In (a week, a year; 2040),</a:t>
                      </a:r>
                      <a:endParaRPr lang="fr-FR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Next (winter, holiday, year),</a:t>
                      </a:r>
                      <a:endParaRPr lang="fr-FR" sz="17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Tomorrow, 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80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/>
                        <a:t>Conditional sentence type one</a:t>
                      </a:r>
                      <a:endParaRPr lang="fr-FR" sz="17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700" b="1" dirty="0"/>
                        <a:t>If I have enough time, I'll watch the film.</a:t>
                      </a:r>
                      <a:endParaRPr lang="fr-FR" sz="17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Future Tense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643042" y="1785926"/>
          <a:ext cx="6762776" cy="300039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65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8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9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9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8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solidFill>
                            <a:schemeClr val="tx1"/>
                          </a:solidFill>
                        </a:rPr>
                        <a:t>Future Progressive</a:t>
                      </a:r>
                      <a:endParaRPr lang="fr-FR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8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589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Action that will be taking place at some time in the future.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When you arrive, I'll be sleeping.</a:t>
                      </a:r>
                      <a:endParaRPr lang="fr-FR" sz="1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 will be travelling around the world, next year. </a:t>
                      </a:r>
                      <a:endParaRPr lang="fr-FR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/>
                        <a:t>Will + Be </a:t>
                      </a:r>
                      <a:endParaRPr lang="fr-FR" sz="18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/>
                        <a:t>+ </a:t>
                      </a:r>
                      <a:r>
                        <a:rPr lang="en-US" sz="1800" b="1" u="sng"/>
                        <a:t>Verb ‘Infinitive’</a:t>
                      </a:r>
                      <a:r>
                        <a:rPr lang="en-US" sz="1800" b="1"/>
                        <a:t> + </a:t>
                      </a:r>
                      <a:r>
                        <a:rPr lang="en-US" sz="1800" b="1" u="sng"/>
                        <a:t>ing</a:t>
                      </a:r>
                      <a:endParaRPr lang="fr-FR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496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In (a week, a year; 2040),</a:t>
                      </a:r>
                      <a:endParaRPr lang="fr-FR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Next (winter, holiday, year),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85720" y="428604"/>
            <a:ext cx="3008313" cy="1162050"/>
          </a:xfrm>
        </p:spPr>
        <p:txBody>
          <a:bodyPr/>
          <a:lstStyle/>
          <a:p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Exercise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N°3: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868" y="1004887"/>
            <a:ext cx="5111750" cy="5853113"/>
          </a:xfrm>
        </p:spPr>
        <p:txBody>
          <a:bodyPr>
            <a:normAutofit/>
          </a:bodyPr>
          <a:lstStyle/>
          <a:p>
            <a:endParaRPr lang="en-US" sz="3000" dirty="0">
              <a:solidFill>
                <a:schemeClr val="bg1"/>
              </a:solidFill>
            </a:endParaRPr>
          </a:p>
          <a:p>
            <a:endParaRPr lang="en-US" sz="3000" dirty="0">
              <a:solidFill>
                <a:schemeClr val="bg1"/>
              </a:solidFill>
            </a:endParaRPr>
          </a:p>
          <a:p>
            <a:r>
              <a:rPr lang="en-US" sz="3000" dirty="0">
                <a:solidFill>
                  <a:schemeClr val="bg1"/>
                </a:solidFill>
              </a:rPr>
              <a:t>He said that one day he </a:t>
            </a:r>
            <a:r>
              <a:rPr lang="en-US" sz="3000" dirty="0">
                <a:solidFill>
                  <a:srgbClr val="2597FF"/>
                </a:solidFill>
              </a:rPr>
              <a:t>(to retire)</a:t>
            </a:r>
            <a:r>
              <a:rPr lang="en-US" sz="3000" dirty="0">
                <a:solidFill>
                  <a:schemeClr val="bg1"/>
                </a:solidFill>
              </a:rPr>
              <a:t> from teaching and </a:t>
            </a:r>
            <a:r>
              <a:rPr lang="en-US" sz="3000" dirty="0">
                <a:solidFill>
                  <a:srgbClr val="2597FF"/>
                </a:solidFill>
              </a:rPr>
              <a:t>(to spend) </a:t>
            </a:r>
            <a:r>
              <a:rPr lang="en-US" sz="3000" dirty="0">
                <a:solidFill>
                  <a:schemeClr val="bg1"/>
                </a:solidFill>
              </a:rPr>
              <a:t>his new free time learning about computers.</a:t>
            </a:r>
          </a:p>
          <a:p>
            <a:endParaRPr lang="en-US" sz="3000" dirty="0">
              <a:solidFill>
                <a:schemeClr val="bg1"/>
              </a:solidFill>
            </a:endParaRPr>
          </a:p>
          <a:p>
            <a:r>
              <a:rPr lang="en-US" sz="3000" dirty="0">
                <a:solidFill>
                  <a:schemeClr val="bg1"/>
                </a:solidFill>
              </a:rPr>
              <a:t>I am sorry, I cannot go out later. I </a:t>
            </a:r>
            <a:r>
              <a:rPr lang="en-US" sz="3000" dirty="0">
                <a:solidFill>
                  <a:srgbClr val="2597FF"/>
                </a:solidFill>
              </a:rPr>
              <a:t>(to revise) </a:t>
            </a:r>
            <a:r>
              <a:rPr lang="en-US" sz="3000" dirty="0">
                <a:solidFill>
                  <a:schemeClr val="bg1"/>
                </a:solidFill>
              </a:rPr>
              <a:t>all night.</a:t>
            </a:r>
          </a:p>
          <a:p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214282" y="1857364"/>
            <a:ext cx="3008313" cy="1357321"/>
          </a:xfrm>
        </p:spPr>
        <p:txBody>
          <a:bodyPr>
            <a:noAutofit/>
          </a:bodyPr>
          <a:lstStyle/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 Put the verbs between brackets into  the correct form.</a:t>
            </a: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 rot="5400000">
            <a:off x="750861" y="4178305"/>
            <a:ext cx="4929222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8674" name="Picture 2" descr="C:\Users\N's\AppData\Local\Microsoft\Windows\Temporary Internet Files\Content.IE5\O0OJNF2N\confused-idea-lightbulb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357694"/>
            <a:ext cx="1857388" cy="207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Picture 7" descr="C:\Users\N's\AppData\Local\Microsoft\Windows\Temporary Internet Files\Content.IE5\DLWBJF3O\tumblr_mc6igqNqfj1rhsi59o1_500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7644510" cy="5091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Tenses are …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dirty="0"/>
              <a:t>Tenses are represented by </a:t>
            </a:r>
            <a:r>
              <a:rPr lang="en-US" dirty="0">
                <a:solidFill>
                  <a:srgbClr val="2597FF"/>
                </a:solidFill>
              </a:rPr>
              <a:t>the changing forms of a verb</a:t>
            </a:r>
            <a:r>
              <a:rPr lang="en-US" dirty="0"/>
              <a:t> that show the </a:t>
            </a:r>
            <a:r>
              <a:rPr lang="en-US" dirty="0">
                <a:solidFill>
                  <a:srgbClr val="2597FF"/>
                </a:solidFill>
              </a:rPr>
              <a:t>time</a:t>
            </a:r>
            <a:r>
              <a:rPr lang="en-US" dirty="0"/>
              <a:t>, </a:t>
            </a:r>
            <a:r>
              <a:rPr lang="en-US" dirty="0">
                <a:solidFill>
                  <a:srgbClr val="2597FF"/>
                </a:solidFill>
              </a:rPr>
              <a:t>continuance</a:t>
            </a:r>
            <a:r>
              <a:rPr lang="en-US" dirty="0"/>
              <a:t> or </a:t>
            </a:r>
            <a:r>
              <a:rPr lang="en-US" dirty="0">
                <a:solidFill>
                  <a:srgbClr val="2597FF"/>
                </a:solidFill>
              </a:rPr>
              <a:t>completion</a:t>
            </a:r>
            <a:r>
              <a:rPr lang="en-US" dirty="0"/>
              <a:t> of an action. </a:t>
            </a:r>
          </a:p>
          <a:p>
            <a:endParaRPr lang="en-US" dirty="0"/>
          </a:p>
          <a:p>
            <a:r>
              <a:rPr lang="en-US" dirty="0"/>
              <a:t>There are three main tenses: the </a:t>
            </a:r>
            <a:r>
              <a:rPr lang="en-US" b="1" dirty="0">
                <a:solidFill>
                  <a:srgbClr val="2597FF"/>
                </a:solidFill>
              </a:rPr>
              <a:t>present</a:t>
            </a:r>
            <a:r>
              <a:rPr lang="en-US" dirty="0"/>
              <a:t>, the </a:t>
            </a:r>
            <a:r>
              <a:rPr lang="en-US" b="1" dirty="0">
                <a:solidFill>
                  <a:srgbClr val="2597FF"/>
                </a:solidFill>
              </a:rPr>
              <a:t>past</a:t>
            </a:r>
            <a:r>
              <a:rPr lang="en-US" dirty="0"/>
              <a:t>, and the </a:t>
            </a:r>
            <a:r>
              <a:rPr lang="en-US" b="1" dirty="0">
                <a:solidFill>
                  <a:srgbClr val="2597FF"/>
                </a:solidFill>
              </a:rPr>
              <a:t>future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For each of the tenses, there are three aspects: </a:t>
            </a:r>
            <a:r>
              <a:rPr lang="en-US" b="1" dirty="0">
                <a:solidFill>
                  <a:srgbClr val="2597FF"/>
                </a:solidFill>
              </a:rPr>
              <a:t>simple</a:t>
            </a:r>
            <a:r>
              <a:rPr lang="en-US" dirty="0"/>
              <a:t>, </a:t>
            </a:r>
            <a:r>
              <a:rPr lang="en-US" b="1" dirty="0">
                <a:solidFill>
                  <a:srgbClr val="2597FF"/>
                </a:solidFill>
              </a:rPr>
              <a:t>continuous</a:t>
            </a:r>
            <a:r>
              <a:rPr lang="en-US" b="1" dirty="0"/>
              <a:t> </a:t>
            </a:r>
            <a:r>
              <a:rPr lang="en-US" dirty="0"/>
              <a:t>or </a:t>
            </a:r>
            <a:r>
              <a:rPr lang="en-US" b="1" dirty="0">
                <a:solidFill>
                  <a:srgbClr val="2597FF"/>
                </a:solidFill>
              </a:rPr>
              <a:t>progressive</a:t>
            </a:r>
            <a:r>
              <a:rPr lang="en-US" dirty="0"/>
              <a:t>, </a:t>
            </a:r>
            <a:r>
              <a:rPr lang="en-US" b="1" dirty="0">
                <a:solidFill>
                  <a:srgbClr val="2597FF"/>
                </a:solidFill>
              </a:rPr>
              <a:t>perfect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The Time Frame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>
                <a:solidFill>
                  <a:srgbClr val="2597FF"/>
                </a:solidFill>
              </a:rPr>
              <a:t>The</a:t>
            </a:r>
            <a:r>
              <a:rPr lang="en-US" dirty="0"/>
              <a:t> </a:t>
            </a:r>
            <a:r>
              <a:rPr lang="en-US" b="1" dirty="0">
                <a:solidFill>
                  <a:srgbClr val="2597FF"/>
                </a:solidFill>
              </a:rPr>
              <a:t>present</a:t>
            </a:r>
            <a:r>
              <a:rPr lang="en-US" b="1" dirty="0"/>
              <a:t> </a:t>
            </a:r>
            <a:r>
              <a:rPr lang="en-US" b="1" dirty="0">
                <a:solidFill>
                  <a:srgbClr val="2597FF"/>
                </a:solidFill>
              </a:rPr>
              <a:t>tense</a:t>
            </a:r>
            <a:r>
              <a:rPr lang="en-US" dirty="0"/>
              <a:t> is used to refer to something that happens or exists now. </a:t>
            </a:r>
          </a:p>
          <a:p>
            <a:endParaRPr lang="en-US" dirty="0"/>
          </a:p>
          <a:p>
            <a:r>
              <a:rPr lang="en-US" dirty="0">
                <a:solidFill>
                  <a:srgbClr val="2597FF"/>
                </a:solidFill>
              </a:rPr>
              <a:t>The</a:t>
            </a:r>
            <a:r>
              <a:rPr lang="en-US" dirty="0"/>
              <a:t> </a:t>
            </a:r>
            <a:r>
              <a:rPr lang="en-US" b="1" dirty="0">
                <a:solidFill>
                  <a:srgbClr val="2597FF"/>
                </a:solidFill>
              </a:rPr>
              <a:t>past</a:t>
            </a:r>
            <a:r>
              <a:rPr lang="en-US" b="1" dirty="0"/>
              <a:t> </a:t>
            </a:r>
            <a:r>
              <a:rPr lang="en-US" b="1" dirty="0">
                <a:solidFill>
                  <a:srgbClr val="2597FF"/>
                </a:solidFill>
              </a:rPr>
              <a:t>tense</a:t>
            </a:r>
            <a:r>
              <a:rPr lang="en-US" dirty="0"/>
              <a:t> is used to refer to something that happened or existed in the past.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 </a:t>
            </a:r>
            <a:r>
              <a:rPr lang="en-US" dirty="0">
                <a:solidFill>
                  <a:srgbClr val="2597FF"/>
                </a:solidFill>
              </a:rPr>
              <a:t>The</a:t>
            </a:r>
            <a:r>
              <a:rPr lang="en-US" dirty="0"/>
              <a:t> </a:t>
            </a:r>
            <a:r>
              <a:rPr lang="en-US" b="1" dirty="0">
                <a:solidFill>
                  <a:srgbClr val="2597FF"/>
                </a:solidFill>
              </a:rPr>
              <a:t>future</a:t>
            </a:r>
            <a:r>
              <a:rPr lang="en-US" b="1" dirty="0"/>
              <a:t> </a:t>
            </a:r>
            <a:r>
              <a:rPr lang="en-US" b="1" dirty="0">
                <a:solidFill>
                  <a:srgbClr val="2597FF"/>
                </a:solidFill>
              </a:rPr>
              <a:t>tense</a:t>
            </a:r>
            <a:r>
              <a:rPr lang="en-US" dirty="0"/>
              <a:t> refers to something that hasn’t happened at the time of speaking.</a:t>
            </a:r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The Aspects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b="1" dirty="0">
                <a:solidFill>
                  <a:srgbClr val="2597FF"/>
                </a:solidFill>
              </a:rPr>
              <a:t>The</a:t>
            </a:r>
            <a:r>
              <a:rPr lang="en-US" dirty="0"/>
              <a:t> </a:t>
            </a:r>
            <a:r>
              <a:rPr lang="en-US" b="1" dirty="0">
                <a:solidFill>
                  <a:srgbClr val="2597FF"/>
                </a:solidFill>
              </a:rPr>
              <a:t>simple</a:t>
            </a:r>
            <a:r>
              <a:rPr lang="en-US" dirty="0"/>
              <a:t> </a:t>
            </a:r>
            <a:r>
              <a:rPr lang="en-US" b="1" dirty="0">
                <a:solidFill>
                  <a:srgbClr val="2597FF"/>
                </a:solidFill>
              </a:rPr>
              <a:t>aspect</a:t>
            </a:r>
            <a:r>
              <a:rPr lang="en-US" dirty="0"/>
              <a:t> is used to express a fact.</a:t>
            </a:r>
          </a:p>
          <a:p>
            <a:endParaRPr lang="en-US" dirty="0"/>
          </a:p>
          <a:p>
            <a:r>
              <a:rPr lang="en-US" b="1" dirty="0">
                <a:solidFill>
                  <a:srgbClr val="2597FF"/>
                </a:solidFill>
              </a:rPr>
              <a:t>The</a:t>
            </a:r>
            <a:r>
              <a:rPr lang="en-US" dirty="0"/>
              <a:t> </a:t>
            </a:r>
            <a:r>
              <a:rPr lang="en-US" b="1" dirty="0">
                <a:solidFill>
                  <a:srgbClr val="2597FF"/>
                </a:solidFill>
              </a:rPr>
              <a:t>continuous</a:t>
            </a:r>
            <a:r>
              <a:rPr lang="en-US" b="1" dirty="0"/>
              <a:t> </a:t>
            </a:r>
            <a:r>
              <a:rPr lang="en-US" b="1" dirty="0">
                <a:solidFill>
                  <a:srgbClr val="2597FF"/>
                </a:solidFill>
              </a:rPr>
              <a:t>aspect</a:t>
            </a:r>
            <a:r>
              <a:rPr lang="en-US" dirty="0"/>
              <a:t> indicates an ongoing, or progressive action. </a:t>
            </a:r>
          </a:p>
          <a:p>
            <a:endParaRPr lang="fr-FR" dirty="0"/>
          </a:p>
          <a:p>
            <a:r>
              <a:rPr lang="en-US" b="1" dirty="0">
                <a:solidFill>
                  <a:srgbClr val="2597FF"/>
                </a:solidFill>
              </a:rPr>
              <a:t>The</a:t>
            </a:r>
            <a:r>
              <a:rPr lang="en-US" dirty="0"/>
              <a:t> </a:t>
            </a:r>
            <a:r>
              <a:rPr lang="en-US" b="1" dirty="0">
                <a:solidFill>
                  <a:srgbClr val="2597FF"/>
                </a:solidFill>
              </a:rPr>
              <a:t>perfect</a:t>
            </a:r>
            <a:r>
              <a:rPr lang="en-US" b="1" dirty="0"/>
              <a:t> </a:t>
            </a:r>
            <a:r>
              <a:rPr lang="en-US" b="1" dirty="0">
                <a:solidFill>
                  <a:srgbClr val="2597FF"/>
                </a:solidFill>
              </a:rPr>
              <a:t>aspect</a:t>
            </a:r>
            <a:r>
              <a:rPr lang="en-US" dirty="0"/>
              <a:t> shows that  an action has continued up to the present.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61082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The Twelve English Tenses</a:t>
            </a:r>
          </a:p>
        </p:txBody>
      </p:sp>
      <p:pic>
        <p:nvPicPr>
          <p:cNvPr id="2050" name="Picture 2" descr="C:\Users\N's\Desktop\imagen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8501122" cy="4443695"/>
          </a:xfrm>
          <a:prstGeom prst="rect">
            <a:avLst/>
          </a:prstGeom>
          <a:noFill/>
        </p:spPr>
      </p:pic>
      <p:cxnSp>
        <p:nvCxnSpPr>
          <p:cNvPr id="5" name="Connecteur droit 4"/>
          <p:cNvCxnSpPr/>
          <p:nvPr/>
        </p:nvCxnSpPr>
        <p:spPr>
          <a:xfrm>
            <a:off x="2428860" y="3786190"/>
            <a:ext cx="71438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2428860" y="5072074"/>
            <a:ext cx="71438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>
            <a:off x="2357422" y="6286520"/>
            <a:ext cx="1000132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4000496" y="3786190"/>
            <a:ext cx="107157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3857620" y="5072074"/>
            <a:ext cx="1285884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3857620" y="6357958"/>
            <a:ext cx="1214446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5500694" y="3786190"/>
            <a:ext cx="1357322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>
            <a:off x="5572132" y="5072074"/>
            <a:ext cx="1285884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7356" y="0"/>
            <a:ext cx="6719018" cy="868839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chemeClr val="accent6">
                    <a:lumMod val="75000"/>
                  </a:schemeClr>
                </a:solidFill>
              </a:rPr>
              <a:t>Present Tense</a:t>
            </a:r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1785918" y="928670"/>
          <a:ext cx="6858048" cy="297613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52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</a:rPr>
                        <a:t>Present Simple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3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Habitual action. </a:t>
                      </a:r>
                      <a:br>
                        <a:rPr lang="en-US" sz="1600" b="1" dirty="0"/>
                      </a:br>
                      <a:r>
                        <a:rPr lang="en-US" sz="1600" b="1" dirty="0"/>
                        <a:t>Action that is repeated every particular time.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I always scan my USB flash drive.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Infinitive</a:t>
                      </a:r>
                      <a:endParaRPr lang="fr-FR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He/She/It + Verb Infinitive + S</a:t>
                      </a:r>
                      <a:endParaRPr lang="fr-FR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3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Facts that are believed to be true. Generalizations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Cats hate mice.</a:t>
                      </a:r>
                      <a:br>
                        <a:rPr lang="en-US" sz="1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The sun rises in the morning.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Every (day/week/month),</a:t>
                      </a:r>
                      <a:endParaRPr lang="fr-FR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Sometimes, Always, Often, Usually, Rarely, Never, First, Then </a:t>
                      </a:r>
                      <a:endParaRPr lang="fr-FR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23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Scheduled events in the near future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The plane takes off at 10 o'clock tonight.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785918" y="4143380"/>
          <a:ext cx="6858048" cy="253925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52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</a:rPr>
                        <a:t>Present Progressive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971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Ongoing action that takes place now / at the moment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I am working on my computer.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u="sng" dirty="0"/>
                        <a:t>To be ‘present simple’</a:t>
                      </a:r>
                      <a:r>
                        <a:rPr lang="en-US" sz="1600" b="1" dirty="0"/>
                        <a:t> (am/are/is) + </a:t>
                      </a:r>
                      <a:r>
                        <a:rPr lang="en-US" sz="1600" b="1" u="sng" dirty="0"/>
                        <a:t>Verb ‘Infinitive’</a:t>
                      </a:r>
                      <a:r>
                        <a:rPr lang="en-US" sz="1600" b="1" dirty="0"/>
                        <a:t> + </a:t>
                      </a:r>
                      <a:r>
                        <a:rPr lang="en-US" sz="1600" b="1" u="sng" dirty="0" err="1"/>
                        <a:t>ing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6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Near future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I am meeting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some friends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 tonight.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At the moment, Now (right now, just now), tomorrow. 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Present Tense</a:t>
            </a: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1857356" y="1928802"/>
          <a:ext cx="6858048" cy="354634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452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9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95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15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8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u="sng" dirty="0">
                          <a:solidFill>
                            <a:schemeClr val="tx1"/>
                          </a:solidFill>
                        </a:rPr>
                        <a:t>Present Perfect Simple </a:t>
                      </a:r>
                      <a:endParaRPr lang="fr-FR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8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0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To talk about experiences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I have been to Italy.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u="sng"/>
                        <a:t>To have ‘present simple’</a:t>
                      </a:r>
                      <a:r>
                        <a:rPr lang="en-US" sz="1800" b="1"/>
                        <a:t> (have/has) + </a:t>
                      </a:r>
                      <a:r>
                        <a:rPr lang="en-US" sz="1800" b="1" u="sng"/>
                        <a:t>Verb ‘Past Participle’</a:t>
                      </a:r>
                      <a:r>
                        <a:rPr lang="en-US" sz="1800" b="1"/>
                        <a:t> </a:t>
                      </a:r>
                      <a:endParaRPr lang="fr-FR" sz="18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Past action that has the result in the present.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She has finished the exercise.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Times New Roman"/>
                          <a:cs typeface="Arial"/>
                        </a:rPr>
                        <a:t>He has started.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Just, Yet, Never, Ever,</a:t>
                      </a:r>
                      <a:endParaRPr lang="fr-FR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Already, So far, Up to now, </a:t>
                      </a:r>
                      <a:endParaRPr lang="fr-FR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Recently, Since, </a:t>
                      </a:r>
                      <a:endParaRPr lang="fr-FR" sz="18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For (a certain period of time)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Action which started in the past and continued up to now.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/>
                        <a:t>I have worked in this firm for nine years.</a:t>
                      </a:r>
                      <a:endParaRPr lang="fr-FR" sz="18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525" marR="9525" marT="9525" marB="9525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285720" y="428604"/>
            <a:ext cx="3008313" cy="116205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Exercise </a:t>
            </a:r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N°1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3571868" y="1004887"/>
            <a:ext cx="5111750" cy="5853113"/>
          </a:xfrm>
        </p:spPr>
        <p:txBody>
          <a:bodyPr>
            <a:normAutofit lnSpcReduction="10000"/>
          </a:bodyPr>
          <a:lstStyle/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She usually </a:t>
            </a:r>
            <a:r>
              <a:rPr lang="en-US" dirty="0">
                <a:solidFill>
                  <a:srgbClr val="2597FF"/>
                </a:solidFill>
              </a:rPr>
              <a:t>(to put) </a:t>
            </a:r>
            <a:r>
              <a:rPr lang="en-US" dirty="0">
                <a:solidFill>
                  <a:schemeClr val="bg1"/>
                </a:solidFill>
              </a:rPr>
              <a:t>on black shoes, but now she </a:t>
            </a:r>
            <a:r>
              <a:rPr lang="en-US" dirty="0">
                <a:solidFill>
                  <a:srgbClr val="2597FF"/>
                </a:solidFill>
              </a:rPr>
              <a:t>(to wear) </a:t>
            </a:r>
            <a:r>
              <a:rPr lang="en-US" dirty="0">
                <a:solidFill>
                  <a:schemeClr val="bg1"/>
                </a:solidFill>
              </a:rPr>
              <a:t>white trainers.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Microsoft Windows </a:t>
            </a:r>
            <a:r>
              <a:rPr lang="en-US" dirty="0">
                <a:solidFill>
                  <a:srgbClr val="2597FF"/>
                </a:solidFill>
              </a:rPr>
              <a:t>(to be) </a:t>
            </a:r>
            <a:r>
              <a:rPr lang="en-US" dirty="0">
                <a:solidFill>
                  <a:schemeClr val="bg1"/>
                </a:solidFill>
              </a:rPr>
              <a:t>a very popular OS.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I </a:t>
            </a:r>
            <a:r>
              <a:rPr lang="en-US" dirty="0">
                <a:solidFill>
                  <a:srgbClr val="2597FF"/>
                </a:solidFill>
              </a:rPr>
              <a:t>(to repair) </a:t>
            </a:r>
            <a:r>
              <a:rPr lang="en-US" dirty="0">
                <a:solidFill>
                  <a:schemeClr val="bg1"/>
                </a:solidFill>
              </a:rPr>
              <a:t>many computers when I was a teenager.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214282" y="1857364"/>
            <a:ext cx="3008313" cy="1357321"/>
          </a:xfrm>
        </p:spPr>
        <p:txBody>
          <a:bodyPr>
            <a:noAutofit/>
          </a:bodyPr>
          <a:lstStyle/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</a:rPr>
              <a:t> Put the verbs between brackets into  the correct form.</a:t>
            </a: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  <a:p>
            <a:endParaRPr lang="en-US" sz="18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1800" b="1" dirty="0">
              <a:solidFill>
                <a:schemeClr val="bg1"/>
              </a:solidFill>
            </a:endParaRPr>
          </a:p>
        </p:txBody>
      </p:sp>
      <p:cxnSp>
        <p:nvCxnSpPr>
          <p:cNvPr id="8" name="Connecteur droit 7"/>
          <p:cNvCxnSpPr/>
          <p:nvPr/>
        </p:nvCxnSpPr>
        <p:spPr>
          <a:xfrm rot="5400000">
            <a:off x="750861" y="4178305"/>
            <a:ext cx="4929222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2" descr="C:\Users\N's\AppData\Local\Microsoft\Windows\Temporary Internet Files\Content.IE5\O0OJNF2N\confused-idea-lightbulb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572008"/>
            <a:ext cx="1857388" cy="207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Past Tense</a:t>
            </a:r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2071670" y="1857364"/>
          <a:ext cx="6095999" cy="398238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14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3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7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Explanations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u="sng" dirty="0">
                          <a:solidFill>
                            <a:schemeClr val="tx1"/>
                          </a:solidFill>
                        </a:rPr>
                        <a:t>Past Simple</a:t>
                      </a:r>
                      <a:endParaRPr lang="fr-FR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</a:rPr>
                        <a:t>Form + Signal Words</a:t>
                      </a:r>
                      <a:endParaRPr lang="fr-FR" sz="1600" b="1" dirty="0">
                        <a:solidFill>
                          <a:srgbClr val="0070C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144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Completed action in the past.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It started yesterday.</a:t>
                      </a:r>
                      <a:endParaRPr lang="fr-FR" sz="16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She woke up, had a shower and went to work.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u="sng" dirty="0"/>
                        <a:t>Regular :</a:t>
                      </a:r>
                      <a:r>
                        <a:rPr lang="en-US" sz="1600" b="1" dirty="0"/>
                        <a:t> Verb ‘Infinitive’ + </a:t>
                      </a:r>
                      <a:r>
                        <a:rPr lang="en-US" sz="1600" b="1" dirty="0" err="1"/>
                        <a:t>ed</a:t>
                      </a:r>
                      <a:endParaRPr lang="fr-FR" sz="16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  </a:t>
                      </a:r>
                      <a:endParaRPr lang="fr-FR" sz="1600" b="1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  </a:t>
                      </a:r>
                      <a:r>
                        <a:rPr lang="en-US" sz="1600" b="1" u="sng" dirty="0"/>
                        <a:t>Irregular:</a:t>
                      </a:r>
                      <a:r>
                        <a:rPr lang="en-US" sz="1600" b="1" dirty="0"/>
                        <a:t> 3</a:t>
                      </a:r>
                      <a:r>
                        <a:rPr lang="en-US" sz="1600" b="1" baseline="30000" dirty="0"/>
                        <a:t>rd</a:t>
                      </a:r>
                      <a:r>
                        <a:rPr lang="en-US" sz="1600" b="1" dirty="0"/>
                        <a:t> column of the table of irregular verbs.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Yesterday, In (1990),</a:t>
                      </a:r>
                      <a:endParaRPr lang="fr-FR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(one week, two years ago) Ago,</a:t>
                      </a:r>
                      <a:endParaRPr lang="fr-FR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Last (week, month, year, decade),</a:t>
                      </a:r>
                      <a:endParaRPr lang="fr-FR" sz="1600" b="1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 </a:t>
                      </a:r>
                      <a:endParaRPr lang="fr-FR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3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An action taking place in the middle of another action.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She was writing when </a:t>
                      </a:r>
                      <a:r>
                        <a:rPr lang="en-US" sz="1600" b="1"/>
                        <a:t>her computer </a:t>
                      </a:r>
                      <a:r>
                        <a:rPr lang="en-US" sz="1600" b="1" dirty="0"/>
                        <a:t>crashed.</a:t>
                      </a:r>
                      <a:endParaRPr lang="fr-FR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9427" marR="9427" marT="9427" marB="9427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864</Words>
  <Application>Microsoft Office PowerPoint</Application>
  <PresentationFormat>Affichage à l'écran (4:3)</PresentationFormat>
  <Paragraphs>160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Tenses</vt:lpstr>
      <vt:lpstr>Tenses are … ?</vt:lpstr>
      <vt:lpstr>The Time Frame</vt:lpstr>
      <vt:lpstr>The Aspects</vt:lpstr>
      <vt:lpstr>The Twelve English Tenses</vt:lpstr>
      <vt:lpstr>Present Tense</vt:lpstr>
      <vt:lpstr>Present Tense</vt:lpstr>
      <vt:lpstr>Exercise N°1:</vt:lpstr>
      <vt:lpstr>Past Tense</vt:lpstr>
      <vt:lpstr>Past Tense</vt:lpstr>
      <vt:lpstr>Exercise N°2:</vt:lpstr>
      <vt:lpstr>Future Tense</vt:lpstr>
      <vt:lpstr>Future Tense</vt:lpstr>
      <vt:lpstr>Exercise N°3:</vt:lpstr>
      <vt:lpstr>Présentation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SOMIA MIDOUN</cp:lastModifiedBy>
  <cp:revision>95</cp:revision>
  <dcterms:created xsi:type="dcterms:W3CDTF">2013-08-21T19:17:07Z</dcterms:created>
  <dcterms:modified xsi:type="dcterms:W3CDTF">2021-04-21T21:54:11Z</dcterms:modified>
</cp:coreProperties>
</file>