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09" r:id="rId1"/>
  </p:sldMasterIdLst>
  <p:notesMasterIdLst>
    <p:notesMasterId r:id="rId27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58" r:id="rId12"/>
    <p:sldId id="259" r:id="rId13"/>
    <p:sldId id="260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392"/>
    <p:restoredTop sz="94637"/>
  </p:normalViewPr>
  <p:slideViewPr>
    <p:cSldViewPr snapToGrid="0" snapToObjects="1">
      <p:cViewPr varScale="1">
        <p:scale>
          <a:sx n="93" d="100"/>
          <a:sy n="93" d="100"/>
        </p:scale>
        <p:origin x="53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C2F2E5-CD84-9D41-B379-C03CF48EF3B1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r-SA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ar-S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r-S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C99D4-81C6-A747-BB76-6D695E9647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0215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C99D4-81C6-A747-BB76-6D695E9647A7}" type="slidenum">
              <a:rPr lang="ar-SA" smtClean="0"/>
              <a:t>12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2474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0504649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58501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7520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607654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50383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0608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39656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20404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98247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651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310634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086979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2918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45579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889833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9084955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8584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9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7E0DCDA-77FE-FC42-9A1C-DB69558F2708}" type="datetimeFigureOut">
              <a:rPr lang="ar-SA" smtClean="0"/>
              <a:t>7 شوال، 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ar-SA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285E8FC9-F7DF-F54F-90C9-EDFD187EA65D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099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0" r:id="rId1"/>
    <p:sldLayoutId id="2147484111" r:id="rId2"/>
    <p:sldLayoutId id="2147484112" r:id="rId3"/>
    <p:sldLayoutId id="2147484113" r:id="rId4"/>
    <p:sldLayoutId id="2147484114" r:id="rId5"/>
    <p:sldLayoutId id="2147484115" r:id="rId6"/>
    <p:sldLayoutId id="2147484116" r:id="rId7"/>
    <p:sldLayoutId id="2147484117" r:id="rId8"/>
    <p:sldLayoutId id="2147484118" r:id="rId9"/>
    <p:sldLayoutId id="2147484119" r:id="rId10"/>
    <p:sldLayoutId id="2147484120" r:id="rId11"/>
    <p:sldLayoutId id="2147484121" r:id="rId12"/>
    <p:sldLayoutId id="2147484122" r:id="rId13"/>
    <p:sldLayoutId id="2147484123" r:id="rId14"/>
    <p:sldLayoutId id="2147484124" r:id="rId15"/>
    <p:sldLayoutId id="2147484125" r:id="rId16"/>
    <p:sldLayoutId id="2147484126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202560" y="1075266"/>
            <a:ext cx="8825658" cy="2677648"/>
          </a:xfrm>
        </p:spPr>
        <p:txBody>
          <a:bodyPr/>
          <a:lstStyle/>
          <a:p>
            <a:pPr algn="ctr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6600" dirty="0"/>
              <a:t>المحاضرة ال</a:t>
            </a:r>
            <a:r>
              <a:rPr lang="ar-DZ" sz="6600" dirty="0"/>
              <a:t>رابعة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اعداد الأستاذة جباري فادية</a:t>
            </a:r>
            <a:endParaRPr lang="ar-SA" sz="6600" dirty="0"/>
          </a:p>
        </p:txBody>
      </p:sp>
      <p:sp>
        <p:nvSpPr>
          <p:cNvPr id="6" name="Sous-titr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</a:pPr>
            <a:endParaRPr lang="ar-SA" dirty="0"/>
          </a:p>
        </p:txBody>
      </p:sp>
      <p:sp>
        <p:nvSpPr>
          <p:cNvPr id="4" name="ZoneTexte 3"/>
          <p:cNvSpPr txBox="1"/>
          <p:nvPr/>
        </p:nvSpPr>
        <p:spPr>
          <a:xfrm>
            <a:off x="5638800" y="5926667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algn="r" defTabSz="914400" rtl="1" eaLnBrk="1" latinLnBrk="0" hangingPunct="1"/>
            <a:endParaRPr lang="ar-SA" dirty="0"/>
          </a:p>
        </p:txBody>
      </p:sp>
      <p:sp>
        <p:nvSpPr>
          <p:cNvPr id="5" name="Rectangle 4"/>
          <p:cNvSpPr/>
          <p:nvPr/>
        </p:nvSpPr>
        <p:spPr>
          <a:xfrm>
            <a:off x="1417454" y="4859404"/>
            <a:ext cx="83006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ar-D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صيغ </a:t>
            </a:r>
            <a:r>
              <a:rPr lang="ar-SA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التمويل</a:t>
            </a:r>
            <a:r>
              <a:rPr lang="ar-DZ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في المصارف</a:t>
            </a:r>
            <a:r>
              <a:rPr lang="ar-SA" sz="5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الاسلامي</a:t>
            </a:r>
            <a:r>
              <a:rPr lang="ar-DZ" sz="5400" b="1" cap="none" spc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ة</a:t>
            </a:r>
            <a:endParaRPr lang="ar-SA" sz="5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03635" y="2967335"/>
            <a:ext cx="1847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ar-SA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11381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 المشاركات        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65790" y="2312554"/>
            <a:ext cx="8825659" cy="34163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المشاركة هي صورة قريبة من المضاربة والفرق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الاساسي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بينهما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أنه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حالة المضاربة يتم تقديم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مال من قبل صاحب المال وحده .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أما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حالة المشاركة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فان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يقدم بين الطرفين ويحدد عقد المشاركة الشروط الخاصة بين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الاطراف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المختلفة</a:t>
            </a:r>
            <a:r>
              <a:rPr lang="ar-SA" sz="3200" dirty="0"/>
              <a:t>. </a:t>
            </a: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45167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 المشاركات </a:t>
            </a:r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يقصد بها شركة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وهي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عقد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ينشأ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بين شخصين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أكثر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في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الجهد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الاداري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بغرض ممارسة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أعمال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تجارية تدر الربح . </a:t>
            </a:r>
            <a:endParaRPr lang="ar-SA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7334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r"/>
            <a:r>
              <a:rPr lang="ar-SA" sz="44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2. المشاركات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r>
              <a:rPr lang="ar-SA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/>
            </a:r>
            <a:br>
              <a:rPr lang="ar-SA" sz="44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endParaRPr lang="ar-SA" sz="44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99855"/>
            <a:ext cx="8825659" cy="4156363"/>
          </a:xfrm>
        </p:spPr>
        <p:txBody>
          <a:bodyPr>
            <a:normAutofit fontScale="92500"/>
          </a:bodyPr>
          <a:lstStyle/>
          <a:p>
            <a:pPr algn="just"/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والمشاركة المصرفية عبارة عن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صيغة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استثمارية وتمويلية متوافقة مع الشريعة، ويمكن أن تشترك فيها عدة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اطراف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 المصرف، وتهدف المشاركة مع المصرف من قبل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الافراد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تحقيق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أرباح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من وراء المشاركة بالمال، بينما يبحث المصرف في المشاركة عن تمويل، والعكس صحيح في حال دخول المصرف في مشاركة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بأعمال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التجارة مع </a:t>
            </a:r>
            <a:r>
              <a:rPr lang="ar-SA" sz="39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أحد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9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عملائه من </a:t>
            </a:r>
            <a:r>
              <a:rPr lang="ar-SA" sz="39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التجار. </a:t>
            </a:r>
            <a:endParaRPr lang="ar-SA" sz="39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fr-FR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>
              <a:latin typeface="Al Bayan Plain" charset="-78"/>
              <a:ea typeface="Al Bayan Plain" charset="-78"/>
              <a:cs typeface="Al Bayan Plain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6333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665018"/>
            <a:ext cx="8761413" cy="1029468"/>
          </a:xfrm>
        </p:spPr>
        <p:txBody>
          <a:bodyPr>
            <a:normAutofit fontScale="90000"/>
          </a:bodyPr>
          <a:lstStyle/>
          <a:p>
            <a:pPr algn="r" rtl="0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أنواع المشاركات          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فادية</a:t>
            </a:r>
            <a:b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r>
              <a:rPr lang="ar-DZ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  <a:t>المشاركات الثابتة: طويلة الاجل</a:t>
            </a:r>
            <a:endParaRPr lang="ar-SA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نوع من المشاركة تعتمد على مساهمة المصرف في تمويل جزء من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مال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مشروع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معين، مما يترتب عليه أن يكون شريكاً في ملكية هذا المشروع وشريكاً كذلك في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ينتج عنه ربح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خسارة بالنسب المتفق عليها والقواعد الحاكمة لشروط المشاركة.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وفي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هذا الشكل تبقى لكل طرف 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الاطراف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حصص ثابتة في المشروع، الذي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يأخذ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شكلا قانونياَ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كشركة تضامن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شركة توصية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5598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dirty="0" smtClean="0"/>
              <a:t>أنواع المشاركات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فادية</a:t>
            </a:r>
            <a:b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r>
              <a:rPr lang="ar-D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  <a:t>المشاركة المتناقصة المنتهية بالتمليك</a:t>
            </a:r>
            <a:endParaRPr lang="ar-SA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المشاركة المتناقصة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أوالمشاركة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المنتهية بالتمليك هي نوع من المشاركة يكون من حق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الشريك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فيها أن يحل محل المصرف في ملكية المشروع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إما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دفعة واحدة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على دفعات حسبما تقتضي الشروط المتفق عليها وطبيعة العملية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698153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dirty="0" smtClean="0"/>
              <a:t>أنواع المشاركات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فادية</a:t>
            </a:r>
            <a:b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r>
              <a:rPr kumimoji="0" lang="ar-DZ" sz="3200" b="1" i="0" u="none" strike="noStrike" kern="1200" normalizeH="0" baseline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المشاركة</a:t>
            </a:r>
            <a:r>
              <a:rPr kumimoji="0" lang="ar-DZ" sz="3200" b="1" i="0" u="none" strike="noStrike" kern="1200" normalizeH="0" noProof="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 المتغيرة </a:t>
            </a:r>
            <a:endParaRPr lang="ar-SA" sz="32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681427" y="2201718"/>
            <a:ext cx="8825659" cy="341630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600" dirty="0"/>
              <a:t>هي البديل عن التمويل بالحساب الجاري المدين، حيث يُمول العميل بدفعات نقدية حسب احتياجه ثم </a:t>
            </a:r>
            <a:r>
              <a:rPr lang="ar-SA" sz="3600" dirty="0" err="1" smtClean="0"/>
              <a:t>تؤخذ</a:t>
            </a:r>
            <a:r>
              <a:rPr lang="ar-SA" sz="3600" dirty="0" smtClean="0"/>
              <a:t> حصة </a:t>
            </a:r>
            <a:r>
              <a:rPr lang="ar-SA" sz="3600" dirty="0"/>
              <a:t>من </a:t>
            </a:r>
            <a:r>
              <a:rPr lang="ar-SA" sz="3600" dirty="0" smtClean="0"/>
              <a:t>الارباح </a:t>
            </a:r>
            <a:r>
              <a:rPr lang="ar-SA" sz="3600" dirty="0"/>
              <a:t>النقدية </a:t>
            </a:r>
            <a:r>
              <a:rPr lang="ar-SA" sz="3600" dirty="0" err="1"/>
              <a:t>أثناء</a:t>
            </a:r>
            <a:r>
              <a:rPr lang="ar-SA" sz="3600" dirty="0"/>
              <a:t> العام.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9229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dirty="0" smtClean="0"/>
              <a:t>3. المرابحة</a:t>
            </a:r>
            <a:r>
              <a:rPr lang="ar-SA" sz="4000" dirty="0"/>
              <a:t/>
            </a:r>
            <a:br>
              <a:rPr lang="ar-SA" sz="4000" dirty="0"/>
            </a:b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بيع بمثل الثمن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الاول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الذي تم الشراء به مع زيادة ربح،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بيع الشيء بمثل ثمن شراءه 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البائع الاول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 هامش من الربح معلوم ومتفق عليه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مقطوع مثل دينار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بنسبة معينة من ثمنه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الاصلي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ما شابه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ذلك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15473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1174836"/>
            <a:ext cx="8761413" cy="706964"/>
          </a:xfrm>
        </p:spPr>
        <p:txBody>
          <a:bodyPr>
            <a:normAutofit fontScale="90000"/>
          </a:bodyPr>
          <a:lstStyle/>
          <a:p>
            <a:pPr algn="r" rtl="0"/>
            <a:r>
              <a:rPr lang="ar-SA" sz="4000" dirty="0" smtClean="0"/>
              <a:t>المرابحة</a:t>
            </a:r>
            <a:r>
              <a:rPr lang="ar-DZ" sz="4000" b="1" dirty="0" smtClean="0"/>
              <a:t>                       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اعداد الأستاذة جباري فادية         </a:t>
            </a:r>
            <a:r>
              <a:rPr lang="ar-SA" sz="4000" dirty="0"/>
              <a:t/>
            </a:r>
            <a:br>
              <a:rPr lang="ar-SA" sz="4000" dirty="0"/>
            </a:b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والمرابحة في المصرف هي تقديم طلب للبنك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بأن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يقوم بشراء سلعة معينة وبيعها للعميل مقابل ربح محدد،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وتأتي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هذه الصيغة التمويلية لتلبية احتياجات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العملاء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السلع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buFont typeface="Wingdings" charset="2"/>
              <a:buChar char="q"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8125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1101684"/>
            <a:ext cx="8761413" cy="706964"/>
          </a:xfrm>
        </p:spPr>
        <p:txBody>
          <a:bodyPr>
            <a:normAutofit fontScale="90000"/>
          </a:bodyPr>
          <a:lstStyle/>
          <a:p>
            <a:pPr algn="r" rtl="0"/>
            <a:r>
              <a:rPr lang="ar-SA" sz="4000" dirty="0" smtClean="0"/>
              <a:t>المرابحة</a:t>
            </a:r>
            <a:r>
              <a:rPr lang="ar-DZ" sz="4000" b="1" dirty="0" smtClean="0"/>
              <a:t>                             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اعداد الأستاذة جباري فادية</a:t>
            </a:r>
            <a:r>
              <a:rPr lang="ar-SA" sz="4000" dirty="0"/>
              <a:t/>
            </a:r>
            <a:br>
              <a:rPr lang="ar-SA" sz="4000" dirty="0"/>
            </a:b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ويتميز بيع المرابحة في المصرف بحالتين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</a:p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الحالة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الاولى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هي الوكالة بالشراء مقابل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فمثلا يطلب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العميل من المصرف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شراء سلعة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معينة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ذات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أوصاف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محددة، بحيث يدفع ثمنها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المصرف مضافاَ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إليه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أجر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معين، مع مراعاة خبرة المصرف في القيام بمثل هذا العمل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423941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1138260"/>
            <a:ext cx="8761413" cy="706964"/>
          </a:xfrm>
        </p:spPr>
        <p:txBody>
          <a:bodyPr>
            <a:normAutofit fontScale="90000"/>
          </a:bodyPr>
          <a:lstStyle/>
          <a:p>
            <a:pPr algn="r" rtl="0"/>
            <a:r>
              <a:rPr lang="ar-SA" sz="4000" dirty="0" smtClean="0"/>
              <a:t>المرابحة</a:t>
            </a:r>
            <a:r>
              <a:rPr lang="ar-DZ" sz="4000" b="1" dirty="0" smtClean="0"/>
              <a:t>             </a:t>
            </a:r>
            <a:r>
              <a:rPr lang="ar-SA" sz="4000" b="1" dirty="0" smtClean="0"/>
              <a:t>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اعداد الأستاذة جباري فادية</a:t>
            </a:r>
            <a:r>
              <a:rPr lang="ar-SA" sz="4000" dirty="0"/>
              <a:t/>
            </a:r>
            <a:br>
              <a:rPr lang="ar-SA" sz="4000" dirty="0"/>
            </a:b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ar-SA" sz="3600" dirty="0"/>
              <a:t>الحالة الثانية: قد يطلب العميل من المصرف </a:t>
            </a:r>
            <a:r>
              <a:rPr lang="ar-SA" sz="3600" dirty="0" smtClean="0"/>
              <a:t>الاسلامي </a:t>
            </a:r>
            <a:r>
              <a:rPr lang="ar-SA" sz="3600" dirty="0"/>
              <a:t>شراء سلعة معينة محددة </a:t>
            </a:r>
            <a:r>
              <a:rPr lang="ar-SA" sz="3600" dirty="0" smtClean="0"/>
              <a:t>الاوصاف</a:t>
            </a:r>
            <a:r>
              <a:rPr lang="ar-SA" sz="3600" dirty="0"/>
              <a:t>، بعد </a:t>
            </a:r>
            <a:r>
              <a:rPr lang="ar-SA" sz="3600" dirty="0" smtClean="0"/>
              <a:t>الاتفاق على </a:t>
            </a:r>
            <a:r>
              <a:rPr lang="ar-SA" sz="3600" dirty="0"/>
              <a:t>تكلفة </a:t>
            </a:r>
            <a:r>
              <a:rPr lang="ar-SA" sz="3600" dirty="0" smtClean="0"/>
              <a:t>شرائها </a:t>
            </a:r>
            <a:r>
              <a:rPr lang="ar-SA" sz="3600" dirty="0"/>
              <a:t>ثم </a:t>
            </a:r>
            <a:r>
              <a:rPr lang="ar-SA" sz="3600" dirty="0" smtClean="0"/>
              <a:t>اضافة </a:t>
            </a:r>
            <a:r>
              <a:rPr lang="ar-SA" sz="3600" dirty="0"/>
              <a:t>ربح معلوم عليها. ويتضمن هذا النوع من التعامل وعداً من العميل بشراء السلعة حسب الشروط المتفق عليها، ووعداً </a:t>
            </a:r>
            <a:r>
              <a:rPr lang="ar-SA" sz="3600" dirty="0" err="1"/>
              <a:t>آخر</a:t>
            </a:r>
            <a:r>
              <a:rPr lang="ar-SA" sz="3600" dirty="0"/>
              <a:t> من المصرف </a:t>
            </a:r>
            <a:r>
              <a:rPr lang="ar-SA" sz="3600" dirty="0" err="1"/>
              <a:t>بإتمام</a:t>
            </a:r>
            <a:r>
              <a:rPr lang="ar-SA" sz="3600" dirty="0"/>
              <a:t> هذا البيع طبقاً لذات الشروط. فالبيع الخاص للمرابحة في المصرف يكون بصيغة </a:t>
            </a:r>
            <a:r>
              <a:rPr lang="ar-SA" sz="3600" dirty="0" err="1" smtClean="0"/>
              <a:t>الآمرللشراء</a:t>
            </a:r>
            <a:r>
              <a:rPr lang="ar-SA" sz="3600" dirty="0"/>
              <a:t>. </a:t>
            </a:r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3902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86692" y="973668"/>
            <a:ext cx="9029676" cy="706964"/>
          </a:xfrm>
        </p:spPr>
        <p:txBody>
          <a:bodyPr/>
          <a:lstStyle/>
          <a:p>
            <a:pPr algn="r" defTabSz="457200" rtl="0" eaLnBrk="1" latinLnBrk="0" hangingPunct="1">
              <a:lnSpc>
                <a:spcPct val="90000"/>
              </a:lnSpc>
              <a:spcBef>
                <a:spcPct val="0"/>
              </a:spcBef>
              <a:buNone/>
            </a:pPr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التمويل في </a:t>
            </a:r>
            <a:r>
              <a:rPr lang="ar-SA" sz="4000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المصارف الإسلامية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SA" sz="5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إن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المصارف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تقوم بصياغة الكثير من الخدمات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والتسهيلات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كونها تقوم 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بعمليات مختلفة تهدف جميعها </a:t>
            </a:r>
            <a:r>
              <a:rPr lang="ar-SA" sz="5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تدعيم التنمية في المجتمع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ويأتي الاستثمار 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مقدمة العمليات،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وللاستثمار الاسلامي 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طرقا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وأساليب 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متميزة وعديدة تهدف كلها </a:t>
            </a:r>
            <a:r>
              <a:rPr lang="ar-SA" sz="5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تحقيق الربح </a:t>
            </a:r>
            <a:r>
              <a:rPr lang="ar-SA" sz="5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الحلال</a:t>
            </a:r>
            <a:r>
              <a:rPr lang="ar-SA" sz="5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748979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87076" y="1333886"/>
            <a:ext cx="8761413" cy="706964"/>
          </a:xfrm>
        </p:spPr>
        <p:txBody>
          <a:bodyPr/>
          <a:lstStyle/>
          <a:p>
            <a:pPr algn="r" rtl="0"/>
            <a:r>
              <a:rPr lang="ar-SA" dirty="0" smtClean="0"/>
              <a:t>المرابحة               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فادية</a:t>
            </a:r>
            <a:b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r>
              <a:rPr lang="ar-SA" dirty="0"/>
              <a:t> </a:t>
            </a:r>
            <a:r>
              <a:rPr lang="ar-SA" sz="2800" dirty="0"/>
              <a:t>ضوابط </a:t>
            </a:r>
            <a:r>
              <a:rPr lang="ar-SA" sz="2800" dirty="0" smtClean="0"/>
              <a:t>الاستثمار </a:t>
            </a:r>
            <a:r>
              <a:rPr lang="ar-SA" sz="2800" dirty="0"/>
              <a:t>عن طريق بيع المرابحة </a:t>
            </a:r>
            <a:r>
              <a:rPr lang="ar-SA" sz="2800" dirty="0" smtClean="0"/>
              <a:t>الآمر </a:t>
            </a:r>
            <a:r>
              <a:rPr lang="ar-SA" sz="2800" dirty="0"/>
              <a:t>بالشراء </a:t>
            </a:r>
            <a:r>
              <a:rPr lang="ar-SA" dirty="0"/>
              <a:t/>
            </a:r>
            <a:br>
              <a:rPr lang="ar-SA" dirty="0"/>
            </a:br>
            <a:r>
              <a:rPr lang="ar-SA" dirty="0"/>
              <a:t/>
            </a:r>
            <a:br>
              <a:rPr lang="ar-SA" dirty="0"/>
            </a:b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43346" y="2230581"/>
            <a:ext cx="9537268" cy="4184073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charset="2"/>
              <a:buChar char="§"/>
            </a:pPr>
            <a:r>
              <a:rPr lang="ar-SA" sz="4100" dirty="0"/>
              <a:t>تحديد مواصفات السلعة وزناً </a:t>
            </a:r>
            <a:r>
              <a:rPr lang="ar-SA" sz="4100" dirty="0" err="1"/>
              <a:t>أو</a:t>
            </a:r>
            <a:r>
              <a:rPr lang="ar-SA" sz="4100" dirty="0"/>
              <a:t> عداً </a:t>
            </a:r>
            <a:r>
              <a:rPr lang="ar-SA" sz="4100" dirty="0" err="1"/>
              <a:t>أو</a:t>
            </a:r>
            <a:r>
              <a:rPr lang="ar-SA" sz="4100" dirty="0"/>
              <a:t> </a:t>
            </a:r>
            <a:r>
              <a:rPr lang="ar-SA" sz="4100" dirty="0" smtClean="0"/>
              <a:t>كيلا </a:t>
            </a:r>
            <a:r>
              <a:rPr lang="ar-SA" sz="4100" dirty="0" err="1" smtClean="0"/>
              <a:t>أو</a:t>
            </a:r>
            <a:r>
              <a:rPr lang="ar-SA" sz="4100" dirty="0" smtClean="0"/>
              <a:t> </a:t>
            </a:r>
            <a:r>
              <a:rPr lang="ar-SA" sz="4100" dirty="0"/>
              <a:t>وصفاً تحديداً نافياً للجهالة. </a:t>
            </a:r>
            <a:endParaRPr lang="ar-SA" sz="4100" dirty="0"/>
          </a:p>
          <a:p>
            <a:pPr algn="just">
              <a:buFont typeface="Wingdings" charset="2"/>
              <a:buChar char="§"/>
            </a:pPr>
            <a:r>
              <a:rPr lang="ar-SA" sz="4100" dirty="0" smtClean="0"/>
              <a:t>أن </a:t>
            </a:r>
            <a:r>
              <a:rPr lang="ar-SA" sz="4100" dirty="0"/>
              <a:t>يعلم المشتري الثاني بثمن السلعة </a:t>
            </a:r>
            <a:r>
              <a:rPr lang="ar-SA" sz="4100" dirty="0" smtClean="0"/>
              <a:t>الاول </a:t>
            </a:r>
            <a:r>
              <a:rPr lang="ar-SA" sz="4100" dirty="0"/>
              <a:t>التي </a:t>
            </a:r>
            <a:r>
              <a:rPr lang="ar-SA" sz="4100" dirty="0" smtClean="0"/>
              <a:t>اشترى </a:t>
            </a:r>
            <a:r>
              <a:rPr lang="ar-SA" sz="4100" dirty="0"/>
              <a:t>بها </a:t>
            </a:r>
            <a:r>
              <a:rPr lang="ar-SA" sz="4100" dirty="0" smtClean="0"/>
              <a:t>البائع </a:t>
            </a:r>
            <a:r>
              <a:rPr lang="ar-SA" sz="4100" dirty="0"/>
              <a:t>الثاني ( المشتري </a:t>
            </a:r>
            <a:r>
              <a:rPr lang="ar-SA" sz="4100" dirty="0" smtClean="0"/>
              <a:t>الاول</a:t>
            </a:r>
            <a:r>
              <a:rPr lang="ar-SA" sz="4100" dirty="0"/>
              <a:t>). </a:t>
            </a:r>
            <a:endParaRPr lang="ar-SA" sz="4100" dirty="0"/>
          </a:p>
          <a:p>
            <a:pPr algn="just">
              <a:buFont typeface="Wingdings" charset="2"/>
              <a:buChar char="§"/>
            </a:pPr>
            <a:r>
              <a:rPr lang="ar-SA" sz="4100" dirty="0" smtClean="0"/>
              <a:t>أن </a:t>
            </a:r>
            <a:r>
              <a:rPr lang="ar-SA" sz="4100" dirty="0"/>
              <a:t>يكون الربح معلوماً </a:t>
            </a:r>
            <a:r>
              <a:rPr lang="ar-SA" sz="4100" dirty="0" err="1" smtClean="0"/>
              <a:t>لانه</a:t>
            </a:r>
            <a:r>
              <a:rPr lang="ar-SA" sz="4100" dirty="0" smtClean="0"/>
              <a:t> </a:t>
            </a:r>
            <a:r>
              <a:rPr lang="ar-SA" sz="4100" dirty="0"/>
              <a:t>بعض من الثمن سواء كان مبلغاً محدداً </a:t>
            </a:r>
            <a:r>
              <a:rPr lang="ar-SA" sz="4100" dirty="0" err="1"/>
              <a:t>أو</a:t>
            </a:r>
            <a:r>
              <a:rPr lang="ar-SA" sz="4100" dirty="0"/>
              <a:t> نسبة من ثمن السلعة معلوم. </a:t>
            </a:r>
            <a:endParaRPr lang="ar-SA" sz="4100" dirty="0"/>
          </a:p>
          <a:p>
            <a:pPr algn="just">
              <a:buFont typeface="Wingdings" charset="2"/>
              <a:buChar char="§"/>
            </a:pPr>
            <a:r>
              <a:rPr lang="ar-SA" sz="4100" dirty="0" smtClean="0"/>
              <a:t>أن </a:t>
            </a:r>
            <a:r>
              <a:rPr lang="ar-SA" sz="4100" dirty="0"/>
              <a:t>يكون العقد </a:t>
            </a:r>
            <a:r>
              <a:rPr lang="ar-SA" sz="4100" dirty="0" smtClean="0"/>
              <a:t>الاول </a:t>
            </a:r>
            <a:r>
              <a:rPr lang="ar-SA" sz="4100" dirty="0"/>
              <a:t>صحيحاً </a:t>
            </a:r>
            <a:endParaRPr lang="ar-SA" sz="4100" dirty="0" smtClean="0"/>
          </a:p>
          <a:p>
            <a:pPr algn="just">
              <a:buFont typeface="Wingdings" charset="2"/>
              <a:buChar char="§"/>
            </a:pPr>
            <a:r>
              <a:rPr lang="ar-SA" sz="4100" dirty="0" smtClean="0"/>
              <a:t>أن </a:t>
            </a:r>
            <a:r>
              <a:rPr lang="ar-SA" sz="4100" dirty="0"/>
              <a:t>يتفق الطرفان على باقي شروط المواعدة من زمان ومكان وكيفية التسليم . </a:t>
            </a:r>
            <a:endParaRPr lang="ar-SA" sz="41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690983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بيع السلم</a:t>
            </a:r>
            <a:endParaRPr lang="ar-SA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وهو بيع شيء يقبض ثمنه ما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ويؤجل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تسليمه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فترة قادمة وقد يسمى بيع السلف .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فصاحب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يحتاج أن يشتري السلعة وصاحب السلعة يحتاج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ثمنها مقدما لينفقه في سلعته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1975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بيع السلم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68037" y="2313708"/>
            <a:ext cx="9481849" cy="4447309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بهذا نجد أن المصرف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تاجر يمكن له أن يقرض المال للمنتجين ويسدد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القرض لا 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بالمال النقدي </a:t>
            </a:r>
            <a:r>
              <a:rPr lang="ar-SA" sz="32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لانه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سيكون (قرض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بالفائدة)،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ولكن بمنتجات مما يجعلنا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أمام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بيع سلم يسمح للمصرف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للتاجر بربح مشروع ويقوم المصرف بتصريف المنتجات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والبضائع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التي يحصل عليها وهو بهذا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لا يكون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تاجر نقد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وائتمان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بل تاجر حقيقي يعترف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بمشروعيته وتجارته . وبالتالي يصبح المصرف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اسلامي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ليس مجرد مشروع يتسلم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بفائدة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لكي يوزعها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بفائدة اعلى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ولكن يكون له طابع خاص حيث يحصل على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ليتاجر ويضارب ويساهم بها.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44154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dirty="0" smtClean="0"/>
              <a:t>شروط السلم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يجوز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إجراء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عقد السلم لشراء كل سلعة مباحة .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يجوز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تقديم عربون قبل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إجراء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التعاقد، بل يجب سداد كامل المبلغ عند التعاقد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يمكن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تأخير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سداد الثمن لمدة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ثلاثة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أيام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إذا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تم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الاتفاق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على ذلك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قضى العرف بذلك.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841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dirty="0"/>
              <a:t>شروط السلم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يجب أن تكون السلعة محددة الصفات والمعالم والكمية بشكل ليجعل مجال للتشابه مع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غيرها باي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شكل من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الاشكال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يجب أن يذكر مكان التسليم في عقد السلم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يجب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 يتم تحديد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أجل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عقد السلم، والذي يلزم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البائع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بتسليم السلعة المتعاقد عليها عند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حلول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أجل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العقد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4798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dirty="0"/>
              <a:t>شروط السلم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603499"/>
            <a:ext cx="8825659" cy="3866573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ar-SA" sz="4100" dirty="0" smtClean="0"/>
              <a:t>ا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ذا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حصل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تأخير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عجز من قبل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البائع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تسليم السلعة،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فإن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العقد يعد مفسوخاً، مالم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يتفق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الطرفين على تمديد العقد بشرط </a:t>
            </a:r>
            <a:r>
              <a:rPr lang="ar-SA" sz="4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ألا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يدفع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أي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عوض نظير ذلك </a:t>
            </a:r>
            <a:endParaRPr lang="ar-SA" sz="41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just">
              <a:lnSpc>
                <a:spcPct val="150000"/>
              </a:lnSpc>
            </a:pP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 يجوز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للمصرف أن يبيع بالسلم سلعة اشتراها بالسلم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يمكن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 يوكل المصرف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بائع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السلعة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لاستلامها </a:t>
            </a:r>
            <a:r>
              <a:rPr lang="ar-SA" sz="41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بدلامنه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حلول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أجل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التسليم، كما يمكن </a:t>
            </a:r>
            <a:r>
              <a:rPr lang="ar-SA" sz="41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للبائع 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 يقوم ببيعها لصالح المصرف </a:t>
            </a:r>
            <a:r>
              <a:rPr lang="ar-SA" sz="41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إذا</a:t>
            </a:r>
            <a:r>
              <a:rPr lang="ar-SA" sz="41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طلب منه ذلك </a:t>
            </a:r>
            <a:endParaRPr lang="ar-SA" sz="41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265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1. المضاربة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تعرف المضاربة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بأنها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عقد بين طرفين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أو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اكثر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يقدم </a:t>
            </a:r>
            <a:r>
              <a:rPr lang="ar-SA" sz="4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أحدهما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والاخر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يشارك بجهده على أن يتم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الاتفاق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على نصيب كل طرف من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الاطراف </a:t>
            </a:r>
            <a:r>
              <a:rPr lang="ar-SA" sz="4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بالربح بنسبة معلومة من </a:t>
            </a:r>
            <a:r>
              <a:rPr lang="ar-SA" sz="4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الايراد </a:t>
            </a:r>
            <a:endParaRPr lang="ar-SA" sz="4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8640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المضاربة </a:t>
            </a: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تعتبر المضاربة هي الوسيلة التي تجمع بين المال والعمل بقصد استثمار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التي لا 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يستطيع </a:t>
            </a:r>
            <a:r>
              <a:rPr lang="ar-SA" sz="36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استثمارها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كما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أنها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الوسيلة التي تقوم على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الاستفادة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خبرات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الذين لا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يملكون المال.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sz="3600" dirty="0"/>
          </a:p>
        </p:txBody>
      </p:sp>
    </p:spTree>
    <p:extLst>
      <p:ext uri="{BB962C8B-B14F-4D97-AF65-F5344CB8AC3E}">
        <p14:creationId xmlns:p14="http://schemas.microsoft.com/office/powerpoint/2010/main" val="82734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المضاربة </a:t>
            </a:r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المصرفية   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sz="40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ar-SA" sz="3600" dirty="0" smtClean="0"/>
              <a:t> المضاربة المصرفية فهي شراكة بين عميل </a:t>
            </a:r>
            <a:r>
              <a:rPr lang="ar-SA" sz="3600" dirty="0"/>
              <a:t>(مضارب) </a:t>
            </a:r>
            <a:r>
              <a:rPr lang="ar-SA" sz="3600" dirty="0" err="1"/>
              <a:t>أو</a:t>
            </a:r>
            <a:r>
              <a:rPr lang="ar-SA" sz="3600" dirty="0"/>
              <a:t> </a:t>
            </a:r>
            <a:r>
              <a:rPr lang="ar-SA" sz="3600" dirty="0" smtClean="0"/>
              <a:t>اكثر والمؤسسة </a:t>
            </a:r>
            <a:r>
              <a:rPr lang="ar-SA" sz="3600" dirty="0"/>
              <a:t>المالية </a:t>
            </a:r>
            <a:r>
              <a:rPr lang="ar-SA" sz="3600" dirty="0" smtClean="0"/>
              <a:t>.بحيث </a:t>
            </a:r>
            <a:r>
              <a:rPr lang="ar-SA" sz="3600" dirty="0"/>
              <a:t>يوكل </a:t>
            </a:r>
            <a:r>
              <a:rPr lang="ar-SA" sz="3600" dirty="0" smtClean="0"/>
              <a:t>الاول </a:t>
            </a:r>
            <a:r>
              <a:rPr lang="ar-SA" sz="3600" dirty="0"/>
              <a:t>والثاني بالعمل والتصرف في ماله بغية تحقيق الربح ، على أن يكون توزيع </a:t>
            </a:r>
            <a:r>
              <a:rPr lang="ar-SA" sz="3600" dirty="0" smtClean="0"/>
              <a:t>الارباح </a:t>
            </a:r>
            <a:r>
              <a:rPr lang="ar-SA" sz="3600" dirty="0"/>
              <a:t>حسب </a:t>
            </a:r>
            <a:r>
              <a:rPr lang="ar-SA" sz="3600" dirty="0" smtClean="0"/>
              <a:t>الاتفاق </a:t>
            </a:r>
            <a:r>
              <a:rPr lang="ar-SA" sz="3600" dirty="0"/>
              <a:t>المبرم بينهما في عقد المضاربة ، وتتحمل </a:t>
            </a:r>
            <a:r>
              <a:rPr lang="ar-SA" sz="3600" dirty="0" smtClean="0"/>
              <a:t>المؤسسة </a:t>
            </a:r>
            <a:r>
              <a:rPr lang="ar-SA" sz="3600" dirty="0"/>
              <a:t>المصرفية كافة </a:t>
            </a:r>
            <a:r>
              <a:rPr lang="ar-SA" sz="3600" dirty="0" smtClean="0"/>
              <a:t>الخسائر </a:t>
            </a:r>
            <a:r>
              <a:rPr lang="ar-SA" sz="3600" dirty="0"/>
              <a:t>التي قد تنتج عن نشاطاتها مالم يخالف المضارب نصوص عقد </a:t>
            </a:r>
            <a:r>
              <a:rPr lang="ar-SA" sz="3600" dirty="0" smtClean="0"/>
              <a:t>المضاربة</a:t>
            </a:r>
            <a:endParaRPr lang="ar-SA" sz="3600" dirty="0"/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0546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54954" y="973667"/>
            <a:ext cx="8761413" cy="924405"/>
          </a:xfrm>
        </p:spPr>
        <p:txBody>
          <a:bodyPr/>
          <a:lstStyle/>
          <a:p>
            <a:pPr algn="r" rtl="0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اشكال المضاربة    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اعداد الأستاذة جباري فادية</a:t>
            </a:r>
            <a:b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r>
              <a:rPr lang="ar-DZ" sz="280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  <a:t>ا</a:t>
            </a:r>
            <a:r>
              <a:rPr lang="ar-DZ" sz="32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  <a:t>المضاربة المشتركة</a:t>
            </a:r>
            <a:r>
              <a:rPr lang="ar-SA" sz="280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  <a:t/>
            </a:r>
            <a:br>
              <a:rPr lang="ar-SA" sz="280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latin typeface="Century Gothic" panose="020B0502020202020204"/>
                <a:ea typeface="+mn-ea"/>
                <a:cs typeface="Arial" panose="020B0604020202020204" pitchFamily="34" charset="0"/>
              </a:rPr>
            </a:b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 algn="just">
              <a:lnSpc>
                <a:spcPct val="150000"/>
              </a:lnSpc>
            </a:pP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هي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أن يعرض المصرف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ـ باعتباره مضاربا ـ على </a:t>
            </a:r>
            <a:r>
              <a:rPr lang="ar-SA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استثمار مدخراتهم، كما يعرض المصرف ـ باعتباره وكيل عن </a:t>
            </a:r>
            <a:r>
              <a:rPr lang="ar-SA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ـ على </a:t>
            </a:r>
            <a:r>
              <a:rPr lang="ar-SA" sz="30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أصحاب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المشروعات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الاستثمارية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استثمار تلك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الاموال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على أن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توزع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حسب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الاتفاق 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بين </a:t>
            </a:r>
            <a:r>
              <a:rPr lang="ar-SA" sz="30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الاطراف الثلاثة</a:t>
            </a:r>
            <a:r>
              <a:rPr lang="ar-SA" sz="30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والخسارة على صاحب المال. </a:t>
            </a:r>
            <a:endParaRPr lang="ar-SA" sz="30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27153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اشكال المضاربة</a:t>
            </a:r>
            <a:b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</a:br>
            <a:r>
              <a:rPr lang="ar-SA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المضاربة المنفردة    </a:t>
            </a:r>
            <a:r>
              <a:rPr kumimoji="0" lang="ar-DZ" sz="2800" b="0" i="0" u="none" strike="noStrike" kern="1200" cap="none" spc="0" normalizeH="0" baseline="0" noProof="0" dirty="0" smtClean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من </a:t>
            </a:r>
            <a:r>
              <a:rPr kumimoji="0" lang="ar-DZ" sz="2800" b="0" i="0" u="none" strike="noStrike" kern="1200" cap="none" spc="0" normalizeH="0" baseline="0" noProof="0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Century Gothic" panose="020B0502020202020204"/>
                <a:ea typeface="+mn-ea"/>
                <a:cs typeface="Arial" panose="020B0604020202020204" pitchFamily="34" charset="0"/>
              </a:rPr>
              <a:t>اعداد الأستاذة جباري فادية</a:t>
            </a:r>
            <a:endParaRPr lang="ar-S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335063" y="2215573"/>
            <a:ext cx="8825659" cy="3416300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</a:pP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وهي أن يقدم المصرف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التمويل لمشروع معين ويقوم العامل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بالأعمال اللازمة والارباح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حسب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الاتفاق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ولقد قللت المصارف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الاسلامية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هذا النوع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حد انعدامه، وذلك نتيجة ممارسات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الافراد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البعيدة عن روح الشرع الحنيف، ويصلح هذا النوع من التمويل للمشروعات الصغيرة . وفي حالة وجود دور للقيم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والاخلاق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في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المعاملات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المالية كالصدق </a:t>
            </a:r>
            <a:r>
              <a:rPr lang="ar-SA" sz="32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والامانة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وغيرها؛ </a:t>
            </a:r>
            <a:r>
              <a:rPr lang="ar-SA" sz="32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فإن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هذا النوع من التمويل له دور كبير في بناء الصناعات الصغيرة والحرف وغيرها </a:t>
            </a:r>
            <a:endParaRPr lang="ar-SA" sz="32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81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sz="4000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الفرق بين المضاربة المشتركة و المضاربة المنفردة</a:t>
            </a:r>
            <a:endParaRPr lang="ar-SA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المضاربة المشتركة لها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ثلاثة اطراف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هم صاحب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رأس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، المصرف ،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المضارب 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، جميعهم يستحقون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الارباح </a:t>
            </a:r>
            <a:r>
              <a:rPr lang="ar-SA" sz="36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إن</a:t>
            </a:r>
            <a:r>
              <a:rPr lang="ar-SA" sz="3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حصلت، في حين المضاربة الفردية لها طرفان صاحب المال والمضارب المستثمر.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1559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0"/>
            <a:r>
              <a:rPr lang="ar-SA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الفرق بين المضاربة المشتركة و المضاربة المنفردة</a:t>
            </a:r>
            <a:endParaRPr lang="ar-SA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154954" y="2272145"/>
            <a:ext cx="8825659" cy="4267200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المضاربة المشتركة فيها الخلط 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المتلاحق </a:t>
            </a:r>
            <a:r>
              <a:rPr lang="ar-SA" sz="58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للاموال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المستثمرة في المضاربة، </a:t>
            </a:r>
            <a:r>
              <a:rPr lang="ar-SA" sz="5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أما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الفردية فليس فيها 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خلط</a:t>
            </a:r>
          </a:p>
          <a:p>
            <a:pPr>
              <a:lnSpc>
                <a:spcPct val="150000"/>
              </a:lnSpc>
            </a:pP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المضاربة المشتركة تقوم على </a:t>
            </a:r>
            <a:r>
              <a:rPr lang="ar-SA" sz="5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أساس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استمرارية الشركة، 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لان 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من صفقاتها ما تنتهي بسنة ومنها ما يحتاج </a:t>
            </a:r>
            <a:r>
              <a:rPr lang="ar-SA" sz="5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إلى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r>
              <a:rPr lang="ar-SA" sz="5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أكثر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من سنة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المضاربة المشتركة فيها ضمان </a:t>
            </a:r>
            <a:r>
              <a:rPr lang="ar-SA" sz="5800" dirty="0" err="1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لرأس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المال ، في </a:t>
            </a:r>
            <a:r>
              <a:rPr lang="ar-SA" sz="5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حين لا </a:t>
            </a:r>
            <a:r>
              <a:rPr lang="ar-SA" sz="58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يجوز ذلك في المضاربة الفردية </a:t>
            </a:r>
            <a:r>
              <a:rPr lang="ar-SA" sz="32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. </a:t>
            </a:r>
            <a:r>
              <a:rPr lang="ar-SA" sz="36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>
              <a:lnSpc>
                <a:spcPct val="150000"/>
              </a:lnSpc>
            </a:pPr>
            <a:endParaRPr lang="ar-SA" sz="36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464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le d’ions">
  <a:themeElements>
    <a:clrScheme name="Salle d’ions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le d’ions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le d’ions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417</TotalTime>
  <Words>1282</Words>
  <Application>Microsoft Macintosh PowerPoint</Application>
  <PresentationFormat>Grand écran</PresentationFormat>
  <Paragraphs>64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25</vt:i4>
      </vt:variant>
    </vt:vector>
  </HeadingPairs>
  <TitlesOfParts>
    <vt:vector size="33" baseType="lpstr">
      <vt:lpstr>Al Bayan Plain</vt:lpstr>
      <vt:lpstr>Calibri</vt:lpstr>
      <vt:lpstr>Century Gothic</vt:lpstr>
      <vt:lpstr>Times New Roman</vt:lpstr>
      <vt:lpstr>Wingdings</vt:lpstr>
      <vt:lpstr>Wingdings 3</vt:lpstr>
      <vt:lpstr>Arial</vt:lpstr>
      <vt:lpstr>Salle d’ions</vt:lpstr>
      <vt:lpstr>المحاضرة الرابعةمن اعداد الأستاذة جباري فادية</vt:lpstr>
      <vt:lpstr>التمويل في المصارف الإسلامية  من اعداد الأستاذة جباري فادية</vt:lpstr>
      <vt:lpstr>1. المضاربة            من اعداد الأستاذة جباري فادية</vt:lpstr>
      <vt:lpstr>المضاربة                            من اعداد الأستاذة جباري فادية</vt:lpstr>
      <vt:lpstr>المضاربة  المصرفية           من اعداد الأستاذة جباري فادية</vt:lpstr>
      <vt:lpstr>اشكال المضاربة        من اعداد الأستاذة جباري فادية االمضاربة المشتركة </vt:lpstr>
      <vt:lpstr>اشكال المضاربة المضاربة المنفردة    من اعداد الأستاذة جباري فادية</vt:lpstr>
      <vt:lpstr>الفرق بين المضاربة المشتركة و المضاربة المنفردة</vt:lpstr>
      <vt:lpstr>الفرق بين المضاربة المشتركة و المضاربة المنفردة</vt:lpstr>
      <vt:lpstr>2. المشاركات                        من اعداد الأستاذة جباري فادية</vt:lpstr>
      <vt:lpstr>2. المشاركات                    من اعداد الأستاذة جباري فادية</vt:lpstr>
      <vt:lpstr>2. المشاركات من اعداد الأستاذة جباري فادية </vt:lpstr>
      <vt:lpstr>أنواع المشاركات                          من اعداد الأستاذة جباري فادية المشاركات الثابتة: طويلة الاجل</vt:lpstr>
      <vt:lpstr>أنواع المشاركات                من اعداد الأستاذة جباري فادية المشاركة المتناقصة المنتهية بالتمليك</vt:lpstr>
      <vt:lpstr>أنواع المشاركات            من اعداد الأستاذة جباري فادية المشاركة المتغيرة </vt:lpstr>
      <vt:lpstr>3. المرابحة </vt:lpstr>
      <vt:lpstr>المرابحة                        من اعداد الأستاذة جباري فادية          </vt:lpstr>
      <vt:lpstr>المرابحة                              من اعداد الأستاذة جباري فادية </vt:lpstr>
      <vt:lpstr>المرابحة              من اعداد الأستاذة جباري فادية </vt:lpstr>
      <vt:lpstr>المرابحة                               من اعداد الأستاذة جباري فادية  ضوابط الاستثمار عن طريق بيع المرابحة الآمر بالشراء   </vt:lpstr>
      <vt:lpstr>بيع السلم</vt:lpstr>
      <vt:lpstr>بيع السلم</vt:lpstr>
      <vt:lpstr>شروط السلم</vt:lpstr>
      <vt:lpstr>شروط السلم</vt:lpstr>
      <vt:lpstr>شروط السلم</vt:lpstr>
    </vt:vector>
  </TitlesOfParts>
  <Manager/>
  <Company/>
  <LinksUpToDate>false</LinksUpToDate>
  <SharedDoc>false</SharedDoc>
  <HyperlinkBase/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الثانية </dc:title>
  <dc:subject/>
  <dc:creator>djebbarif@yahoo.fr</dc:creator>
  <cp:keywords/>
  <dc:description/>
  <cp:lastModifiedBy>djebbarif@yahoo.fr</cp:lastModifiedBy>
  <cp:revision>76</cp:revision>
  <dcterms:created xsi:type="dcterms:W3CDTF">2024-02-17T18:13:25Z</dcterms:created>
  <dcterms:modified xsi:type="dcterms:W3CDTF">2024-04-15T14:36:16Z</dcterms:modified>
  <cp:category/>
</cp:coreProperties>
</file>