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8" r:id="rId3"/>
    <p:sldId id="259" r:id="rId4"/>
    <p:sldId id="256" r:id="rId5"/>
    <p:sldId id="260" r:id="rId6"/>
    <p:sldId id="261" r:id="rId7"/>
    <p:sldId id="262" r:id="rId8"/>
    <p:sldId id="264" r:id="rId9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838200" y="1694180"/>
            <a:ext cx="10515600" cy="2397760"/>
          </a:xfrm>
        </p:spPr>
        <p:txBody>
          <a:bodyPr/>
          <a:p>
            <a:r>
              <a:rPr lang="ar-SA" b="1" dirty="0">
                <a:latin typeface="1979" panose="00000400000000000000" pitchFamily="2" charset="0"/>
                <a:cs typeface="AF_Deyarbaker Kurdi" pitchFamily="2" charset="-78"/>
                <a:sym typeface="+mn-ea"/>
              </a:rPr>
              <a:t>بسم الله الرحمن الرحيم والصلاة والسلام على أشرف المرسلين سيدنا محمد خاتم الأنبياء أجمعين وبعد:</a:t>
            </a:r>
            <a:endParaRPr lang="fr-FR" altLang="en-US"/>
          </a:p>
        </p:txBody>
      </p:sp>
    </p:spTree>
    <p:custDataLst>
      <p:tags r:id="rId1"/>
    </p:custDataLst>
  </p:cSld>
  <p:clrMapOvr>
    <a:masterClrMapping/>
  </p:clrMapOvr>
  <p:transition advTm="484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778000"/>
          </a:xfrm>
        </p:spPr>
        <p:txBody>
          <a:bodyPr>
            <a:normAutofit fontScale="90000"/>
          </a:bodyPr>
          <a:p>
            <a:pPr algn="ctr"/>
            <a:r>
              <a:rPr lang="ar-DZ" altLang="fr-FR">
                <a:latin typeface="Arabic Typesetting" panose="03020402040406030203" charset="0"/>
                <a:cs typeface="Arabic Typesetting" panose="03020402040406030203" charset="0"/>
              </a:rPr>
              <a:t>جامعة أبو بكر بلقايد-تلمسان</a:t>
            </a:r>
            <a:br>
              <a:rPr lang="ar-DZ" altLang="fr-FR">
                <a:latin typeface="Arabic Typesetting" panose="03020402040406030203" charset="0"/>
                <a:cs typeface="Arabic Typesetting" panose="03020402040406030203" charset="0"/>
              </a:rPr>
            </a:br>
            <a:r>
              <a:rPr lang="ar-DZ" altLang="fr-FR">
                <a:latin typeface="Arabic Typesetting" panose="03020402040406030203" charset="0"/>
                <a:cs typeface="Arabic Typesetting" panose="03020402040406030203" charset="0"/>
              </a:rPr>
              <a:t>قسم اللغة والأدب العربي</a:t>
            </a:r>
            <a:br>
              <a:rPr lang="ar-DZ" altLang="fr-FR">
                <a:latin typeface="Arabic Typesetting" panose="03020402040406030203" charset="0"/>
                <a:cs typeface="Arabic Typesetting" panose="03020402040406030203" charset="0"/>
              </a:rPr>
            </a:br>
            <a:r>
              <a:rPr lang="ar-DZ" altLang="fr-FR">
                <a:latin typeface="Arabic Typesetting" panose="03020402040406030203" charset="0"/>
                <a:cs typeface="Arabic Typesetting" panose="03020402040406030203" charset="0"/>
              </a:rPr>
              <a:t>مختصر توصيفي لمقياس: النقد والمعارف</a:t>
            </a:r>
            <a:br>
              <a:rPr lang="ar-DZ" altLang="fr-FR">
                <a:latin typeface="Arabic Typesetting" panose="03020402040406030203" charset="0"/>
                <a:cs typeface="Arabic Typesetting" panose="03020402040406030203" charset="0"/>
              </a:rPr>
            </a:br>
            <a:r>
              <a:rPr lang="ar-DZ" altLang="fr-FR">
                <a:latin typeface="Arabic Typesetting" panose="03020402040406030203" charset="0"/>
                <a:cs typeface="Arabic Typesetting" panose="03020402040406030203" charset="0"/>
              </a:rPr>
              <a:t>2023-2024</a:t>
            </a:r>
            <a:endParaRPr lang="ar-DZ" altLang="fr-FR">
              <a:latin typeface="Arabic Typesetting" panose="03020402040406030203" charset="0"/>
              <a:cs typeface="Arabic Typesetting" panose="03020402040406030203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1380490" y="2866390"/>
            <a:ext cx="3844290" cy="2974340"/>
          </a:xfrm>
        </p:spPr>
        <p:txBody>
          <a:bodyPr/>
          <a:p>
            <a:endParaRPr lang="fr-FR" alt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7272020" y="3429000"/>
            <a:ext cx="3891280" cy="2748280"/>
          </a:xfrm>
        </p:spPr>
        <p:txBody>
          <a:bodyPr/>
          <a:p>
            <a:pPr algn="ctr"/>
            <a:r>
              <a:rPr lang="ar-DZ" altLang="fr-FR"/>
              <a:t>السنة الثانية دراسات نقدية</a:t>
            </a:r>
            <a:endParaRPr lang="ar-DZ" altLang="fr-FR"/>
          </a:p>
          <a:p>
            <a:pPr algn="ctr"/>
            <a:r>
              <a:rPr lang="ar-DZ" altLang="fr-FR"/>
              <a:t>السداسي الرابع</a:t>
            </a:r>
            <a:endParaRPr lang="ar-DZ" altLang="fr-FR"/>
          </a:p>
        </p:txBody>
      </p:sp>
      <p:pic>
        <p:nvPicPr>
          <p:cNvPr id="7" name="Espace réservé pour une image  10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3" r="14523"/>
          <a:stretch>
            <a:fillRect/>
          </a:stretch>
        </p:blipFill>
        <p:spPr>
          <a:xfrm>
            <a:off x="1108710" y="2519045"/>
            <a:ext cx="3955415" cy="304990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custDataLst>
      <p:tags r:id="rId2"/>
    </p:custDataLst>
  </p:cSld>
  <p:clrMapOvr>
    <a:masterClrMapping/>
  </p:clrMapOvr>
  <p:transition advTm="144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 build="p"/>
      <p:bldP spid="6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1770"/>
            <a:ext cx="9144000" cy="1042670"/>
          </a:xfrm>
        </p:spPr>
        <p:txBody>
          <a:bodyPr>
            <a:normAutofit fontScale="90000"/>
          </a:bodyPr>
          <a:lstStyle/>
          <a:p>
            <a:r>
              <a:rPr lang="ar-DZ" altLang="en-US"/>
              <a:t>محاور المقياس:</a:t>
            </a:r>
            <a:endParaRPr lang="ar-DZ" alt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1588770"/>
            <a:ext cx="9144000" cy="4929505"/>
          </a:xfrm>
        </p:spPr>
        <p:txBody>
          <a:bodyPr>
            <a:normAutofit fontScale="90000"/>
          </a:bodyPr>
          <a:lstStyle/>
          <a:p>
            <a:pPr algn="r"/>
            <a:r>
              <a:rPr lang="ar-DZ" altLang="en-US"/>
              <a:t>1.مدخل</a:t>
            </a:r>
            <a:endParaRPr lang="ar-DZ" altLang="en-US"/>
          </a:p>
          <a:p>
            <a:pPr algn="r"/>
            <a:r>
              <a:rPr lang="ar-DZ" altLang="en-US"/>
              <a:t>2.النقد والقراءة والكتابة</a:t>
            </a:r>
            <a:endParaRPr lang="ar-DZ" altLang="en-US"/>
          </a:p>
          <a:p>
            <a:pPr algn="r"/>
            <a:r>
              <a:rPr lang="ar-DZ" altLang="en-US"/>
              <a:t>3.النقد والفلسفة</a:t>
            </a:r>
            <a:endParaRPr lang="ar-DZ" altLang="en-US"/>
          </a:p>
          <a:p>
            <a:pPr algn="r"/>
            <a:r>
              <a:rPr lang="ar-DZ" altLang="en-US"/>
              <a:t>4.النقد والتاريخ</a:t>
            </a:r>
            <a:endParaRPr lang="ar-DZ" altLang="en-US"/>
          </a:p>
          <a:p>
            <a:pPr algn="r"/>
            <a:r>
              <a:rPr lang="ar-DZ" altLang="en-US"/>
              <a:t>5.النقد وعلم الاجتماع</a:t>
            </a:r>
            <a:endParaRPr lang="ar-DZ" altLang="en-US"/>
          </a:p>
          <a:p>
            <a:pPr algn="r"/>
            <a:r>
              <a:rPr lang="ar-DZ" altLang="en-US"/>
              <a:t>6.النقد وعلم النفس</a:t>
            </a:r>
            <a:endParaRPr lang="ar-DZ" altLang="en-US"/>
          </a:p>
          <a:p>
            <a:pPr algn="r"/>
            <a:r>
              <a:rPr lang="ar-DZ" altLang="en-US"/>
              <a:t>7.النقد واللسانيات</a:t>
            </a:r>
            <a:endParaRPr lang="ar-DZ" altLang="en-US"/>
          </a:p>
          <a:p>
            <a:pPr algn="r"/>
            <a:r>
              <a:rPr lang="ar-DZ" altLang="en-US"/>
              <a:t>8.النقد والانثروبولوجيا</a:t>
            </a:r>
            <a:endParaRPr lang="ar-DZ" altLang="en-US"/>
          </a:p>
          <a:p>
            <a:pPr algn="r"/>
            <a:r>
              <a:rPr lang="ar-DZ" altLang="en-US"/>
              <a:t>9.النقد والبلاغة</a:t>
            </a:r>
            <a:endParaRPr lang="ar-DZ" altLang="en-US"/>
          </a:p>
          <a:p>
            <a:pPr algn="r"/>
            <a:r>
              <a:rPr lang="ar-DZ" altLang="en-US"/>
              <a:t>10.النقدوعلم الجمال</a:t>
            </a:r>
            <a:endParaRPr lang="ar-DZ" altLang="en-US"/>
          </a:p>
          <a:p>
            <a:pPr algn="r"/>
            <a:r>
              <a:rPr lang="ar-DZ" altLang="en-US"/>
              <a:t>11.النقد والثقافة</a:t>
            </a:r>
            <a:endParaRPr lang="ar-DZ" altLang="en-US"/>
          </a:p>
        </p:txBody>
      </p:sp>
    </p:spTree>
    <p:custDataLst>
      <p:tags r:id="rId1"/>
    </p:custDataLst>
  </p:cSld>
  <p:clrMapOvr>
    <a:masterClrMapping/>
  </p:clrMapOvr>
  <p:transition advTm="274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2 -0.018 0.033 -0.044 0.058 -0.044 C 0.095 -0.044 0.125 -0.017 0.125 0.017 C 0.125 0.028 0.122 0.038 0.116 0.047 C 0.117 0.047 0 0.182 0 0.183 C 0 0.182 -0.117 0.047 -0.116 0.047 C -0.122 0.038 -0.125 0.028 -0.125 0.017 C -0.125 -0.017 -0.095 -0.044 -0.057 -0.044 C -0.033 -0.044 -0.012 -0.018 0 0 Z" pathEditMode="relative" ptsTypes="">
                                      <p:cBhvr>
                                        <p:cTn id="1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2 -0.018 0.033 -0.044 0.058 -0.044 C 0.095 -0.044 0.125 -0.017 0.125 0.017 C 0.125 0.028 0.122 0.038 0.116 0.047 C 0.117 0.047 0 0.182 0 0.183 C 0 0.182 -0.117 0.047 -0.116 0.047 C -0.122 0.038 -0.125 0.028 -0.125 0.017 C -0.125 -0.017 -0.095 -0.044 -0.057 -0.044 C -0.033 -0.044 -0.012 -0.018 0 0 Z" pathEditMode="relative" ptsTypes="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2 -0.018 0.033 -0.044 0.058 -0.044 C 0.095 -0.044 0.125 -0.017 0.125 0.017 C 0.125 0.028 0.122 0.038 0.116 0.047 C 0.117 0.047 0 0.182 0 0.183 C 0 0.182 -0.117 0.047 -0.116 0.047 C -0.122 0.038 -0.125 0.028 -0.125 0.017 C -0.125 -0.017 -0.095 -0.044 -0.057 -0.044 C -0.033 -0.044 -0.012 -0.018 0 0 Z" pathEditMode="relative" ptsTypes="">
                                      <p:cBhvr>
                                        <p:cTn id="19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2 -0.018 0.033 -0.044 0.058 -0.044 C 0.095 -0.044 0.125 -0.017 0.125 0.017 C 0.125 0.028 0.122 0.038 0.116 0.047 C 0.117 0.047 0 0.182 0 0.183 C 0 0.182 -0.117 0.047 -0.116 0.047 C -0.122 0.038 -0.125 0.028 -0.125 0.017 C -0.125 -0.017 -0.095 -0.044 -0.057 -0.044 C -0.033 -0.044 -0.012 -0.018 0 0 Z" pathEditMode="relative" ptsTypes="">
                                      <p:cBhvr>
                                        <p:cTn id="23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2 -0.018 0.033 -0.044 0.058 -0.044 C 0.095 -0.044 0.125 -0.017 0.125 0.017 C 0.125 0.028 0.122 0.038 0.116 0.047 C 0.117 0.047 0 0.182 0 0.183 C 0 0.182 -0.117 0.047 -0.116 0.047 C -0.122 0.038 -0.125 0.028 -0.125 0.017 C -0.125 -0.017 -0.095 -0.044 -0.057 -0.044 C -0.033 -0.044 -0.012 -0.018 0 0 Z" pathEditMode="relative" ptsTypes="">
                                      <p:cBhvr>
                                        <p:cTn id="27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2 -0.018 0.033 -0.044 0.058 -0.044 C 0.095 -0.044 0.125 -0.017 0.125 0.017 C 0.125 0.028 0.122 0.038 0.116 0.047 C 0.117 0.047 0 0.182 0 0.183 C 0 0.182 -0.117 0.047 -0.116 0.047 C -0.122 0.038 -0.125 0.028 -0.125 0.017 C -0.125 -0.017 -0.095 -0.044 -0.057 -0.044 C -0.033 -0.044 -0.012 -0.018 0 0 Z" pathEditMode="relative" ptsTypes="">
                                      <p:cBhvr>
                                        <p:cTn id="31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2 -0.018 0.033 -0.044 0.058 -0.044 C 0.095 -0.044 0.125 -0.017 0.125 0.017 C 0.125 0.028 0.122 0.038 0.116 0.047 C 0.117 0.047 0 0.182 0 0.183 C 0 0.182 -0.117 0.047 -0.116 0.047 C -0.122 0.038 -0.125 0.028 -0.125 0.017 C -0.125 -0.017 -0.095 -0.044 -0.057 -0.044 C -0.033 -0.044 -0.012 -0.018 0 0 Z" pathEditMode="relative" ptsTypes="">
                                      <p:cBhvr>
                                        <p:cTn id="35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2 -0.018 0.033 -0.044 0.058 -0.044 C 0.095 -0.044 0.125 -0.017 0.125 0.017 C 0.125 0.028 0.122 0.038 0.116 0.047 C 0.117 0.047 0 0.182 0 0.183 C 0 0.182 -0.117 0.047 -0.116 0.047 C -0.122 0.038 -0.125 0.028 -0.125 0.017 C -0.125 -0.017 -0.095 -0.044 -0.057 -0.044 C -0.033 -0.044 -0.012 -0.018 0 0 Z" pathEditMode="relative" ptsTypes="">
                                      <p:cBhvr>
                                        <p:cTn id="39" dur="2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2 -0.018 0.033 -0.044 0.058 -0.044 C 0.095 -0.044 0.125 -0.017 0.125 0.017 C 0.125 0.028 0.122 0.038 0.116 0.047 C 0.117 0.047 0 0.182 0 0.183 C 0 0.182 -0.117 0.047 -0.116 0.047 C -0.122 0.038 -0.125 0.028 -0.125 0.017 C -0.125 -0.017 -0.095 -0.044 -0.057 -0.044 C -0.033 -0.044 -0.012 -0.018 0 0 Z" pathEditMode="relative" ptsTypes="">
                                      <p:cBhvr>
                                        <p:cTn id="43" dur="2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2 -0.018 0.033 -0.044 0.058 -0.044 C 0.095 -0.044 0.125 -0.017 0.125 0.017 C 0.125 0.028 0.122 0.038 0.116 0.047 C 0.117 0.047 0 0.182 0 0.183 C 0 0.182 -0.117 0.047 -0.116 0.047 C -0.122 0.038 -0.125 0.028 -0.125 0.017 C -0.125 -0.017 -0.095 -0.044 -0.057 -0.044 C -0.033 -0.044 -0.012 -0.018 0 0 Z" pathEditMode="relative" ptsTypes="">
                                      <p:cBhvr>
                                        <p:cTn id="47" dur="2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2 -0.018 0.033 -0.044 0.058 -0.044 C 0.095 -0.044 0.125 -0.017 0.125 0.017 C 0.125 0.028 0.122 0.038 0.116 0.047 C 0.117 0.047 0 0.182 0 0.183 C 0 0.182 -0.117 0.047 -0.116 0.047 C -0.122 0.038 -0.125 0.028 -0.125 0.017 C -0.125 -0.017 -0.095 -0.044 -0.057 -0.044 C -0.033 -0.044 -0.012 -0.018 0 0 Z" pathEditMode="relative" ptsTypes="">
                                      <p:cBhvr>
                                        <p:cTn id="51" dur="2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 build="p"/>
      <p:bldP spid="5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ar-DZ" altLang="fr-FR"/>
              <a:t>أهداف التعلّم من المقياس</a:t>
            </a:r>
            <a:endParaRPr lang="ar-DZ" alt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p>
            <a:pPr algn="r"/>
            <a:r>
              <a:rPr lang="ar-DZ" altLang="fr-FR"/>
              <a:t>1.التعرّف على خصوصية النقد الادبي.</a:t>
            </a:r>
            <a:endParaRPr lang="ar-DZ" altLang="fr-FR"/>
          </a:p>
          <a:p>
            <a:pPr algn="r"/>
            <a:r>
              <a:rPr lang="ar-DZ" altLang="fr-FR"/>
              <a:t>2. تفسير العلاقة القائمة بين النقد والمعارف الأخرى على تنوعها</a:t>
            </a:r>
            <a:endParaRPr lang="ar-DZ" altLang="fr-FR"/>
          </a:p>
          <a:p>
            <a:pPr algn="r"/>
            <a:r>
              <a:rPr lang="ar-DZ" altLang="fr-FR"/>
              <a:t>3.التمييز بين النقد وخصوصية المعارف الأخرى.</a:t>
            </a:r>
            <a:endParaRPr lang="ar-DZ" altLang="fr-FR"/>
          </a:p>
          <a:p>
            <a:pPr algn="r"/>
            <a:r>
              <a:rPr lang="ar-DZ" altLang="fr-FR"/>
              <a:t>4.الوقوف على استفادة النقد من الحقول المعرفية الأخرى والعكس</a:t>
            </a:r>
            <a:endParaRPr lang="ar-DZ" altLang="fr-FR"/>
          </a:p>
          <a:p>
            <a:pPr algn="r"/>
            <a:r>
              <a:rPr lang="ar-DZ" altLang="fr-FR"/>
              <a:t>5. التمثيل لمختلف هذه العلاقات بشواهد رائدة في ذلك.</a:t>
            </a:r>
            <a:endParaRPr lang="ar-DZ" altLang="fr-FR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14 -0.005 -0.029 -0.009 -0.044 -0.009 C -0.114 -0.009 -0.169 0.048 -0.169 0.117 C -0.169 0.185 -0.114 0.241 -0.044 0.241 C -0.029 0.241 -0.014 0.238 0 0.233 C -0.047 0.215 -0.08 0.17 -0.08 0.117 C -0.08 0.063 -0.047 0.018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0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8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22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build="p"/>
      <p:bldP spid="5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ar-DZ" altLang="fr-FR"/>
              <a:t>المعارف المسبقة</a:t>
            </a:r>
            <a:endParaRPr lang="ar-DZ" alt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p>
            <a:pPr algn="r"/>
            <a:r>
              <a:rPr lang="ar-DZ" altLang="fr-FR"/>
              <a:t>1</a:t>
            </a:r>
            <a:r>
              <a:rPr lang="ar-DZ" altLang="fr-FR" sz="4000">
                <a:latin typeface="Arabic Typesetting" panose="03020402040406030203" charset="0"/>
                <a:cs typeface="Arabic Typesetting" panose="03020402040406030203" charset="0"/>
              </a:rPr>
              <a:t>. من اجل تحقيق الأهداف المنشودة من المقياس يستوجب على المتعلّم كعنصر فعال في العملية التعليمية التعلمية معرفة كنه المصطلحات الآتية: النقد، النقد الأدبي، خصوصية النقد العربي وتطوراته عبر العصور، الاجاطة ببعض المدارس الأدبية الغربية، وبعض النظريات المستجدة نحو اللسانيات والأسلوبية والسميائية وغيرها.</a:t>
            </a:r>
            <a:endParaRPr lang="ar-DZ" altLang="fr-FR" sz="4000">
              <a:latin typeface="Arabic Typesetting" panose="03020402040406030203" charset="0"/>
              <a:cs typeface="Arabic Typesetting" panose="03020402040406030203" charset="0"/>
            </a:endParaRPr>
          </a:p>
          <a:p>
            <a:pPr algn="r"/>
            <a:r>
              <a:rPr lang="ar-DZ" altLang="ar-SA" sz="4000" dirty="0">
                <a:latin typeface="Arabic Typesetting" panose="03020402040406030203" charset="0"/>
                <a:cs typeface="Arabic Typesetting" panose="03020402040406030203" charset="0"/>
                <a:sym typeface="+mn-ea"/>
              </a:rPr>
              <a:t>2.للتأكد</a:t>
            </a:r>
            <a:r>
              <a:rPr lang="ar-SA" sz="4000" dirty="0">
                <a:latin typeface="Arabic Typesetting" panose="03020402040406030203" charset="0"/>
                <a:cs typeface="Arabic Typesetting" panose="03020402040406030203" charset="0"/>
                <a:sym typeface="+mn-ea"/>
              </a:rPr>
              <a:t> من هضم هذه المفاهيم عند المتعلم طرح مجموعة من الأسئلة تفصح عن ماهيتها واستعمالاتها مع التمثيل لها بنماذج أو أعلام.</a:t>
            </a:r>
            <a:endParaRPr lang="en-US" sz="4000" dirty="0">
              <a:latin typeface="Arabic Typesetting" panose="03020402040406030203" charset="0"/>
              <a:cs typeface="Arabic Typesetting" panose="03020402040406030203" charset="0"/>
            </a:endParaRPr>
          </a:p>
          <a:p>
            <a:pPr algn="r"/>
            <a:endParaRPr lang="ar-DZ" altLang="fr-FR" sz="4000">
              <a:latin typeface="Arabic Typesetting" panose="03020402040406030203" charset="0"/>
              <a:cs typeface="Arabic Typesetting" panose="03020402040406030203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36 0.062  L 0.108 0.062  L 0.072 0.125  L 0.108 0.187  L 0.036 0.187  L 0 0.25  L -0.036 0.187  L -0.108 0.187  L -0.072 0.125  L -0.108 0.062  L -0.036 0.062  L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L 0.25 0.25  L 0 0.25  L 0 0  Z" pathEditMode="relative" ptsTypes="">
                                      <p:cBhvr>
                                        <p:cTn id="10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L 0.25 0.25  L 0 0.25  L 0 0  Z" pathEditMode="relative" ptsTypes="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build="p"/>
      <p:bldP spid="5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ar-DZ" altLang="fr-FR"/>
              <a:t>طريقة التقييم</a:t>
            </a:r>
            <a:endParaRPr lang="ar-DZ" alt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647700" y="3429000"/>
            <a:ext cx="10515600" cy="1791335"/>
          </a:xfrm>
        </p:spPr>
        <p:txBody>
          <a:bodyPr/>
          <a:p>
            <a:pPr algn="r"/>
            <a:r>
              <a:rPr lang="ar-DZ" altLang="fr-FR"/>
              <a:t>تجري عملية التقييم عن طريق المشاركة وتفعيل عملية المناقشة إضافة إلى إجراء امتحان نهائي بالسداسي .</a:t>
            </a:r>
            <a:endParaRPr lang="ar-DZ" alt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build="p"/>
      <p:bldP spid="5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838200" y="1823720"/>
            <a:ext cx="10515600" cy="2268220"/>
          </a:xfrm>
        </p:spPr>
        <p:txBody>
          <a:bodyPr>
            <a:normAutofit/>
          </a:bodyPr>
          <a:p>
            <a:r>
              <a:rPr lang="ar-DZ" altLang="fr-FR"/>
              <a:t>شكرا لكم على حسن متابعتكم وإصغائكم والسلام عليكم ورحمة الله تعالى وبركاته</a:t>
            </a:r>
            <a:endParaRPr lang="ar-DZ" alt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91 -0.034 L 0.125 -0.125 L 0.158 -0.034 L 0.249 0 L 0.158 0.034 L 0.125 0.125 L 0.091 0.034 L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tags/tag1.xml><?xml version="1.0" encoding="utf-8"?>
<p:tagLst xmlns:p="http://schemas.openxmlformats.org/presentationml/2006/main">
  <p:tag name="TIMING" val="|4.746"/>
</p:tagLst>
</file>

<file path=ppt/tags/tag2.xml><?xml version="1.0" encoding="utf-8"?>
<p:tagLst xmlns:p="http://schemas.openxmlformats.org/presentationml/2006/main">
  <p:tag name="TIMING" val="|0.374|0.047|0.325|0.321"/>
</p:tagLst>
</file>

<file path=ppt/tags/tag3.xml><?xml version="1.0" encoding="utf-8"?>
<p:tagLst xmlns:p="http://schemas.openxmlformats.org/presentationml/2006/main">
  <p:tag name="TIMING" val="|0.335|0.282|0|0.33|0.332|0.235|0.047|0.282|0.051|0.28|0|0.284"/>
</p:tagLst>
</file>

<file path=ppt/tags/tag4.xml><?xml version="1.0" encoding="utf-8"?>
<p:tagLst xmlns:p="http://schemas.openxmlformats.org/presentationml/2006/main">
  <p:tag name="TIMING" val="|0.5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1332</Words>
  <Application>WPS Presentation</Application>
  <PresentationFormat>宽屏</PresentationFormat>
  <Paragraphs>41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3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Tahoma</vt:lpstr>
      <vt:lpstr>1979</vt:lpstr>
      <vt:lpstr>Segoe Print</vt:lpstr>
      <vt:lpstr>AF_Deyarbaker Kurdi</vt:lpstr>
      <vt:lpstr>Aldhabi</vt:lpstr>
      <vt:lpstr>AF_Jeddah</vt:lpstr>
      <vt:lpstr>AL-Hotham</vt:lpstr>
      <vt:lpstr>Arabic Typesetting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PC COM</cp:lastModifiedBy>
  <cp:revision>5</cp:revision>
  <dcterms:created xsi:type="dcterms:W3CDTF">2024-05-12T19:54:11Z</dcterms:created>
  <dcterms:modified xsi:type="dcterms:W3CDTF">2024-05-12T22:20:59Z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1036-12.2.0.16909</vt:lpwstr>
  </property>
  <property fmtid="{D5CDD505-2E9C-101B-9397-08002B2CF9AE}" pid="3" name="ICV">
    <vt:lpwstr>A05DAFE1A8D3410CB98F9F8BBBAE2B00_11</vt:lpwstr>
  </property>
</Properties>
</file>