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62" r:id="rId5"/>
    <p:sldId id="264" r:id="rId6"/>
    <p:sldId id="270" r:id="rId7"/>
    <p:sldId id="272" r:id="rId8"/>
    <p:sldId id="273" r:id="rId9"/>
    <p:sldId id="275" r:id="rId10"/>
    <p:sldId id="277" r:id="rId11"/>
    <p:sldId id="279" r:id="rId12"/>
    <p:sldId id="280" r:id="rId13"/>
    <p:sldId id="281" r:id="rId14"/>
    <p:sldId id="284" r:id="rId15"/>
    <p:sldId id="287" r:id="rId16"/>
    <p:sldId id="288" r:id="rId17"/>
    <p:sldId id="290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250706"/>
          </a:xfrm>
        </p:spPr>
        <p:txBody>
          <a:bodyPr/>
          <a:lstStyle/>
          <a:p>
            <a:pPr rtl="1"/>
            <a:r>
              <a:rPr lang="ar-DZ" b="1" dirty="0"/>
              <a:t>ماستر1: تخصص صيانة وترميم </a:t>
            </a:r>
            <a:r>
              <a:rPr lang="fr-FR" b="1" dirty="0"/>
              <a:t/>
            </a:r>
            <a:br>
              <a:rPr lang="fr-FR" b="1" dirty="0"/>
            </a:br>
            <a:r>
              <a:rPr lang="ar-DZ" b="1" dirty="0"/>
              <a:t>  </a:t>
            </a:r>
            <a:r>
              <a:rPr lang="fr-FR" b="1" dirty="0"/>
              <a:t/>
            </a:r>
            <a:br>
              <a:rPr lang="fr-FR" b="1" dirty="0"/>
            </a:br>
            <a:r>
              <a:rPr lang="ar-DZ" b="1" dirty="0"/>
              <a:t>مقياس: الحفظ الوقائي المتحفي2</a:t>
            </a:r>
            <a:r>
              <a:rPr lang="fr-FR" b="1" dirty="0"/>
              <a:t/>
            </a:r>
            <a:br>
              <a:rPr lang="fr-FR" b="1" dirty="0"/>
            </a:br>
            <a:r>
              <a:rPr lang="fr-FR" dirty="0"/>
              <a:t/>
            </a:r>
            <a:br>
              <a:rPr lang="fr-FR" dirty="0"/>
            </a:br>
            <a:r>
              <a:rPr lang="ar-DZ" b="1" dirty="0"/>
              <a:t>المحاضرة</a:t>
            </a:r>
            <a:r>
              <a:rPr lang="fr-FR" b="1" dirty="0"/>
              <a:t> </a:t>
            </a:r>
            <a:r>
              <a:rPr lang="ar-DZ" b="1" smtClean="0"/>
              <a:t>5 </a:t>
            </a:r>
            <a:r>
              <a:rPr lang="fr-FR" b="1" dirty="0"/>
              <a:t/>
            </a:r>
            <a:br>
              <a:rPr lang="fr-FR" b="1" dirty="0"/>
            </a:br>
            <a:r>
              <a:rPr lang="ar-DZ" b="1" u="heavy" dirty="0"/>
              <a:t>حفظ المواد الأثرية المتحفية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 smtClean="0"/>
              <a:t>مادتي العظم والعاج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/>
              <a:t> </a:t>
            </a:r>
            <a:endParaRPr lang="fr-F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418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>
            <a:normAutofit/>
          </a:bodyPr>
          <a:lstStyle/>
          <a:p>
            <a:pPr rtl="1"/>
            <a:r>
              <a:rPr lang="ar-SA" dirty="0"/>
              <a:t>أهم مظاهر التلف المختلفة التي تتسبب فيها العوامل التي سوف نتحدث عنها بالنسبة لمادتي العظم والعاج. </a:t>
            </a:r>
            <a:r>
              <a:rPr lang="fr-FR" dirty="0"/>
              <a:t/>
            </a:r>
            <a:br>
              <a:rPr lang="fr-FR" dirty="0"/>
            </a:br>
            <a:r>
              <a:rPr lang="ar-SA" dirty="0"/>
              <a:t>1-  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0315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pPr rtl="1"/>
            <a:r>
              <a:rPr lang="ar-EG" dirty="0">
                <a:solidFill>
                  <a:srgbClr val="FF0000"/>
                </a:solidFill>
              </a:rPr>
              <a:t>تأثير الفطريات على العظم والعاج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6419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/>
          <a:lstStyle/>
          <a:p>
            <a:r>
              <a:rPr lang="ar-DZ" b="1" dirty="0" smtClean="0"/>
              <a:t>علاج وصيانة مادتي العظم والعاج:</a:t>
            </a:r>
            <a:br>
              <a:rPr lang="ar-DZ" b="1" dirty="0" smtClean="0"/>
            </a:br>
            <a:r>
              <a:rPr lang="ar-EG" dirty="0"/>
              <a:t>من خلال دراسة عوامل تلف العظام والعاج اتضح لنا أن مثل هذه المواد تكون عرضة لعوامل تلف متعددة سواء فيزيائية، كيميائية، بيولوجية، </a:t>
            </a:r>
            <a:r>
              <a:rPr lang="ar-EG" dirty="0" smtClean="0"/>
              <a:t>و </a:t>
            </a:r>
            <a:r>
              <a:rPr lang="ar-EG" dirty="0"/>
              <a:t>لذلك يجب أن نوصي ببعض التوصيات وهي.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8151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pPr rtl="1"/>
            <a:r>
              <a:rPr lang="ar-DZ" dirty="0" smtClean="0"/>
              <a:t>1</a:t>
            </a:r>
            <a:r>
              <a:rPr lang="ar-SA" dirty="0" smtClean="0"/>
              <a:t>-</a:t>
            </a:r>
            <a:r>
              <a:rPr lang="ar-SA" dirty="0"/>
              <a:t>  </a:t>
            </a:r>
            <a:r>
              <a:rPr lang="ar-EG" dirty="0"/>
              <a:t>يجب صيانة المقتنيات المصنوعة من هذه </a:t>
            </a:r>
            <a:r>
              <a:rPr lang="ar-EG" dirty="0" smtClean="0"/>
              <a:t>المواد </a:t>
            </a:r>
            <a:r>
              <a:rPr lang="ar-EG" dirty="0"/>
              <a:t>وذلك منذ الكشف عنها في الحقل الأثري بتوفير الإسعافات الأولية لهذه المقتنيات حتى لا تتعرض للتلف لاختلاف بيئة الدفن عن بيئة التعريض.</a:t>
            </a:r>
            <a:r>
              <a:rPr lang="fr-FR" dirty="0"/>
              <a:t/>
            </a:r>
            <a:br>
              <a:rPr lang="fr-FR" dirty="0"/>
            </a:br>
            <a:r>
              <a:rPr lang="ar-SA" dirty="0"/>
              <a:t>2-  </a:t>
            </a:r>
            <a:r>
              <a:rPr lang="ar-EG" dirty="0"/>
              <a:t>بالنسبة للمقتنيات المحفوظة داخل المتاحف في خزائن العرض يجب أن يتم توفير ظروف العرض المناسبة والمتمثلة في: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5683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322714"/>
          </a:xfrm>
        </p:spPr>
        <p:txBody>
          <a:bodyPr>
            <a:normAutofit/>
          </a:bodyPr>
          <a:lstStyle/>
          <a:p>
            <a:pPr rtl="1"/>
            <a:r>
              <a:rPr lang="ar-IQ" u="sng" dirty="0"/>
              <a:t>التنظيف :</a:t>
            </a:r>
            <a:r>
              <a:rPr lang="fr-FR" dirty="0"/>
              <a:t/>
            </a:r>
            <a:br>
              <a:rPr lang="fr-FR" dirty="0"/>
            </a:br>
            <a:r>
              <a:rPr lang="ar-IQ" dirty="0"/>
              <a:t>الأتربة و الأوساخ العامة 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6006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6394722"/>
          </a:xfrm>
        </p:spPr>
        <p:txBody>
          <a:bodyPr>
            <a:normAutofit/>
          </a:bodyPr>
          <a:lstStyle/>
          <a:p>
            <a:pPr rtl="1"/>
            <a:r>
              <a:rPr lang="ar-IQ" u="sng" dirty="0">
                <a:solidFill>
                  <a:srgbClr val="C00000"/>
                </a:solidFill>
              </a:rPr>
              <a:t>التقوية</a:t>
            </a:r>
            <a:r>
              <a:rPr lang="ar-IQ" u="sng" dirty="0"/>
              <a:t>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7766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322714"/>
          </a:xfrm>
        </p:spPr>
        <p:txBody>
          <a:bodyPr>
            <a:normAutofit/>
          </a:bodyPr>
          <a:lstStyle/>
          <a:p>
            <a:pPr rtl="1"/>
            <a:r>
              <a:rPr lang="ar-IQ" dirty="0" smtClean="0"/>
              <a:t>-، </a:t>
            </a:r>
            <a:r>
              <a:rPr lang="ar-IQ" dirty="0" smtClean="0"/>
              <a:t>أما </a:t>
            </a:r>
            <a:r>
              <a:rPr lang="ar-IQ" dirty="0" smtClean="0"/>
              <a:t>العمل</a:t>
            </a:r>
            <a:r>
              <a:rPr lang="ar-DZ" dirty="0" smtClean="0"/>
              <a:t>ي</a:t>
            </a:r>
            <a:r>
              <a:rPr lang="ar-IQ" dirty="0" smtClean="0"/>
              <a:t>ة </a:t>
            </a:r>
            <a:r>
              <a:rPr lang="ar-IQ" dirty="0"/>
              <a:t>فيمكن ان تنفذ على النحو التالي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8910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250706"/>
          </a:xfrm>
        </p:spPr>
        <p:txBody>
          <a:bodyPr/>
          <a:lstStyle/>
          <a:p>
            <a:pPr rtl="1"/>
            <a:r>
              <a:rPr lang="ar-IQ" b="1" u="sng" dirty="0"/>
              <a:t>الترقيــــــــــــــم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ar-IQ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ar-IQ" b="1" u="sng" dirty="0" smtClean="0"/>
              <a:t>وصل </a:t>
            </a:r>
            <a:r>
              <a:rPr lang="ar-IQ" b="1" u="sng" dirty="0"/>
              <a:t>القطــــــــــــــع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1102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6322714"/>
          </a:xfrm>
        </p:spPr>
        <p:txBody>
          <a:bodyPr>
            <a:normAutofit/>
          </a:bodyPr>
          <a:lstStyle/>
          <a:p>
            <a:pPr lvl="1" algn="ctr" rtl="1"/>
            <a:r>
              <a:rPr lang="ar-DZ" sz="4000" b="1" dirty="0"/>
              <a:t>العظم :</a:t>
            </a:r>
            <a:r>
              <a:rPr lang="fr-FR" sz="4000" b="1" dirty="0"/>
              <a:t>os  Bône- </a:t>
            </a:r>
            <a:r>
              <a:rPr lang="fr-FR" sz="4000" b="1" u="sng" dirty="0"/>
              <a:t> 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SA" sz="4000" dirty="0"/>
              <a:t>المواد العظمية هي من بين المواد العضوية الأثرية الأكثر حساسية للحفاظ عليها وعلاجها، ففي الواقع الأجسام العظمية عبارة عن مكونات حيوية معقدة مصنوعة من بعض </a:t>
            </a:r>
            <a:r>
              <a:rPr lang="ar-SA" sz="4000" dirty="0" smtClean="0"/>
              <a:t>المعادن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4071418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6336704"/>
          </a:xfrm>
        </p:spPr>
        <p:txBody>
          <a:bodyPr/>
          <a:lstStyle/>
          <a:p>
            <a:pPr rtl="1"/>
            <a:endParaRPr lang="fr-FR" dirty="0"/>
          </a:p>
        </p:txBody>
      </p:sp>
      <p:pic>
        <p:nvPicPr>
          <p:cNvPr id="3" name="Image 2" descr="C:\Users\pc\Downloads\SHAREit\CPH1701\photo\Illu_compact_spongy_bone_ar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7704856" cy="54006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softEdge rad="31750"/>
          </a:effectLst>
        </p:spPr>
      </p:pic>
      <p:sp>
        <p:nvSpPr>
          <p:cNvPr id="5" name="Rectangle 4"/>
          <p:cNvSpPr/>
          <p:nvPr/>
        </p:nvSpPr>
        <p:spPr>
          <a:xfrm>
            <a:off x="2555776" y="476672"/>
            <a:ext cx="302433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مركبات العظم </a:t>
            </a:r>
            <a:r>
              <a:rPr lang="fr-F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 </a:t>
            </a:r>
            <a:br>
              <a:rPr lang="fr-F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fr-F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1817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>
            <a:normAutofit/>
          </a:bodyPr>
          <a:lstStyle/>
          <a:p>
            <a:pPr lvl="1" algn="ctr" rtl="1"/>
            <a:r>
              <a:rPr lang="ar-DZ" sz="4000" b="1" u="sng" dirty="0"/>
              <a:t>العاج : </a:t>
            </a:r>
            <a:r>
              <a:rPr lang="en-US" sz="4000" b="1" u="sng" dirty="0"/>
              <a:t>ivory</a:t>
            </a:r>
            <a:r>
              <a:rPr lang="fr-FR" sz="4000" b="1" u="sng" dirty="0"/>
              <a:t>-ivoire</a:t>
            </a:r>
            <a:r>
              <a:rPr lang="ar-DZ" sz="4000" b="1" u="sng" dirty="0"/>
              <a:t>: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DZ" sz="4000" dirty="0"/>
              <a:t>هو مكون من نسيج صلب ومكثف يدعى "دنتينا"</a:t>
            </a:r>
            <a:r>
              <a:rPr lang="fr-FR" sz="4000" b="1" dirty="0" smtClean="0"/>
              <a:t>dentin</a:t>
            </a:r>
            <a:r>
              <a:rPr lang="fr-FR" sz="4000" dirty="0" smtClean="0"/>
              <a:t>e</a:t>
            </a:r>
            <a:r>
              <a:rPr lang="fr-FR" sz="1050" dirty="0"/>
              <a:t/>
            </a:r>
            <a:br>
              <a:rPr lang="fr-FR" sz="1050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2724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6394722"/>
          </a:xfrm>
        </p:spPr>
        <p:txBody>
          <a:bodyPr>
            <a:normAutofit/>
          </a:bodyPr>
          <a:lstStyle/>
          <a:p>
            <a:pPr lvl="1" algn="ctr" rtl="1"/>
            <a:r>
              <a:rPr lang="ar-DZ" sz="4000" b="1" u="sng" dirty="0"/>
              <a:t>الفرق بين العظم والعاج: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571287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/>
          <a:lstStyle/>
          <a:p>
            <a:pPr lvl="0"/>
            <a:r>
              <a:rPr lang="ar-DZ" b="1" dirty="0"/>
              <a:t>تأثير عوامل التلف على مادتي العظم والعاج: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0762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rmAutofit/>
          </a:bodyPr>
          <a:lstStyle/>
          <a:p>
            <a:pPr lvl="1" algn="ctr" rtl="1"/>
            <a:r>
              <a:rPr lang="ar-DZ" sz="4000" b="1" dirty="0"/>
              <a:t>العوامل الفيزيوكيميائية:</a:t>
            </a:r>
            <a:r>
              <a:rPr lang="fr-FR" sz="4000" dirty="0"/>
              <a:t/>
            </a:r>
            <a:br>
              <a:rPr lang="fr-FR" sz="4000" dirty="0"/>
            </a:br>
            <a:r>
              <a:rPr lang="ar-DZ" sz="4000" b="1" dirty="0">
                <a:solidFill>
                  <a:srgbClr val="FF0000"/>
                </a:solidFill>
              </a:rPr>
              <a:t>درجة الحرارة: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912207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rmAutofit/>
          </a:bodyPr>
          <a:lstStyle/>
          <a:p>
            <a:pPr lvl="2" algn="ctr" rtl="1"/>
            <a:r>
              <a:rPr lang="ar-DZ" sz="4000" b="1" dirty="0">
                <a:solidFill>
                  <a:srgbClr val="FF0000"/>
                </a:solidFill>
              </a:rPr>
              <a:t>الرطوبة النسبية: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627018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pPr lvl="2" algn="ctr" rtl="1"/>
            <a:r>
              <a:rPr lang="ar-DZ" sz="4000" b="1" dirty="0">
                <a:solidFill>
                  <a:srgbClr val="FF0000"/>
                </a:solidFill>
              </a:rPr>
              <a:t>شدة الضوء:</a:t>
            </a:r>
            <a:r>
              <a:rPr lang="fr-FR" sz="4000" dirty="0"/>
              <a:t/>
            </a:r>
            <a:br>
              <a:rPr lang="fr-FR" sz="4000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16825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84</Words>
  <Application>Microsoft Office PowerPoint</Application>
  <PresentationFormat>Affichage à l'écran (4:3)</PresentationFormat>
  <Paragraphs>17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ماستر1: تخصص صيانة وترميم     مقياس: الحفظ الوقائي المتحفي2  المحاضرة 5  حفظ المواد الأثرية المتحفية   مادتي العظم والعاج  </vt:lpstr>
      <vt:lpstr>العظم :os  Bône-   المواد العظمية هي من بين المواد العضوية الأثرية الأكثر حساسية للحفاظ عليها وعلاجها، ففي الواقع الأجسام العظمية عبارة عن مكونات حيوية معقدة مصنوعة من بعض المعادن</vt:lpstr>
      <vt:lpstr>Présentation PowerPoint</vt:lpstr>
      <vt:lpstr>العاج : ivory-ivoire: هو مكون من نسيج صلب ومكثف يدعى "دنتينا"dentine </vt:lpstr>
      <vt:lpstr>الفرق بين العظم والعاج: </vt:lpstr>
      <vt:lpstr>تأثير عوامل التلف على مادتي العظم والعاج: </vt:lpstr>
      <vt:lpstr>العوامل الفيزيوكيميائية: درجة الحرارة: </vt:lpstr>
      <vt:lpstr>الرطوبة النسبية: </vt:lpstr>
      <vt:lpstr>شدة الضوء: </vt:lpstr>
      <vt:lpstr>أهم مظاهر التلف المختلفة التي تتسبب فيها العوامل التي سوف نتحدث عنها بالنسبة لمادتي العظم والعاج.  1-   </vt:lpstr>
      <vt:lpstr>تأثير الفطريات على العظم والعاج  </vt:lpstr>
      <vt:lpstr>علاج وصيانة مادتي العظم والعاج: من خلال دراسة عوامل تلف العظام والعاج اتضح لنا أن مثل هذه المواد تكون عرضة لعوامل تلف متعددة سواء فيزيائية، كيميائية، بيولوجية، و لذلك يجب أن نوصي ببعض التوصيات وهي. </vt:lpstr>
      <vt:lpstr>1-  يجب صيانة المقتنيات المصنوعة من هذه المواد وذلك منذ الكشف عنها في الحقل الأثري بتوفير الإسعافات الأولية لهذه المقتنيات حتى لا تتعرض للتلف لاختلاف بيئة الدفن عن بيئة التعريض. 2-  بالنسبة للمقتنيات المحفوظة داخل المتاحف في خزائن العرض يجب أن يتم توفير ظروف العرض المناسبة والمتمثلة في: </vt:lpstr>
      <vt:lpstr>التنظيف : الأتربة و الأوساخ العامة : </vt:lpstr>
      <vt:lpstr>التقوية   </vt:lpstr>
      <vt:lpstr>-، أما العملية فيمكن ان تنفذ على النحو التالي : </vt:lpstr>
      <vt:lpstr>الترقيــــــــــــــم    وصل القطــــــــــــــع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aicha</dc:creator>
  <cp:lastModifiedBy>pc</cp:lastModifiedBy>
  <cp:revision>21</cp:revision>
  <dcterms:created xsi:type="dcterms:W3CDTF">2022-11-25T14:10:02Z</dcterms:created>
  <dcterms:modified xsi:type="dcterms:W3CDTF">2024-05-05T18:34:04Z</dcterms:modified>
</cp:coreProperties>
</file>