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583B880-AA1F-4B14-BDC4-A78C80030366}" type="datetimeFigureOut">
              <a:rPr lang="fr-FR" smtClean="0"/>
              <a:pPr/>
              <a:t>19/02/2019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276D39D-E9FA-41F7-B95A-0CF595BAAD8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583B880-AA1F-4B14-BDC4-A78C80030366}" type="datetimeFigureOut">
              <a:rPr lang="fr-FR" smtClean="0"/>
              <a:pPr/>
              <a:t>19/02/2019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276D39D-E9FA-41F7-B95A-0CF595BAAD8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583B880-AA1F-4B14-BDC4-A78C80030366}" type="datetimeFigureOut">
              <a:rPr lang="fr-FR" smtClean="0"/>
              <a:pPr/>
              <a:t>19/02/2019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276D39D-E9FA-41F7-B95A-0CF595BAAD8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583B880-AA1F-4B14-BDC4-A78C80030366}" type="datetimeFigureOut">
              <a:rPr lang="fr-FR" smtClean="0"/>
              <a:pPr/>
              <a:t>19/02/2019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276D39D-E9FA-41F7-B95A-0CF595BAAD8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583B880-AA1F-4B14-BDC4-A78C80030366}" type="datetimeFigureOut">
              <a:rPr lang="fr-FR" smtClean="0"/>
              <a:pPr/>
              <a:t>19/02/2019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276D39D-E9FA-41F7-B95A-0CF595BAAD8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583B880-AA1F-4B14-BDC4-A78C80030366}" type="datetimeFigureOut">
              <a:rPr lang="fr-FR" smtClean="0"/>
              <a:pPr/>
              <a:t>19/02/2019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276D39D-E9FA-41F7-B95A-0CF595BAAD8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583B880-AA1F-4B14-BDC4-A78C80030366}" type="datetimeFigureOut">
              <a:rPr lang="fr-FR" smtClean="0"/>
              <a:pPr/>
              <a:t>19/02/2019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276D39D-E9FA-41F7-B95A-0CF595BAAD8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583B880-AA1F-4B14-BDC4-A78C80030366}" type="datetimeFigureOut">
              <a:rPr lang="fr-FR" smtClean="0"/>
              <a:pPr/>
              <a:t>19/02/2019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276D39D-E9FA-41F7-B95A-0CF595BAAD8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583B880-AA1F-4B14-BDC4-A78C80030366}" type="datetimeFigureOut">
              <a:rPr lang="fr-FR" smtClean="0"/>
              <a:pPr/>
              <a:t>19/02/2019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276D39D-E9FA-41F7-B95A-0CF595BAAD8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583B880-AA1F-4B14-BDC4-A78C80030366}" type="datetimeFigureOut">
              <a:rPr lang="fr-FR" smtClean="0"/>
              <a:pPr/>
              <a:t>19/02/2019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276D39D-E9FA-41F7-B95A-0CF595BAAD8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583B880-AA1F-4B14-BDC4-A78C80030366}" type="datetimeFigureOut">
              <a:rPr lang="fr-FR" smtClean="0"/>
              <a:pPr/>
              <a:t>19/02/2019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276D39D-E9FA-41F7-B95A-0CF595BAAD8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83B880-AA1F-4B14-BDC4-A78C80030366}" type="datetimeFigureOut">
              <a:rPr lang="fr-FR" smtClean="0"/>
              <a:pPr/>
              <a:t>19/02/2019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76D39D-E9FA-41F7-B95A-0CF595BAAD8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ociologies.revues.org/320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ociologies.revues.org/320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643998" cy="6429420"/>
          </a:xfrm>
        </p:spPr>
        <p:txBody>
          <a:bodyPr>
            <a:normAutofit fontScale="62500" lnSpcReduction="20000"/>
          </a:bodyPr>
          <a:lstStyle/>
          <a:p>
            <a:pPr algn="just"/>
            <a:r>
              <a:rPr lang="fr-FR" dirty="0">
                <a:latin typeface="Times New Roman" pitchFamily="18" charset="0"/>
                <a:cs typeface="Times New Roman" pitchFamily="18" charset="0"/>
              </a:rPr>
              <a:t>. Dans l’acception la plus simple et communément admise, il y a relation de pouvoir entre deux agents A et B si l’un d’eux, B par exemple, change son comportement à la suite d’une action spécifique de (A. </a:t>
            </a:r>
            <a:r>
              <a:rPr lang="fr-FR" dirty="0" err="1">
                <a:latin typeface="Times New Roman" pitchFamily="18" charset="0"/>
                <a:cs typeface="Times New Roman" pitchFamily="18" charset="0"/>
              </a:rPr>
              <a:t>Seignour</a:t>
            </a:r>
            <a:r>
              <a:rPr lang="fr-FR" dirty="0">
                <a:latin typeface="Times New Roman" pitchFamily="18" charset="0"/>
                <a:cs typeface="Times New Roman" pitchFamily="18" charset="0"/>
              </a:rPr>
              <a:t> et P-L. Dubois, 1996). Entre individu, le pouvoir représente la faculté d’entraîner un changement en mobilisant une ou deux personnes et en les incitant à agir (A. </a:t>
            </a:r>
            <a:r>
              <a:rPr lang="fr-FR" dirty="0" err="1">
                <a:latin typeface="Times New Roman" pitchFamily="18" charset="0"/>
                <a:cs typeface="Times New Roman" pitchFamily="18" charset="0"/>
              </a:rPr>
              <a:t>Donnellon</a:t>
            </a:r>
            <a:r>
              <a:rPr lang="fr-FR" dirty="0">
                <a:latin typeface="Times New Roman" pitchFamily="18" charset="0"/>
                <a:cs typeface="Times New Roman" pitchFamily="18" charset="0"/>
              </a:rPr>
              <a:t>, 1995). Le fait d’entraîner un changement peut être considéré comme une aptitude. C’est pour cette raison que le pouvoir peut être considéré comme l’aptitude à faire adopter par un individu ou par un groupe d’individus, un cadre de référence déterminé comme critère de réflexion, d’action et/ou d’évaluation. Il s’agit en fait du pouvoir conféré à un manager, à un dirigeant chargé, dans le cadre du processus de management, de faire effectuer un certain travail par ses collaborateurs.</a:t>
            </a:r>
          </a:p>
          <a:p>
            <a:pPr algn="just"/>
            <a:r>
              <a:rPr lang="fr-FR" dirty="0">
                <a:latin typeface="Times New Roman" pitchFamily="18" charset="0"/>
                <a:cs typeface="Times New Roman" pitchFamily="18" charset="0"/>
              </a:rPr>
              <a:t>Dans un premier sens, c’est la capacité qu’ont les individus ou les groupes d’imposer leur volonté en faisant prévaloir leurs objectifs. C’est ce qui permet d’obliger autrui à se comporter comme on l’entend (P. </a:t>
            </a:r>
            <a:r>
              <a:rPr lang="fr-FR" dirty="0" err="1">
                <a:latin typeface="Times New Roman" pitchFamily="18" charset="0"/>
                <a:cs typeface="Times New Roman" pitchFamily="18" charset="0"/>
              </a:rPr>
              <a:t>Louart</a:t>
            </a:r>
            <a:r>
              <a:rPr lang="fr-FR" dirty="0">
                <a:latin typeface="Times New Roman" pitchFamily="18" charset="0"/>
                <a:cs typeface="Times New Roman" pitchFamily="18" charset="0"/>
              </a:rPr>
              <a:t> 1996). Une personne a dû pouvoir du fait de ses droits, de ses caractéristiques personnelles (charisme, force, compétence) ou de ses moyens d’action.</a:t>
            </a:r>
          </a:p>
          <a:p>
            <a:pPr algn="just"/>
            <a:r>
              <a:rPr lang="fr-FR" dirty="0" smtClean="0">
                <a:latin typeface="Times New Roman" pitchFamily="18" charset="0"/>
                <a:cs typeface="Times New Roman" pitchFamily="18" charset="0"/>
              </a:rPr>
              <a:t>Le </a:t>
            </a:r>
            <a:r>
              <a:rPr lang="fr-FR" dirty="0">
                <a:latin typeface="Times New Roman" pitchFamily="18" charset="0"/>
                <a:cs typeface="Times New Roman" pitchFamily="18" charset="0"/>
              </a:rPr>
              <a:t>pouvoir paraît souvent lié à une fonction (le pouvoir du maître sur le serviteur, du professeur sur l’élève, du patron sur l’employé). Avec une optique microsociale, non seulement le pouvoir n’est plus assimilé à un attribut que l’on possède ou non, mais il devient impossible de penser cette forme de pouvoir que l’on nomme relation d’autorité. </a:t>
            </a:r>
            <a:r>
              <a:rPr lang="fr-FR" b="1" dirty="0">
                <a:latin typeface="Times New Roman" pitchFamily="18" charset="0"/>
                <a:cs typeface="Times New Roman" pitchFamily="18" charset="0"/>
              </a:rPr>
              <a:t>Max Weber</a:t>
            </a:r>
            <a:r>
              <a:rPr lang="fr-FR" dirty="0">
                <a:latin typeface="Times New Roman" pitchFamily="18" charset="0"/>
                <a:cs typeface="Times New Roman" pitchFamily="18" charset="0"/>
              </a:rPr>
              <a:t> définit </a:t>
            </a:r>
            <a:r>
              <a:rPr lang="fr-FR" b="1" dirty="0">
                <a:latin typeface="Times New Roman" pitchFamily="18" charset="0"/>
                <a:cs typeface="Times New Roman" pitchFamily="18" charset="0"/>
              </a:rPr>
              <a:t>le pouvoir</a:t>
            </a:r>
            <a:r>
              <a:rPr lang="fr-FR" dirty="0">
                <a:latin typeface="Times New Roman" pitchFamily="18" charset="0"/>
                <a:cs typeface="Times New Roman" pitchFamily="18" charset="0"/>
              </a:rPr>
              <a:t> comme la capacité pour un individu de faire prévaloir sa volonté, et </a:t>
            </a:r>
            <a:r>
              <a:rPr lang="fr-FR" b="1" dirty="0">
                <a:latin typeface="Times New Roman" pitchFamily="18" charset="0"/>
                <a:cs typeface="Times New Roman" pitchFamily="18" charset="0"/>
              </a:rPr>
              <a:t>l’autorité</a:t>
            </a:r>
            <a:r>
              <a:rPr lang="fr-FR" dirty="0">
                <a:latin typeface="Times New Roman" pitchFamily="18" charset="0"/>
                <a:cs typeface="Times New Roman" pitchFamily="18" charset="0"/>
              </a:rPr>
              <a:t> qu’il définit comme la capacité de faire exécuter un commandement. Il précise que l’autorité est liée à l’existence d’une organisation et qu’elle n’est stabilisée que si elle est légitime (P. </a:t>
            </a:r>
            <a:r>
              <a:rPr lang="fr-FR" dirty="0" err="1">
                <a:latin typeface="Times New Roman" pitchFamily="18" charset="0"/>
                <a:cs typeface="Times New Roman" pitchFamily="18" charset="0"/>
              </a:rPr>
              <a:t>Dockes</a:t>
            </a:r>
            <a:r>
              <a:rPr lang="fr-FR" dirty="0">
                <a:latin typeface="Times New Roman" pitchFamily="18" charset="0"/>
                <a:cs typeface="Times New Roman" pitchFamily="18" charset="0"/>
              </a:rPr>
              <a:t>, 2000).</a:t>
            </a: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285720" y="1142984"/>
          <a:ext cx="8643939" cy="5357850"/>
        </p:xfrm>
        <a:graphic>
          <a:graphicData uri="http://schemas.openxmlformats.org/drawingml/2006/table">
            <a:tbl>
              <a:tblPr firstRow="1" bandRow="1">
                <a:tableStyleId>{5C22544A-7EE6-4342-B048-85BDC9FD1C3A}</a:tableStyleId>
              </a:tblPr>
              <a:tblGrid>
                <a:gridCol w="2881313"/>
                <a:gridCol w="2881313"/>
                <a:gridCol w="2881313"/>
              </a:tblGrid>
              <a:tr h="483824">
                <a:tc gridSpan="3">
                  <a:txBody>
                    <a:bodyPr/>
                    <a:lstStyle/>
                    <a:p>
                      <a:pPr>
                        <a:lnSpc>
                          <a:spcPct val="115000"/>
                        </a:lnSpc>
                      </a:pPr>
                      <a:r>
                        <a:rPr lang="fr-FR" sz="1200" dirty="0">
                          <a:latin typeface="Times New Roman"/>
                          <a:ea typeface="Times New Roman"/>
                        </a:rPr>
                        <a:t>Styles de leadership</a:t>
                      </a:r>
                    </a:p>
                  </a:txBody>
                  <a:tcPr marL="68580" marR="68580" marT="0" marB="0"/>
                </a:tc>
                <a:tc hMerge="1">
                  <a:txBody>
                    <a:bodyPr/>
                    <a:lstStyle/>
                    <a:p>
                      <a:endParaRPr lang="fr-FR"/>
                    </a:p>
                  </a:txBody>
                  <a:tcPr/>
                </a:tc>
                <a:tc hMerge="1">
                  <a:txBody>
                    <a:bodyPr/>
                    <a:lstStyle/>
                    <a:p>
                      <a:endParaRPr lang="fr-FR"/>
                    </a:p>
                  </a:txBody>
                  <a:tcPr/>
                </a:tc>
              </a:tr>
              <a:tr h="483824">
                <a:tc>
                  <a:txBody>
                    <a:bodyPr/>
                    <a:lstStyle/>
                    <a:p>
                      <a:pPr>
                        <a:lnSpc>
                          <a:spcPct val="115000"/>
                        </a:lnSpc>
                      </a:pPr>
                      <a:r>
                        <a:rPr lang="fr-FR" sz="1200">
                          <a:latin typeface="Times New Roman"/>
                          <a:ea typeface="Times New Roman"/>
                        </a:rPr>
                        <a:t>Démocratique</a:t>
                      </a:r>
                    </a:p>
                  </a:txBody>
                  <a:tcPr marL="68580" marR="68580" marT="0" marB="0"/>
                </a:tc>
                <a:tc>
                  <a:txBody>
                    <a:bodyPr/>
                    <a:lstStyle/>
                    <a:p>
                      <a:pPr>
                        <a:lnSpc>
                          <a:spcPct val="115000"/>
                        </a:lnSpc>
                      </a:pPr>
                      <a:r>
                        <a:rPr lang="fr-FR" sz="1200">
                          <a:latin typeface="Times New Roman"/>
                          <a:ea typeface="Times New Roman"/>
                        </a:rPr>
                        <a:t>Autocratique</a:t>
                      </a:r>
                    </a:p>
                  </a:txBody>
                  <a:tcPr marL="68580" marR="68580" marT="0" marB="0"/>
                </a:tc>
                <a:tc>
                  <a:txBody>
                    <a:bodyPr/>
                    <a:lstStyle/>
                    <a:p>
                      <a:pPr>
                        <a:lnSpc>
                          <a:spcPct val="115000"/>
                        </a:lnSpc>
                      </a:pPr>
                      <a:r>
                        <a:rPr lang="fr-FR" sz="1200">
                          <a:latin typeface="Times New Roman"/>
                          <a:ea typeface="Times New Roman"/>
                        </a:rPr>
                        <a:t>Laisser-faire</a:t>
                      </a:r>
                    </a:p>
                  </a:txBody>
                  <a:tcPr marL="68580" marR="68580" marT="0" marB="0"/>
                </a:tc>
              </a:tr>
              <a:tr h="823162">
                <a:tc>
                  <a:txBody>
                    <a:bodyPr/>
                    <a:lstStyle/>
                    <a:p>
                      <a:pPr>
                        <a:lnSpc>
                          <a:spcPct val="115000"/>
                        </a:lnSpc>
                      </a:pPr>
                      <a:r>
                        <a:rPr lang="fr-FR" sz="1200">
                          <a:latin typeface="Times New Roman"/>
                          <a:ea typeface="Times New Roman"/>
                        </a:rPr>
                        <a:t>Stimule et encourage le dialogue entre les membres du groupe avant la prise de toute décision.</a:t>
                      </a:r>
                    </a:p>
                  </a:txBody>
                  <a:tcPr marL="68580" marR="68580" marT="0" marB="0"/>
                </a:tc>
                <a:tc>
                  <a:txBody>
                    <a:bodyPr/>
                    <a:lstStyle/>
                    <a:p>
                      <a:pPr>
                        <a:lnSpc>
                          <a:spcPct val="115000"/>
                        </a:lnSpc>
                      </a:pPr>
                      <a:r>
                        <a:rPr lang="fr-FR" sz="1200">
                          <a:latin typeface="Times New Roman"/>
                          <a:ea typeface="Times New Roman"/>
                        </a:rPr>
                        <a:t>Décide seul des directives à suivre et les impose aux membres du groupe.</a:t>
                      </a:r>
                    </a:p>
                  </a:txBody>
                  <a:tcPr marL="68580" marR="68580" marT="0" marB="0"/>
                </a:tc>
                <a:tc>
                  <a:txBody>
                    <a:bodyPr/>
                    <a:lstStyle/>
                    <a:p>
                      <a:pPr>
                        <a:lnSpc>
                          <a:spcPct val="115000"/>
                        </a:lnSpc>
                      </a:pPr>
                      <a:r>
                        <a:rPr lang="fr-FR" sz="1200">
                          <a:latin typeface="Times New Roman"/>
                          <a:ea typeface="Times New Roman"/>
                        </a:rPr>
                        <a:t>Accorde sans réserve la liberté aux membres du groupe de prendre les décisions.</a:t>
                      </a:r>
                    </a:p>
                  </a:txBody>
                  <a:tcPr marL="68580" marR="68580" marT="0" marB="0"/>
                </a:tc>
              </a:tr>
              <a:tr h="1097551">
                <a:tc>
                  <a:txBody>
                    <a:bodyPr/>
                    <a:lstStyle/>
                    <a:p>
                      <a:pPr>
                        <a:lnSpc>
                          <a:spcPct val="115000"/>
                        </a:lnSpc>
                      </a:pPr>
                      <a:r>
                        <a:rPr lang="fr-FR" sz="1200">
                          <a:latin typeface="Times New Roman"/>
                          <a:ea typeface="Times New Roman"/>
                        </a:rPr>
                        <a:t>Coordonne et régule les activités du groupe et n’intervient que pour orienter et stimuler l’efficacité du groupe</a:t>
                      </a:r>
                    </a:p>
                  </a:txBody>
                  <a:tcPr marL="68580" marR="68580" marT="0" marB="0"/>
                </a:tc>
                <a:tc>
                  <a:txBody>
                    <a:bodyPr/>
                    <a:lstStyle/>
                    <a:p>
                      <a:pPr>
                        <a:lnSpc>
                          <a:spcPct val="115000"/>
                        </a:lnSpc>
                      </a:pPr>
                      <a:r>
                        <a:rPr lang="fr-FR" sz="1200">
                          <a:latin typeface="Times New Roman"/>
                          <a:ea typeface="Times New Roman"/>
                        </a:rPr>
                        <a:t>Détient seul la planification des activités  et fait des autres membres du groupe de simples exécutants qui exécutent tâche après tâche, sans toutefois savoir où ils vont.</a:t>
                      </a:r>
                    </a:p>
                  </a:txBody>
                  <a:tcPr marL="68580" marR="68580" marT="0" marB="0"/>
                </a:tc>
                <a:tc>
                  <a:txBody>
                    <a:bodyPr/>
                    <a:lstStyle/>
                    <a:p>
                      <a:pPr>
                        <a:lnSpc>
                          <a:spcPct val="115000"/>
                        </a:lnSpc>
                      </a:pPr>
                      <a:r>
                        <a:rPr lang="fr-FR" sz="1200">
                          <a:latin typeface="Times New Roman"/>
                          <a:ea typeface="Times New Roman"/>
                        </a:rPr>
                        <a:t>Présente les ressources mises à la disposition du groupe ne fournit d’autre information que sur demande</a:t>
                      </a:r>
                    </a:p>
                  </a:txBody>
                  <a:tcPr marL="68580" marR="68580" marT="0" marB="0"/>
                </a:tc>
              </a:tr>
              <a:tr h="1371938">
                <a:tc>
                  <a:txBody>
                    <a:bodyPr/>
                    <a:lstStyle/>
                    <a:p>
                      <a:pPr>
                        <a:lnSpc>
                          <a:spcPct val="115000"/>
                        </a:lnSpc>
                      </a:pPr>
                      <a:r>
                        <a:rPr lang="fr-FR" sz="1200">
                          <a:latin typeface="Times New Roman"/>
                          <a:ea typeface="Times New Roman"/>
                        </a:rPr>
                        <a:t>Crée un environnement de travail serein en encourageant les membres du groupe à organiser les activités aussi bien qu’ils le peuvent, et à se mettre avec les membres du groupe de leur choix</a:t>
                      </a:r>
                    </a:p>
                  </a:txBody>
                  <a:tcPr marL="68580" marR="68580" marT="0" marB="0"/>
                </a:tc>
                <a:tc>
                  <a:txBody>
                    <a:bodyPr/>
                    <a:lstStyle/>
                    <a:p>
                      <a:pPr>
                        <a:lnSpc>
                          <a:spcPct val="115000"/>
                        </a:lnSpc>
                      </a:pPr>
                      <a:r>
                        <a:rPr lang="fr-FR" sz="1200">
                          <a:latin typeface="Times New Roman"/>
                          <a:ea typeface="Times New Roman"/>
                        </a:rPr>
                        <a:t>Répartit les tâches et constitue souverainement les équipes.</a:t>
                      </a:r>
                    </a:p>
                  </a:txBody>
                  <a:tcPr marL="68580" marR="68580" marT="0" marB="0"/>
                </a:tc>
                <a:tc>
                  <a:txBody>
                    <a:bodyPr/>
                    <a:lstStyle/>
                    <a:p>
                      <a:pPr>
                        <a:lnSpc>
                          <a:spcPct val="115000"/>
                        </a:lnSpc>
                      </a:pPr>
                      <a:r>
                        <a:rPr lang="fr-FR" sz="1200">
                          <a:latin typeface="Times New Roman"/>
                          <a:ea typeface="Times New Roman"/>
                        </a:rPr>
                        <a:t>Intervient le moins possible dans la prise des initiatives et dans la formulation des suggestions</a:t>
                      </a:r>
                    </a:p>
                  </a:txBody>
                  <a:tcPr marL="68580" marR="68580" marT="0" marB="0"/>
                </a:tc>
              </a:tr>
              <a:tr h="1097551">
                <a:tc>
                  <a:txBody>
                    <a:bodyPr/>
                    <a:lstStyle/>
                    <a:p>
                      <a:pPr>
                        <a:lnSpc>
                          <a:spcPct val="115000"/>
                        </a:lnSpc>
                      </a:pPr>
                      <a:r>
                        <a:rPr lang="fr-FR" sz="1200">
                          <a:latin typeface="Times New Roman"/>
                          <a:ea typeface="Times New Roman"/>
                        </a:rPr>
                        <a:t>Présente clairement les critères d’évaluation de l’efficacité du groupe, critères qui sont transparents et objectifs ; intervient dans le groupe comme une partie intégrante.</a:t>
                      </a:r>
                    </a:p>
                  </a:txBody>
                  <a:tcPr marL="68580" marR="68580" marT="0" marB="0"/>
                </a:tc>
                <a:tc>
                  <a:txBody>
                    <a:bodyPr/>
                    <a:lstStyle/>
                    <a:p>
                      <a:pPr>
                        <a:lnSpc>
                          <a:spcPct val="115000"/>
                        </a:lnSpc>
                      </a:pPr>
                      <a:r>
                        <a:rPr lang="fr-FR" sz="1200">
                          <a:latin typeface="Times New Roman"/>
                          <a:ea typeface="Times New Roman"/>
                        </a:rPr>
                        <a:t>Garde secret les critères d’évaluation de l’efficacité du groupe ; intervient occasionnellement pour donner des leçons et montrer l’exemple à suivre.</a:t>
                      </a:r>
                    </a:p>
                  </a:txBody>
                  <a:tcPr marL="68580" marR="68580" marT="0" marB="0"/>
                </a:tc>
                <a:tc>
                  <a:txBody>
                    <a:bodyPr/>
                    <a:lstStyle/>
                    <a:p>
                      <a:pPr>
                        <a:lnSpc>
                          <a:spcPct val="115000"/>
                        </a:lnSpc>
                      </a:pPr>
                      <a:r>
                        <a:rPr lang="fr-FR" sz="1200" dirty="0">
                          <a:latin typeface="Times New Roman"/>
                          <a:ea typeface="Times New Roman"/>
                        </a:rPr>
                        <a:t>N’évalue pas l’efficacité du groupe ; entretient des relations cordiales avec les membres du groupe et reste passif.</a:t>
                      </a:r>
                    </a:p>
                  </a:txBody>
                  <a:tcPr marL="68580" marR="68580" marT="0" marB="0"/>
                </a:tc>
              </a:tr>
            </a:tbl>
          </a:graphicData>
        </a:graphic>
      </p:graphicFrame>
      <p:sp>
        <p:nvSpPr>
          <p:cNvPr id="5" name="Rectangle 4"/>
          <p:cNvSpPr/>
          <p:nvPr/>
        </p:nvSpPr>
        <p:spPr>
          <a:xfrm>
            <a:off x="214282" y="285728"/>
            <a:ext cx="8572560" cy="646331"/>
          </a:xfrm>
          <a:prstGeom prst="rect">
            <a:avLst/>
          </a:prstGeom>
        </p:spPr>
        <p:txBody>
          <a:bodyPr wrap="square">
            <a:spAutoFit/>
          </a:bodyPr>
          <a:lstStyle/>
          <a:p>
            <a:r>
              <a:rPr lang="fr-FR" dirty="0"/>
              <a:t>En s’inspirant de Kurt Lewin et de Ronald </a:t>
            </a:r>
            <a:r>
              <a:rPr lang="fr-FR" dirty="0" err="1"/>
              <a:t>Lippitt</a:t>
            </a:r>
            <a:r>
              <a:rPr lang="fr-FR" dirty="0"/>
              <a:t> et Ralph White, les trois styles de **leadership peuvent être présentés ainsi (Lewin, 1975 ; </a:t>
            </a:r>
            <a:r>
              <a:rPr lang="fr-FR" dirty="0" err="1"/>
              <a:t>Lippitt</a:t>
            </a:r>
            <a:r>
              <a:rPr lang="fr-FR" dirty="0"/>
              <a:t> &amp; White, 1978) :</a:t>
            </a:r>
          </a:p>
        </p:txBody>
      </p:sp>
    </p:spTree>
  </p:cSld>
  <p:clrMapOvr>
    <a:masterClrMapping/>
  </p:clrMapOvr>
  <p:transition>
    <p:wipe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357166"/>
            <a:ext cx="8572560" cy="6286544"/>
          </a:xfrm>
        </p:spPr>
        <p:txBody>
          <a:bodyPr>
            <a:normAutofit fontScale="40000" lnSpcReduction="20000"/>
          </a:bodyPr>
          <a:lstStyle/>
          <a:p>
            <a:pPr algn="just">
              <a:buNone/>
            </a:pPr>
            <a:r>
              <a:rPr lang="fr-FR" dirty="0" smtClean="0"/>
              <a:t>	-</a:t>
            </a:r>
            <a:r>
              <a:rPr lang="fr-FR" sz="5000" dirty="0"/>
              <a:t>Les styles de leadership ainsi mis en exergue tendent à montrer que le leadership n’est pas uniforme, il peut en effet prendre plusieurs visages selon la personnalité  du leader. Mais existe-t-il un style plus efficace qu’un autre ? D’après Henry </a:t>
            </a:r>
            <a:r>
              <a:rPr lang="fr-FR" sz="5000" dirty="0" err="1"/>
              <a:t>Minzberg</a:t>
            </a:r>
            <a:r>
              <a:rPr lang="fr-FR" sz="5000" dirty="0"/>
              <a:t>, les psychologues sociaux de « </a:t>
            </a:r>
            <a:r>
              <a:rPr lang="fr-FR" sz="5000" i="1" dirty="0"/>
              <a:t>l’école du commandement efficace</a:t>
            </a:r>
            <a:r>
              <a:rPr lang="fr-FR" sz="5000" dirty="0"/>
              <a:t> » ont âprement défendu le leadership démocratique (</a:t>
            </a:r>
            <a:r>
              <a:rPr lang="fr-FR" sz="5000" dirty="0" err="1"/>
              <a:t>Mintzberg</a:t>
            </a:r>
            <a:r>
              <a:rPr lang="fr-FR" sz="5000" dirty="0"/>
              <a:t>, 1984). Pour eux le caractère participatif de ce style ferait de lui le plus efficace qui soit. Par contre, d’autres approches plus situationnistes et contingentes s’attèlent à démontrer que :</a:t>
            </a:r>
          </a:p>
          <a:p>
            <a:pPr algn="just">
              <a:buNone/>
            </a:pPr>
            <a:r>
              <a:rPr lang="fr-FR" sz="5000" dirty="0" smtClean="0"/>
              <a:t>	«</a:t>
            </a:r>
            <a:r>
              <a:rPr lang="fr-FR" sz="5000" dirty="0"/>
              <a:t> Il n y’a pas de style meilleur que les autres dans l’absolu […] l’efficacité d’un style donné de commandement dépend d’un certain nombre de caractéristiques de la situation, y compris la structure des récompenses offertes par l’organisation, </a:t>
            </a:r>
            <a:r>
              <a:rPr lang="fr-FR" sz="5000" b="1" dirty="0"/>
              <a:t>le pouvoir formel</a:t>
            </a:r>
            <a:r>
              <a:rPr lang="fr-FR" sz="5000" dirty="0"/>
              <a:t> attaché à la position du cadre, la nature du travail qu’il supervise, le climat de son organisation, ainsi que des caractéristiques du cadre lui-même : ses aptitudes, ses attentes, sa personnalité » (</a:t>
            </a:r>
            <a:r>
              <a:rPr lang="fr-FR" sz="5000" dirty="0" err="1"/>
              <a:t>Gibb</a:t>
            </a:r>
            <a:r>
              <a:rPr lang="fr-FR" sz="5000" dirty="0"/>
              <a:t>, 1969, cité par </a:t>
            </a:r>
            <a:r>
              <a:rPr lang="fr-FR" sz="5000" dirty="0" err="1"/>
              <a:t>Minzberg</a:t>
            </a:r>
            <a:r>
              <a:rPr lang="fr-FR" sz="5000" dirty="0"/>
              <a:t>, 1984, p. 31).</a:t>
            </a:r>
          </a:p>
          <a:p>
            <a:pPr algn="just">
              <a:buNone/>
            </a:pPr>
            <a:r>
              <a:rPr lang="fr-FR" sz="5000" dirty="0" smtClean="0"/>
              <a:t>	13On </a:t>
            </a:r>
            <a:r>
              <a:rPr lang="fr-FR" sz="5000" dirty="0"/>
              <a:t>ne peut donc pas juger de l’efficacité d’un style de leadership ex nihilo, il s’évalue à l’aune du contexte organisationnel et des qualités du leader.</a:t>
            </a:r>
          </a:p>
          <a:p>
            <a:pPr algn="just">
              <a:buNone/>
            </a:pPr>
            <a:r>
              <a:rPr lang="fr-FR" sz="5000" dirty="0"/>
              <a:t> </a:t>
            </a:r>
          </a:p>
          <a:p>
            <a:endParaRPr lang="fr-FR"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429420"/>
          </a:xfrm>
        </p:spPr>
        <p:txBody>
          <a:bodyPr>
            <a:normAutofit fontScale="32500" lnSpcReduction="20000"/>
          </a:bodyPr>
          <a:lstStyle/>
          <a:p>
            <a:pPr algn="just">
              <a:buNone/>
            </a:pPr>
            <a:r>
              <a:rPr lang="fr-FR" sz="5200" dirty="0" smtClean="0"/>
              <a:t>	Les </a:t>
            </a:r>
            <a:r>
              <a:rPr lang="fr-FR" sz="5200" dirty="0"/>
              <a:t>définitions que nous proposons ci-dessous sont largement inspirées des travaux de nombreux chercheurs en management qui ont développé ces thèmes.</a:t>
            </a:r>
          </a:p>
          <a:p>
            <a:pPr algn="just">
              <a:buNone/>
            </a:pPr>
            <a:r>
              <a:rPr lang="fr-FR" sz="5200" b="1" dirty="0" smtClean="0"/>
              <a:t>	Pouvoir</a:t>
            </a:r>
            <a:r>
              <a:rPr lang="fr-FR" sz="5200" dirty="0"/>
              <a:t> : Capacité qu'a un individu (ou un groupe) d'influencer le comportement ou la pensée d'un autre individu (ou d'un autre groupe).</a:t>
            </a:r>
          </a:p>
          <a:p>
            <a:pPr algn="just">
              <a:buNone/>
            </a:pPr>
            <a:r>
              <a:rPr lang="fr-FR" sz="5200" b="1" dirty="0" smtClean="0"/>
              <a:t>	Autorité</a:t>
            </a:r>
            <a:r>
              <a:rPr lang="fr-FR" sz="5200" dirty="0"/>
              <a:t> : droit qu'a un individu, au sein d'une organisation, de</a:t>
            </a:r>
          </a:p>
          <a:p>
            <a:pPr algn="just">
              <a:buNone/>
            </a:pPr>
            <a:r>
              <a:rPr lang="fr-FR" sz="5200" dirty="0" smtClean="0"/>
              <a:t>	Diriger </a:t>
            </a:r>
            <a:r>
              <a:rPr lang="fr-FR" sz="5200" dirty="0"/>
              <a:t>le comportement et les activités d'autres individus qui sont subordonnés, en vertu d'un mandat qui lui été confié et en ayant la possibilité de recourir à des sanctions.</a:t>
            </a:r>
          </a:p>
          <a:p>
            <a:pPr lvl="0" algn="just">
              <a:buNone/>
            </a:pPr>
            <a:r>
              <a:rPr lang="fr-FR" sz="5200" dirty="0" smtClean="0"/>
              <a:t>	l’autorité </a:t>
            </a:r>
            <a:r>
              <a:rPr lang="fr-FR" sz="5200" dirty="0"/>
              <a:t>peut </a:t>
            </a:r>
            <a:r>
              <a:rPr lang="fr-FR" sz="5200" dirty="0" err="1"/>
              <a:t>etre</a:t>
            </a:r>
            <a:r>
              <a:rPr lang="fr-FR" sz="5200" dirty="0"/>
              <a:t> liée a l’exercice d’une </a:t>
            </a:r>
            <a:r>
              <a:rPr lang="fr-FR" sz="5200" b="1" i="1" dirty="0"/>
              <a:t>fonction</a:t>
            </a:r>
            <a:r>
              <a:rPr lang="fr-FR" sz="5200" dirty="0"/>
              <a:t>(" ils m’obéissent parce que je suis leur chef "), a un </a:t>
            </a:r>
            <a:r>
              <a:rPr lang="fr-FR" sz="5200" b="1" i="1" dirty="0"/>
              <a:t>statut </a:t>
            </a:r>
            <a:r>
              <a:rPr lang="fr-FR" sz="5200" dirty="0"/>
              <a:t>(" ils m’obéissent parce que je suis mandaté par les propriétaires pour les diriger "), a une </a:t>
            </a:r>
            <a:r>
              <a:rPr lang="fr-FR" sz="5200" b="1" i="1" dirty="0"/>
              <a:t>relation</a:t>
            </a:r>
            <a:r>
              <a:rPr lang="fr-FR" sz="5200" dirty="0"/>
              <a:t> (" ils me suivent parce qu’ils ont confiance en moi ") ou a une </a:t>
            </a:r>
            <a:r>
              <a:rPr lang="fr-FR" sz="5200" b="1" i="1" dirty="0"/>
              <a:t>situation</a:t>
            </a:r>
            <a:r>
              <a:rPr lang="fr-FR" sz="5200" dirty="0"/>
              <a:t> (" ils me suivent parce qu’ils croient que je suis compétent et qu'ils ont besoin d'un leader ").</a:t>
            </a:r>
          </a:p>
          <a:p>
            <a:pPr algn="just">
              <a:buNone/>
            </a:pPr>
            <a:r>
              <a:rPr lang="fr-FR" sz="5200" dirty="0"/>
              <a:t> </a:t>
            </a:r>
          </a:p>
          <a:p>
            <a:pPr algn="just">
              <a:buNone/>
            </a:pPr>
            <a:r>
              <a:rPr lang="fr-FR" sz="5200" b="1" dirty="0" smtClean="0"/>
              <a:t>	Leadership</a:t>
            </a:r>
            <a:r>
              <a:rPr lang="fr-FR" sz="5200" dirty="0"/>
              <a:t> : comme nous l'avons prédéfini c'est une capacité qu'a un individu d'obtenir l'adhésion active et enthousiaste d'autres individus à ses convictions</a:t>
            </a:r>
          </a:p>
          <a:p>
            <a:pPr algn="just">
              <a:buNone/>
            </a:pPr>
            <a:r>
              <a:rPr lang="fr-FR" sz="5200" dirty="0" smtClean="0"/>
              <a:t>	Le </a:t>
            </a:r>
            <a:r>
              <a:rPr lang="fr-FR" sz="5200" dirty="0"/>
              <a:t>pouvoir recouvre partiellement l'autorité et le leadership. Il peut découler du statut du directeur, contremaître, infirmière en chef mais aussi de la personnalité, d'une fonction non hiérarchique. L'influence ou la pression qui en résulte peut se situer dans le sens descendant, du supérieur vers le subordonné, dans le sens ascendant la secrétaire de direction indispensable et performante mais surchargée de travail qui menace son chef de prendre un congé de maladie,</a:t>
            </a:r>
          </a:p>
          <a:p>
            <a:pPr algn="just">
              <a:buNone/>
            </a:pPr>
            <a:r>
              <a:rPr lang="fr-FR" sz="5200" dirty="0" smtClean="0"/>
              <a:t>	Le </a:t>
            </a:r>
            <a:r>
              <a:rPr lang="fr-FR" sz="5200" dirty="0"/>
              <a:t>leadership n'explique cependant pas à lui seul l'influence informelle. Celle-ci peut être liée à la position qu'occupe un individu au sein d'une organisation. Il en est ainsi du pouvoir de celui qui sait.</a:t>
            </a:r>
          </a:p>
          <a:p>
            <a:pPr algn="just">
              <a:buNone/>
            </a:pPr>
            <a:r>
              <a:rPr lang="fr-FR" sz="5200" b="1" dirty="0" smtClean="0"/>
              <a:t>	Un </a:t>
            </a:r>
            <a:r>
              <a:rPr lang="fr-FR" sz="5200" b="1" dirty="0"/>
              <a:t>agent peut être seul à détenir de l'information. Il peut décider de l'accaparer, de la diffuser sélectivement et devient souvent le point de passage obligé de démarches, sans pour autant être investi de l'autorité formelle.</a:t>
            </a:r>
          </a:p>
          <a:p>
            <a:endParaRPr lang="fr-FR" dirty="0"/>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643998" cy="6286544"/>
          </a:xfrm>
        </p:spPr>
        <p:txBody>
          <a:bodyPr>
            <a:normAutofit fontScale="85000" lnSpcReduction="20000"/>
          </a:bodyPr>
          <a:lstStyle/>
          <a:p>
            <a:pPr>
              <a:buNone/>
            </a:pPr>
            <a:r>
              <a:rPr lang="fr-FR" b="1" dirty="0" smtClean="0"/>
              <a:t>	LES </a:t>
            </a:r>
            <a:r>
              <a:rPr lang="fr-FR" b="1" dirty="0"/>
              <a:t>SOURCES DU POUVOIR DANS L'ORGANISATION</a:t>
            </a:r>
          </a:p>
          <a:p>
            <a:pPr>
              <a:buNone/>
            </a:pPr>
            <a:r>
              <a:rPr lang="fr-FR" b="1" dirty="0" smtClean="0"/>
              <a:t>	1-Le </a:t>
            </a:r>
            <a:r>
              <a:rPr lang="fr-FR" b="1" dirty="0"/>
              <a:t>savoir en tant que pouvoir</a:t>
            </a:r>
            <a:endParaRPr lang="fr-FR" dirty="0"/>
          </a:p>
          <a:p>
            <a:pPr algn="just">
              <a:buNone/>
            </a:pPr>
            <a:r>
              <a:rPr lang="fr-FR" dirty="0" smtClean="0"/>
              <a:t>	Les </a:t>
            </a:r>
            <a:r>
              <a:rPr lang="fr-FR" dirty="0"/>
              <a:t>organisations sont des consommatrices d'information qui doivent utiliser le savoir pour produire des biens et des services. Le concept du savoir en tant que pouvoir signifie que les individus, les groupes ou les départements dotés de certaines connaissances sans lesquelles les buts de l'organisation ne seraient pas atteints, détiennent un certain pouvoir.</a:t>
            </a:r>
          </a:p>
          <a:p>
            <a:pPr algn="just">
              <a:buNone/>
            </a:pPr>
            <a:r>
              <a:rPr lang="fr-FR" dirty="0" smtClean="0"/>
              <a:t>	Les </a:t>
            </a:r>
            <a:r>
              <a:rPr lang="fr-FR" dirty="0"/>
              <a:t>personnes et les groupes qui peuvent, en raison de leurs fonctions, accéder à l'information disponible au sujet des opérations courantes, présenter toute documentation concernant les options existantes, ou acquérir une connaissance anticipée des événements et projets futurs, ces personnes et ces groupes détiennent un énorme pouvoir qui leur permet d'influencer le comportement d'autrui.</a:t>
            </a:r>
          </a:p>
          <a:p>
            <a:endParaRPr lang="fr-FR"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643998" cy="6286544"/>
          </a:xfrm>
        </p:spPr>
        <p:txBody>
          <a:bodyPr>
            <a:normAutofit lnSpcReduction="10000"/>
          </a:bodyPr>
          <a:lstStyle/>
          <a:p>
            <a:pPr>
              <a:buNone/>
            </a:pPr>
            <a:r>
              <a:rPr lang="fr-FR" b="1" dirty="0" smtClean="0"/>
              <a:t>	2-Les </a:t>
            </a:r>
            <a:r>
              <a:rPr lang="fr-FR" b="1" dirty="0"/>
              <a:t>ressources en tant que pouvoir</a:t>
            </a:r>
            <a:endParaRPr lang="fr-FR" dirty="0"/>
          </a:p>
          <a:p>
            <a:pPr algn="just">
              <a:buNone/>
            </a:pPr>
            <a:r>
              <a:rPr lang="fr-FR" dirty="0" smtClean="0"/>
              <a:t>	Les </a:t>
            </a:r>
            <a:r>
              <a:rPr lang="fr-FR" dirty="0"/>
              <a:t>organisations ont besoin de ressources pour survivre, et notamment de personnel, d'argent, d'équipement, de matériel, de fournitures et de clients. L'importance de certaines ressources particulières pour le succès d'une entreprise peut varier, de même que la difficulté de se les procurer.</a:t>
            </a:r>
          </a:p>
          <a:p>
            <a:pPr algn="just">
              <a:buNone/>
            </a:pPr>
            <a:r>
              <a:rPr lang="fr-FR" dirty="0" smtClean="0"/>
              <a:t>	Le </a:t>
            </a:r>
            <a:r>
              <a:rPr lang="fr-FR" dirty="0"/>
              <a:t>concept des ressources en tant que pouvoir suppose que des départements, groupes ou individus qui peuvent fournir des ressources vitales ou difficiles à obtenir, acquièrent un certain pouvoir dans l'organisation.</a:t>
            </a:r>
          </a:p>
          <a:p>
            <a:endParaRPr lang="fr-FR" dirty="0"/>
          </a:p>
        </p:txBody>
      </p:sp>
    </p:spTree>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15106"/>
          </a:xfrm>
        </p:spPr>
        <p:txBody>
          <a:bodyPr>
            <a:normAutofit fontScale="77500" lnSpcReduction="20000"/>
          </a:bodyPr>
          <a:lstStyle/>
          <a:p>
            <a:pPr>
              <a:buNone/>
            </a:pPr>
            <a:r>
              <a:rPr lang="fr-FR" b="1" dirty="0" smtClean="0"/>
              <a:t>	3-La </a:t>
            </a:r>
            <a:r>
              <a:rPr lang="fr-FR" b="1" dirty="0"/>
              <a:t>prise de décision en tant que pouvoir</a:t>
            </a:r>
            <a:endParaRPr lang="fr-FR" dirty="0"/>
          </a:p>
          <a:p>
            <a:pPr algn="just">
              <a:buNone/>
            </a:pPr>
            <a:r>
              <a:rPr lang="fr-FR" dirty="0" smtClean="0"/>
              <a:t>	Dans </a:t>
            </a:r>
            <a:r>
              <a:rPr lang="fr-FR" dirty="0"/>
              <a:t>les organisations, les décisions sont souvent prises en séries, avec la participation de nombreux individus ou groupes.</a:t>
            </a:r>
          </a:p>
          <a:p>
            <a:pPr algn="just">
              <a:buNone/>
            </a:pPr>
            <a:r>
              <a:rPr lang="fr-FR" dirty="0" smtClean="0"/>
              <a:t>	Le </a:t>
            </a:r>
            <a:r>
              <a:rPr lang="fr-FR" dirty="0"/>
              <a:t>processus de prise de décision accentue les écarts entre les pouvoirs respectifs dont disposent les groupes ou les individus. Le concept de prise de décision en tant que pouvoir suppose que les individus ou les groupes détiennent un certain pouvoir dans la mesure où ils peuvent affecter certaines parties du processus.</a:t>
            </a:r>
          </a:p>
          <a:p>
            <a:pPr algn="just">
              <a:buNone/>
            </a:pPr>
            <a:r>
              <a:rPr lang="fr-FR" dirty="0" smtClean="0"/>
              <a:t>	Ils </a:t>
            </a:r>
            <a:r>
              <a:rPr lang="fr-FR" dirty="0"/>
              <a:t>pourraient influencer en effet le choix des objectifs, la formulation des éléments sur lesquelles repose une décision (par exemple, les estimations faites quant à la disponibilité d'une ressource), la liste des options, les résultats prévisionnels, etc.</a:t>
            </a:r>
          </a:p>
          <a:p>
            <a:pPr algn="just">
              <a:buNone/>
            </a:pPr>
            <a:r>
              <a:rPr lang="fr-FR" dirty="0" smtClean="0"/>
              <a:t>	Par </a:t>
            </a:r>
            <a:r>
              <a:rPr lang="fr-FR" dirty="0"/>
              <a:t>exemple, un groupe de travail chargé d'étudier un problème et de recommander un mode d'action peut disposer d'un grand pouvoir.</a:t>
            </a:r>
          </a:p>
          <a:p>
            <a:endParaRPr lang="fr-FR" dirty="0"/>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572560" cy="6286544"/>
          </a:xfrm>
        </p:spPr>
        <p:txBody>
          <a:bodyPr/>
          <a:lstStyle/>
          <a:p>
            <a:pPr>
              <a:buNone/>
            </a:pPr>
            <a:r>
              <a:rPr lang="fr-FR" b="1" dirty="0" smtClean="0"/>
              <a:t>	5-Les </a:t>
            </a:r>
            <a:r>
              <a:rPr lang="fr-FR" b="1" dirty="0"/>
              <a:t>réseaux en tant que pouvoir</a:t>
            </a:r>
            <a:endParaRPr lang="fr-FR" dirty="0"/>
          </a:p>
          <a:p>
            <a:pPr algn="just">
              <a:buNone/>
            </a:pPr>
            <a:r>
              <a:rPr lang="fr-FR" dirty="0" smtClean="0"/>
              <a:t>	Le </a:t>
            </a:r>
            <a:r>
              <a:rPr lang="fr-FR" dirty="0"/>
              <a:t>concept des réseaux en tant que pouvoir implique que des affiliations variées, à la fois à l'intérieur et à l'extérieur de l'organisation, constituent des sources de pouvoir. Par exemple, un certain pouvoir peut découler des connexions entre les contacts ;comme les contacts qui procurent les informations : pour être efficaces, les managers doivent être au courant de tout, tant de manière officielle qu'informelle (savoir c'est pouvoir).</a:t>
            </a: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572560" cy="6215106"/>
          </a:xfrm>
        </p:spPr>
        <p:txBody>
          <a:bodyPr>
            <a:normAutofit fontScale="47500" lnSpcReduction="20000"/>
          </a:bodyPr>
          <a:lstStyle/>
          <a:p>
            <a:pPr algn="just">
              <a:buNone/>
            </a:pPr>
            <a:r>
              <a:rPr lang="fr-FR" sz="3600" b="1" u="sng" dirty="0">
                <a:hlinkClick r:id="rId2"/>
              </a:rPr>
              <a:t>De l’influence sociale</a:t>
            </a:r>
            <a:endParaRPr lang="fr-FR" sz="3600" b="1" dirty="0"/>
          </a:p>
          <a:p>
            <a:pPr algn="just">
              <a:buNone/>
            </a:pPr>
            <a:r>
              <a:rPr lang="fr-FR" sz="3600" dirty="0" smtClean="0"/>
              <a:t>	2Les </a:t>
            </a:r>
            <a:r>
              <a:rPr lang="fr-FR" sz="3600" dirty="0"/>
              <a:t>exigences de coopération inhérentes au fonctionnement de toutes les organisations humaines font intervenir les phénomènes </a:t>
            </a:r>
            <a:r>
              <a:rPr lang="fr-FR" sz="3600" b="1" dirty="0"/>
              <a:t>de pouvoir</a:t>
            </a:r>
            <a:r>
              <a:rPr lang="fr-FR" sz="3600" dirty="0"/>
              <a:t>, entendus ici comme la capacité d’un individu à modifier le comportement d’un autre individu.</a:t>
            </a:r>
          </a:p>
          <a:p>
            <a:pPr algn="just">
              <a:buNone/>
            </a:pPr>
            <a:r>
              <a:rPr lang="fr-FR" sz="3600" dirty="0"/>
              <a:t> </a:t>
            </a:r>
            <a:r>
              <a:rPr lang="fr-FR" sz="3600" dirty="0" smtClean="0"/>
              <a:t>	Les </a:t>
            </a:r>
            <a:r>
              <a:rPr lang="fr-FR" sz="3600" i="1" dirty="0"/>
              <a:t>différentes manières </a:t>
            </a:r>
            <a:r>
              <a:rPr lang="fr-FR" sz="3600" b="1" i="1" dirty="0"/>
              <a:t>d’exercer le pouvoir</a:t>
            </a:r>
            <a:r>
              <a:rPr lang="fr-FR" sz="3600" i="1" dirty="0"/>
              <a:t> constituent ce qu’il convient d’appeler l’influence sociale</a:t>
            </a:r>
            <a:r>
              <a:rPr lang="fr-FR" sz="3600" dirty="0"/>
              <a:t>. Pour Edgar Morin, l’influence sociale s’inscrit dans un processus d’interaction entre celui qui exerce le pouvoir et la cible de ce pouvoir (Morin, 1996). L’influence sociale vise à provoquer des changements, à produire des comportements susceptibles de permettre à une organisation d’atteindre les objectifs qu’elle s’est fixés. Il est possible de distinguer selon Edgar Morin, quatre formes d’influence sociale.</a:t>
            </a:r>
          </a:p>
          <a:p>
            <a:pPr algn="just">
              <a:buNone/>
            </a:pPr>
            <a:r>
              <a:rPr lang="fr-FR" sz="3600" dirty="0" smtClean="0"/>
              <a:t>	*</a:t>
            </a:r>
            <a:r>
              <a:rPr lang="fr-FR" sz="3600" dirty="0"/>
              <a:t>La première forme d’influence est la normalisation qui peut s’appréhender comme un processus d’ajustement mutuel entre les membres d’un groupe. Elle correspond à une situation où le groupe est en construction et où les normes sont à inventer. À travers les processus cognitifs que sont l’attribution, la catégorisation et la comparaison sociale, les individus interagissent pour parvenir à un compromis. Cela implique pour chaque membre du groupe de faire des concessions pour converger vers des accords. La normalisation peut favoriser le statu quo parce qu’elle repose sur un équilibre ; mais en même temps, elle peut constituer un levier de changement social.</a:t>
            </a:r>
          </a:p>
          <a:p>
            <a:pPr algn="just">
              <a:buNone/>
            </a:pPr>
            <a:r>
              <a:rPr lang="fr-FR" sz="3600" dirty="0" smtClean="0"/>
              <a:t>	*</a:t>
            </a:r>
            <a:r>
              <a:rPr lang="fr-FR" sz="3600" dirty="0"/>
              <a:t>La deuxième forme d’influence est la conformité qui renvoie à une situation où un individu adopte une attitude conforme avec les modèles du groupe. L’individu vit un conflit interne qui le partage entre ses propres convictions et les valeurs du groupe auquel il est supposé appartenir. Le fait de se conformer résulte d’une pression exercée par le groupe social. Ce sont les individus en mal d’estime de soi ou de confiance en soi qui sont les plus enclins à se conformer, simplement parce qu’ils </a:t>
            </a:r>
            <a:r>
              <a:rPr lang="fr-FR" sz="3600" i="1" dirty="0"/>
              <a:t>recherchent la protection du groupe, ou veulent éviter d’en être exclus.</a:t>
            </a:r>
            <a:r>
              <a:rPr lang="fr-FR" sz="3600" dirty="0"/>
              <a:t> Le degré de conformité d’un individu peut varier d’un groupe à l’autre ou d’une société à l’autre. Si la conformité peut s’interpréter comme la recherche permanente d’une position de sécurité, il faut dire par ailleurs qu’elle ne favorise que le statu quo, puisque </a:t>
            </a:r>
            <a:r>
              <a:rPr lang="fr-FR" dirty="0"/>
              <a:t>toutes les situations productrices de conflits sont évitées.</a:t>
            </a:r>
          </a:p>
          <a:p>
            <a:endParaRPr lang="fr-FR"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357982"/>
          </a:xfrm>
        </p:spPr>
        <p:txBody>
          <a:bodyPr>
            <a:normAutofit fontScale="47500" lnSpcReduction="20000"/>
          </a:bodyPr>
          <a:lstStyle/>
          <a:p>
            <a:pPr algn="just">
              <a:buNone/>
            </a:pPr>
            <a:r>
              <a:rPr lang="fr-FR" dirty="0" smtClean="0"/>
              <a:t>	</a:t>
            </a:r>
            <a:r>
              <a:rPr lang="fr-FR" sz="4000" dirty="0" smtClean="0"/>
              <a:t>*</a:t>
            </a:r>
            <a:r>
              <a:rPr lang="fr-FR" sz="4000" dirty="0"/>
              <a:t>S’agissant de la troisième forme d’influence, l’obéissance, c’est la soumission aux injonctions d’un individu représentant la figure de l’autorité. C’est ici qu’intervient le </a:t>
            </a:r>
            <a:r>
              <a:rPr lang="fr-FR" sz="4000" b="1" dirty="0"/>
              <a:t>leadership</a:t>
            </a:r>
            <a:r>
              <a:rPr lang="fr-FR" sz="4000" dirty="0"/>
              <a:t>, puisque l’autorité ne s’exerce qu’à travers un leader légitimé et accepté par le groupe. L’obéissance dépend de plusieurs facteurs qui vont du style de leadership pratiqué par le dirigeant, aux prédispositions psychologiques et sociales de l’individu</a:t>
            </a:r>
            <a:r>
              <a:rPr lang="fr-FR" sz="4000" i="1" dirty="0"/>
              <a:t>. La dynamique de l’obéissance comme dit Edgar Morin, s’inscrit dans une « dialectique », c’est à dire qu’elle fait intervenir différentes formes de relation à autrui (Morin, 1996).</a:t>
            </a:r>
            <a:r>
              <a:rPr lang="fr-FR" sz="4000" dirty="0"/>
              <a:t> Certains styles de leadership sont plus acceptés que d’autres, tout dépend de l’image de l’autorité que se fait l’individu, ou alors des valeurs sociales liées au leadership. Les différentes formes de rapport à l’autorité témoignent d’un vécu et d’un certain type d’aspirations incarnées ou non dans la personne du leader. </a:t>
            </a:r>
            <a:r>
              <a:rPr lang="fr-FR" sz="4000" b="1" dirty="0"/>
              <a:t>L’obéissance a pour effet de mettre en confiance le leader, </a:t>
            </a:r>
            <a:r>
              <a:rPr lang="fr-FR" sz="4000" dirty="0"/>
              <a:t>puisqu’il peut à chaque moment se rendre compte de son influence, mais par la même occasion, elle déresponsabilise les membres du groupe qui s’en remettent entièrement au leader</a:t>
            </a:r>
            <a:r>
              <a:rPr lang="fr-FR" sz="4000" dirty="0" smtClean="0"/>
              <a:t>.</a:t>
            </a:r>
          </a:p>
          <a:p>
            <a:pPr algn="just">
              <a:buNone/>
            </a:pPr>
            <a:endParaRPr lang="fr-FR" sz="4000" dirty="0"/>
          </a:p>
          <a:p>
            <a:pPr algn="just">
              <a:buNone/>
            </a:pPr>
            <a:r>
              <a:rPr lang="fr-FR" sz="4000" dirty="0" smtClean="0"/>
              <a:t>	*</a:t>
            </a:r>
            <a:r>
              <a:rPr lang="fr-FR" sz="4000" dirty="0"/>
              <a:t>Enfin, l’innovation,  s’exprime plutôt dans le cadre de la déviance ou de la variance. Le déviant se caractérise par la non-conformité, il s’écarte délibérément des valeurs du groupe et privilégie ses propres valeurs ou celle d’un groupe de référence. Le déviant peut être rejeté par le groupe, mais en revanche, il peut aussi l’influencer. En effet si les idées émises par le déviant sont jugées originales et si le style de comportement qu’il incarne s’accorde avec ces idées, il est possible qu’un déviant puisse changer la tendance majoritaire d’un groupe. </a:t>
            </a:r>
            <a:r>
              <a:rPr lang="fr-FR" sz="4000" b="1" dirty="0"/>
              <a:t>Changer une opinion majoritaire relève en effet d’une manière de communiquer à la fois par les signaux et par le comportement</a:t>
            </a:r>
            <a:r>
              <a:rPr lang="fr-FR" sz="4000" dirty="0"/>
              <a:t> (Morin, 1996).</a:t>
            </a:r>
          </a:p>
        </p:txBody>
      </p:sp>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643998" cy="6357982"/>
          </a:xfrm>
        </p:spPr>
        <p:txBody>
          <a:bodyPr>
            <a:normAutofit fontScale="55000" lnSpcReduction="20000"/>
          </a:bodyPr>
          <a:lstStyle/>
          <a:p>
            <a:pPr>
              <a:buNone/>
            </a:pPr>
            <a:r>
              <a:rPr lang="fr-FR" b="1" u="sng" dirty="0">
                <a:hlinkClick r:id="rId2"/>
              </a:rPr>
              <a:t>Les styles de leadership</a:t>
            </a:r>
            <a:endParaRPr lang="fr-FR" b="1" dirty="0"/>
          </a:p>
          <a:p>
            <a:pPr>
              <a:buNone/>
            </a:pPr>
            <a:r>
              <a:rPr lang="fr-FR" dirty="0"/>
              <a:t> </a:t>
            </a:r>
          </a:p>
          <a:p>
            <a:pPr algn="just">
              <a:buNone/>
            </a:pPr>
            <a:r>
              <a:rPr lang="fr-FR" dirty="0" smtClean="0"/>
              <a:t>	Le</a:t>
            </a:r>
            <a:r>
              <a:rPr lang="fr-FR" dirty="0"/>
              <a:t> </a:t>
            </a:r>
            <a:r>
              <a:rPr lang="fr-FR" b="1" dirty="0"/>
              <a:t>leadership</a:t>
            </a:r>
            <a:r>
              <a:rPr lang="fr-FR" dirty="0"/>
              <a:t> est une attitude qui </a:t>
            </a:r>
            <a:r>
              <a:rPr lang="fr-FR" b="1" dirty="0"/>
              <a:t>s'acquiert avec le temps et l'expérience</a:t>
            </a:r>
            <a:r>
              <a:rPr lang="fr-FR" dirty="0"/>
              <a:t>. Le leader peut détenir une </a:t>
            </a:r>
            <a:r>
              <a:rPr lang="fr-FR" b="1" dirty="0"/>
              <a:t>autorité</a:t>
            </a:r>
            <a:r>
              <a:rPr lang="fr-FR" dirty="0"/>
              <a:t> soit :</a:t>
            </a:r>
          </a:p>
          <a:p>
            <a:pPr lvl="0" algn="just">
              <a:buNone/>
            </a:pPr>
            <a:r>
              <a:rPr lang="fr-FR" dirty="0" smtClean="0"/>
              <a:t>	parce </a:t>
            </a:r>
            <a:r>
              <a:rPr lang="fr-FR" dirty="0"/>
              <a:t>qu'il a la </a:t>
            </a:r>
            <a:r>
              <a:rPr lang="fr-FR" b="1" dirty="0"/>
              <a:t>position</a:t>
            </a:r>
            <a:r>
              <a:rPr lang="fr-FR" dirty="0"/>
              <a:t> hiérarchique ou le </a:t>
            </a:r>
            <a:r>
              <a:rPr lang="fr-FR" b="1" dirty="0"/>
              <a:t>statut</a:t>
            </a:r>
            <a:r>
              <a:rPr lang="fr-FR" dirty="0"/>
              <a:t> social supérieur à ses subordonnés. Il s'agit alors d'un </a:t>
            </a:r>
            <a:r>
              <a:rPr lang="fr-FR" b="1" dirty="0"/>
              <a:t>leader de droit</a:t>
            </a:r>
            <a:r>
              <a:rPr lang="fr-FR" dirty="0"/>
              <a:t> ;</a:t>
            </a:r>
          </a:p>
          <a:p>
            <a:pPr lvl="0" algn="just">
              <a:buNone/>
            </a:pPr>
            <a:r>
              <a:rPr lang="fr-FR" dirty="0" smtClean="0"/>
              <a:t>	parce </a:t>
            </a:r>
            <a:r>
              <a:rPr lang="fr-FR" dirty="0"/>
              <a:t>qu'il a des </a:t>
            </a:r>
            <a:r>
              <a:rPr lang="fr-FR" b="1" dirty="0"/>
              <a:t>qualités personnelles</a:t>
            </a:r>
            <a:r>
              <a:rPr lang="fr-FR" dirty="0"/>
              <a:t> qui lui confèrent un charisme ou des compétences. Il s'agit alors d'un </a:t>
            </a:r>
            <a:r>
              <a:rPr lang="fr-FR" b="1" dirty="0"/>
              <a:t>leader de fait</a:t>
            </a:r>
            <a:r>
              <a:rPr lang="fr-FR" dirty="0"/>
              <a:t>.</a:t>
            </a:r>
          </a:p>
          <a:p>
            <a:pPr algn="just">
              <a:buNone/>
            </a:pPr>
            <a:r>
              <a:rPr lang="fr-FR" dirty="0"/>
              <a:t> </a:t>
            </a:r>
          </a:p>
          <a:p>
            <a:pPr algn="just">
              <a:buNone/>
            </a:pPr>
            <a:r>
              <a:rPr lang="fr-FR" dirty="0" smtClean="0"/>
              <a:t>	À </a:t>
            </a:r>
            <a:r>
              <a:rPr lang="fr-FR" dirty="0"/>
              <a:t>travers le style de direction qu’il adopte, le leader doit pouvoir imprimer au groupe les conduites aptes à atteindre les buts initialement fixés. D’après </a:t>
            </a:r>
            <a:r>
              <a:rPr lang="fr-FR" b="1" dirty="0"/>
              <a:t>Kurt Lewin</a:t>
            </a:r>
            <a:r>
              <a:rPr lang="fr-FR" dirty="0"/>
              <a:t>, trois principaux styles de leadership peuvent être dégagés.</a:t>
            </a:r>
          </a:p>
          <a:p>
            <a:pPr algn="just">
              <a:buNone/>
            </a:pPr>
            <a:r>
              <a:rPr lang="fr-FR" dirty="0" smtClean="0"/>
              <a:t>	D’abord</a:t>
            </a:r>
            <a:r>
              <a:rPr lang="fr-FR" dirty="0"/>
              <a:t>, </a:t>
            </a:r>
            <a:r>
              <a:rPr lang="fr-FR" b="1" dirty="0"/>
              <a:t>le style démocratique </a:t>
            </a:r>
            <a:r>
              <a:rPr lang="fr-FR" dirty="0"/>
              <a:t>dans lequel la participation de l’ensemble des membres du groupe est encouragée. Le leader joue le rôle de catalyseur. Il fédère toutes les intelligences et les met au service des objectifs à atteindre. Avec l’évolution de l’entreprise vers le modèle de la gestion des ressources humaines, ce style apparaît aujourd’hui comme le plus valorisé, puisque c’est à travers lui que les potentiels trouvent un cadre d’érection et d’expression.</a:t>
            </a:r>
          </a:p>
          <a:p>
            <a:pPr algn="just">
              <a:buNone/>
            </a:pPr>
            <a:r>
              <a:rPr lang="fr-FR" dirty="0" smtClean="0"/>
              <a:t>	Ensuite</a:t>
            </a:r>
            <a:r>
              <a:rPr lang="fr-FR" dirty="0"/>
              <a:t>, </a:t>
            </a:r>
            <a:r>
              <a:rPr lang="fr-FR" b="1" dirty="0"/>
              <a:t>le style autocratique </a:t>
            </a:r>
            <a:r>
              <a:rPr lang="fr-FR" dirty="0"/>
              <a:t>privilégie l’expression du leader plutôt que celui du groupe. Le leader dicte la conduite à tenir, il prend et assume toutes les décisions. Toutes les formes de conflits restent latentes puisqu’elles sont inhibées par le pouvoir répressif du leader.</a:t>
            </a:r>
          </a:p>
          <a:p>
            <a:pPr algn="just">
              <a:buNone/>
            </a:pPr>
            <a:r>
              <a:rPr lang="fr-FR" dirty="0" smtClean="0"/>
              <a:t>	Enfin</a:t>
            </a:r>
            <a:r>
              <a:rPr lang="fr-FR" dirty="0"/>
              <a:t>, le style laisser-faire se caractérise par la passivité du leader. Il laisse toutes les intelligences s’exprimer et joue uniquement le rôle d’informateur  quant aux moyens disponibles.</a:t>
            </a:r>
          </a:p>
          <a:p>
            <a:endParaRPr lang="fr-FR" dirty="0"/>
          </a:p>
        </p:txBody>
      </p:sp>
    </p:spTree>
  </p:cSld>
  <p:clrMapOvr>
    <a:masterClrMapping/>
  </p:clrMapOvr>
  <p:transition>
    <p:wipe/>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416</Words>
  <Application>Microsoft Office PowerPoint</Application>
  <PresentationFormat>Affichage à l'écran (4:3)</PresentationFormat>
  <Paragraphs>66</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epsecg</dc:creator>
  <cp:lastModifiedBy>pc</cp:lastModifiedBy>
  <cp:revision>4</cp:revision>
  <dcterms:created xsi:type="dcterms:W3CDTF">2016-04-20T11:20:37Z</dcterms:created>
  <dcterms:modified xsi:type="dcterms:W3CDTF">2019-02-19T18:00:55Z</dcterms:modified>
</cp:coreProperties>
</file>