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6" r:id="rId2"/>
    <p:sldId id="257" r:id="rId3"/>
    <p:sldId id="292" r:id="rId4"/>
    <p:sldId id="293" r:id="rId5"/>
    <p:sldId id="294" r:id="rId6"/>
    <p:sldId id="295" r:id="rId7"/>
    <p:sldId id="296" r:id="rId8"/>
    <p:sldId id="297" r:id="rId9"/>
    <p:sldId id="298" r:id="rId10"/>
    <p:sldId id="299" r:id="rId11"/>
    <p:sldId id="300" r:id="rId12"/>
    <p:sldId id="305" r:id="rId13"/>
    <p:sldId id="302" r:id="rId14"/>
    <p:sldId id="303" r:id="rId15"/>
    <p:sldId id="304" r:id="rId16"/>
    <p:sldId id="301" r:id="rId17"/>
    <p:sldId id="306" r:id="rId18"/>
    <p:sldId id="307" r:id="rId19"/>
    <p:sldId id="308" r:id="rId20"/>
    <p:sldId id="258" r:id="rId21"/>
    <p:sldId id="266" r:id="rId22"/>
    <p:sldId id="287" r:id="rId23"/>
    <p:sldId id="259" r:id="rId24"/>
    <p:sldId id="288" r:id="rId25"/>
    <p:sldId id="289" r:id="rId26"/>
    <p:sldId id="290" r:id="rId27"/>
    <p:sldId id="269" r:id="rId28"/>
    <p:sldId id="261" r:id="rId29"/>
    <p:sldId id="262" r:id="rId30"/>
    <p:sldId id="271" r:id="rId31"/>
    <p:sldId id="309" r:id="rId32"/>
    <p:sldId id="263" r:id="rId33"/>
    <p:sldId id="310" r:id="rId34"/>
    <p:sldId id="264" r:id="rId35"/>
    <p:sldId id="277" r:id="rId36"/>
    <p:sldId id="265" r:id="rId37"/>
    <p:sldId id="291" r:id="rId3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7" d="100"/>
          <a:sy n="67" d="100"/>
        </p:scale>
        <p:origin x="78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3E2E69-3CDF-45B3-B2C1-2523B02EC2B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975E8B9D-FA89-4692-9951-BEB1E79A20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6D3557D6-F93C-428D-97C8-80A82B5D97E0}"/>
              </a:ext>
            </a:extLst>
          </p:cNvPr>
          <p:cNvSpPr>
            <a:spLocks noGrp="1"/>
          </p:cNvSpPr>
          <p:nvPr>
            <p:ph type="dt" sz="half" idx="10"/>
          </p:nvPr>
        </p:nvSpPr>
        <p:spPr/>
        <p:txBody>
          <a:bodyPr/>
          <a:lstStyle/>
          <a:p>
            <a:fld id="{2396D4E2-60DA-42B4-8627-CBEC45266F4C}" type="datetimeFigureOut">
              <a:rPr lang="fr-FR" smtClean="0"/>
              <a:t>14/01/2024</a:t>
            </a:fld>
            <a:endParaRPr lang="fr-FR"/>
          </a:p>
        </p:txBody>
      </p:sp>
      <p:sp>
        <p:nvSpPr>
          <p:cNvPr id="5" name="Espace réservé du pied de page 4">
            <a:extLst>
              <a:ext uri="{FF2B5EF4-FFF2-40B4-BE49-F238E27FC236}">
                <a16:creationId xmlns:a16="http://schemas.microsoft.com/office/drawing/2014/main" id="{5762B24F-02EF-414E-9528-A5098C0E882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019630F-5930-4DFF-ADB5-2D3DC847B3CE}"/>
              </a:ext>
            </a:extLst>
          </p:cNvPr>
          <p:cNvSpPr>
            <a:spLocks noGrp="1"/>
          </p:cNvSpPr>
          <p:nvPr>
            <p:ph type="sldNum" sz="quarter" idx="12"/>
          </p:nvPr>
        </p:nvSpPr>
        <p:spPr/>
        <p:txBody>
          <a:bodyPr/>
          <a:lstStyle/>
          <a:p>
            <a:fld id="{C9A2BC7F-F65E-4413-B30B-F3645D2C3766}" type="slidenum">
              <a:rPr lang="fr-FR" smtClean="0"/>
              <a:t>‹N°›</a:t>
            </a:fld>
            <a:endParaRPr lang="fr-FR"/>
          </a:p>
        </p:txBody>
      </p:sp>
    </p:spTree>
    <p:extLst>
      <p:ext uri="{BB962C8B-B14F-4D97-AF65-F5344CB8AC3E}">
        <p14:creationId xmlns:p14="http://schemas.microsoft.com/office/powerpoint/2010/main" val="97915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D74010-89DB-4D8A-B033-86AC2841BC6A}"/>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340AF3A0-7AAA-4725-BE57-7749CF768858}"/>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B93AF1D-B065-4962-AF71-D7A0C4FD5BD2}"/>
              </a:ext>
            </a:extLst>
          </p:cNvPr>
          <p:cNvSpPr>
            <a:spLocks noGrp="1"/>
          </p:cNvSpPr>
          <p:nvPr>
            <p:ph type="dt" sz="half" idx="10"/>
          </p:nvPr>
        </p:nvSpPr>
        <p:spPr/>
        <p:txBody>
          <a:bodyPr/>
          <a:lstStyle/>
          <a:p>
            <a:fld id="{2396D4E2-60DA-42B4-8627-CBEC45266F4C}" type="datetimeFigureOut">
              <a:rPr lang="fr-FR" smtClean="0"/>
              <a:t>14/01/2024</a:t>
            </a:fld>
            <a:endParaRPr lang="fr-FR"/>
          </a:p>
        </p:txBody>
      </p:sp>
      <p:sp>
        <p:nvSpPr>
          <p:cNvPr id="5" name="Espace réservé du pied de page 4">
            <a:extLst>
              <a:ext uri="{FF2B5EF4-FFF2-40B4-BE49-F238E27FC236}">
                <a16:creationId xmlns:a16="http://schemas.microsoft.com/office/drawing/2014/main" id="{311B8D1E-E959-45E5-8FB6-ED622866537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01A7493-C454-4814-8190-34512D18C279}"/>
              </a:ext>
            </a:extLst>
          </p:cNvPr>
          <p:cNvSpPr>
            <a:spLocks noGrp="1"/>
          </p:cNvSpPr>
          <p:nvPr>
            <p:ph type="sldNum" sz="quarter" idx="12"/>
          </p:nvPr>
        </p:nvSpPr>
        <p:spPr/>
        <p:txBody>
          <a:bodyPr/>
          <a:lstStyle/>
          <a:p>
            <a:fld id="{C9A2BC7F-F65E-4413-B30B-F3645D2C3766}" type="slidenum">
              <a:rPr lang="fr-FR" smtClean="0"/>
              <a:t>‹N°›</a:t>
            </a:fld>
            <a:endParaRPr lang="fr-FR"/>
          </a:p>
        </p:txBody>
      </p:sp>
    </p:spTree>
    <p:extLst>
      <p:ext uri="{BB962C8B-B14F-4D97-AF65-F5344CB8AC3E}">
        <p14:creationId xmlns:p14="http://schemas.microsoft.com/office/powerpoint/2010/main" val="1122201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A285F1C1-6850-4643-8052-48DE95D5616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81832027-C35D-40DB-B731-345BE9EC386F}"/>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A7B8666-D225-4A8B-8FF5-396D2126A7AA}"/>
              </a:ext>
            </a:extLst>
          </p:cNvPr>
          <p:cNvSpPr>
            <a:spLocks noGrp="1"/>
          </p:cNvSpPr>
          <p:nvPr>
            <p:ph type="dt" sz="half" idx="10"/>
          </p:nvPr>
        </p:nvSpPr>
        <p:spPr/>
        <p:txBody>
          <a:bodyPr/>
          <a:lstStyle/>
          <a:p>
            <a:fld id="{2396D4E2-60DA-42B4-8627-CBEC45266F4C}" type="datetimeFigureOut">
              <a:rPr lang="fr-FR" smtClean="0"/>
              <a:t>14/01/2024</a:t>
            </a:fld>
            <a:endParaRPr lang="fr-FR"/>
          </a:p>
        </p:txBody>
      </p:sp>
      <p:sp>
        <p:nvSpPr>
          <p:cNvPr id="5" name="Espace réservé du pied de page 4">
            <a:extLst>
              <a:ext uri="{FF2B5EF4-FFF2-40B4-BE49-F238E27FC236}">
                <a16:creationId xmlns:a16="http://schemas.microsoft.com/office/drawing/2014/main" id="{C487EECD-070C-4592-BC26-1F407AFFE67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2B6F62C-06A2-4964-9220-1B7217B8A556}"/>
              </a:ext>
            </a:extLst>
          </p:cNvPr>
          <p:cNvSpPr>
            <a:spLocks noGrp="1"/>
          </p:cNvSpPr>
          <p:nvPr>
            <p:ph type="sldNum" sz="quarter" idx="12"/>
          </p:nvPr>
        </p:nvSpPr>
        <p:spPr/>
        <p:txBody>
          <a:bodyPr/>
          <a:lstStyle/>
          <a:p>
            <a:fld id="{C9A2BC7F-F65E-4413-B30B-F3645D2C3766}" type="slidenum">
              <a:rPr lang="fr-FR" smtClean="0"/>
              <a:t>‹N°›</a:t>
            </a:fld>
            <a:endParaRPr lang="fr-FR"/>
          </a:p>
        </p:txBody>
      </p:sp>
    </p:spTree>
    <p:extLst>
      <p:ext uri="{BB962C8B-B14F-4D97-AF65-F5344CB8AC3E}">
        <p14:creationId xmlns:p14="http://schemas.microsoft.com/office/powerpoint/2010/main" val="178078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9265D4-82ED-4A31-A3E9-5D68BEA0136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ADECE24-2402-4A6D-96B2-9104CBF30D92}"/>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04F6E61-88B2-4130-95A5-AA2B3FF5CFA7}"/>
              </a:ext>
            </a:extLst>
          </p:cNvPr>
          <p:cNvSpPr>
            <a:spLocks noGrp="1"/>
          </p:cNvSpPr>
          <p:nvPr>
            <p:ph type="dt" sz="half" idx="10"/>
          </p:nvPr>
        </p:nvSpPr>
        <p:spPr/>
        <p:txBody>
          <a:bodyPr/>
          <a:lstStyle/>
          <a:p>
            <a:fld id="{2396D4E2-60DA-42B4-8627-CBEC45266F4C}" type="datetimeFigureOut">
              <a:rPr lang="fr-FR" smtClean="0"/>
              <a:t>14/01/2024</a:t>
            </a:fld>
            <a:endParaRPr lang="fr-FR"/>
          </a:p>
        </p:txBody>
      </p:sp>
      <p:sp>
        <p:nvSpPr>
          <p:cNvPr id="5" name="Espace réservé du pied de page 4">
            <a:extLst>
              <a:ext uri="{FF2B5EF4-FFF2-40B4-BE49-F238E27FC236}">
                <a16:creationId xmlns:a16="http://schemas.microsoft.com/office/drawing/2014/main" id="{7DFBCC02-09C8-44A7-812E-66B4B682FA3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D2EB9D1-C8C7-4C15-A6CC-F3ACA1C9C92C}"/>
              </a:ext>
            </a:extLst>
          </p:cNvPr>
          <p:cNvSpPr>
            <a:spLocks noGrp="1"/>
          </p:cNvSpPr>
          <p:nvPr>
            <p:ph type="sldNum" sz="quarter" idx="12"/>
          </p:nvPr>
        </p:nvSpPr>
        <p:spPr/>
        <p:txBody>
          <a:bodyPr/>
          <a:lstStyle/>
          <a:p>
            <a:fld id="{C9A2BC7F-F65E-4413-B30B-F3645D2C3766}" type="slidenum">
              <a:rPr lang="fr-FR" smtClean="0"/>
              <a:t>‹N°›</a:t>
            </a:fld>
            <a:endParaRPr lang="fr-FR"/>
          </a:p>
        </p:txBody>
      </p:sp>
    </p:spTree>
    <p:extLst>
      <p:ext uri="{BB962C8B-B14F-4D97-AF65-F5344CB8AC3E}">
        <p14:creationId xmlns:p14="http://schemas.microsoft.com/office/powerpoint/2010/main" val="2505243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D4EA06-DEAC-41E3-8205-FDDE45F07964}"/>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8BC524E4-A714-4289-90CE-9753EA8C44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DE441901-1EDE-4952-80E5-ADAD8E88FEB2}"/>
              </a:ext>
            </a:extLst>
          </p:cNvPr>
          <p:cNvSpPr>
            <a:spLocks noGrp="1"/>
          </p:cNvSpPr>
          <p:nvPr>
            <p:ph type="dt" sz="half" idx="10"/>
          </p:nvPr>
        </p:nvSpPr>
        <p:spPr/>
        <p:txBody>
          <a:bodyPr/>
          <a:lstStyle/>
          <a:p>
            <a:fld id="{2396D4E2-60DA-42B4-8627-CBEC45266F4C}" type="datetimeFigureOut">
              <a:rPr lang="fr-FR" smtClean="0"/>
              <a:t>14/01/2024</a:t>
            </a:fld>
            <a:endParaRPr lang="fr-FR"/>
          </a:p>
        </p:txBody>
      </p:sp>
      <p:sp>
        <p:nvSpPr>
          <p:cNvPr id="5" name="Espace réservé du pied de page 4">
            <a:extLst>
              <a:ext uri="{FF2B5EF4-FFF2-40B4-BE49-F238E27FC236}">
                <a16:creationId xmlns:a16="http://schemas.microsoft.com/office/drawing/2014/main" id="{1CB4444F-FE9C-45DC-8CBA-5EBC5096163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73D23A2-0502-48C8-A013-217E7B971CC0}"/>
              </a:ext>
            </a:extLst>
          </p:cNvPr>
          <p:cNvSpPr>
            <a:spLocks noGrp="1"/>
          </p:cNvSpPr>
          <p:nvPr>
            <p:ph type="sldNum" sz="quarter" idx="12"/>
          </p:nvPr>
        </p:nvSpPr>
        <p:spPr/>
        <p:txBody>
          <a:bodyPr/>
          <a:lstStyle/>
          <a:p>
            <a:fld id="{C9A2BC7F-F65E-4413-B30B-F3645D2C3766}" type="slidenum">
              <a:rPr lang="fr-FR" smtClean="0"/>
              <a:t>‹N°›</a:t>
            </a:fld>
            <a:endParaRPr lang="fr-FR"/>
          </a:p>
        </p:txBody>
      </p:sp>
    </p:spTree>
    <p:extLst>
      <p:ext uri="{BB962C8B-B14F-4D97-AF65-F5344CB8AC3E}">
        <p14:creationId xmlns:p14="http://schemas.microsoft.com/office/powerpoint/2010/main" val="2589622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0774CE-04E6-4018-A8E4-156054F8C0B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245C0ED-C06D-4D54-9C03-DB6B6CA52E9A}"/>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4C183679-D32C-4BDC-AE55-4E97D907761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73128A11-17D8-4CB7-A257-34D838CB93D3}"/>
              </a:ext>
            </a:extLst>
          </p:cNvPr>
          <p:cNvSpPr>
            <a:spLocks noGrp="1"/>
          </p:cNvSpPr>
          <p:nvPr>
            <p:ph type="dt" sz="half" idx="10"/>
          </p:nvPr>
        </p:nvSpPr>
        <p:spPr/>
        <p:txBody>
          <a:bodyPr/>
          <a:lstStyle/>
          <a:p>
            <a:fld id="{2396D4E2-60DA-42B4-8627-CBEC45266F4C}" type="datetimeFigureOut">
              <a:rPr lang="fr-FR" smtClean="0"/>
              <a:t>14/01/2024</a:t>
            </a:fld>
            <a:endParaRPr lang="fr-FR"/>
          </a:p>
        </p:txBody>
      </p:sp>
      <p:sp>
        <p:nvSpPr>
          <p:cNvPr id="6" name="Espace réservé du pied de page 5">
            <a:extLst>
              <a:ext uri="{FF2B5EF4-FFF2-40B4-BE49-F238E27FC236}">
                <a16:creationId xmlns:a16="http://schemas.microsoft.com/office/drawing/2014/main" id="{F7E1D9D8-2ECD-488C-A73A-B8FE9F8309B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DFE5972-6266-4B34-9E91-DFE65B1453C6}"/>
              </a:ext>
            </a:extLst>
          </p:cNvPr>
          <p:cNvSpPr>
            <a:spLocks noGrp="1"/>
          </p:cNvSpPr>
          <p:nvPr>
            <p:ph type="sldNum" sz="quarter" idx="12"/>
          </p:nvPr>
        </p:nvSpPr>
        <p:spPr/>
        <p:txBody>
          <a:bodyPr/>
          <a:lstStyle/>
          <a:p>
            <a:fld id="{C9A2BC7F-F65E-4413-B30B-F3645D2C3766}" type="slidenum">
              <a:rPr lang="fr-FR" smtClean="0"/>
              <a:t>‹N°›</a:t>
            </a:fld>
            <a:endParaRPr lang="fr-FR"/>
          </a:p>
        </p:txBody>
      </p:sp>
    </p:spTree>
    <p:extLst>
      <p:ext uri="{BB962C8B-B14F-4D97-AF65-F5344CB8AC3E}">
        <p14:creationId xmlns:p14="http://schemas.microsoft.com/office/powerpoint/2010/main" val="3277180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EB71A2-0DBE-450E-8339-D671865D3E1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B230020D-7504-476A-A45A-8A0E3643C3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7809DE5-B273-4820-8156-8B6E3F158386}"/>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4A31687-A09A-4826-8596-D725FEC47A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7123D6ED-F4A4-4484-9157-82F1D74FFE0A}"/>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5515289B-C7D3-402E-95BE-A8980E981357}"/>
              </a:ext>
            </a:extLst>
          </p:cNvPr>
          <p:cNvSpPr>
            <a:spLocks noGrp="1"/>
          </p:cNvSpPr>
          <p:nvPr>
            <p:ph type="dt" sz="half" idx="10"/>
          </p:nvPr>
        </p:nvSpPr>
        <p:spPr/>
        <p:txBody>
          <a:bodyPr/>
          <a:lstStyle/>
          <a:p>
            <a:fld id="{2396D4E2-60DA-42B4-8627-CBEC45266F4C}" type="datetimeFigureOut">
              <a:rPr lang="fr-FR" smtClean="0"/>
              <a:t>14/01/2024</a:t>
            </a:fld>
            <a:endParaRPr lang="fr-FR"/>
          </a:p>
        </p:txBody>
      </p:sp>
      <p:sp>
        <p:nvSpPr>
          <p:cNvPr id="8" name="Espace réservé du pied de page 7">
            <a:extLst>
              <a:ext uri="{FF2B5EF4-FFF2-40B4-BE49-F238E27FC236}">
                <a16:creationId xmlns:a16="http://schemas.microsoft.com/office/drawing/2014/main" id="{98A90E3B-D2F6-4365-A52C-05DB83A570F8}"/>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5472214A-3312-4B8C-BF71-9805FB8C2E79}"/>
              </a:ext>
            </a:extLst>
          </p:cNvPr>
          <p:cNvSpPr>
            <a:spLocks noGrp="1"/>
          </p:cNvSpPr>
          <p:nvPr>
            <p:ph type="sldNum" sz="quarter" idx="12"/>
          </p:nvPr>
        </p:nvSpPr>
        <p:spPr/>
        <p:txBody>
          <a:bodyPr/>
          <a:lstStyle/>
          <a:p>
            <a:fld id="{C9A2BC7F-F65E-4413-B30B-F3645D2C3766}" type="slidenum">
              <a:rPr lang="fr-FR" smtClean="0"/>
              <a:t>‹N°›</a:t>
            </a:fld>
            <a:endParaRPr lang="fr-FR"/>
          </a:p>
        </p:txBody>
      </p:sp>
    </p:spTree>
    <p:extLst>
      <p:ext uri="{BB962C8B-B14F-4D97-AF65-F5344CB8AC3E}">
        <p14:creationId xmlns:p14="http://schemas.microsoft.com/office/powerpoint/2010/main" val="2550602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170189-1614-4929-9242-B579E2D98928}"/>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B1E97459-D79A-4828-9029-B50EDF423FA5}"/>
              </a:ext>
            </a:extLst>
          </p:cNvPr>
          <p:cNvSpPr>
            <a:spLocks noGrp="1"/>
          </p:cNvSpPr>
          <p:nvPr>
            <p:ph type="dt" sz="half" idx="10"/>
          </p:nvPr>
        </p:nvSpPr>
        <p:spPr/>
        <p:txBody>
          <a:bodyPr/>
          <a:lstStyle/>
          <a:p>
            <a:fld id="{2396D4E2-60DA-42B4-8627-CBEC45266F4C}" type="datetimeFigureOut">
              <a:rPr lang="fr-FR" smtClean="0"/>
              <a:t>14/01/2024</a:t>
            </a:fld>
            <a:endParaRPr lang="fr-FR"/>
          </a:p>
        </p:txBody>
      </p:sp>
      <p:sp>
        <p:nvSpPr>
          <p:cNvPr id="4" name="Espace réservé du pied de page 3">
            <a:extLst>
              <a:ext uri="{FF2B5EF4-FFF2-40B4-BE49-F238E27FC236}">
                <a16:creationId xmlns:a16="http://schemas.microsoft.com/office/drawing/2014/main" id="{AEFD13E0-613F-4EAA-AA6F-411F12239AD2}"/>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7B990E6D-0AD3-427F-816A-B64C7FEBD699}"/>
              </a:ext>
            </a:extLst>
          </p:cNvPr>
          <p:cNvSpPr>
            <a:spLocks noGrp="1"/>
          </p:cNvSpPr>
          <p:nvPr>
            <p:ph type="sldNum" sz="quarter" idx="12"/>
          </p:nvPr>
        </p:nvSpPr>
        <p:spPr/>
        <p:txBody>
          <a:bodyPr/>
          <a:lstStyle/>
          <a:p>
            <a:fld id="{C9A2BC7F-F65E-4413-B30B-F3645D2C3766}" type="slidenum">
              <a:rPr lang="fr-FR" smtClean="0"/>
              <a:t>‹N°›</a:t>
            </a:fld>
            <a:endParaRPr lang="fr-FR"/>
          </a:p>
        </p:txBody>
      </p:sp>
    </p:spTree>
    <p:extLst>
      <p:ext uri="{BB962C8B-B14F-4D97-AF65-F5344CB8AC3E}">
        <p14:creationId xmlns:p14="http://schemas.microsoft.com/office/powerpoint/2010/main" val="1723069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F1435197-B61C-4A49-B06A-0447E9694139}"/>
              </a:ext>
            </a:extLst>
          </p:cNvPr>
          <p:cNvSpPr>
            <a:spLocks noGrp="1"/>
          </p:cNvSpPr>
          <p:nvPr>
            <p:ph type="dt" sz="half" idx="10"/>
          </p:nvPr>
        </p:nvSpPr>
        <p:spPr/>
        <p:txBody>
          <a:bodyPr/>
          <a:lstStyle/>
          <a:p>
            <a:fld id="{2396D4E2-60DA-42B4-8627-CBEC45266F4C}" type="datetimeFigureOut">
              <a:rPr lang="fr-FR" smtClean="0"/>
              <a:t>14/01/2024</a:t>
            </a:fld>
            <a:endParaRPr lang="fr-FR"/>
          </a:p>
        </p:txBody>
      </p:sp>
      <p:sp>
        <p:nvSpPr>
          <p:cNvPr id="3" name="Espace réservé du pied de page 2">
            <a:extLst>
              <a:ext uri="{FF2B5EF4-FFF2-40B4-BE49-F238E27FC236}">
                <a16:creationId xmlns:a16="http://schemas.microsoft.com/office/drawing/2014/main" id="{295D0D02-18A8-4070-944E-DD27BCE54279}"/>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5899E411-F1DA-439D-9731-AC375F24661A}"/>
              </a:ext>
            </a:extLst>
          </p:cNvPr>
          <p:cNvSpPr>
            <a:spLocks noGrp="1"/>
          </p:cNvSpPr>
          <p:nvPr>
            <p:ph type="sldNum" sz="quarter" idx="12"/>
          </p:nvPr>
        </p:nvSpPr>
        <p:spPr/>
        <p:txBody>
          <a:bodyPr/>
          <a:lstStyle/>
          <a:p>
            <a:fld id="{C9A2BC7F-F65E-4413-B30B-F3645D2C3766}" type="slidenum">
              <a:rPr lang="fr-FR" smtClean="0"/>
              <a:t>‹N°›</a:t>
            </a:fld>
            <a:endParaRPr lang="fr-FR"/>
          </a:p>
        </p:txBody>
      </p:sp>
    </p:spTree>
    <p:extLst>
      <p:ext uri="{BB962C8B-B14F-4D97-AF65-F5344CB8AC3E}">
        <p14:creationId xmlns:p14="http://schemas.microsoft.com/office/powerpoint/2010/main" val="2857957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830280-B236-470A-B6BE-3E1956E6B0F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E57B6CB4-B821-49CA-8AD7-E8CE2AD1D7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70BEC9C1-DAA3-4CFD-9B6B-B667726CA4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9B9A8ED0-957C-470B-AD48-32762DFF9F6F}"/>
              </a:ext>
            </a:extLst>
          </p:cNvPr>
          <p:cNvSpPr>
            <a:spLocks noGrp="1"/>
          </p:cNvSpPr>
          <p:nvPr>
            <p:ph type="dt" sz="half" idx="10"/>
          </p:nvPr>
        </p:nvSpPr>
        <p:spPr/>
        <p:txBody>
          <a:bodyPr/>
          <a:lstStyle/>
          <a:p>
            <a:fld id="{2396D4E2-60DA-42B4-8627-CBEC45266F4C}" type="datetimeFigureOut">
              <a:rPr lang="fr-FR" smtClean="0"/>
              <a:t>14/01/2024</a:t>
            </a:fld>
            <a:endParaRPr lang="fr-FR"/>
          </a:p>
        </p:txBody>
      </p:sp>
      <p:sp>
        <p:nvSpPr>
          <p:cNvPr id="6" name="Espace réservé du pied de page 5">
            <a:extLst>
              <a:ext uri="{FF2B5EF4-FFF2-40B4-BE49-F238E27FC236}">
                <a16:creationId xmlns:a16="http://schemas.microsoft.com/office/drawing/2014/main" id="{4A3F006C-9BB1-47A2-8B76-27FA4A62DC3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0945760-36C5-4E35-8ACE-48FED7FF1691}"/>
              </a:ext>
            </a:extLst>
          </p:cNvPr>
          <p:cNvSpPr>
            <a:spLocks noGrp="1"/>
          </p:cNvSpPr>
          <p:nvPr>
            <p:ph type="sldNum" sz="quarter" idx="12"/>
          </p:nvPr>
        </p:nvSpPr>
        <p:spPr/>
        <p:txBody>
          <a:bodyPr/>
          <a:lstStyle/>
          <a:p>
            <a:fld id="{C9A2BC7F-F65E-4413-B30B-F3645D2C3766}" type="slidenum">
              <a:rPr lang="fr-FR" smtClean="0"/>
              <a:t>‹N°›</a:t>
            </a:fld>
            <a:endParaRPr lang="fr-FR"/>
          </a:p>
        </p:txBody>
      </p:sp>
    </p:spTree>
    <p:extLst>
      <p:ext uri="{BB962C8B-B14F-4D97-AF65-F5344CB8AC3E}">
        <p14:creationId xmlns:p14="http://schemas.microsoft.com/office/powerpoint/2010/main" val="2420036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128ED8-9E07-4177-81C5-0D0253A1D2F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01278720-110F-44AE-9DA7-A31EA9EDF3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306FFF0B-69BD-4F13-84CB-BEE0742843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63A7E50-B22D-45FC-8620-972D003F0FA0}"/>
              </a:ext>
            </a:extLst>
          </p:cNvPr>
          <p:cNvSpPr>
            <a:spLocks noGrp="1"/>
          </p:cNvSpPr>
          <p:nvPr>
            <p:ph type="dt" sz="half" idx="10"/>
          </p:nvPr>
        </p:nvSpPr>
        <p:spPr/>
        <p:txBody>
          <a:bodyPr/>
          <a:lstStyle/>
          <a:p>
            <a:fld id="{2396D4E2-60DA-42B4-8627-CBEC45266F4C}" type="datetimeFigureOut">
              <a:rPr lang="fr-FR" smtClean="0"/>
              <a:t>14/01/2024</a:t>
            </a:fld>
            <a:endParaRPr lang="fr-FR"/>
          </a:p>
        </p:txBody>
      </p:sp>
      <p:sp>
        <p:nvSpPr>
          <p:cNvPr id="6" name="Espace réservé du pied de page 5">
            <a:extLst>
              <a:ext uri="{FF2B5EF4-FFF2-40B4-BE49-F238E27FC236}">
                <a16:creationId xmlns:a16="http://schemas.microsoft.com/office/drawing/2014/main" id="{5469CD41-7DFE-418F-B629-ED0F11EAC82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D8309EC-8CE5-4F25-86DE-6277AAE4F36B}"/>
              </a:ext>
            </a:extLst>
          </p:cNvPr>
          <p:cNvSpPr>
            <a:spLocks noGrp="1"/>
          </p:cNvSpPr>
          <p:nvPr>
            <p:ph type="sldNum" sz="quarter" idx="12"/>
          </p:nvPr>
        </p:nvSpPr>
        <p:spPr/>
        <p:txBody>
          <a:bodyPr/>
          <a:lstStyle/>
          <a:p>
            <a:fld id="{C9A2BC7F-F65E-4413-B30B-F3645D2C3766}" type="slidenum">
              <a:rPr lang="fr-FR" smtClean="0"/>
              <a:t>‹N°›</a:t>
            </a:fld>
            <a:endParaRPr lang="fr-FR"/>
          </a:p>
        </p:txBody>
      </p:sp>
    </p:spTree>
    <p:extLst>
      <p:ext uri="{BB962C8B-B14F-4D97-AF65-F5344CB8AC3E}">
        <p14:creationId xmlns:p14="http://schemas.microsoft.com/office/powerpoint/2010/main" val="1875390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2250C47-BA11-4EB2-A257-2D0A2B1FB1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9FC5ACF-0F21-45FE-9313-95342A95DE7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E185C6C-F43F-42B2-839B-825E4B1122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96D4E2-60DA-42B4-8627-CBEC45266F4C}" type="datetimeFigureOut">
              <a:rPr lang="fr-FR" smtClean="0"/>
              <a:t>14/01/2024</a:t>
            </a:fld>
            <a:endParaRPr lang="fr-FR"/>
          </a:p>
        </p:txBody>
      </p:sp>
      <p:sp>
        <p:nvSpPr>
          <p:cNvPr id="5" name="Espace réservé du pied de page 4">
            <a:extLst>
              <a:ext uri="{FF2B5EF4-FFF2-40B4-BE49-F238E27FC236}">
                <a16:creationId xmlns:a16="http://schemas.microsoft.com/office/drawing/2014/main" id="{84369738-7AAC-42E4-AE42-5EE4D707DE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74804210-666E-492D-BFCC-07AE08B533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A2BC7F-F65E-4413-B30B-F3645D2C3766}" type="slidenum">
              <a:rPr lang="fr-FR" smtClean="0"/>
              <a:t>‹N°›</a:t>
            </a:fld>
            <a:endParaRPr lang="fr-FR"/>
          </a:p>
        </p:txBody>
      </p:sp>
    </p:spTree>
    <p:extLst>
      <p:ext uri="{BB962C8B-B14F-4D97-AF65-F5344CB8AC3E}">
        <p14:creationId xmlns:p14="http://schemas.microsoft.com/office/powerpoint/2010/main" val="21628072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63552" y="1556792"/>
            <a:ext cx="6400800" cy="792088"/>
          </a:xfrm>
          <a:ln w="3175">
            <a:solidFill>
              <a:schemeClr val="tx1"/>
            </a:solidFill>
          </a:ln>
          <a:effectLst>
            <a:outerShdw blurRad="50800" dist="38100" dir="2700000" algn="tl" rotWithShape="0">
              <a:prstClr val="black">
                <a:alpha val="40000"/>
              </a:prstClr>
            </a:outerShdw>
          </a:effectLst>
        </p:spPr>
        <p:txBody>
          <a:bodyPr>
            <a:normAutofit/>
          </a:bodyPr>
          <a:lstStyle/>
          <a:p>
            <a:r>
              <a:rPr lang="fr-FR" sz="2000" b="1" dirty="0"/>
              <a:t>Département d’Informatique</a:t>
            </a:r>
          </a:p>
          <a:p>
            <a:r>
              <a:rPr lang="fr-FR" sz="2000" b="1" dirty="0"/>
              <a:t>Master 1 Réseaux et Systèmes Distribués  (RSD)</a:t>
            </a:r>
          </a:p>
        </p:txBody>
      </p:sp>
      <p:pic>
        <p:nvPicPr>
          <p:cNvPr id="1026" name="Picture 2" descr="https://www.univ-tlemcen.dz/assets/img/logo-fr.png"/>
          <p:cNvPicPr>
            <a:picLocks noChangeAspect="1" noChangeArrowheads="1"/>
          </p:cNvPicPr>
          <p:nvPr/>
        </p:nvPicPr>
        <p:blipFill>
          <a:blip r:embed="rId2" cstate="print"/>
          <a:srcRect/>
          <a:stretch>
            <a:fillRect/>
          </a:stretch>
        </p:blipFill>
        <p:spPr bwMode="auto">
          <a:xfrm>
            <a:off x="6240016" y="260648"/>
            <a:ext cx="3333750" cy="1238250"/>
          </a:xfrm>
          <a:prstGeom prst="rect">
            <a:avLst/>
          </a:prstGeom>
          <a:noFill/>
        </p:spPr>
      </p:pic>
      <p:sp>
        <p:nvSpPr>
          <p:cNvPr id="5" name="Sous-titre 2"/>
          <p:cNvSpPr txBox="1">
            <a:spLocks/>
          </p:cNvSpPr>
          <p:nvPr/>
        </p:nvSpPr>
        <p:spPr>
          <a:xfrm>
            <a:off x="1847528" y="2852936"/>
            <a:ext cx="8568952" cy="648072"/>
          </a:xfrm>
          <a:prstGeom prst="rect">
            <a:avLst/>
          </a:prstGeom>
          <a:ln w="3175">
            <a:noFill/>
          </a:ln>
          <a:effectLst/>
          <a:scene3d>
            <a:camera prst="orthographicFront"/>
            <a:lightRig rig="threePt" dir="t"/>
          </a:scene3d>
          <a:sp3d>
            <a:bevelT/>
          </a:sp3d>
        </p:spPr>
        <p:txBody>
          <a:bodyPr vert="horz" lIns="91440" tIns="45720" rIns="91440" bIns="45720" rtlCol="0">
            <a:noAutofit/>
          </a:bodyPr>
          <a:lstStyle/>
          <a:p>
            <a:pPr algn="ctr">
              <a:spcBef>
                <a:spcPct val="20000"/>
              </a:spcBef>
              <a:defRPr/>
            </a:pPr>
            <a:r>
              <a:rPr lang="fr-FR" sz="3600" b="1" dirty="0">
                <a:solidFill>
                  <a:srgbClr val="C00000"/>
                </a:solidFill>
                <a:effectLst>
                  <a:outerShdw blurRad="38100" dist="38100" dir="2700000" algn="tl">
                    <a:srgbClr val="000000">
                      <a:alpha val="43137"/>
                    </a:srgbClr>
                  </a:outerShdw>
                </a:effectLst>
              </a:rPr>
              <a:t>Serveur proxy &amp; pare-feu (Firewall)</a:t>
            </a:r>
          </a:p>
        </p:txBody>
      </p:sp>
      <p:sp>
        <p:nvSpPr>
          <p:cNvPr id="6" name="ZoneTexte 5"/>
          <p:cNvSpPr txBox="1"/>
          <p:nvPr/>
        </p:nvSpPr>
        <p:spPr>
          <a:xfrm>
            <a:off x="1919537" y="5734998"/>
            <a:ext cx="3198761" cy="646331"/>
          </a:xfrm>
          <a:prstGeom prst="rect">
            <a:avLst/>
          </a:prstGeom>
          <a:noFill/>
        </p:spPr>
        <p:txBody>
          <a:bodyPr wrap="none" rtlCol="0">
            <a:spAutoFit/>
          </a:bodyPr>
          <a:lstStyle/>
          <a:p>
            <a:r>
              <a:rPr lang="fr-FR" b="1" dirty="0"/>
              <a:t>Mme Asma SARI née AMRAOUI</a:t>
            </a:r>
          </a:p>
          <a:p>
            <a:r>
              <a:rPr lang="fr-FR" dirty="0"/>
              <a:t>amraoui.asma@gmail.com</a:t>
            </a:r>
          </a:p>
        </p:txBody>
      </p:sp>
      <p:sp>
        <p:nvSpPr>
          <p:cNvPr id="35842" name="AutoShape 2" descr="Résultat de recherche d'images pour &quot;administration réseau&quot;"/>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35844" name="Picture 4" descr="http://www.abc-informatik.fr/images/reseaux/abc-informatik-administration-630x300.jpg"/>
          <p:cNvPicPr>
            <a:picLocks noChangeAspect="1" noChangeArrowheads="1"/>
          </p:cNvPicPr>
          <p:nvPr/>
        </p:nvPicPr>
        <p:blipFill>
          <a:blip r:embed="rId3" cstate="print"/>
          <a:srcRect/>
          <a:stretch>
            <a:fillRect/>
          </a:stretch>
        </p:blipFill>
        <p:spPr bwMode="auto">
          <a:xfrm>
            <a:off x="4295800" y="3645024"/>
            <a:ext cx="4176464" cy="198879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28459B-112A-4E6D-832B-641C3356527B}"/>
              </a:ext>
            </a:extLst>
          </p:cNvPr>
          <p:cNvSpPr>
            <a:spLocks noGrp="1"/>
          </p:cNvSpPr>
          <p:nvPr>
            <p:ph type="title"/>
          </p:nvPr>
        </p:nvSpPr>
        <p:spPr/>
        <p:txBody>
          <a:bodyPr/>
          <a:lstStyle/>
          <a:p>
            <a:r>
              <a:rPr lang="fr-FR" b="1" dirty="0">
                <a:solidFill>
                  <a:srgbClr val="C00000"/>
                </a:solidFill>
              </a:rPr>
              <a:t>Avantages</a:t>
            </a:r>
            <a:endParaRPr lang="fr-FR" dirty="0"/>
          </a:p>
        </p:txBody>
      </p:sp>
      <p:sp>
        <p:nvSpPr>
          <p:cNvPr id="3" name="Espace réservé du contenu 2">
            <a:extLst>
              <a:ext uri="{FF2B5EF4-FFF2-40B4-BE49-F238E27FC236}">
                <a16:creationId xmlns:a16="http://schemas.microsoft.com/office/drawing/2014/main" id="{8482A668-5324-427B-9865-EFD065A5E747}"/>
              </a:ext>
            </a:extLst>
          </p:cNvPr>
          <p:cNvSpPr>
            <a:spLocks noGrp="1"/>
          </p:cNvSpPr>
          <p:nvPr>
            <p:ph idx="1"/>
          </p:nvPr>
        </p:nvSpPr>
        <p:spPr/>
        <p:txBody>
          <a:bodyPr/>
          <a:lstStyle/>
          <a:p>
            <a:endParaRPr lang="fr-FR"/>
          </a:p>
        </p:txBody>
      </p:sp>
      <p:pic>
        <p:nvPicPr>
          <p:cNvPr id="3074" name="Picture 2" descr="Les serveurs proxy peuvent débloquer l’accès à des sites web bloqués.">
            <a:extLst>
              <a:ext uri="{FF2B5EF4-FFF2-40B4-BE49-F238E27FC236}">
                <a16:creationId xmlns:a16="http://schemas.microsoft.com/office/drawing/2014/main" id="{61F6E916-6175-48AA-BAAC-E06A34FC5C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1252" y="1835172"/>
            <a:ext cx="9530687" cy="43322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33136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066495-CC26-4167-9A92-DBCCECC3E25B}"/>
              </a:ext>
            </a:extLst>
          </p:cNvPr>
          <p:cNvSpPr>
            <a:spLocks noGrp="1"/>
          </p:cNvSpPr>
          <p:nvPr>
            <p:ph type="title"/>
          </p:nvPr>
        </p:nvSpPr>
        <p:spPr/>
        <p:txBody>
          <a:bodyPr/>
          <a:lstStyle/>
          <a:p>
            <a:r>
              <a:rPr lang="fr-FR" b="1" dirty="0">
                <a:solidFill>
                  <a:srgbClr val="C00000"/>
                </a:solidFill>
              </a:rPr>
              <a:t>Inconvénients</a:t>
            </a:r>
          </a:p>
        </p:txBody>
      </p:sp>
      <p:sp>
        <p:nvSpPr>
          <p:cNvPr id="3" name="Espace réservé du contenu 2">
            <a:extLst>
              <a:ext uri="{FF2B5EF4-FFF2-40B4-BE49-F238E27FC236}">
                <a16:creationId xmlns:a16="http://schemas.microsoft.com/office/drawing/2014/main" id="{05237C84-87AE-49A9-9A6F-F11A18F4D30A}"/>
              </a:ext>
            </a:extLst>
          </p:cNvPr>
          <p:cNvSpPr>
            <a:spLocks noGrp="1"/>
          </p:cNvSpPr>
          <p:nvPr>
            <p:ph idx="1"/>
          </p:nvPr>
        </p:nvSpPr>
        <p:spPr/>
        <p:txBody>
          <a:bodyPr/>
          <a:lstStyle/>
          <a:p>
            <a:pPr>
              <a:buFont typeface="Wingdings" panose="05000000000000000000" pitchFamily="2" charset="2"/>
              <a:buChar char="q"/>
            </a:pPr>
            <a:r>
              <a:rPr lang="fr-FR" dirty="0"/>
              <a:t>Lenteur</a:t>
            </a:r>
          </a:p>
          <a:p>
            <a:pPr>
              <a:buFont typeface="Wingdings" panose="05000000000000000000" pitchFamily="2" charset="2"/>
              <a:buChar char="q"/>
            </a:pPr>
            <a:r>
              <a:rPr lang="fr-FR" dirty="0"/>
              <a:t>Pas de chiffrement</a:t>
            </a:r>
          </a:p>
          <a:p>
            <a:pPr>
              <a:buFont typeface="Wingdings" panose="05000000000000000000" pitchFamily="2" charset="2"/>
              <a:buChar char="q"/>
            </a:pPr>
            <a:r>
              <a:rPr lang="fr-FR" i="0" dirty="0">
                <a:solidFill>
                  <a:srgbClr val="212234"/>
                </a:solidFill>
                <a:effectLst/>
                <a:latin typeface="Graphik LC Web"/>
              </a:rPr>
              <a:t>Journalisation de l’historique de navigation</a:t>
            </a:r>
          </a:p>
          <a:p>
            <a:pPr>
              <a:buFont typeface="Wingdings" panose="05000000000000000000" pitchFamily="2" charset="2"/>
              <a:buChar char="q"/>
            </a:pPr>
            <a:endParaRPr lang="fr-FR" dirty="0"/>
          </a:p>
          <a:p>
            <a:pPr>
              <a:buFont typeface="Wingdings" panose="05000000000000000000" pitchFamily="2" charset="2"/>
              <a:buChar char="q"/>
            </a:pPr>
            <a:endParaRPr lang="fr-FR" dirty="0"/>
          </a:p>
        </p:txBody>
      </p:sp>
    </p:spTree>
    <p:extLst>
      <p:ext uri="{BB962C8B-B14F-4D97-AF65-F5344CB8AC3E}">
        <p14:creationId xmlns:p14="http://schemas.microsoft.com/office/powerpoint/2010/main" val="11835101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64E95A-16EC-4B8B-9BE3-15EC28A664E6}"/>
              </a:ext>
            </a:extLst>
          </p:cNvPr>
          <p:cNvSpPr>
            <a:spLocks noGrp="1"/>
          </p:cNvSpPr>
          <p:nvPr>
            <p:ph type="title"/>
          </p:nvPr>
        </p:nvSpPr>
        <p:spPr/>
        <p:txBody>
          <a:bodyPr/>
          <a:lstStyle/>
          <a:p>
            <a:r>
              <a:rPr lang="fr-FR" b="1" dirty="0">
                <a:solidFill>
                  <a:srgbClr val="C00000"/>
                </a:solidFill>
              </a:rPr>
              <a:t>Tor (</a:t>
            </a:r>
            <a:r>
              <a:rPr lang="fr-FR" b="0" i="0" dirty="0">
                <a:solidFill>
                  <a:srgbClr val="C00000"/>
                </a:solidFill>
                <a:effectLst/>
                <a:latin typeface="Roboto" panose="02000000000000000000" pitchFamily="2" charset="0"/>
              </a:rPr>
              <a:t>The </a:t>
            </a:r>
            <a:r>
              <a:rPr lang="fr-FR" b="0" i="0" dirty="0" err="1">
                <a:solidFill>
                  <a:srgbClr val="C00000"/>
                </a:solidFill>
                <a:effectLst/>
                <a:latin typeface="Roboto" panose="02000000000000000000" pitchFamily="2" charset="0"/>
              </a:rPr>
              <a:t>Onion</a:t>
            </a:r>
            <a:r>
              <a:rPr lang="fr-FR" b="0" i="0" dirty="0">
                <a:solidFill>
                  <a:srgbClr val="C00000"/>
                </a:solidFill>
                <a:effectLst/>
                <a:latin typeface="Roboto" panose="02000000000000000000" pitchFamily="2" charset="0"/>
              </a:rPr>
              <a:t> Router )</a:t>
            </a:r>
            <a:endParaRPr lang="fr-FR" b="1" dirty="0">
              <a:solidFill>
                <a:srgbClr val="C00000"/>
              </a:solidFill>
            </a:endParaRPr>
          </a:p>
        </p:txBody>
      </p:sp>
      <p:sp>
        <p:nvSpPr>
          <p:cNvPr id="3" name="Espace réservé du contenu 2">
            <a:extLst>
              <a:ext uri="{FF2B5EF4-FFF2-40B4-BE49-F238E27FC236}">
                <a16:creationId xmlns:a16="http://schemas.microsoft.com/office/drawing/2014/main" id="{8F23E13B-1CB5-4D7A-BED3-75F4363B53AD}"/>
              </a:ext>
            </a:extLst>
          </p:cNvPr>
          <p:cNvSpPr>
            <a:spLocks noGrp="1"/>
          </p:cNvSpPr>
          <p:nvPr>
            <p:ph idx="1"/>
          </p:nvPr>
        </p:nvSpPr>
        <p:spPr/>
        <p:txBody>
          <a:bodyPr>
            <a:normAutofit fontScale="92500"/>
          </a:bodyPr>
          <a:lstStyle/>
          <a:p>
            <a:pPr algn="just">
              <a:buFont typeface="Wingdings" panose="05000000000000000000" pitchFamily="2" charset="2"/>
              <a:buChar char="q"/>
            </a:pPr>
            <a:r>
              <a:rPr lang="fr-FR" sz="2400" b="0" i="0" dirty="0">
                <a:solidFill>
                  <a:srgbClr val="1E222A"/>
                </a:solidFill>
                <a:effectLst/>
                <a:latin typeface="Roboto" panose="02000000000000000000" pitchFamily="2" charset="0"/>
              </a:rPr>
              <a:t>Tor</a:t>
            </a:r>
            <a:r>
              <a:rPr lang="fr-FR" sz="2400" b="1" i="0" dirty="0">
                <a:solidFill>
                  <a:srgbClr val="1E222A"/>
                </a:solidFill>
                <a:effectLst/>
                <a:latin typeface="Roboto" panose="02000000000000000000" pitchFamily="2" charset="0"/>
              </a:rPr>
              <a:t> </a:t>
            </a:r>
            <a:r>
              <a:rPr lang="fr-FR" sz="2400" b="0" i="0" dirty="0">
                <a:solidFill>
                  <a:srgbClr val="1E222A"/>
                </a:solidFill>
                <a:effectLst/>
                <a:latin typeface="Roboto" panose="02000000000000000000" pitchFamily="2" charset="0"/>
              </a:rPr>
              <a:t>est un logiciel libre et gratuit qui rend votre trafic Internet anonyme à l’aide de diverses couches de chiffrement. Lorsque vous utilisez Tor, votre trafic passe à travers une série de relais (aussi appelés « nœuds »), pour brouiller votre point d’entrée, avant de vous afficher le site que vous souhaitez visiter.</a:t>
            </a:r>
          </a:p>
          <a:p>
            <a:pPr algn="just" fontAlgn="base">
              <a:buFont typeface="Wingdings" panose="05000000000000000000" pitchFamily="2" charset="2"/>
              <a:buChar char="q"/>
            </a:pPr>
            <a:r>
              <a:rPr lang="fr-FR" sz="2400" b="0" i="0" dirty="0">
                <a:solidFill>
                  <a:srgbClr val="1E222A"/>
                </a:solidFill>
                <a:effectLst/>
                <a:latin typeface="Roboto" panose="02000000000000000000" pitchFamily="2" charset="0"/>
              </a:rPr>
              <a:t>Chaque nœud Tor retire une couche de chiffrement pour révéler le prochain relais de votre trafic. Une fois toutes les couches déchiffrées, le dernier nœud envoie votre trafic vers le site web que vous souhaitez visiter. </a:t>
            </a:r>
          </a:p>
          <a:p>
            <a:pPr algn="just" fontAlgn="base">
              <a:buFont typeface="Wingdings" panose="05000000000000000000" pitchFamily="2" charset="2"/>
              <a:buChar char="q"/>
            </a:pPr>
            <a:r>
              <a:rPr lang="fr-FR" sz="2400" b="0" i="0" dirty="0">
                <a:solidFill>
                  <a:srgbClr val="1E222A"/>
                </a:solidFill>
                <a:effectLst/>
                <a:latin typeface="Roboto" panose="02000000000000000000" pitchFamily="2" charset="0"/>
              </a:rPr>
              <a:t>C’est un navigateur web spécial dans lequel toute activité est extrêmement camouflée, et il est spécialement conçu pour permettre l’accès au </a:t>
            </a:r>
            <a:r>
              <a:rPr lang="fr-FR" sz="2400" dirty="0" err="1">
                <a:latin typeface="Roboto" panose="02000000000000000000" pitchFamily="2" charset="0"/>
              </a:rPr>
              <a:t>dark</a:t>
            </a:r>
            <a:r>
              <a:rPr lang="fr-FR" sz="2400" dirty="0">
                <a:latin typeface="Roboto" panose="02000000000000000000" pitchFamily="2" charset="0"/>
              </a:rPr>
              <a:t> web. </a:t>
            </a:r>
          </a:p>
          <a:p>
            <a:pPr algn="just">
              <a:buFont typeface="Wingdings" panose="05000000000000000000" pitchFamily="2" charset="2"/>
              <a:buChar char="q"/>
            </a:pPr>
            <a:r>
              <a:rPr lang="fr-FR" sz="2400" dirty="0">
                <a:solidFill>
                  <a:srgbClr val="1E222A"/>
                </a:solidFill>
                <a:latin typeface="Roboto" panose="02000000000000000000" pitchFamily="2" charset="0"/>
              </a:rPr>
              <a:t>Tor est une ressource précieuse que les journalistes, les activistes et les lanc</a:t>
            </a:r>
            <a:r>
              <a:rPr lang="fr-FR" sz="2400" b="0" i="0" dirty="0">
                <a:solidFill>
                  <a:srgbClr val="1E222A"/>
                </a:solidFill>
                <a:effectLst/>
                <a:latin typeface="Roboto" panose="02000000000000000000" pitchFamily="2" charset="0"/>
              </a:rPr>
              <a:t>eurs d’alerte utilisent pour contourner la censure et la surveillance gouvernementales, mais il peut s’avérer assez lourd pour une navigation normale sur le web.</a:t>
            </a:r>
          </a:p>
          <a:p>
            <a:pPr algn="just" fontAlgn="base">
              <a:buFont typeface="Wingdings" panose="05000000000000000000" pitchFamily="2" charset="2"/>
              <a:buChar char="q"/>
            </a:pPr>
            <a:endParaRPr lang="fr-FR" sz="2400" b="0" i="0" dirty="0">
              <a:solidFill>
                <a:srgbClr val="1E222A"/>
              </a:solidFill>
              <a:effectLst/>
              <a:latin typeface="Roboto" panose="02000000000000000000" pitchFamily="2" charset="0"/>
            </a:endParaRPr>
          </a:p>
          <a:p>
            <a:pPr algn="just">
              <a:buFont typeface="Wingdings" panose="05000000000000000000" pitchFamily="2" charset="2"/>
              <a:buChar char="q"/>
            </a:pPr>
            <a:endParaRPr lang="fr-FR" sz="2400" dirty="0"/>
          </a:p>
        </p:txBody>
      </p:sp>
    </p:spTree>
    <p:extLst>
      <p:ext uri="{BB962C8B-B14F-4D97-AF65-F5344CB8AC3E}">
        <p14:creationId xmlns:p14="http://schemas.microsoft.com/office/powerpoint/2010/main" val="1544756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F7BC0A-50E3-4D74-A1D0-8C0D7087E1C8}"/>
              </a:ext>
            </a:extLst>
          </p:cNvPr>
          <p:cNvSpPr>
            <a:spLocks noGrp="1"/>
          </p:cNvSpPr>
          <p:nvPr>
            <p:ph type="title"/>
          </p:nvPr>
        </p:nvSpPr>
        <p:spPr/>
        <p:txBody>
          <a:bodyPr>
            <a:normAutofit/>
          </a:bodyPr>
          <a:lstStyle/>
          <a:p>
            <a:pPr algn="l" fontAlgn="base"/>
            <a:r>
              <a:rPr lang="fr-FR" b="1" i="0" dirty="0">
                <a:solidFill>
                  <a:srgbClr val="C00000"/>
                </a:solidFill>
                <a:effectLst/>
                <a:latin typeface="Roboto" panose="02000000000000000000" pitchFamily="2" charset="0"/>
              </a:rPr>
              <a:t>Tor Vs VPN</a:t>
            </a:r>
            <a:endParaRPr lang="fr-FR" b="1" dirty="0">
              <a:solidFill>
                <a:srgbClr val="C00000"/>
              </a:solidFill>
            </a:endParaRPr>
          </a:p>
        </p:txBody>
      </p:sp>
      <p:sp>
        <p:nvSpPr>
          <p:cNvPr id="3" name="Espace réservé du contenu 2">
            <a:extLst>
              <a:ext uri="{FF2B5EF4-FFF2-40B4-BE49-F238E27FC236}">
                <a16:creationId xmlns:a16="http://schemas.microsoft.com/office/drawing/2014/main" id="{6B5321F0-F616-4417-8E2C-D0C75CB74EB0}"/>
              </a:ext>
            </a:extLst>
          </p:cNvPr>
          <p:cNvSpPr>
            <a:spLocks noGrp="1"/>
          </p:cNvSpPr>
          <p:nvPr>
            <p:ph idx="1"/>
          </p:nvPr>
        </p:nvSpPr>
        <p:spPr/>
        <p:txBody>
          <a:bodyPr>
            <a:normAutofit fontScale="92500"/>
          </a:bodyPr>
          <a:lstStyle/>
          <a:p>
            <a:pPr algn="just" fontAlgn="base">
              <a:buFont typeface="Wingdings" panose="05000000000000000000" pitchFamily="2" charset="2"/>
              <a:buChar char="q"/>
            </a:pPr>
            <a:r>
              <a:rPr lang="fr-FR" b="0" i="0" dirty="0">
                <a:solidFill>
                  <a:srgbClr val="1E222A"/>
                </a:solidFill>
                <a:effectLst/>
                <a:latin typeface="Roboto" panose="02000000000000000000" pitchFamily="2" charset="0"/>
              </a:rPr>
              <a:t>TOR offre un chiffrement </a:t>
            </a:r>
            <a:r>
              <a:rPr lang="fr-FR" b="0" i="0" dirty="0" err="1">
                <a:solidFill>
                  <a:srgbClr val="1E222A"/>
                </a:solidFill>
                <a:effectLst/>
                <a:latin typeface="Roboto" panose="02000000000000000000" pitchFamily="2" charset="0"/>
              </a:rPr>
              <a:t>multi-couches</a:t>
            </a:r>
            <a:r>
              <a:rPr lang="fr-FR" b="0" i="0" dirty="0">
                <a:solidFill>
                  <a:srgbClr val="1E222A"/>
                </a:solidFill>
                <a:effectLst/>
                <a:latin typeface="Roboto" panose="02000000000000000000" pitchFamily="2" charset="0"/>
              </a:rPr>
              <a:t> et le système de nœuds donnent à Tor une longueur d’avance. </a:t>
            </a:r>
          </a:p>
          <a:p>
            <a:pPr lvl="1" algn="just" fontAlgn="base">
              <a:buFont typeface="Wingdings" panose="05000000000000000000" pitchFamily="2" charset="2"/>
              <a:buChar char="q"/>
            </a:pPr>
            <a:r>
              <a:rPr lang="fr-FR" b="0" i="0" dirty="0">
                <a:solidFill>
                  <a:srgbClr val="1E222A"/>
                </a:solidFill>
                <a:effectLst/>
                <a:latin typeface="Roboto" panose="02000000000000000000" pitchFamily="2" charset="0"/>
              </a:rPr>
              <a:t>Bien qu’incroyablement efficace pour anonymiser et dissimuler votre position réelle, la connexion est très lente et ne couvre que votre activité sur le navigateur Tor ; </a:t>
            </a:r>
          </a:p>
          <a:p>
            <a:pPr lvl="1" algn="just" fontAlgn="base">
              <a:buFont typeface="Wingdings" panose="05000000000000000000" pitchFamily="2" charset="2"/>
              <a:buChar char="q"/>
            </a:pPr>
            <a:r>
              <a:rPr lang="fr-FR" b="0" i="0" dirty="0">
                <a:solidFill>
                  <a:srgbClr val="1E222A"/>
                </a:solidFill>
                <a:effectLst/>
                <a:latin typeface="Roboto" panose="02000000000000000000" pitchFamily="2" charset="0"/>
              </a:rPr>
              <a:t>les données ou le trafic Internet des autres applications restent exposés.</a:t>
            </a:r>
          </a:p>
          <a:p>
            <a:pPr algn="just" fontAlgn="base">
              <a:buFont typeface="Wingdings" panose="05000000000000000000" pitchFamily="2" charset="2"/>
              <a:buChar char="q"/>
            </a:pPr>
            <a:r>
              <a:rPr lang="fr-FR" b="0" i="0" dirty="0">
                <a:solidFill>
                  <a:srgbClr val="1E222A"/>
                </a:solidFill>
                <a:effectLst/>
                <a:latin typeface="Roboto" panose="02000000000000000000" pitchFamily="2" charset="0"/>
              </a:rPr>
              <a:t>Les VPN acheminent généralement tout à travers une seule couche de chiffrement. </a:t>
            </a:r>
          </a:p>
          <a:p>
            <a:pPr lvl="1" algn="just" fontAlgn="base">
              <a:buFont typeface="Wingdings" panose="05000000000000000000" pitchFamily="2" charset="2"/>
              <a:buChar char="q"/>
            </a:pPr>
            <a:r>
              <a:rPr lang="fr-FR" b="0" i="0" dirty="0">
                <a:solidFill>
                  <a:srgbClr val="1E222A"/>
                </a:solidFill>
                <a:effectLst/>
                <a:latin typeface="Roboto" panose="02000000000000000000" pitchFamily="2" charset="0"/>
              </a:rPr>
              <a:t>Cela est loin d’égaler l’anonymat extrême des nœuds décentralisés de Tor, mais contrairement à Tor, les VPN fournissent un véritable chiffrement de bout en bout pour toutes les données et le trafic, et ils vous permettent de choisir </a:t>
            </a:r>
            <a:r>
              <a:rPr lang="fr-FR" b="0" i="0" dirty="0">
                <a:effectLst/>
                <a:latin typeface="Roboto" panose="02000000000000000000" pitchFamily="2" charset="0"/>
              </a:rPr>
              <a:t>l’</a:t>
            </a:r>
            <a:r>
              <a:rPr lang="fr-FR" b="0" i="0" u="none" strike="noStrike" dirty="0">
                <a:effectLst/>
                <a:latin typeface="Roboto" panose="02000000000000000000" pitchFamily="2" charset="0"/>
              </a:rPr>
              <a:t>emplacement de votre serveur</a:t>
            </a:r>
            <a:r>
              <a:rPr lang="fr-FR" b="0" i="0" dirty="0">
                <a:effectLst/>
                <a:latin typeface="Roboto" panose="02000000000000000000" pitchFamily="2" charset="0"/>
              </a:rPr>
              <a:t>.</a:t>
            </a:r>
          </a:p>
          <a:p>
            <a:pPr algn="just">
              <a:buFont typeface="Wingdings" panose="05000000000000000000" pitchFamily="2" charset="2"/>
              <a:buChar char="q"/>
            </a:pPr>
            <a:endParaRPr lang="fr-FR" dirty="0"/>
          </a:p>
        </p:txBody>
      </p:sp>
    </p:spTree>
    <p:extLst>
      <p:ext uri="{BB962C8B-B14F-4D97-AF65-F5344CB8AC3E}">
        <p14:creationId xmlns:p14="http://schemas.microsoft.com/office/powerpoint/2010/main" val="2997248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4F6505-9233-4439-A144-DE98178E55B7}"/>
              </a:ext>
            </a:extLst>
          </p:cNvPr>
          <p:cNvSpPr>
            <a:spLocks noGrp="1"/>
          </p:cNvSpPr>
          <p:nvPr>
            <p:ph type="title"/>
          </p:nvPr>
        </p:nvSpPr>
        <p:spPr/>
        <p:txBody>
          <a:bodyPr/>
          <a:lstStyle/>
          <a:p>
            <a:r>
              <a:rPr lang="fr-FR" b="1" i="0" dirty="0">
                <a:solidFill>
                  <a:srgbClr val="C00000"/>
                </a:solidFill>
                <a:effectLst/>
                <a:latin typeface="Roboto" panose="02000000000000000000" pitchFamily="2" charset="0"/>
              </a:rPr>
              <a:t>Proxy Vs VPN</a:t>
            </a:r>
            <a:endParaRPr lang="fr-FR" dirty="0">
              <a:solidFill>
                <a:srgbClr val="C00000"/>
              </a:solidFill>
            </a:endParaRPr>
          </a:p>
        </p:txBody>
      </p:sp>
      <p:sp>
        <p:nvSpPr>
          <p:cNvPr id="3" name="Espace réservé du contenu 2">
            <a:extLst>
              <a:ext uri="{FF2B5EF4-FFF2-40B4-BE49-F238E27FC236}">
                <a16:creationId xmlns:a16="http://schemas.microsoft.com/office/drawing/2014/main" id="{AE350B19-B37E-490C-8EB1-6A71A875A14D}"/>
              </a:ext>
            </a:extLst>
          </p:cNvPr>
          <p:cNvSpPr>
            <a:spLocks noGrp="1"/>
          </p:cNvSpPr>
          <p:nvPr>
            <p:ph idx="1"/>
          </p:nvPr>
        </p:nvSpPr>
        <p:spPr/>
        <p:txBody>
          <a:bodyPr>
            <a:normAutofit/>
          </a:bodyPr>
          <a:lstStyle/>
          <a:p>
            <a:pPr algn="just" fontAlgn="base">
              <a:buFont typeface="Wingdings" panose="05000000000000000000" pitchFamily="2" charset="2"/>
              <a:buChar char="q"/>
            </a:pPr>
            <a:r>
              <a:rPr lang="fr-FR" b="0" i="0" dirty="0">
                <a:solidFill>
                  <a:srgbClr val="1E222A"/>
                </a:solidFill>
                <a:effectLst/>
                <a:latin typeface="Roboto" panose="02000000000000000000" pitchFamily="2" charset="0"/>
              </a:rPr>
              <a:t>Les proxys ne chiffrent pas votre trafic Internet. Cela signifie que si vous vous trouvez sur un réseau Wi-Fi non sécurisé, toute personne connectée au même réseau peut épier votre activité en ligne.</a:t>
            </a:r>
          </a:p>
          <a:p>
            <a:pPr algn="just" fontAlgn="base">
              <a:buFont typeface="Wingdings" panose="05000000000000000000" pitchFamily="2" charset="2"/>
              <a:buChar char="q"/>
            </a:pPr>
            <a:r>
              <a:rPr lang="fr-FR" b="0" i="0" dirty="0">
                <a:solidFill>
                  <a:srgbClr val="1E222A"/>
                </a:solidFill>
                <a:effectLst/>
                <a:latin typeface="Roboto" panose="02000000000000000000" pitchFamily="2" charset="0"/>
              </a:rPr>
              <a:t>Les proxys ne fonctionnent que dans le navigateur à partir duquel vous accédez au proxy, contrairement à un VPN, qui chiffre tout le trafic Internet entre votre appareil et le serveur VPN. </a:t>
            </a:r>
            <a:endParaRPr lang="fr-FR" dirty="0"/>
          </a:p>
        </p:txBody>
      </p:sp>
    </p:spTree>
    <p:extLst>
      <p:ext uri="{BB962C8B-B14F-4D97-AF65-F5344CB8AC3E}">
        <p14:creationId xmlns:p14="http://schemas.microsoft.com/office/powerpoint/2010/main" val="4964146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E48076-8C6E-4169-98F3-927DEE5109FB}"/>
              </a:ext>
            </a:extLst>
          </p:cNvPr>
          <p:cNvSpPr>
            <a:spLocks noGrp="1"/>
          </p:cNvSpPr>
          <p:nvPr>
            <p:ph type="title"/>
          </p:nvPr>
        </p:nvSpPr>
        <p:spPr/>
        <p:txBody>
          <a:bodyPr>
            <a:normAutofit/>
          </a:bodyPr>
          <a:lstStyle/>
          <a:p>
            <a:pPr algn="l" fontAlgn="base"/>
            <a:r>
              <a:rPr lang="fr-FR" b="1" i="0" dirty="0">
                <a:solidFill>
                  <a:srgbClr val="C00000"/>
                </a:solidFill>
                <a:effectLst/>
                <a:latin typeface="Roboto" panose="02000000000000000000" pitchFamily="2" charset="0"/>
              </a:rPr>
              <a:t>Tor Vs proxy</a:t>
            </a:r>
            <a:endParaRPr lang="fr-FR" dirty="0">
              <a:solidFill>
                <a:srgbClr val="C00000"/>
              </a:solidFill>
            </a:endParaRPr>
          </a:p>
        </p:txBody>
      </p:sp>
      <p:sp>
        <p:nvSpPr>
          <p:cNvPr id="3" name="Espace réservé du contenu 2">
            <a:extLst>
              <a:ext uri="{FF2B5EF4-FFF2-40B4-BE49-F238E27FC236}">
                <a16:creationId xmlns:a16="http://schemas.microsoft.com/office/drawing/2014/main" id="{3C66954C-7D17-47DD-B938-F5B3E24D4880}"/>
              </a:ext>
            </a:extLst>
          </p:cNvPr>
          <p:cNvSpPr>
            <a:spLocks noGrp="1"/>
          </p:cNvSpPr>
          <p:nvPr>
            <p:ph idx="1"/>
          </p:nvPr>
        </p:nvSpPr>
        <p:spPr/>
        <p:txBody>
          <a:bodyPr>
            <a:normAutofit/>
          </a:bodyPr>
          <a:lstStyle/>
          <a:p>
            <a:pPr algn="just" fontAlgn="base">
              <a:buFont typeface="Wingdings" panose="05000000000000000000" pitchFamily="2" charset="2"/>
              <a:buChar char="q"/>
            </a:pPr>
            <a:r>
              <a:rPr lang="fr-FR" b="0" i="0" dirty="0">
                <a:solidFill>
                  <a:srgbClr val="1E222A"/>
                </a:solidFill>
                <a:effectLst/>
                <a:latin typeface="Roboto" panose="02000000000000000000" pitchFamily="2" charset="0"/>
              </a:rPr>
              <a:t>Ils masquent tous les deux votre véritable emplacement sur les sites web et ne fonctionnent que dans le navigateur que vous utilisez. </a:t>
            </a:r>
          </a:p>
          <a:p>
            <a:pPr algn="just" fontAlgn="base">
              <a:buFont typeface="Wingdings" panose="05000000000000000000" pitchFamily="2" charset="2"/>
              <a:buChar char="q"/>
            </a:pPr>
            <a:r>
              <a:rPr lang="fr-FR" b="0" i="0" dirty="0">
                <a:effectLst/>
                <a:latin typeface="Roboto" panose="02000000000000000000" pitchFamily="2" charset="0"/>
              </a:rPr>
              <a:t>Tor est conçu pour protéger votre identité à tout prix, mais le processus de chiffrement qu’il emploie vous empêche d’</a:t>
            </a:r>
            <a:r>
              <a:rPr lang="fr-FR" b="0" i="0" u="none" strike="noStrike" dirty="0">
                <a:effectLst/>
                <a:latin typeface="Roboto" panose="02000000000000000000" pitchFamily="2" charset="0"/>
              </a:rPr>
              <a:t>usurper</a:t>
            </a:r>
            <a:r>
              <a:rPr lang="fr-FR" b="0" i="0" dirty="0">
                <a:effectLst/>
                <a:latin typeface="Roboto" panose="02000000000000000000" pitchFamily="2" charset="0"/>
              </a:rPr>
              <a:t> un emplacement spécifique dans le monde réel, et le délai de connexion ne convient pas aux jeux ou au </a:t>
            </a:r>
            <a:r>
              <a:rPr lang="fr-FR" b="0" i="0" u="none" strike="noStrike" dirty="0">
                <a:effectLst/>
                <a:latin typeface="Roboto" panose="02000000000000000000" pitchFamily="2" charset="0"/>
              </a:rPr>
              <a:t>streaming</a:t>
            </a:r>
            <a:r>
              <a:rPr lang="fr-FR" b="0" i="0" dirty="0">
                <a:effectLst/>
                <a:latin typeface="Roboto" panose="02000000000000000000" pitchFamily="2" charset="0"/>
              </a:rPr>
              <a:t>. </a:t>
            </a:r>
          </a:p>
          <a:p>
            <a:pPr algn="just" fontAlgn="base">
              <a:buFont typeface="Wingdings" panose="05000000000000000000" pitchFamily="2" charset="2"/>
              <a:buChar char="q"/>
            </a:pPr>
            <a:r>
              <a:rPr lang="fr-FR" b="0" i="0" dirty="0">
                <a:solidFill>
                  <a:srgbClr val="1E222A"/>
                </a:solidFill>
                <a:effectLst/>
                <a:latin typeface="Roboto" panose="02000000000000000000" pitchFamily="2" charset="0"/>
              </a:rPr>
              <a:t>Les proxys sont plus simples à utiliser et plus rapides, mais ils ne chiffrent pas votre connexion et la protection dont vous bénéficiez est donc plus superficielle.</a:t>
            </a:r>
          </a:p>
          <a:p>
            <a:pPr algn="just">
              <a:buFont typeface="Wingdings" panose="05000000000000000000" pitchFamily="2" charset="2"/>
              <a:buChar char="q"/>
            </a:pPr>
            <a:endParaRPr lang="fr-FR" dirty="0"/>
          </a:p>
        </p:txBody>
      </p:sp>
    </p:spTree>
    <p:extLst>
      <p:ext uri="{BB962C8B-B14F-4D97-AF65-F5344CB8AC3E}">
        <p14:creationId xmlns:p14="http://schemas.microsoft.com/office/powerpoint/2010/main" val="7714791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9F8162-ABC5-422F-B5D2-D66B4C0B41CB}"/>
              </a:ext>
            </a:extLst>
          </p:cNvPr>
          <p:cNvSpPr>
            <a:spLocks noGrp="1"/>
          </p:cNvSpPr>
          <p:nvPr>
            <p:ph type="title"/>
          </p:nvPr>
        </p:nvSpPr>
        <p:spPr/>
        <p:txBody>
          <a:bodyPr/>
          <a:lstStyle/>
          <a:p>
            <a:r>
              <a:rPr lang="fr-FR" b="1" dirty="0">
                <a:solidFill>
                  <a:srgbClr val="C00000"/>
                </a:solidFill>
              </a:rPr>
              <a:t>Conclusion</a:t>
            </a:r>
          </a:p>
        </p:txBody>
      </p:sp>
      <p:sp>
        <p:nvSpPr>
          <p:cNvPr id="3" name="Espace réservé du contenu 2">
            <a:extLst>
              <a:ext uri="{FF2B5EF4-FFF2-40B4-BE49-F238E27FC236}">
                <a16:creationId xmlns:a16="http://schemas.microsoft.com/office/drawing/2014/main" id="{DD605ADD-FF4C-4FE2-9F23-27DB75BDAC59}"/>
              </a:ext>
            </a:extLst>
          </p:cNvPr>
          <p:cNvSpPr>
            <a:spLocks noGrp="1"/>
          </p:cNvSpPr>
          <p:nvPr>
            <p:ph idx="1"/>
          </p:nvPr>
        </p:nvSpPr>
        <p:spPr/>
        <p:txBody>
          <a:bodyPr/>
          <a:lstStyle/>
          <a:p>
            <a:pPr algn="just">
              <a:buFont typeface="Wingdings" panose="05000000000000000000" pitchFamily="2" charset="2"/>
              <a:buChar char="q"/>
            </a:pPr>
            <a:r>
              <a:rPr lang="fr-FR" b="0" i="0" dirty="0">
                <a:solidFill>
                  <a:srgbClr val="1E222A"/>
                </a:solidFill>
                <a:effectLst/>
                <a:latin typeface="Roboto" panose="02000000000000000000" pitchFamily="2" charset="0"/>
              </a:rPr>
              <a:t>Le </a:t>
            </a:r>
            <a:r>
              <a:rPr lang="fr-FR" b="0" i="0" u="none" strike="noStrike" dirty="0">
                <a:effectLst/>
                <a:latin typeface="Roboto" panose="02000000000000000000" pitchFamily="2" charset="0"/>
              </a:rPr>
              <a:t>VPN</a:t>
            </a:r>
            <a:r>
              <a:rPr lang="fr-FR" b="0" i="0" u="none" strike="noStrike" dirty="0">
                <a:solidFill>
                  <a:srgbClr val="2A7DE1"/>
                </a:solidFill>
                <a:effectLst/>
                <a:latin typeface="Roboto" panose="02000000000000000000" pitchFamily="2" charset="0"/>
              </a:rPr>
              <a:t> </a:t>
            </a:r>
            <a:r>
              <a:rPr lang="fr-FR" b="0" i="0" dirty="0">
                <a:solidFill>
                  <a:srgbClr val="1E222A"/>
                </a:solidFill>
                <a:effectLst/>
                <a:latin typeface="Roboto" panose="02000000000000000000" pitchFamily="2" charset="0"/>
              </a:rPr>
              <a:t>est un moyen sûr et sécurisé de cacher votre adresse IP, de dissimuler votre activité en ligne et de bénéficier d’une connexion rapide et stable chaque fois que vous souhaitez naviguer sur le web en toute confidentialité.</a:t>
            </a:r>
          </a:p>
          <a:p>
            <a:pPr algn="just">
              <a:buFont typeface="Wingdings" panose="05000000000000000000" pitchFamily="2" charset="2"/>
              <a:buChar char="q"/>
            </a:pPr>
            <a:endParaRPr lang="fr-FR" dirty="0">
              <a:solidFill>
                <a:srgbClr val="1E222A"/>
              </a:solidFill>
              <a:latin typeface="Roboto" panose="02000000000000000000" pitchFamily="2" charset="0"/>
            </a:endParaRPr>
          </a:p>
          <a:p>
            <a:pPr algn="just">
              <a:buFont typeface="Wingdings" panose="05000000000000000000" pitchFamily="2" charset="2"/>
              <a:buChar char="q"/>
            </a:pPr>
            <a:r>
              <a:rPr lang="fr-FR" dirty="0">
                <a:solidFill>
                  <a:srgbClr val="1E222A"/>
                </a:solidFill>
                <a:latin typeface="Roboto" panose="02000000000000000000" pitchFamily="2" charset="0"/>
              </a:rPr>
              <a:t>On choisit la solution qui nous convient selon nos besoins.</a:t>
            </a:r>
            <a:endParaRPr lang="fr-FR" dirty="0"/>
          </a:p>
        </p:txBody>
      </p:sp>
    </p:spTree>
    <p:extLst>
      <p:ext uri="{BB962C8B-B14F-4D97-AF65-F5344CB8AC3E}">
        <p14:creationId xmlns:p14="http://schemas.microsoft.com/office/powerpoint/2010/main" val="35510984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C34E69-ED5C-46C3-89EC-FAAC8C8253A1}"/>
              </a:ext>
            </a:extLst>
          </p:cNvPr>
          <p:cNvSpPr>
            <a:spLocks noGrp="1"/>
          </p:cNvSpPr>
          <p:nvPr>
            <p:ph type="title"/>
          </p:nvPr>
        </p:nvSpPr>
        <p:spPr/>
        <p:txBody>
          <a:bodyPr/>
          <a:lstStyle/>
          <a:p>
            <a:r>
              <a:rPr lang="fr-FR" b="1" dirty="0">
                <a:solidFill>
                  <a:srgbClr val="0070C0"/>
                </a:solidFill>
              </a:rPr>
              <a:t>Installation et configuration</a:t>
            </a:r>
          </a:p>
        </p:txBody>
      </p:sp>
      <p:sp>
        <p:nvSpPr>
          <p:cNvPr id="3" name="Espace réservé du contenu 2">
            <a:extLst>
              <a:ext uri="{FF2B5EF4-FFF2-40B4-BE49-F238E27FC236}">
                <a16:creationId xmlns:a16="http://schemas.microsoft.com/office/drawing/2014/main" id="{319C76D0-6932-45A8-893E-9D9FF94A4DCE}"/>
              </a:ext>
            </a:extLst>
          </p:cNvPr>
          <p:cNvSpPr>
            <a:spLocks noGrp="1"/>
          </p:cNvSpPr>
          <p:nvPr>
            <p:ph idx="1"/>
          </p:nvPr>
        </p:nvSpPr>
        <p:spPr/>
        <p:txBody>
          <a:bodyPr>
            <a:normAutofit fontScale="70000" lnSpcReduction="20000"/>
          </a:bodyPr>
          <a:lstStyle/>
          <a:p>
            <a:pPr>
              <a:buFont typeface="Wingdings" panose="05000000000000000000" pitchFamily="2" charset="2"/>
              <a:buChar char="q"/>
            </a:pPr>
            <a:r>
              <a:rPr lang="fr-FR" b="1" dirty="0">
                <a:solidFill>
                  <a:srgbClr val="7030A0"/>
                </a:solidFill>
              </a:rPr>
              <a:t>Installation</a:t>
            </a:r>
          </a:p>
          <a:p>
            <a:pPr marL="0" indent="0">
              <a:buNone/>
            </a:pPr>
            <a:r>
              <a:rPr lang="fr-FR" b="0" i="0" dirty="0">
                <a:solidFill>
                  <a:srgbClr val="1D2330"/>
                </a:solidFill>
                <a:effectLst/>
              </a:rPr>
              <a:t>apt-get </a:t>
            </a:r>
            <a:r>
              <a:rPr lang="fr-FR" b="0" i="0" dirty="0" err="1">
                <a:solidFill>
                  <a:srgbClr val="1D2330"/>
                </a:solidFill>
                <a:effectLst/>
              </a:rPr>
              <a:t>install</a:t>
            </a:r>
            <a:r>
              <a:rPr lang="fr-FR" b="0" i="0" dirty="0">
                <a:solidFill>
                  <a:srgbClr val="1D2330"/>
                </a:solidFill>
                <a:effectLst/>
              </a:rPr>
              <a:t> squid</a:t>
            </a:r>
          </a:p>
          <a:p>
            <a:pPr>
              <a:buFont typeface="Wingdings" panose="05000000000000000000" pitchFamily="2" charset="2"/>
              <a:buChar char="q"/>
            </a:pPr>
            <a:r>
              <a:rPr lang="fr-FR" b="1" dirty="0">
                <a:solidFill>
                  <a:srgbClr val="7030A0"/>
                </a:solidFill>
              </a:rPr>
              <a:t>Pour créer un démon ( qui démarre automatiquement à chaque redémarrage de la machine)</a:t>
            </a:r>
          </a:p>
          <a:p>
            <a:pPr marL="0" indent="0">
              <a:buNone/>
            </a:pPr>
            <a:r>
              <a:rPr lang="fr-FR" dirty="0" err="1"/>
              <a:t>systemctl</a:t>
            </a:r>
            <a:r>
              <a:rPr lang="fr-FR" dirty="0"/>
              <a:t> enable squid</a:t>
            </a:r>
          </a:p>
          <a:p>
            <a:pPr>
              <a:buFont typeface="Wingdings" panose="05000000000000000000" pitchFamily="2" charset="2"/>
              <a:buChar char="q"/>
            </a:pPr>
            <a:r>
              <a:rPr lang="fr-FR" b="1" dirty="0">
                <a:solidFill>
                  <a:srgbClr val="7030A0"/>
                </a:solidFill>
              </a:rPr>
              <a:t>Démarrer le service</a:t>
            </a:r>
          </a:p>
          <a:p>
            <a:pPr marL="0" indent="0">
              <a:buNone/>
            </a:pPr>
            <a:r>
              <a:rPr kumimoji="0" lang="fr-FR" altLang="fr-FR" sz="2800" b="0" i="0" u="none" strike="noStrike" cap="none" normalizeH="0" baseline="0" dirty="0" err="1">
                <a:ln>
                  <a:noFill/>
                </a:ln>
                <a:effectLst/>
                <a:cs typeface="Courier New" panose="02070309020205020404" pitchFamily="49" charset="0"/>
              </a:rPr>
              <a:t>sudo</a:t>
            </a:r>
            <a:r>
              <a:rPr kumimoji="0" lang="fr-FR" altLang="fr-FR" sz="2800" b="0" i="0" u="none" strike="noStrike" cap="none" normalizeH="0" baseline="0" dirty="0">
                <a:ln>
                  <a:noFill/>
                </a:ln>
                <a:effectLst/>
                <a:cs typeface="Courier New" panose="02070309020205020404" pitchFamily="49" charset="0"/>
              </a:rPr>
              <a:t> </a:t>
            </a:r>
            <a:r>
              <a:rPr kumimoji="0" lang="fr-FR" altLang="fr-FR" sz="2800" b="0" i="0" u="none" strike="noStrike" cap="none" normalizeH="0" baseline="0" dirty="0" err="1">
                <a:ln>
                  <a:noFill/>
                </a:ln>
                <a:effectLst/>
                <a:cs typeface="Courier New" panose="02070309020205020404" pitchFamily="49" charset="0"/>
              </a:rPr>
              <a:t>systemctl</a:t>
            </a:r>
            <a:r>
              <a:rPr kumimoji="0" lang="fr-FR" altLang="fr-FR" sz="2800" b="0" i="0" u="none" strike="noStrike" cap="none" normalizeH="0" baseline="0" dirty="0">
                <a:ln>
                  <a:noFill/>
                </a:ln>
                <a:effectLst/>
                <a:cs typeface="Courier New" panose="02070309020205020404" pitchFamily="49" charset="0"/>
              </a:rPr>
              <a:t> start squid</a:t>
            </a:r>
            <a:endParaRPr lang="fr-FR" b="1" dirty="0"/>
          </a:p>
          <a:p>
            <a:pPr marL="0" indent="0">
              <a:buNone/>
            </a:pPr>
            <a:r>
              <a:rPr lang="fr-FR" b="0" i="0" dirty="0">
                <a:solidFill>
                  <a:srgbClr val="1D2330"/>
                </a:solidFill>
                <a:effectLst/>
              </a:rPr>
              <a:t>apt-get </a:t>
            </a:r>
            <a:r>
              <a:rPr lang="fr-FR" b="0" i="0" dirty="0" err="1">
                <a:solidFill>
                  <a:srgbClr val="1D2330"/>
                </a:solidFill>
                <a:effectLst/>
              </a:rPr>
              <a:t>install</a:t>
            </a:r>
            <a:r>
              <a:rPr lang="fr-FR" b="0" i="0" dirty="0">
                <a:solidFill>
                  <a:srgbClr val="1D2330"/>
                </a:solidFill>
                <a:effectLst/>
              </a:rPr>
              <a:t> squid</a:t>
            </a:r>
          </a:p>
          <a:p>
            <a:pPr>
              <a:buFont typeface="Wingdings" panose="05000000000000000000" pitchFamily="2" charset="2"/>
              <a:buChar char="q"/>
            </a:pPr>
            <a:r>
              <a:rPr lang="fr-FR" b="1" dirty="0">
                <a:solidFill>
                  <a:srgbClr val="7030A0"/>
                </a:solidFill>
              </a:rPr>
              <a:t>Fichier de configuration: </a:t>
            </a:r>
            <a:r>
              <a:rPr lang="fr-FR" b="0" i="0" dirty="0">
                <a:solidFill>
                  <a:srgbClr val="1D2330"/>
                </a:solidFill>
                <a:effectLst/>
              </a:rPr>
              <a:t>/</a:t>
            </a:r>
            <a:r>
              <a:rPr lang="fr-FR" b="0" i="0" dirty="0" err="1">
                <a:solidFill>
                  <a:srgbClr val="1D2330"/>
                </a:solidFill>
                <a:effectLst/>
              </a:rPr>
              <a:t>etc</a:t>
            </a:r>
            <a:r>
              <a:rPr lang="fr-FR" b="0" i="0" dirty="0">
                <a:solidFill>
                  <a:srgbClr val="1D2330"/>
                </a:solidFill>
                <a:effectLst/>
              </a:rPr>
              <a:t>/squid/</a:t>
            </a:r>
            <a:r>
              <a:rPr lang="fr-FR" b="0" i="0" dirty="0" err="1">
                <a:solidFill>
                  <a:srgbClr val="1D2330"/>
                </a:solidFill>
                <a:effectLst/>
              </a:rPr>
              <a:t>squid.conf</a:t>
            </a:r>
            <a:endParaRPr lang="fr-FR" b="0" i="0" dirty="0">
              <a:solidFill>
                <a:srgbClr val="1D2330"/>
              </a:solidFill>
              <a:effectLst/>
            </a:endParaRPr>
          </a:p>
          <a:p>
            <a:pPr marL="0" indent="0">
              <a:buNone/>
            </a:pPr>
            <a:r>
              <a:rPr lang="fr-FR" dirty="0">
                <a:solidFill>
                  <a:srgbClr val="1D2330"/>
                </a:solidFill>
              </a:rPr>
              <a:t>	</a:t>
            </a:r>
            <a:r>
              <a:rPr lang="fr-FR" b="0" i="0" dirty="0" err="1">
                <a:solidFill>
                  <a:srgbClr val="1D2330"/>
                </a:solidFill>
                <a:effectLst/>
              </a:rPr>
              <a:t>http_port</a:t>
            </a:r>
            <a:r>
              <a:rPr lang="fr-FR" dirty="0">
                <a:solidFill>
                  <a:srgbClr val="1D2330"/>
                </a:solidFill>
              </a:rPr>
              <a:t>: changer le numéro de port (supérieur à 1024)</a:t>
            </a:r>
          </a:p>
          <a:p>
            <a:pPr marL="0" indent="0">
              <a:buNone/>
            </a:pPr>
            <a:r>
              <a:rPr lang="fr-FR" dirty="0">
                <a:solidFill>
                  <a:srgbClr val="1D2330"/>
                </a:solidFill>
              </a:rPr>
              <a:t>	</a:t>
            </a:r>
            <a:r>
              <a:rPr lang="fr-FR" b="0" i="0" dirty="0" err="1">
                <a:solidFill>
                  <a:srgbClr val="1D2330"/>
                </a:solidFill>
                <a:effectLst/>
              </a:rPr>
              <a:t>http_access</a:t>
            </a:r>
            <a:r>
              <a:rPr lang="fr-FR" b="0" i="0" dirty="0">
                <a:solidFill>
                  <a:srgbClr val="1D2330"/>
                </a:solidFill>
                <a:effectLst/>
              </a:rPr>
              <a:t>: </a:t>
            </a:r>
            <a:r>
              <a:rPr lang="fr-FR" b="0" i="0" dirty="0" err="1">
                <a:solidFill>
                  <a:srgbClr val="1D2330"/>
                </a:solidFill>
                <a:effectLst/>
              </a:rPr>
              <a:t>deny</a:t>
            </a:r>
            <a:r>
              <a:rPr lang="fr-FR" b="0" i="0" dirty="0">
                <a:solidFill>
                  <a:srgbClr val="1D2330"/>
                </a:solidFill>
                <a:effectLst/>
              </a:rPr>
              <a:t> ou </a:t>
            </a:r>
            <a:r>
              <a:rPr lang="fr-FR" b="0" i="0" dirty="0" err="1">
                <a:solidFill>
                  <a:srgbClr val="1D2330"/>
                </a:solidFill>
                <a:effectLst/>
              </a:rPr>
              <a:t>allow</a:t>
            </a:r>
            <a:endParaRPr lang="fr-FR" b="0" i="0" dirty="0">
              <a:solidFill>
                <a:srgbClr val="1D2330"/>
              </a:solidFill>
              <a:effectLst/>
            </a:endParaRPr>
          </a:p>
          <a:p>
            <a:pPr>
              <a:buFont typeface="Wingdings" panose="05000000000000000000" pitchFamily="2" charset="2"/>
              <a:buChar char="q"/>
            </a:pPr>
            <a:r>
              <a:rPr lang="fr-FR" b="1" dirty="0">
                <a:solidFill>
                  <a:srgbClr val="7030A0"/>
                </a:solidFill>
              </a:rPr>
              <a:t>Ajouter notre IP dans la liste blanche:</a:t>
            </a:r>
          </a:p>
          <a:p>
            <a:pPr marL="0" indent="0">
              <a:buNone/>
            </a:pPr>
            <a:r>
              <a:rPr lang="fr-FR" b="0" i="0" dirty="0" err="1">
                <a:solidFill>
                  <a:srgbClr val="1D2330"/>
                </a:solidFill>
                <a:effectLst/>
              </a:rPr>
              <a:t>curl</a:t>
            </a:r>
            <a:r>
              <a:rPr lang="fr-FR" b="0" i="0" dirty="0">
                <a:solidFill>
                  <a:srgbClr val="1D2330"/>
                </a:solidFill>
                <a:effectLst/>
              </a:rPr>
              <a:t> ifconfig.me &gt;&gt; /</a:t>
            </a:r>
            <a:r>
              <a:rPr lang="fr-FR" b="0" i="0" dirty="0" err="1">
                <a:solidFill>
                  <a:srgbClr val="1D2330"/>
                </a:solidFill>
                <a:effectLst/>
              </a:rPr>
              <a:t>etc</a:t>
            </a:r>
            <a:r>
              <a:rPr lang="fr-FR" b="0" i="0" dirty="0">
                <a:solidFill>
                  <a:srgbClr val="1D2330"/>
                </a:solidFill>
                <a:effectLst/>
              </a:rPr>
              <a:t>/squid/whitelist service squid restart</a:t>
            </a:r>
            <a:endParaRPr lang="fr-FR" dirty="0"/>
          </a:p>
          <a:p>
            <a:pPr marL="0" indent="0">
              <a:buNone/>
            </a:pPr>
            <a:endParaRPr lang="fr-FR" dirty="0"/>
          </a:p>
        </p:txBody>
      </p:sp>
    </p:spTree>
    <p:extLst>
      <p:ext uri="{BB962C8B-B14F-4D97-AF65-F5344CB8AC3E}">
        <p14:creationId xmlns:p14="http://schemas.microsoft.com/office/powerpoint/2010/main" val="1434173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32785A-B6E4-4968-A627-AA84B43D830D}"/>
              </a:ext>
            </a:extLst>
          </p:cNvPr>
          <p:cNvSpPr>
            <a:spLocks noGrp="1"/>
          </p:cNvSpPr>
          <p:nvPr>
            <p:ph type="title"/>
          </p:nvPr>
        </p:nvSpPr>
        <p:spPr/>
        <p:txBody>
          <a:bodyPr/>
          <a:lstStyle/>
          <a:p>
            <a:r>
              <a:rPr lang="fr-FR" b="1" dirty="0">
                <a:solidFill>
                  <a:srgbClr val="0070C0"/>
                </a:solidFill>
              </a:rPr>
              <a:t>Installation et configuration</a:t>
            </a:r>
            <a:endParaRPr lang="fr-FR" dirty="0"/>
          </a:p>
        </p:txBody>
      </p:sp>
      <p:sp>
        <p:nvSpPr>
          <p:cNvPr id="3" name="Espace réservé du contenu 2">
            <a:extLst>
              <a:ext uri="{FF2B5EF4-FFF2-40B4-BE49-F238E27FC236}">
                <a16:creationId xmlns:a16="http://schemas.microsoft.com/office/drawing/2014/main" id="{42DA66C0-005C-4BA9-A235-4A66DA8666BE}"/>
              </a:ext>
            </a:extLst>
          </p:cNvPr>
          <p:cNvSpPr>
            <a:spLocks noGrp="1"/>
          </p:cNvSpPr>
          <p:nvPr>
            <p:ph idx="1"/>
          </p:nvPr>
        </p:nvSpPr>
        <p:spPr/>
        <p:txBody>
          <a:bodyPr>
            <a:normAutofit/>
          </a:bodyPr>
          <a:lstStyle/>
          <a:p>
            <a:pPr>
              <a:buFont typeface="Wingdings" panose="05000000000000000000" pitchFamily="2" charset="2"/>
              <a:buChar char="q"/>
            </a:pPr>
            <a:r>
              <a:rPr lang="fr-FR" b="1" dirty="0">
                <a:solidFill>
                  <a:srgbClr val="7030A0"/>
                </a:solidFill>
              </a:rPr>
              <a:t>Créer des utilisateurs avec mot de passe  </a:t>
            </a:r>
          </a:p>
          <a:p>
            <a:pPr marL="0" indent="0">
              <a:buNone/>
            </a:pPr>
            <a:r>
              <a:rPr lang="fr-FR" b="0" i="0" dirty="0" err="1">
                <a:solidFill>
                  <a:srgbClr val="1D2330"/>
                </a:solidFill>
                <a:effectLst/>
              </a:rPr>
              <a:t>htpasswd</a:t>
            </a:r>
            <a:r>
              <a:rPr lang="fr-FR" b="0" i="0" dirty="0">
                <a:solidFill>
                  <a:srgbClr val="1D2330"/>
                </a:solidFill>
                <a:effectLst/>
              </a:rPr>
              <a:t> -c /</a:t>
            </a:r>
            <a:r>
              <a:rPr lang="fr-FR" b="0" i="0" dirty="0" err="1">
                <a:solidFill>
                  <a:srgbClr val="1D2330"/>
                </a:solidFill>
                <a:effectLst/>
              </a:rPr>
              <a:t>etc</a:t>
            </a:r>
            <a:r>
              <a:rPr lang="fr-FR" b="0" i="0" dirty="0">
                <a:solidFill>
                  <a:srgbClr val="1D2330"/>
                </a:solidFill>
                <a:effectLst/>
              </a:rPr>
              <a:t>/squid/</a:t>
            </a:r>
            <a:r>
              <a:rPr lang="fr-FR" b="0" i="0" dirty="0" err="1">
                <a:solidFill>
                  <a:srgbClr val="1D2330"/>
                </a:solidFill>
                <a:effectLst/>
              </a:rPr>
              <a:t>pswds</a:t>
            </a:r>
            <a:r>
              <a:rPr lang="fr-FR" b="0" i="0" dirty="0">
                <a:solidFill>
                  <a:srgbClr val="1D2330"/>
                </a:solidFill>
                <a:effectLst/>
              </a:rPr>
              <a:t> &lt;user&gt;</a:t>
            </a:r>
          </a:p>
          <a:p>
            <a:pPr>
              <a:buFont typeface="Wingdings" panose="05000000000000000000" pitchFamily="2" charset="2"/>
              <a:buChar char="q"/>
            </a:pPr>
            <a:r>
              <a:rPr lang="fr-FR" b="1" dirty="0">
                <a:solidFill>
                  <a:srgbClr val="7030A0"/>
                </a:solidFill>
              </a:rPr>
              <a:t>Intégrer avec le daemon</a:t>
            </a:r>
          </a:p>
          <a:p>
            <a:pPr marL="0" indent="0">
              <a:buNone/>
            </a:pPr>
            <a:r>
              <a:rPr lang="en-US" b="0" i="0" dirty="0" err="1">
                <a:solidFill>
                  <a:srgbClr val="1D2330"/>
                </a:solidFill>
                <a:effectLst/>
              </a:rPr>
              <a:t>auth_param</a:t>
            </a:r>
            <a:r>
              <a:rPr lang="en-US" b="0" i="0" dirty="0">
                <a:solidFill>
                  <a:srgbClr val="1D2330"/>
                </a:solidFill>
                <a:effectLst/>
              </a:rPr>
              <a:t> basic program /</a:t>
            </a:r>
            <a:r>
              <a:rPr lang="en-US" b="0" i="0" dirty="0" err="1">
                <a:solidFill>
                  <a:srgbClr val="1D2330"/>
                </a:solidFill>
                <a:effectLst/>
              </a:rPr>
              <a:t>usr</a:t>
            </a:r>
            <a:r>
              <a:rPr lang="en-US" b="0" i="0" dirty="0">
                <a:solidFill>
                  <a:srgbClr val="1D2330"/>
                </a:solidFill>
                <a:effectLst/>
              </a:rPr>
              <a:t>/lib/squid3/</a:t>
            </a:r>
            <a:r>
              <a:rPr lang="en-US" b="0" i="0" dirty="0" err="1">
                <a:solidFill>
                  <a:srgbClr val="1D2330"/>
                </a:solidFill>
                <a:effectLst/>
              </a:rPr>
              <a:t>basic_ncsa_auth</a:t>
            </a:r>
            <a:r>
              <a:rPr lang="en-US" b="0" i="0" dirty="0">
                <a:solidFill>
                  <a:srgbClr val="1D2330"/>
                </a:solidFill>
                <a:effectLst/>
              </a:rPr>
              <a:t> /</a:t>
            </a:r>
            <a:r>
              <a:rPr lang="en-US" b="0" i="0" dirty="0" err="1">
                <a:solidFill>
                  <a:srgbClr val="1D2330"/>
                </a:solidFill>
                <a:effectLst/>
              </a:rPr>
              <a:t>etc</a:t>
            </a:r>
            <a:r>
              <a:rPr lang="en-US" b="0" i="0" dirty="0">
                <a:solidFill>
                  <a:srgbClr val="1D2330"/>
                </a:solidFill>
                <a:effectLst/>
              </a:rPr>
              <a:t>/squid/</a:t>
            </a:r>
            <a:r>
              <a:rPr lang="en-US" b="0" i="0" dirty="0" err="1">
                <a:solidFill>
                  <a:srgbClr val="1D2330"/>
                </a:solidFill>
                <a:effectLst/>
              </a:rPr>
              <a:t>pswds</a:t>
            </a:r>
            <a:r>
              <a:rPr lang="en-US" b="0" i="0" dirty="0">
                <a:solidFill>
                  <a:srgbClr val="1D2330"/>
                </a:solidFill>
                <a:effectLst/>
              </a:rPr>
              <a:t> </a:t>
            </a:r>
            <a:r>
              <a:rPr lang="en-US" b="0" i="0" dirty="0" err="1">
                <a:solidFill>
                  <a:srgbClr val="1D2330"/>
                </a:solidFill>
                <a:effectLst/>
              </a:rPr>
              <a:t>auth_param</a:t>
            </a:r>
            <a:r>
              <a:rPr lang="en-US" b="0" i="0" dirty="0">
                <a:solidFill>
                  <a:srgbClr val="1D2330"/>
                </a:solidFill>
                <a:effectLst/>
              </a:rPr>
              <a:t> basic realm proxy </a:t>
            </a:r>
          </a:p>
          <a:p>
            <a:pPr marL="0" indent="0">
              <a:buNone/>
            </a:pPr>
            <a:r>
              <a:rPr lang="en-US" b="0" i="0" dirty="0" err="1">
                <a:solidFill>
                  <a:srgbClr val="1D2330"/>
                </a:solidFill>
                <a:effectLst/>
              </a:rPr>
              <a:t>acl</a:t>
            </a:r>
            <a:r>
              <a:rPr lang="en-US" b="0" i="0" dirty="0">
                <a:solidFill>
                  <a:srgbClr val="1D2330"/>
                </a:solidFill>
                <a:effectLst/>
              </a:rPr>
              <a:t> authenticated </a:t>
            </a:r>
            <a:r>
              <a:rPr lang="en-US" b="0" i="0" dirty="0" err="1">
                <a:solidFill>
                  <a:srgbClr val="1D2330"/>
                </a:solidFill>
                <a:effectLst/>
              </a:rPr>
              <a:t>proxy_auth</a:t>
            </a:r>
            <a:r>
              <a:rPr lang="en-US" b="0" i="0" dirty="0">
                <a:solidFill>
                  <a:srgbClr val="1D2330"/>
                </a:solidFill>
                <a:effectLst/>
              </a:rPr>
              <a:t> REQUIRED </a:t>
            </a:r>
            <a:r>
              <a:rPr lang="en-US" b="0" i="0" dirty="0" err="1">
                <a:solidFill>
                  <a:srgbClr val="1D2330"/>
                </a:solidFill>
                <a:effectLst/>
              </a:rPr>
              <a:t>http_access</a:t>
            </a:r>
            <a:r>
              <a:rPr lang="en-US" b="0" i="0" dirty="0">
                <a:solidFill>
                  <a:srgbClr val="1D2330"/>
                </a:solidFill>
                <a:effectLst/>
              </a:rPr>
              <a:t> allow authenticated</a:t>
            </a:r>
          </a:p>
          <a:p>
            <a:pPr>
              <a:buFont typeface="Wingdings" panose="05000000000000000000" pitchFamily="2" charset="2"/>
              <a:buChar char="q"/>
            </a:pPr>
            <a:r>
              <a:rPr lang="en-US" b="1" dirty="0" err="1">
                <a:solidFill>
                  <a:srgbClr val="7030A0"/>
                </a:solidFill>
              </a:rPr>
              <a:t>Redémarrer</a:t>
            </a:r>
            <a:r>
              <a:rPr lang="en-US" b="1" dirty="0">
                <a:solidFill>
                  <a:srgbClr val="7030A0"/>
                </a:solidFill>
              </a:rPr>
              <a:t> le service</a:t>
            </a:r>
          </a:p>
          <a:p>
            <a:pPr marL="0" indent="0">
              <a:buNone/>
            </a:pPr>
            <a:r>
              <a:rPr lang="fr-FR" b="0" i="0" dirty="0">
                <a:solidFill>
                  <a:srgbClr val="1D2330"/>
                </a:solidFill>
                <a:effectLst/>
              </a:rPr>
              <a:t>service squid restart</a:t>
            </a:r>
            <a:endParaRPr lang="fr-FR" dirty="0"/>
          </a:p>
        </p:txBody>
      </p:sp>
    </p:spTree>
    <p:extLst>
      <p:ext uri="{BB962C8B-B14F-4D97-AF65-F5344CB8AC3E}">
        <p14:creationId xmlns:p14="http://schemas.microsoft.com/office/powerpoint/2010/main" val="19059394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8E9076-5A1C-4DEB-9689-C4DF4E3549AF}"/>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FA50A4CA-B606-4D69-909E-BC465070A118}"/>
              </a:ext>
            </a:extLst>
          </p:cNvPr>
          <p:cNvSpPr>
            <a:spLocks noGrp="1"/>
          </p:cNvSpPr>
          <p:nvPr>
            <p:ph idx="1"/>
          </p:nvPr>
        </p:nvSpPr>
        <p:spPr/>
        <p:txBody>
          <a:bodyPr/>
          <a:lstStyle/>
          <a:p>
            <a:pPr algn="ctr"/>
            <a:endParaRPr lang="fr-FR" dirty="0"/>
          </a:p>
          <a:p>
            <a:pPr algn="ctr"/>
            <a:endParaRPr lang="fr-FR" dirty="0"/>
          </a:p>
          <a:p>
            <a:pPr algn="ctr"/>
            <a:endParaRPr lang="fr-FR" dirty="0"/>
          </a:p>
          <a:p>
            <a:pPr marL="0" indent="0" algn="ctr">
              <a:buNone/>
            </a:pPr>
            <a:r>
              <a:rPr lang="fr-FR" sz="5400" dirty="0">
                <a:solidFill>
                  <a:srgbClr val="C00000"/>
                </a:solidFill>
              </a:rPr>
              <a:t>Pare-feu</a:t>
            </a:r>
          </a:p>
        </p:txBody>
      </p:sp>
    </p:spTree>
    <p:extLst>
      <p:ext uri="{BB962C8B-B14F-4D97-AF65-F5344CB8AC3E}">
        <p14:creationId xmlns:p14="http://schemas.microsoft.com/office/powerpoint/2010/main" val="3779300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053907-7A4F-449D-A9EA-79E1EFBE4232}"/>
              </a:ext>
            </a:extLst>
          </p:cNvPr>
          <p:cNvSpPr>
            <a:spLocks noGrp="1"/>
          </p:cNvSpPr>
          <p:nvPr>
            <p:ph type="title"/>
          </p:nvPr>
        </p:nvSpPr>
        <p:spPr/>
        <p:txBody>
          <a:bodyPr/>
          <a:lstStyle/>
          <a:p>
            <a:r>
              <a:rPr lang="fr-FR" b="1" dirty="0">
                <a:solidFill>
                  <a:srgbClr val="C00000"/>
                </a:solidFill>
              </a:rPr>
              <a:t>Introduction</a:t>
            </a:r>
          </a:p>
        </p:txBody>
      </p:sp>
      <p:sp>
        <p:nvSpPr>
          <p:cNvPr id="3" name="Espace réservé du contenu 2">
            <a:extLst>
              <a:ext uri="{FF2B5EF4-FFF2-40B4-BE49-F238E27FC236}">
                <a16:creationId xmlns:a16="http://schemas.microsoft.com/office/drawing/2014/main" id="{E4FAD9B0-EE6A-4FC6-9208-C67F72C8A2C1}"/>
              </a:ext>
            </a:extLst>
          </p:cNvPr>
          <p:cNvSpPr>
            <a:spLocks noGrp="1"/>
          </p:cNvSpPr>
          <p:nvPr>
            <p:ph idx="1"/>
          </p:nvPr>
        </p:nvSpPr>
        <p:spPr/>
        <p:txBody>
          <a:bodyPr>
            <a:normAutofit/>
          </a:bodyPr>
          <a:lstStyle/>
          <a:p>
            <a:pPr algn="just">
              <a:buFont typeface="Wingdings" panose="05000000000000000000" pitchFamily="2" charset="2"/>
              <a:buChar char="q"/>
            </a:pPr>
            <a:r>
              <a:rPr lang="fr-FR" b="0" i="0" dirty="0">
                <a:effectLst/>
                <a:latin typeface="Comfortaa"/>
              </a:rPr>
              <a:t>En connectant un appareil à un réseau privé ou public, on peut être vulnérable à des cyberattaques. Il faut donc se prémunir de potentielles attaques. </a:t>
            </a:r>
          </a:p>
          <a:p>
            <a:pPr algn="just">
              <a:buFont typeface="Wingdings" panose="05000000000000000000" pitchFamily="2" charset="2"/>
              <a:buChar char="q"/>
            </a:pPr>
            <a:endParaRPr lang="fr-FR" b="0" i="0" dirty="0">
              <a:effectLst/>
              <a:latin typeface="Comfortaa"/>
            </a:endParaRPr>
          </a:p>
          <a:p>
            <a:pPr algn="just">
              <a:buFont typeface="Wingdings" panose="05000000000000000000" pitchFamily="2" charset="2"/>
              <a:buChar char="q"/>
            </a:pPr>
            <a:r>
              <a:rPr lang="fr-FR" b="0" i="0" dirty="0">
                <a:effectLst/>
                <a:latin typeface="MuseoSans"/>
              </a:rPr>
              <a:t>Un pare-feu est un système de sécurité de réseau informatique qui limite le trafic Internet entrant, sortant ou à l'intérieur d'un réseau privé.</a:t>
            </a:r>
          </a:p>
          <a:p>
            <a:pPr algn="just">
              <a:buFont typeface="Wingdings" panose="05000000000000000000" pitchFamily="2" charset="2"/>
              <a:buChar char="q"/>
            </a:pPr>
            <a:endParaRPr lang="fr-FR" dirty="0"/>
          </a:p>
        </p:txBody>
      </p:sp>
    </p:spTree>
    <p:extLst>
      <p:ext uri="{BB962C8B-B14F-4D97-AF65-F5344CB8AC3E}">
        <p14:creationId xmlns:p14="http://schemas.microsoft.com/office/powerpoint/2010/main" val="20493142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3C4D9D-A9F2-45A2-8A17-BD1EDE7675B2}"/>
              </a:ext>
            </a:extLst>
          </p:cNvPr>
          <p:cNvSpPr>
            <a:spLocks noGrp="1"/>
          </p:cNvSpPr>
          <p:nvPr>
            <p:ph type="title"/>
          </p:nvPr>
        </p:nvSpPr>
        <p:spPr/>
        <p:txBody>
          <a:bodyPr/>
          <a:lstStyle/>
          <a:p>
            <a:r>
              <a:rPr lang="fr-FR" b="1" dirty="0">
                <a:solidFill>
                  <a:srgbClr val="C00000"/>
                </a:solidFill>
              </a:rPr>
              <a:t>Définition</a:t>
            </a:r>
          </a:p>
        </p:txBody>
      </p:sp>
      <p:sp>
        <p:nvSpPr>
          <p:cNvPr id="3" name="Espace réservé du contenu 2">
            <a:extLst>
              <a:ext uri="{FF2B5EF4-FFF2-40B4-BE49-F238E27FC236}">
                <a16:creationId xmlns:a16="http://schemas.microsoft.com/office/drawing/2014/main" id="{0C6F10D3-FC7D-4DDA-8C07-781E19FFD39C}"/>
              </a:ext>
            </a:extLst>
          </p:cNvPr>
          <p:cNvSpPr>
            <a:spLocks noGrp="1"/>
          </p:cNvSpPr>
          <p:nvPr>
            <p:ph idx="1"/>
          </p:nvPr>
        </p:nvSpPr>
        <p:spPr/>
        <p:txBody>
          <a:bodyPr>
            <a:normAutofit/>
          </a:bodyPr>
          <a:lstStyle/>
          <a:p>
            <a:pPr algn="just">
              <a:buFont typeface="Wingdings" panose="05000000000000000000" pitchFamily="2" charset="2"/>
              <a:buChar char="q"/>
            </a:pPr>
            <a:r>
              <a:rPr lang="fr-FR" b="0" i="0" dirty="0">
                <a:solidFill>
                  <a:srgbClr val="212529"/>
                </a:solidFill>
                <a:effectLst/>
                <a:latin typeface="Comfortaa"/>
              </a:rPr>
              <a:t>Le pare-feu permet de protéger un réseau en surveillant les données entrantes et sortantes. Selon sa configuration, il peut autoriser, bloquer ou empêcher la transmission de données. </a:t>
            </a:r>
          </a:p>
          <a:p>
            <a:pPr algn="just">
              <a:buFont typeface="Wingdings" panose="05000000000000000000" pitchFamily="2" charset="2"/>
              <a:buChar char="q"/>
            </a:pPr>
            <a:r>
              <a:rPr lang="fr-FR" b="0" i="0" dirty="0">
                <a:solidFill>
                  <a:srgbClr val="212529"/>
                </a:solidFill>
                <a:effectLst/>
                <a:latin typeface="Comfortaa"/>
              </a:rPr>
              <a:t>La configuration du pare-feu permet de filtrer les données selon plusieurs critères, par exemple :</a:t>
            </a:r>
          </a:p>
          <a:p>
            <a:pPr algn="just">
              <a:buFont typeface="Wingdings" panose="05000000000000000000" pitchFamily="2" charset="2"/>
              <a:buChar char="q"/>
            </a:pPr>
            <a:r>
              <a:rPr lang="fr-FR" b="0" i="0" dirty="0">
                <a:solidFill>
                  <a:srgbClr val="212529"/>
                </a:solidFill>
                <a:effectLst/>
                <a:latin typeface="Comfortaa"/>
              </a:rPr>
              <a:t>Le port utilisé</a:t>
            </a:r>
          </a:p>
          <a:p>
            <a:pPr algn="just">
              <a:buFont typeface="Wingdings" panose="05000000000000000000" pitchFamily="2" charset="2"/>
              <a:buChar char="q"/>
            </a:pPr>
            <a:r>
              <a:rPr lang="fr-FR" b="0" i="0" dirty="0">
                <a:solidFill>
                  <a:srgbClr val="212529"/>
                </a:solidFill>
                <a:effectLst/>
                <a:latin typeface="Comfortaa"/>
              </a:rPr>
              <a:t>La taille des données ou des paquets</a:t>
            </a:r>
          </a:p>
          <a:p>
            <a:pPr algn="just">
              <a:buFont typeface="Wingdings" panose="05000000000000000000" pitchFamily="2" charset="2"/>
              <a:buChar char="q"/>
            </a:pPr>
            <a:r>
              <a:rPr lang="fr-FR" b="0" i="0" dirty="0">
                <a:solidFill>
                  <a:srgbClr val="212529"/>
                </a:solidFill>
                <a:effectLst/>
                <a:latin typeface="Comfortaa"/>
              </a:rPr>
              <a:t>Le protocole (port TCP ou UDP)</a:t>
            </a:r>
          </a:p>
          <a:p>
            <a:pPr algn="just">
              <a:buFont typeface="Wingdings" panose="05000000000000000000" pitchFamily="2" charset="2"/>
              <a:buChar char="q"/>
            </a:pPr>
            <a:r>
              <a:rPr lang="fr-FR" b="0" i="0" dirty="0">
                <a:solidFill>
                  <a:srgbClr val="212529"/>
                </a:solidFill>
                <a:effectLst/>
                <a:latin typeface="Comfortaa"/>
              </a:rPr>
              <a:t>L’adresse URL ou IP recevant ou envoyant les données</a:t>
            </a:r>
          </a:p>
          <a:p>
            <a:pPr algn="just">
              <a:buFont typeface="Wingdings" panose="05000000000000000000" pitchFamily="2" charset="2"/>
              <a:buChar char="q"/>
            </a:pPr>
            <a:endParaRPr lang="fr-FR" dirty="0"/>
          </a:p>
        </p:txBody>
      </p:sp>
    </p:spTree>
    <p:extLst>
      <p:ext uri="{BB962C8B-B14F-4D97-AF65-F5344CB8AC3E}">
        <p14:creationId xmlns:p14="http://schemas.microsoft.com/office/powerpoint/2010/main" val="27946857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A5EB5C-7B99-4380-BD24-5AF6C2D16776}"/>
              </a:ext>
            </a:extLst>
          </p:cNvPr>
          <p:cNvSpPr>
            <a:spLocks noGrp="1"/>
          </p:cNvSpPr>
          <p:nvPr>
            <p:ph type="title"/>
          </p:nvPr>
        </p:nvSpPr>
        <p:spPr/>
        <p:txBody>
          <a:bodyPr/>
          <a:lstStyle/>
          <a:p>
            <a:r>
              <a:rPr lang="fr-FR" b="1" dirty="0">
                <a:solidFill>
                  <a:srgbClr val="C00000"/>
                </a:solidFill>
              </a:rPr>
              <a:t>Définition</a:t>
            </a:r>
            <a:endParaRPr lang="fr-FR" dirty="0"/>
          </a:p>
        </p:txBody>
      </p:sp>
      <p:sp>
        <p:nvSpPr>
          <p:cNvPr id="3" name="Espace réservé du contenu 2">
            <a:extLst>
              <a:ext uri="{FF2B5EF4-FFF2-40B4-BE49-F238E27FC236}">
                <a16:creationId xmlns:a16="http://schemas.microsoft.com/office/drawing/2014/main" id="{843450CD-DEE3-49ED-801B-2C7132FFB72F}"/>
              </a:ext>
            </a:extLst>
          </p:cNvPr>
          <p:cNvSpPr>
            <a:spLocks noGrp="1"/>
          </p:cNvSpPr>
          <p:nvPr>
            <p:ph idx="1"/>
          </p:nvPr>
        </p:nvSpPr>
        <p:spPr/>
        <p:txBody>
          <a:bodyPr>
            <a:normAutofit/>
          </a:bodyPr>
          <a:lstStyle/>
          <a:p>
            <a:pPr algn="just" fontAlgn="base">
              <a:buFont typeface="Wingdings" panose="05000000000000000000" pitchFamily="2" charset="2"/>
              <a:buChar char="q"/>
            </a:pPr>
            <a:r>
              <a:rPr lang="fr-FR" b="0" i="0" dirty="0">
                <a:effectLst/>
                <a:latin typeface="MuseoSans"/>
              </a:rPr>
              <a:t>Les pare-feu sont généralement utilisés pour bloquer les frontières d'un réseau privé ou de ses périphériques hôtes. En tant que tels, les pare-feu constituent un outil de sécurité dans la catégorie plus large du contrôle d'accès des utilisateurs. Ces barrières sont généralement mises en place à deux endroits : sur les ordinateurs dédiés du réseau ou sur les ordinateurs des utilisateurs et autres terminaux eux-mêmes (hôtes).</a:t>
            </a:r>
          </a:p>
          <a:p>
            <a:pPr algn="just">
              <a:buFont typeface="Wingdings" panose="05000000000000000000" pitchFamily="2" charset="2"/>
              <a:buChar char="q"/>
            </a:pPr>
            <a:endParaRPr lang="fr-FR" dirty="0"/>
          </a:p>
        </p:txBody>
      </p:sp>
    </p:spTree>
    <p:extLst>
      <p:ext uri="{BB962C8B-B14F-4D97-AF65-F5344CB8AC3E}">
        <p14:creationId xmlns:p14="http://schemas.microsoft.com/office/powerpoint/2010/main" val="5193385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E73C29-E98B-4353-8634-4F01231AADC7}"/>
              </a:ext>
            </a:extLst>
          </p:cNvPr>
          <p:cNvSpPr>
            <a:spLocks noGrp="1"/>
          </p:cNvSpPr>
          <p:nvPr>
            <p:ph type="title"/>
          </p:nvPr>
        </p:nvSpPr>
        <p:spPr/>
        <p:txBody>
          <a:bodyPr/>
          <a:lstStyle/>
          <a:p>
            <a:r>
              <a:rPr lang="fr-FR" b="1" dirty="0">
                <a:solidFill>
                  <a:srgbClr val="C00000"/>
                </a:solidFill>
              </a:rPr>
              <a:t>Fonctionnement</a:t>
            </a:r>
          </a:p>
        </p:txBody>
      </p:sp>
      <p:sp>
        <p:nvSpPr>
          <p:cNvPr id="3" name="Espace réservé du contenu 2">
            <a:extLst>
              <a:ext uri="{FF2B5EF4-FFF2-40B4-BE49-F238E27FC236}">
                <a16:creationId xmlns:a16="http://schemas.microsoft.com/office/drawing/2014/main" id="{3C40D136-2E45-4E91-853D-3FF10A0AD4E3}"/>
              </a:ext>
            </a:extLst>
          </p:cNvPr>
          <p:cNvSpPr>
            <a:spLocks noGrp="1"/>
          </p:cNvSpPr>
          <p:nvPr>
            <p:ph idx="1"/>
          </p:nvPr>
        </p:nvSpPr>
        <p:spPr>
          <a:xfrm>
            <a:off x="838200" y="1825625"/>
            <a:ext cx="10515600" cy="5175676"/>
          </a:xfrm>
        </p:spPr>
        <p:txBody>
          <a:bodyPr>
            <a:normAutofit fontScale="77500" lnSpcReduction="20000"/>
          </a:bodyPr>
          <a:lstStyle/>
          <a:p>
            <a:pPr algn="just">
              <a:lnSpc>
                <a:spcPct val="120000"/>
              </a:lnSpc>
              <a:buFont typeface="Wingdings" panose="05000000000000000000" pitchFamily="2" charset="2"/>
              <a:buChar char="q"/>
            </a:pPr>
            <a:r>
              <a:rPr lang="fr-FR" b="0" i="0" dirty="0">
                <a:effectLst/>
                <a:latin typeface="Söhne"/>
              </a:rPr>
              <a:t>Il agit comme une barrière entre deux réseaux, généralement le réseau interne de l'entreprise et l'Internet.</a:t>
            </a:r>
          </a:p>
          <a:p>
            <a:pPr algn="just">
              <a:lnSpc>
                <a:spcPct val="120000"/>
              </a:lnSpc>
              <a:buFont typeface="Wingdings" panose="05000000000000000000" pitchFamily="2" charset="2"/>
              <a:buChar char="q"/>
            </a:pPr>
            <a:r>
              <a:rPr lang="fr-FR" b="0" i="0" dirty="0">
                <a:effectLst/>
                <a:latin typeface="Söhne"/>
              </a:rPr>
              <a:t>Lorsqu'une demande de communication est initiée à partir du réseau interne, le pare-feu vérifie les règles de sécurité et détermine si la communication est autorisée ou non. </a:t>
            </a:r>
          </a:p>
          <a:p>
            <a:pPr lvl="1" algn="just">
              <a:lnSpc>
                <a:spcPct val="120000"/>
              </a:lnSpc>
              <a:buFont typeface="Wingdings" panose="05000000000000000000" pitchFamily="2" charset="2"/>
              <a:buChar char="q"/>
            </a:pPr>
            <a:r>
              <a:rPr lang="fr-FR" b="0" i="0" dirty="0">
                <a:effectLst/>
                <a:latin typeface="Söhne"/>
              </a:rPr>
              <a:t>Si la communication est autorisée, le pare-feu laisse passer la communication et ouvre un port sur le pare-feu pour permettre la communication. </a:t>
            </a:r>
          </a:p>
          <a:p>
            <a:pPr lvl="1" algn="just">
              <a:lnSpc>
                <a:spcPct val="120000"/>
              </a:lnSpc>
              <a:buFont typeface="Wingdings" panose="05000000000000000000" pitchFamily="2" charset="2"/>
              <a:buChar char="q"/>
            </a:pPr>
            <a:r>
              <a:rPr lang="fr-FR" b="0" i="0" dirty="0">
                <a:effectLst/>
                <a:latin typeface="Söhne"/>
              </a:rPr>
              <a:t>Si la communication est bloquée, le pare-feu rejette la communication et informe l'utilisateur ou l'administrateur du réseau de la tentative de communication bloquée.</a:t>
            </a:r>
          </a:p>
          <a:p>
            <a:pPr algn="just">
              <a:lnSpc>
                <a:spcPct val="120000"/>
              </a:lnSpc>
              <a:buFont typeface="Wingdings" panose="05000000000000000000" pitchFamily="2" charset="2"/>
              <a:buChar char="q"/>
            </a:pPr>
            <a:r>
              <a:rPr lang="fr-FR" b="0" i="0" dirty="0">
                <a:effectLst/>
                <a:latin typeface="Söhne"/>
              </a:rPr>
              <a:t>Lorsqu'une demande de communication est initiée depuis l'Internet, le pare-feu vérifie les règles de sécurité et détermine si la communication est autorisée ou non. </a:t>
            </a:r>
          </a:p>
          <a:p>
            <a:pPr lvl="1" algn="just">
              <a:lnSpc>
                <a:spcPct val="120000"/>
              </a:lnSpc>
              <a:buFont typeface="Wingdings" panose="05000000000000000000" pitchFamily="2" charset="2"/>
              <a:buChar char="q"/>
            </a:pPr>
            <a:r>
              <a:rPr lang="fr-FR" b="0" i="0" dirty="0">
                <a:effectLst/>
                <a:latin typeface="Söhne"/>
              </a:rPr>
              <a:t>Si la communication est autorisée, le pare-feu laisse passer la communication et transfère les données au réseau interne. </a:t>
            </a:r>
          </a:p>
          <a:p>
            <a:pPr lvl="1" algn="just">
              <a:lnSpc>
                <a:spcPct val="120000"/>
              </a:lnSpc>
              <a:buFont typeface="Wingdings" panose="05000000000000000000" pitchFamily="2" charset="2"/>
              <a:buChar char="q"/>
            </a:pPr>
            <a:r>
              <a:rPr lang="fr-FR" b="0" i="0" dirty="0">
                <a:effectLst/>
                <a:latin typeface="Söhne"/>
              </a:rPr>
              <a:t>Si la communication est bloquée, le pare-feu rejette la communication et informe l'utilisateur ou l'administrateur du réseau de la tentative de communication bloquée.</a:t>
            </a:r>
          </a:p>
        </p:txBody>
      </p:sp>
    </p:spTree>
    <p:extLst>
      <p:ext uri="{BB962C8B-B14F-4D97-AF65-F5344CB8AC3E}">
        <p14:creationId xmlns:p14="http://schemas.microsoft.com/office/powerpoint/2010/main" val="37410782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7E1489-0EE4-4B11-8D81-36144B68EBD6}"/>
              </a:ext>
            </a:extLst>
          </p:cNvPr>
          <p:cNvSpPr>
            <a:spLocks noGrp="1"/>
          </p:cNvSpPr>
          <p:nvPr>
            <p:ph type="title"/>
          </p:nvPr>
        </p:nvSpPr>
        <p:spPr/>
        <p:txBody>
          <a:bodyPr/>
          <a:lstStyle/>
          <a:p>
            <a:r>
              <a:rPr lang="fr-FR" b="1" dirty="0">
                <a:solidFill>
                  <a:srgbClr val="C00000"/>
                </a:solidFill>
              </a:rPr>
              <a:t>Quand utiliser un pare-feu?</a:t>
            </a:r>
          </a:p>
        </p:txBody>
      </p:sp>
      <p:sp>
        <p:nvSpPr>
          <p:cNvPr id="3" name="Espace réservé du contenu 2">
            <a:extLst>
              <a:ext uri="{FF2B5EF4-FFF2-40B4-BE49-F238E27FC236}">
                <a16:creationId xmlns:a16="http://schemas.microsoft.com/office/drawing/2014/main" id="{5BCEE63A-AC0D-4B10-B494-5B8C426D1E82}"/>
              </a:ext>
            </a:extLst>
          </p:cNvPr>
          <p:cNvSpPr>
            <a:spLocks noGrp="1"/>
          </p:cNvSpPr>
          <p:nvPr>
            <p:ph idx="1"/>
          </p:nvPr>
        </p:nvSpPr>
        <p:spPr/>
        <p:txBody>
          <a:bodyPr>
            <a:normAutofit fontScale="92500" lnSpcReduction="10000"/>
          </a:bodyPr>
          <a:lstStyle/>
          <a:p>
            <a:pPr algn="just">
              <a:buFont typeface="Wingdings" panose="05000000000000000000" pitchFamily="2" charset="2"/>
              <a:buChar char="q"/>
            </a:pPr>
            <a:r>
              <a:rPr lang="fr-FR" b="1" i="0" dirty="0">
                <a:effectLst/>
                <a:latin typeface="Söhne"/>
              </a:rPr>
              <a:t>Réseau d'entreprise </a:t>
            </a:r>
            <a:r>
              <a:rPr lang="fr-FR" b="0" i="0" dirty="0">
                <a:effectLst/>
                <a:latin typeface="Söhne"/>
              </a:rPr>
              <a:t>: Un pare-feu est essentiel pour protéger les données sensibles des entreprises contre les cyberattaques.</a:t>
            </a:r>
          </a:p>
          <a:p>
            <a:pPr algn="just">
              <a:buFont typeface="Wingdings" panose="05000000000000000000" pitchFamily="2" charset="2"/>
              <a:buChar char="q"/>
            </a:pPr>
            <a:r>
              <a:rPr lang="fr-FR" b="1" i="0" dirty="0">
                <a:effectLst/>
                <a:latin typeface="Söhne"/>
              </a:rPr>
              <a:t>Réseau domestique </a:t>
            </a:r>
            <a:r>
              <a:rPr lang="fr-FR" b="0" i="0" dirty="0">
                <a:effectLst/>
                <a:latin typeface="Söhne"/>
              </a:rPr>
              <a:t>: Un pare-feu peut aider à protéger les ordinateurs et les appareils connectés à Internet contre les attaques de pirates informatiques.</a:t>
            </a:r>
          </a:p>
          <a:p>
            <a:pPr algn="just">
              <a:buFont typeface="Wingdings" panose="05000000000000000000" pitchFamily="2" charset="2"/>
              <a:buChar char="q"/>
            </a:pPr>
            <a:r>
              <a:rPr lang="fr-FR" b="1" i="0" dirty="0">
                <a:effectLst/>
                <a:latin typeface="Söhne"/>
              </a:rPr>
              <a:t>Cloud </a:t>
            </a:r>
            <a:r>
              <a:rPr lang="fr-FR" b="1" i="0" dirty="0" err="1">
                <a:effectLst/>
                <a:latin typeface="Söhne"/>
              </a:rPr>
              <a:t>computing</a:t>
            </a:r>
            <a:r>
              <a:rPr lang="fr-FR" b="1" i="0" dirty="0">
                <a:effectLst/>
                <a:latin typeface="Söhne"/>
              </a:rPr>
              <a:t> </a:t>
            </a:r>
            <a:r>
              <a:rPr lang="fr-FR" b="0" i="0" dirty="0">
                <a:effectLst/>
                <a:latin typeface="Söhne"/>
              </a:rPr>
              <a:t>: Les services de cloud </a:t>
            </a:r>
            <a:r>
              <a:rPr lang="fr-FR" b="0" i="0" dirty="0" err="1">
                <a:effectLst/>
                <a:latin typeface="Söhne"/>
              </a:rPr>
              <a:t>computing</a:t>
            </a:r>
            <a:r>
              <a:rPr lang="fr-FR" b="0" i="0" dirty="0">
                <a:effectLst/>
                <a:latin typeface="Söhne"/>
              </a:rPr>
              <a:t> peuvent bénéficier de l'utilisation de </a:t>
            </a:r>
            <a:r>
              <a:rPr lang="fr-FR" b="0" i="0" dirty="0" err="1">
                <a:effectLst/>
                <a:latin typeface="Söhne"/>
              </a:rPr>
              <a:t>pare-feux</a:t>
            </a:r>
            <a:r>
              <a:rPr lang="fr-FR" b="0" i="0" dirty="0">
                <a:effectLst/>
                <a:latin typeface="Söhne"/>
              </a:rPr>
              <a:t> pour protéger les données des clients contre les menaces externes.</a:t>
            </a:r>
          </a:p>
          <a:p>
            <a:pPr algn="just">
              <a:buFont typeface="Wingdings" panose="05000000000000000000" pitchFamily="2" charset="2"/>
              <a:buChar char="q"/>
            </a:pPr>
            <a:r>
              <a:rPr lang="fr-FR" b="1" i="0" dirty="0">
                <a:effectLst/>
                <a:latin typeface="Söhne"/>
              </a:rPr>
              <a:t>Réseau sans fil </a:t>
            </a:r>
            <a:r>
              <a:rPr lang="fr-FR" b="0" i="0" dirty="0">
                <a:effectLst/>
                <a:latin typeface="Söhne"/>
              </a:rPr>
              <a:t>: Les réseaux sans fil, tels que les réseaux Wi-Fi publics, peuvent être vulnérables aux attaques externes, il est donc recommandé d'utiliser un pare-feu pour protéger les données des utilisateurs.</a:t>
            </a:r>
          </a:p>
          <a:p>
            <a:pPr algn="just">
              <a:buFont typeface="Wingdings" panose="05000000000000000000" pitchFamily="2" charset="2"/>
              <a:buChar char="q"/>
            </a:pPr>
            <a:endParaRPr lang="fr-FR" dirty="0"/>
          </a:p>
        </p:txBody>
      </p:sp>
    </p:spTree>
    <p:extLst>
      <p:ext uri="{BB962C8B-B14F-4D97-AF65-F5344CB8AC3E}">
        <p14:creationId xmlns:p14="http://schemas.microsoft.com/office/powerpoint/2010/main" val="8898479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1506E6-876E-4783-B712-4AE7C6004EE4}"/>
              </a:ext>
            </a:extLst>
          </p:cNvPr>
          <p:cNvSpPr>
            <a:spLocks noGrp="1"/>
          </p:cNvSpPr>
          <p:nvPr>
            <p:ph type="title"/>
          </p:nvPr>
        </p:nvSpPr>
        <p:spPr/>
        <p:txBody>
          <a:bodyPr/>
          <a:lstStyle/>
          <a:p>
            <a:r>
              <a:rPr lang="fr-FR" b="1" dirty="0">
                <a:solidFill>
                  <a:srgbClr val="C00000"/>
                </a:solidFill>
              </a:rPr>
              <a:t>Avantages</a:t>
            </a:r>
          </a:p>
        </p:txBody>
      </p:sp>
      <p:sp>
        <p:nvSpPr>
          <p:cNvPr id="3" name="Espace réservé du contenu 2">
            <a:extLst>
              <a:ext uri="{FF2B5EF4-FFF2-40B4-BE49-F238E27FC236}">
                <a16:creationId xmlns:a16="http://schemas.microsoft.com/office/drawing/2014/main" id="{57948CD1-F7CA-4E53-AB87-4D1A340082BD}"/>
              </a:ext>
            </a:extLst>
          </p:cNvPr>
          <p:cNvSpPr>
            <a:spLocks noGrp="1"/>
          </p:cNvSpPr>
          <p:nvPr>
            <p:ph idx="1"/>
          </p:nvPr>
        </p:nvSpPr>
        <p:spPr/>
        <p:txBody>
          <a:bodyPr>
            <a:normAutofit fontScale="92500" lnSpcReduction="20000"/>
          </a:bodyPr>
          <a:lstStyle/>
          <a:p>
            <a:pPr algn="just">
              <a:buFont typeface="Wingdings" panose="05000000000000000000" pitchFamily="2" charset="2"/>
              <a:buChar char="q"/>
            </a:pPr>
            <a:r>
              <a:rPr lang="fr-FR" b="1" i="0" dirty="0">
                <a:solidFill>
                  <a:srgbClr val="7030A0"/>
                </a:solidFill>
                <a:effectLst/>
                <a:latin typeface="Söhne"/>
              </a:rPr>
              <a:t>Protection contre les attaques externes </a:t>
            </a:r>
            <a:r>
              <a:rPr lang="fr-FR" b="0" i="0" dirty="0">
                <a:solidFill>
                  <a:srgbClr val="374151"/>
                </a:solidFill>
                <a:effectLst/>
                <a:latin typeface="Söhne"/>
              </a:rPr>
              <a:t>: Le pare-feu protège le réseau contre les attaques de pirates informatiques, les virus, les logiciels malveillants et les intrusions.</a:t>
            </a:r>
          </a:p>
          <a:p>
            <a:pPr algn="just">
              <a:buFont typeface="Wingdings" panose="05000000000000000000" pitchFamily="2" charset="2"/>
              <a:buChar char="q"/>
            </a:pPr>
            <a:r>
              <a:rPr lang="fr-FR" b="1" i="0" dirty="0">
                <a:solidFill>
                  <a:srgbClr val="7030A0"/>
                </a:solidFill>
                <a:effectLst/>
                <a:latin typeface="Söhne"/>
              </a:rPr>
              <a:t>Contrôle de l'accès </a:t>
            </a:r>
            <a:r>
              <a:rPr lang="fr-FR" b="0" i="0" dirty="0">
                <a:solidFill>
                  <a:srgbClr val="374151"/>
                </a:solidFill>
                <a:effectLst/>
                <a:latin typeface="Söhne"/>
              </a:rPr>
              <a:t>: Le pare-feu permet à l'administrateur du réseau de contrôler l'accès des utilisateurs aux ressources du réseau.</a:t>
            </a:r>
          </a:p>
          <a:p>
            <a:pPr algn="just">
              <a:buFont typeface="Wingdings" panose="05000000000000000000" pitchFamily="2" charset="2"/>
              <a:buChar char="q"/>
            </a:pPr>
            <a:r>
              <a:rPr lang="fr-FR" b="1" i="0" dirty="0">
                <a:solidFill>
                  <a:srgbClr val="7030A0"/>
                </a:solidFill>
                <a:effectLst/>
                <a:latin typeface="Söhne"/>
              </a:rPr>
              <a:t>Surveillance du trafic </a:t>
            </a:r>
            <a:r>
              <a:rPr lang="fr-FR" b="0" i="0" dirty="0">
                <a:solidFill>
                  <a:srgbClr val="374151"/>
                </a:solidFill>
                <a:effectLst/>
                <a:latin typeface="Söhne"/>
              </a:rPr>
              <a:t>: Le pare-feu peut surveiller le trafic du réseau pour détecter les activités suspectes ou malveillantes.</a:t>
            </a:r>
          </a:p>
          <a:p>
            <a:pPr algn="just">
              <a:buFont typeface="Wingdings" panose="05000000000000000000" pitchFamily="2" charset="2"/>
              <a:buChar char="q"/>
            </a:pPr>
            <a:r>
              <a:rPr lang="fr-FR" b="1" i="0" dirty="0">
                <a:solidFill>
                  <a:srgbClr val="7030A0"/>
                </a:solidFill>
                <a:effectLst/>
                <a:latin typeface="Söhne"/>
              </a:rPr>
              <a:t>Personnalisation des règles de sécurité </a:t>
            </a:r>
            <a:r>
              <a:rPr lang="fr-FR" b="0" i="0" dirty="0">
                <a:solidFill>
                  <a:srgbClr val="374151"/>
                </a:solidFill>
                <a:effectLst/>
                <a:latin typeface="Söhne"/>
              </a:rPr>
              <a:t>: Les règles de sécurité du pare-feu peuvent être personnalisées pour répondre aux besoins spécifiques du réseau et de l'entreprise.</a:t>
            </a:r>
          </a:p>
          <a:p>
            <a:pPr algn="just">
              <a:buFont typeface="Wingdings" panose="05000000000000000000" pitchFamily="2" charset="2"/>
              <a:buChar char="q"/>
            </a:pPr>
            <a:r>
              <a:rPr lang="fr-FR" b="1" i="0" dirty="0">
                <a:solidFill>
                  <a:srgbClr val="7030A0"/>
                </a:solidFill>
                <a:effectLst/>
                <a:latin typeface="Söhne"/>
              </a:rPr>
              <a:t>Réduction des coûts </a:t>
            </a:r>
            <a:r>
              <a:rPr lang="fr-FR" b="0" i="0" dirty="0">
                <a:solidFill>
                  <a:srgbClr val="374151"/>
                </a:solidFill>
                <a:effectLst/>
                <a:latin typeface="Söhne"/>
              </a:rPr>
              <a:t>: L'utilisation d'un pare-feu peut réduire les coûts de gestion de la sécurité en centralisant la sécurité du réseau et en évitant d'avoir à installer des logiciels de sécurité sur chaque ordinateur du réseau.</a:t>
            </a:r>
          </a:p>
          <a:p>
            <a:pPr algn="just">
              <a:buFont typeface="Wingdings" panose="05000000000000000000" pitchFamily="2" charset="2"/>
              <a:buChar char="q"/>
            </a:pPr>
            <a:endParaRPr lang="fr-FR" dirty="0"/>
          </a:p>
        </p:txBody>
      </p:sp>
    </p:spTree>
    <p:extLst>
      <p:ext uri="{BB962C8B-B14F-4D97-AF65-F5344CB8AC3E}">
        <p14:creationId xmlns:p14="http://schemas.microsoft.com/office/powerpoint/2010/main" val="42112782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3EEAFC-E5FF-4386-8D2C-9674D5DAB168}"/>
              </a:ext>
            </a:extLst>
          </p:cNvPr>
          <p:cNvSpPr>
            <a:spLocks noGrp="1"/>
          </p:cNvSpPr>
          <p:nvPr>
            <p:ph type="title"/>
          </p:nvPr>
        </p:nvSpPr>
        <p:spPr/>
        <p:txBody>
          <a:bodyPr/>
          <a:lstStyle/>
          <a:p>
            <a:r>
              <a:rPr lang="fr-FR" b="1" dirty="0">
                <a:solidFill>
                  <a:srgbClr val="C00000"/>
                </a:solidFill>
              </a:rPr>
              <a:t>Inconvénients</a:t>
            </a:r>
          </a:p>
        </p:txBody>
      </p:sp>
      <p:sp>
        <p:nvSpPr>
          <p:cNvPr id="3" name="Espace réservé du contenu 2">
            <a:extLst>
              <a:ext uri="{FF2B5EF4-FFF2-40B4-BE49-F238E27FC236}">
                <a16:creationId xmlns:a16="http://schemas.microsoft.com/office/drawing/2014/main" id="{1014DF5E-1623-4B4F-9274-34C489808FA3}"/>
              </a:ext>
            </a:extLst>
          </p:cNvPr>
          <p:cNvSpPr>
            <a:spLocks noGrp="1"/>
          </p:cNvSpPr>
          <p:nvPr>
            <p:ph idx="1"/>
          </p:nvPr>
        </p:nvSpPr>
        <p:spPr/>
        <p:txBody>
          <a:bodyPr/>
          <a:lstStyle/>
          <a:p>
            <a:pPr algn="just">
              <a:buFont typeface="Wingdings" panose="05000000000000000000" pitchFamily="2" charset="2"/>
              <a:buChar char="q"/>
            </a:pPr>
            <a:r>
              <a:rPr lang="fr-FR" b="1" i="0" dirty="0">
                <a:solidFill>
                  <a:srgbClr val="7030A0"/>
                </a:solidFill>
                <a:effectLst/>
                <a:latin typeface="Söhne"/>
              </a:rPr>
              <a:t>Complexité</a:t>
            </a:r>
            <a:r>
              <a:rPr lang="fr-FR" b="0" i="0" dirty="0">
                <a:solidFill>
                  <a:srgbClr val="374151"/>
                </a:solidFill>
                <a:effectLst/>
                <a:latin typeface="Söhne"/>
              </a:rPr>
              <a:t> : Les </a:t>
            </a:r>
            <a:r>
              <a:rPr lang="fr-FR" b="0" i="0" dirty="0" err="1">
                <a:solidFill>
                  <a:srgbClr val="374151"/>
                </a:solidFill>
                <a:effectLst/>
                <a:latin typeface="Söhne"/>
              </a:rPr>
              <a:t>pare-feux</a:t>
            </a:r>
            <a:r>
              <a:rPr lang="fr-FR" b="0" i="0" dirty="0">
                <a:solidFill>
                  <a:srgbClr val="374151"/>
                </a:solidFill>
                <a:effectLst/>
                <a:latin typeface="Söhne"/>
              </a:rPr>
              <a:t> peuvent être complexes à configurer et à gérer, en particulier pour les utilisateurs inexpérimentés.</a:t>
            </a:r>
          </a:p>
          <a:p>
            <a:pPr algn="just">
              <a:buFont typeface="Wingdings" panose="05000000000000000000" pitchFamily="2" charset="2"/>
              <a:buChar char="q"/>
            </a:pPr>
            <a:r>
              <a:rPr lang="fr-FR" b="1" i="0" dirty="0">
                <a:solidFill>
                  <a:srgbClr val="7030A0"/>
                </a:solidFill>
                <a:effectLst/>
                <a:latin typeface="Söhne"/>
              </a:rPr>
              <a:t>Blocage de trafic légitime </a:t>
            </a:r>
            <a:r>
              <a:rPr lang="fr-FR" b="0" i="0" dirty="0">
                <a:solidFill>
                  <a:srgbClr val="374151"/>
                </a:solidFill>
                <a:effectLst/>
                <a:latin typeface="Söhne"/>
              </a:rPr>
              <a:t>: Les </a:t>
            </a:r>
            <a:r>
              <a:rPr lang="fr-FR" b="0" i="0" dirty="0" err="1">
                <a:solidFill>
                  <a:srgbClr val="374151"/>
                </a:solidFill>
                <a:effectLst/>
                <a:latin typeface="Söhne"/>
              </a:rPr>
              <a:t>pare-feux</a:t>
            </a:r>
            <a:r>
              <a:rPr lang="fr-FR" b="0" i="0" dirty="0">
                <a:solidFill>
                  <a:srgbClr val="374151"/>
                </a:solidFill>
                <a:effectLst/>
                <a:latin typeface="Söhne"/>
              </a:rPr>
              <a:t> peuvent parfois bloquer du trafic légitime, ce qui peut entraîner des problèmes de connectivité pour les utilisateurs.</a:t>
            </a:r>
          </a:p>
          <a:p>
            <a:pPr algn="just">
              <a:buFont typeface="Wingdings" panose="05000000000000000000" pitchFamily="2" charset="2"/>
              <a:buChar char="q"/>
            </a:pPr>
            <a:r>
              <a:rPr lang="fr-FR" b="1" i="0" dirty="0">
                <a:solidFill>
                  <a:srgbClr val="7030A0"/>
                </a:solidFill>
                <a:effectLst/>
                <a:latin typeface="Söhne"/>
              </a:rPr>
              <a:t>Surcharge du réseau </a:t>
            </a:r>
            <a:r>
              <a:rPr lang="fr-FR" b="0" i="0" dirty="0">
                <a:solidFill>
                  <a:srgbClr val="374151"/>
                </a:solidFill>
                <a:effectLst/>
                <a:latin typeface="Söhne"/>
              </a:rPr>
              <a:t>: Les </a:t>
            </a:r>
            <a:r>
              <a:rPr lang="fr-FR" b="0" i="0" dirty="0" err="1">
                <a:solidFill>
                  <a:srgbClr val="374151"/>
                </a:solidFill>
                <a:effectLst/>
                <a:latin typeface="Söhne"/>
              </a:rPr>
              <a:t>pare-feux</a:t>
            </a:r>
            <a:r>
              <a:rPr lang="fr-FR" b="0" i="0" dirty="0">
                <a:solidFill>
                  <a:srgbClr val="374151"/>
                </a:solidFill>
                <a:effectLst/>
                <a:latin typeface="Söhne"/>
              </a:rPr>
              <a:t> peuvent ralentir le réseau en filtrant et en analysant le trafic réseau.</a:t>
            </a:r>
          </a:p>
          <a:p>
            <a:pPr algn="just">
              <a:buFont typeface="Wingdings" panose="05000000000000000000" pitchFamily="2" charset="2"/>
              <a:buChar char="q"/>
            </a:pPr>
            <a:r>
              <a:rPr lang="fr-FR" b="1" i="0" dirty="0">
                <a:solidFill>
                  <a:srgbClr val="7030A0"/>
                </a:solidFill>
                <a:effectLst/>
                <a:latin typeface="Söhne"/>
              </a:rPr>
              <a:t>Coûts</a:t>
            </a:r>
            <a:r>
              <a:rPr lang="fr-FR" b="0" i="0" dirty="0">
                <a:solidFill>
                  <a:srgbClr val="374151"/>
                </a:solidFill>
                <a:effectLst/>
                <a:latin typeface="Söhne"/>
              </a:rPr>
              <a:t> : Les </a:t>
            </a:r>
            <a:r>
              <a:rPr lang="fr-FR" b="0" i="0" dirty="0" err="1">
                <a:solidFill>
                  <a:srgbClr val="374151"/>
                </a:solidFill>
                <a:effectLst/>
                <a:latin typeface="Söhne"/>
              </a:rPr>
              <a:t>pare-feux</a:t>
            </a:r>
            <a:r>
              <a:rPr lang="fr-FR" b="0" i="0" dirty="0">
                <a:solidFill>
                  <a:srgbClr val="374151"/>
                </a:solidFill>
                <a:effectLst/>
                <a:latin typeface="Söhne"/>
              </a:rPr>
              <a:t> peuvent être coûteux à installer, à configurer et à gérer, en particulier pour les petites entreprises.</a:t>
            </a:r>
          </a:p>
          <a:p>
            <a:pPr algn="just">
              <a:buFont typeface="Wingdings" panose="05000000000000000000" pitchFamily="2" charset="2"/>
              <a:buChar char="q"/>
            </a:pPr>
            <a:endParaRPr lang="fr-FR" dirty="0"/>
          </a:p>
        </p:txBody>
      </p:sp>
    </p:spTree>
    <p:extLst>
      <p:ext uri="{BB962C8B-B14F-4D97-AF65-F5344CB8AC3E}">
        <p14:creationId xmlns:p14="http://schemas.microsoft.com/office/powerpoint/2010/main" val="15111575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D62A03-91CD-45DA-82A0-76E2511B82CD}"/>
              </a:ext>
            </a:extLst>
          </p:cNvPr>
          <p:cNvSpPr>
            <a:spLocks noGrp="1"/>
          </p:cNvSpPr>
          <p:nvPr>
            <p:ph type="title"/>
          </p:nvPr>
        </p:nvSpPr>
        <p:spPr/>
        <p:txBody>
          <a:bodyPr/>
          <a:lstStyle/>
          <a:p>
            <a:r>
              <a:rPr lang="fr-FR" b="1" dirty="0">
                <a:solidFill>
                  <a:srgbClr val="C00000"/>
                </a:solidFill>
              </a:rPr>
              <a:t>Limites</a:t>
            </a:r>
          </a:p>
        </p:txBody>
      </p:sp>
      <p:sp>
        <p:nvSpPr>
          <p:cNvPr id="3" name="Espace réservé du contenu 2">
            <a:extLst>
              <a:ext uri="{FF2B5EF4-FFF2-40B4-BE49-F238E27FC236}">
                <a16:creationId xmlns:a16="http://schemas.microsoft.com/office/drawing/2014/main" id="{96F35432-ABD8-403C-9577-4E37182306D4}"/>
              </a:ext>
            </a:extLst>
          </p:cNvPr>
          <p:cNvSpPr>
            <a:spLocks noGrp="1"/>
          </p:cNvSpPr>
          <p:nvPr>
            <p:ph idx="1"/>
          </p:nvPr>
        </p:nvSpPr>
        <p:spPr/>
        <p:txBody>
          <a:bodyPr>
            <a:normAutofit fontScale="92500" lnSpcReduction="10000"/>
          </a:bodyPr>
          <a:lstStyle/>
          <a:p>
            <a:pPr algn="just">
              <a:buFont typeface="Wingdings" panose="05000000000000000000" pitchFamily="2" charset="2"/>
              <a:buChar char="q"/>
            </a:pPr>
            <a:r>
              <a:rPr lang="fr-FR" b="0" i="0" dirty="0">
                <a:effectLst/>
                <a:latin typeface="Söhne"/>
              </a:rPr>
              <a:t>Les </a:t>
            </a:r>
            <a:r>
              <a:rPr lang="fr-FR" b="0" i="0" dirty="0" err="1">
                <a:effectLst/>
                <a:latin typeface="Söhne"/>
              </a:rPr>
              <a:t>pare-feux</a:t>
            </a:r>
            <a:r>
              <a:rPr lang="fr-FR" b="0" i="0" dirty="0">
                <a:effectLst/>
                <a:latin typeface="Söhne"/>
              </a:rPr>
              <a:t> ne peuvent pas protéger contre les attaques internes : Si un utilisateur malveillant a accès au réseau interne, il peut contourner les mesures de sécurité du pare-feu.</a:t>
            </a:r>
          </a:p>
          <a:p>
            <a:pPr algn="just">
              <a:buFont typeface="Wingdings" panose="05000000000000000000" pitchFamily="2" charset="2"/>
              <a:buChar char="q"/>
            </a:pPr>
            <a:r>
              <a:rPr lang="fr-FR" b="0" i="0" dirty="0">
                <a:effectLst/>
                <a:latin typeface="Söhne"/>
              </a:rPr>
              <a:t>Les </a:t>
            </a:r>
            <a:r>
              <a:rPr lang="fr-FR" b="0" i="0" dirty="0" err="1">
                <a:effectLst/>
                <a:latin typeface="Söhne"/>
              </a:rPr>
              <a:t>pare-feux</a:t>
            </a:r>
            <a:r>
              <a:rPr lang="fr-FR" b="0" i="0" dirty="0">
                <a:effectLst/>
                <a:latin typeface="Söhne"/>
              </a:rPr>
              <a:t> ne peuvent pas protéger contre toutes les menaces : Les </a:t>
            </a:r>
            <a:r>
              <a:rPr lang="fr-FR" b="0" i="0" dirty="0" err="1">
                <a:effectLst/>
                <a:latin typeface="Söhne"/>
              </a:rPr>
              <a:t>pare-feux</a:t>
            </a:r>
            <a:r>
              <a:rPr lang="fr-FR" b="0" i="0" dirty="0">
                <a:effectLst/>
                <a:latin typeface="Söhne"/>
              </a:rPr>
              <a:t> sont conçus pour détecter et bloquer les menaces connues, mais ils ne peuvent pas protéger contre toutes les menaces. Les menaces inconnues peuvent contourner les mesures de sécurité du pare-feu.</a:t>
            </a:r>
          </a:p>
          <a:p>
            <a:pPr algn="just">
              <a:buFont typeface="Wingdings" panose="05000000000000000000" pitchFamily="2" charset="2"/>
              <a:buChar char="q"/>
            </a:pPr>
            <a:r>
              <a:rPr lang="fr-FR" b="0" i="0" dirty="0">
                <a:effectLst/>
                <a:latin typeface="Söhne"/>
              </a:rPr>
              <a:t>Les </a:t>
            </a:r>
            <a:r>
              <a:rPr lang="fr-FR" b="0" i="0" dirty="0" err="1">
                <a:effectLst/>
                <a:latin typeface="Söhne"/>
              </a:rPr>
              <a:t>pare-feux</a:t>
            </a:r>
            <a:r>
              <a:rPr lang="fr-FR" b="0" i="0" dirty="0">
                <a:effectLst/>
                <a:latin typeface="Söhne"/>
              </a:rPr>
              <a:t> seuls ne sont pas suffisants, il faut les combiner avec d’autres méthodes pour assurer la sécurité telles que: des mots de passe forts, des mises à jour de logiciels régulières, et des politiques de sécurité strictes. Les utilisateurs doivent prendre des mesures pour protéger leurs systèmes et leurs données.</a:t>
            </a:r>
          </a:p>
          <a:p>
            <a:pPr algn="just">
              <a:buFont typeface="Wingdings" panose="05000000000000000000" pitchFamily="2" charset="2"/>
              <a:buChar char="q"/>
            </a:pPr>
            <a:endParaRPr lang="fr-FR" dirty="0"/>
          </a:p>
        </p:txBody>
      </p:sp>
    </p:spTree>
    <p:extLst>
      <p:ext uri="{BB962C8B-B14F-4D97-AF65-F5344CB8AC3E}">
        <p14:creationId xmlns:p14="http://schemas.microsoft.com/office/powerpoint/2010/main" val="36555061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C3016F-16D3-4CF5-BB42-BC8ED002CFB0}"/>
              </a:ext>
            </a:extLst>
          </p:cNvPr>
          <p:cNvSpPr>
            <a:spLocks noGrp="1"/>
          </p:cNvSpPr>
          <p:nvPr>
            <p:ph type="title"/>
          </p:nvPr>
        </p:nvSpPr>
        <p:spPr/>
        <p:txBody>
          <a:bodyPr/>
          <a:lstStyle/>
          <a:p>
            <a:r>
              <a:rPr lang="fr-FR" b="1" dirty="0">
                <a:solidFill>
                  <a:srgbClr val="C00000"/>
                </a:solidFill>
              </a:rPr>
              <a:t>Catégories pare-feu</a:t>
            </a:r>
          </a:p>
        </p:txBody>
      </p:sp>
      <p:sp>
        <p:nvSpPr>
          <p:cNvPr id="3" name="Espace réservé du contenu 2">
            <a:extLst>
              <a:ext uri="{FF2B5EF4-FFF2-40B4-BE49-F238E27FC236}">
                <a16:creationId xmlns:a16="http://schemas.microsoft.com/office/drawing/2014/main" id="{7944D40B-3AD6-44C2-9ED1-ADD5D99002F8}"/>
              </a:ext>
            </a:extLst>
          </p:cNvPr>
          <p:cNvSpPr>
            <a:spLocks noGrp="1"/>
          </p:cNvSpPr>
          <p:nvPr>
            <p:ph idx="1"/>
          </p:nvPr>
        </p:nvSpPr>
        <p:spPr/>
        <p:txBody>
          <a:bodyPr>
            <a:normAutofit fontScale="77500" lnSpcReduction="20000"/>
          </a:bodyPr>
          <a:lstStyle/>
          <a:p>
            <a:pPr algn="just" fontAlgn="base">
              <a:buFont typeface="Wingdings" panose="05000000000000000000" pitchFamily="2" charset="2"/>
              <a:buChar char="q"/>
            </a:pPr>
            <a:r>
              <a:rPr lang="fr-FR" b="1" i="0" dirty="0">
                <a:effectLst/>
                <a:latin typeface="MuseoSans"/>
              </a:rPr>
              <a:t>Les pare-feu réseau</a:t>
            </a:r>
            <a:r>
              <a:rPr lang="fr-FR" b="0" i="0" dirty="0">
                <a:effectLst/>
                <a:latin typeface="MuseoSans"/>
              </a:rPr>
              <a:t> impliquent l'application d'un ou plusieurs pare-feu entre les réseaux externes et les réseaux privés internes. Ils régulent le trafic réseau entrant et sortant, en séparant les réseaux publics externes, comme l'Internet mondial, des réseaux internes comme les réseaux Wi-Fi domestiques, les Intranets d'entreprise ou les Intranets nationaux. Les pare-feu réseau peuvent se présenter sous la forme de l'un des types d'appareils suivants : matériel dédié, logiciel et virtuel.</a:t>
            </a:r>
          </a:p>
          <a:p>
            <a:pPr algn="just" fontAlgn="base">
              <a:buFont typeface="Wingdings" panose="05000000000000000000" pitchFamily="2" charset="2"/>
              <a:buChar char="q"/>
            </a:pPr>
            <a:r>
              <a:rPr lang="fr-FR" b="1" i="0" dirty="0">
                <a:effectLst/>
                <a:latin typeface="MuseoSans"/>
              </a:rPr>
              <a:t>Les pare-feu basés sur l'hôte</a:t>
            </a:r>
            <a:r>
              <a:rPr lang="fr-FR" b="0" i="0" dirty="0">
                <a:effectLst/>
                <a:latin typeface="MuseoSans"/>
              </a:rPr>
              <a:t> ou « pare-feu logiciels » impliquent l'utilisation de pare-feu sur des appareils individuels d'utilisateurs et d'autres terminaux de réseaux privés comme barrière entre les appareils du réseau. Ces dispositifs, ou hôtes, reçoivent une régulation personnalisée du trafic à destination et en provenance d'applications informatiques spécifiques. Les pare-feu basés sur l’hôte peuvent s'exécuter sur des dispositifs locaux en tant que service du système d'exploitation ou en tant qu'application de sécurité de terminaux. Les pare-feu basés sur l’hôte peuvent également s'intéresser de plus près au trafic Web, en filtrant sur la base du protocole HTTP et d'autres protocoles réseau, ce qui permet de gérer le contenu qui arrive sur votre machine, plutôt que sa provenance.</a:t>
            </a:r>
          </a:p>
          <a:p>
            <a:pPr algn="just">
              <a:buFont typeface="Wingdings" panose="05000000000000000000" pitchFamily="2" charset="2"/>
              <a:buChar char="q"/>
            </a:pPr>
            <a:endParaRPr lang="fr-FR" dirty="0"/>
          </a:p>
        </p:txBody>
      </p:sp>
    </p:spTree>
    <p:extLst>
      <p:ext uri="{BB962C8B-B14F-4D97-AF65-F5344CB8AC3E}">
        <p14:creationId xmlns:p14="http://schemas.microsoft.com/office/powerpoint/2010/main" val="1066951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9C0D5D-0FB6-4655-A617-2D1DBB5E8F7F}"/>
              </a:ext>
            </a:extLst>
          </p:cNvPr>
          <p:cNvSpPr>
            <a:spLocks noGrp="1"/>
          </p:cNvSpPr>
          <p:nvPr>
            <p:ph type="title"/>
          </p:nvPr>
        </p:nvSpPr>
        <p:spPr/>
        <p:txBody>
          <a:bodyPr/>
          <a:lstStyle/>
          <a:p>
            <a:r>
              <a:rPr lang="fr-FR" b="1" dirty="0">
                <a:solidFill>
                  <a:srgbClr val="C00000"/>
                </a:solidFill>
              </a:rPr>
              <a:t>Types de pare-feu: </a:t>
            </a:r>
            <a:r>
              <a:rPr lang="fr-FR" sz="3600" b="1" i="0" dirty="0">
                <a:solidFill>
                  <a:srgbClr val="0070C0"/>
                </a:solidFill>
                <a:effectLst/>
                <a:latin typeface="Poppins" panose="00000500000000000000" pitchFamily="2" charset="0"/>
              </a:rPr>
              <a:t>pare-feu personnel</a:t>
            </a:r>
            <a:endParaRPr lang="fr-FR" dirty="0">
              <a:solidFill>
                <a:srgbClr val="0070C0"/>
              </a:solidFill>
            </a:endParaRPr>
          </a:p>
        </p:txBody>
      </p:sp>
      <p:sp>
        <p:nvSpPr>
          <p:cNvPr id="3" name="Espace réservé du contenu 2">
            <a:extLst>
              <a:ext uri="{FF2B5EF4-FFF2-40B4-BE49-F238E27FC236}">
                <a16:creationId xmlns:a16="http://schemas.microsoft.com/office/drawing/2014/main" id="{D4EC93DB-856F-4BA9-911E-69A8CFD666A0}"/>
              </a:ext>
            </a:extLst>
          </p:cNvPr>
          <p:cNvSpPr>
            <a:spLocks noGrp="1"/>
          </p:cNvSpPr>
          <p:nvPr>
            <p:ph idx="1"/>
          </p:nvPr>
        </p:nvSpPr>
        <p:spPr>
          <a:xfrm>
            <a:off x="838200" y="1882775"/>
            <a:ext cx="10515600" cy="4351338"/>
          </a:xfrm>
        </p:spPr>
        <p:txBody>
          <a:bodyPr>
            <a:normAutofit fontScale="92500" lnSpcReduction="10000"/>
          </a:bodyPr>
          <a:lstStyle/>
          <a:p>
            <a:pPr algn="just">
              <a:buFont typeface="Wingdings" panose="05000000000000000000" pitchFamily="2" charset="2"/>
              <a:buChar char="q"/>
            </a:pPr>
            <a:r>
              <a:rPr lang="fr-FR" b="0" i="0" dirty="0">
                <a:effectLst/>
                <a:latin typeface="Comfortaa"/>
              </a:rPr>
              <a:t>Il est installé sur un seul ordinateur. </a:t>
            </a:r>
          </a:p>
          <a:p>
            <a:pPr algn="just">
              <a:buFont typeface="Wingdings" panose="05000000000000000000" pitchFamily="2" charset="2"/>
              <a:buChar char="q"/>
            </a:pPr>
            <a:r>
              <a:rPr lang="fr-FR" b="0" i="0" dirty="0">
                <a:effectLst/>
                <a:latin typeface="Comfortaa"/>
              </a:rPr>
              <a:t>Il est préinstallé sur les machines Windows et Mac. </a:t>
            </a:r>
          </a:p>
          <a:p>
            <a:pPr algn="just">
              <a:buFont typeface="Wingdings" panose="05000000000000000000" pitchFamily="2" charset="2"/>
              <a:buChar char="q"/>
            </a:pPr>
            <a:r>
              <a:rPr lang="fr-FR" b="0" i="0" u="none" strike="noStrike" dirty="0">
                <a:effectLst/>
                <a:latin typeface="Comfortaa"/>
              </a:rPr>
              <a:t>Les antivirus</a:t>
            </a:r>
            <a:r>
              <a:rPr lang="fr-FR" b="0" i="0" dirty="0">
                <a:effectLst/>
                <a:latin typeface="Comfortaa"/>
              </a:rPr>
              <a:t> sont également souvent accompagnés de leur propre pare-feu.</a:t>
            </a:r>
          </a:p>
          <a:p>
            <a:pPr algn="just">
              <a:buFont typeface="Wingdings" panose="05000000000000000000" pitchFamily="2" charset="2"/>
              <a:buChar char="q"/>
            </a:pPr>
            <a:r>
              <a:rPr lang="fr-FR" b="0" i="0" dirty="0">
                <a:effectLst/>
                <a:latin typeface="Comfortaa"/>
              </a:rPr>
              <a:t>Il peut protéger les ports que vous utilisez pour vous connecter aux sites web et applications en ligne. </a:t>
            </a:r>
          </a:p>
          <a:p>
            <a:pPr algn="just">
              <a:buFont typeface="Wingdings" panose="05000000000000000000" pitchFamily="2" charset="2"/>
              <a:buChar char="q"/>
            </a:pPr>
            <a:r>
              <a:rPr lang="fr-FR" b="0" i="0" dirty="0">
                <a:effectLst/>
                <a:latin typeface="Comfortaa"/>
              </a:rPr>
              <a:t>Il peut empêcher les gens d’accéder à votre ordinateur tout en analysant le trafic entrant et sortant. </a:t>
            </a:r>
          </a:p>
          <a:p>
            <a:pPr algn="just">
              <a:buFont typeface="Wingdings" panose="05000000000000000000" pitchFamily="2" charset="2"/>
              <a:buChar char="q"/>
            </a:pPr>
            <a:r>
              <a:rPr lang="fr-FR" b="0" i="0" dirty="0">
                <a:effectLst/>
                <a:latin typeface="Comfortaa"/>
              </a:rPr>
              <a:t>Il peut surveiller l’activité des applications installées sur votre appareil et refuser qu’une connexion soit établie avec des logiciels ou applications dangereuses.</a:t>
            </a:r>
          </a:p>
          <a:p>
            <a:pPr algn="just">
              <a:buFont typeface="Wingdings" panose="05000000000000000000" pitchFamily="2" charset="2"/>
              <a:buChar char="q"/>
            </a:pPr>
            <a:endParaRPr lang="fr-FR" dirty="0"/>
          </a:p>
          <a:p>
            <a:pPr algn="just">
              <a:buFont typeface="Wingdings" panose="05000000000000000000" pitchFamily="2" charset="2"/>
              <a:buChar char="q"/>
            </a:pPr>
            <a:endParaRPr lang="fr-FR" dirty="0"/>
          </a:p>
        </p:txBody>
      </p:sp>
    </p:spTree>
    <p:extLst>
      <p:ext uri="{BB962C8B-B14F-4D97-AF65-F5344CB8AC3E}">
        <p14:creationId xmlns:p14="http://schemas.microsoft.com/office/powerpoint/2010/main" val="34868670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6E75E2-6E8C-48CF-9F59-FEFB69009F5D}"/>
              </a:ext>
            </a:extLst>
          </p:cNvPr>
          <p:cNvSpPr>
            <a:spLocks noGrp="1"/>
          </p:cNvSpPr>
          <p:nvPr>
            <p:ph type="title"/>
          </p:nvPr>
        </p:nvSpPr>
        <p:spPr/>
        <p:txBody>
          <a:bodyPr/>
          <a:lstStyle/>
          <a:p>
            <a:r>
              <a:rPr lang="fr-FR" b="1" dirty="0">
                <a:solidFill>
                  <a:srgbClr val="C00000"/>
                </a:solidFill>
              </a:rPr>
              <a:t>Types de pare-feu: </a:t>
            </a:r>
            <a:r>
              <a:rPr lang="fr-FR" sz="3200" b="1" i="0" dirty="0">
                <a:solidFill>
                  <a:srgbClr val="0070C0"/>
                </a:solidFill>
                <a:effectLst/>
                <a:latin typeface="Poppins" panose="00000500000000000000" pitchFamily="2" charset="0"/>
              </a:rPr>
              <a:t>pare-feu à filtrage de paquets</a:t>
            </a:r>
            <a:endParaRPr lang="fr-FR" sz="3200" dirty="0">
              <a:solidFill>
                <a:srgbClr val="0070C0"/>
              </a:solidFill>
            </a:endParaRPr>
          </a:p>
        </p:txBody>
      </p:sp>
      <p:sp>
        <p:nvSpPr>
          <p:cNvPr id="3" name="Espace réservé du contenu 2">
            <a:extLst>
              <a:ext uri="{FF2B5EF4-FFF2-40B4-BE49-F238E27FC236}">
                <a16:creationId xmlns:a16="http://schemas.microsoft.com/office/drawing/2014/main" id="{41413B3B-B19F-40DA-950E-82FF26640F58}"/>
              </a:ext>
            </a:extLst>
          </p:cNvPr>
          <p:cNvSpPr>
            <a:spLocks noGrp="1"/>
          </p:cNvSpPr>
          <p:nvPr>
            <p:ph idx="1"/>
          </p:nvPr>
        </p:nvSpPr>
        <p:spPr/>
        <p:txBody>
          <a:bodyPr>
            <a:normAutofit lnSpcReduction="10000"/>
          </a:bodyPr>
          <a:lstStyle/>
          <a:p>
            <a:pPr algn="just">
              <a:buFont typeface="Wingdings" panose="05000000000000000000" pitchFamily="2" charset="2"/>
              <a:buChar char="q"/>
            </a:pPr>
            <a:r>
              <a:rPr lang="fr-FR" b="0" i="0" dirty="0">
                <a:effectLst/>
                <a:latin typeface="MuseoSans"/>
              </a:rPr>
              <a:t>Appelé aussi pare-feu d'inspection sans état ou filtrage statique.</a:t>
            </a:r>
          </a:p>
          <a:p>
            <a:pPr algn="just">
              <a:buFont typeface="Wingdings" panose="05000000000000000000" pitchFamily="2" charset="2"/>
              <a:buChar char="q"/>
            </a:pPr>
            <a:r>
              <a:rPr lang="fr-FR" b="0" i="0" dirty="0">
                <a:effectLst/>
                <a:latin typeface="Comfortaa"/>
              </a:rPr>
              <a:t>Fonctionne au niveau de la couche 3.</a:t>
            </a:r>
          </a:p>
          <a:p>
            <a:pPr algn="just">
              <a:buFont typeface="Wingdings" panose="05000000000000000000" pitchFamily="2" charset="2"/>
              <a:buChar char="q"/>
            </a:pPr>
            <a:r>
              <a:rPr lang="fr-FR" b="0" i="0" dirty="0">
                <a:effectLst/>
                <a:latin typeface="Comfortaa"/>
              </a:rPr>
              <a:t>Ce type de pare-feu va analyser les paquets et les bloquer ou non en fonction d’un ensemble de règles prédéfinies. Il est tout à fait possible de bloquer les paquets en provenance d’un serveur bien précis ou ceux qui essaient d’atteindre une certaine destination sur votre serveur.</a:t>
            </a:r>
          </a:p>
          <a:p>
            <a:pPr algn="just">
              <a:buFont typeface="Wingdings" panose="05000000000000000000" pitchFamily="2" charset="2"/>
              <a:buChar char="q"/>
            </a:pPr>
            <a:r>
              <a:rPr lang="fr-FR" b="0" i="0" dirty="0">
                <a:effectLst/>
                <a:latin typeface="Comfortaa"/>
              </a:rPr>
              <a:t>L’inconvénient de ce type de pare-feu est sa facilité à être déjoué. Il ne dispose pas de règles avancées en termes de sécurité. Il est conseillé de s’orienter vers un pare-feu à état qui présente une solution bien plus avancée et performante.</a:t>
            </a:r>
          </a:p>
          <a:p>
            <a:pPr algn="just">
              <a:buFont typeface="Wingdings" panose="05000000000000000000" pitchFamily="2" charset="2"/>
              <a:buChar char="q"/>
            </a:pPr>
            <a:endParaRPr lang="fr-FR" dirty="0"/>
          </a:p>
        </p:txBody>
      </p:sp>
    </p:spTree>
    <p:extLst>
      <p:ext uri="{BB962C8B-B14F-4D97-AF65-F5344CB8AC3E}">
        <p14:creationId xmlns:p14="http://schemas.microsoft.com/office/powerpoint/2010/main" val="910144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71FBD1-622B-47D5-B656-E3CEEA65AED0}"/>
              </a:ext>
            </a:extLst>
          </p:cNvPr>
          <p:cNvSpPr>
            <a:spLocks noGrp="1"/>
          </p:cNvSpPr>
          <p:nvPr>
            <p:ph type="title"/>
          </p:nvPr>
        </p:nvSpPr>
        <p:spPr/>
        <p:txBody>
          <a:bodyPr/>
          <a:lstStyle/>
          <a:p>
            <a:r>
              <a:rPr lang="fr-FR" b="1" dirty="0">
                <a:solidFill>
                  <a:srgbClr val="C00000"/>
                </a:solidFill>
              </a:rPr>
              <a:t>Serveur proxy (mandataire)</a:t>
            </a:r>
          </a:p>
        </p:txBody>
      </p:sp>
      <p:sp>
        <p:nvSpPr>
          <p:cNvPr id="3" name="Espace réservé du contenu 2">
            <a:extLst>
              <a:ext uri="{FF2B5EF4-FFF2-40B4-BE49-F238E27FC236}">
                <a16:creationId xmlns:a16="http://schemas.microsoft.com/office/drawing/2014/main" id="{45D7A5FC-2EAC-4975-8927-513DE07C3026}"/>
              </a:ext>
            </a:extLst>
          </p:cNvPr>
          <p:cNvSpPr>
            <a:spLocks noGrp="1"/>
          </p:cNvSpPr>
          <p:nvPr>
            <p:ph idx="1"/>
          </p:nvPr>
        </p:nvSpPr>
        <p:spPr/>
        <p:txBody>
          <a:bodyPr/>
          <a:lstStyle/>
          <a:p>
            <a:pPr algn="just">
              <a:lnSpc>
                <a:spcPct val="150000"/>
              </a:lnSpc>
              <a:buFont typeface="Wingdings" panose="05000000000000000000" pitchFamily="2" charset="2"/>
              <a:buChar char="q"/>
            </a:pPr>
            <a:r>
              <a:rPr lang="fr-FR" b="0" i="0" dirty="0">
                <a:solidFill>
                  <a:srgbClr val="1E222A"/>
                </a:solidFill>
                <a:effectLst/>
                <a:latin typeface="Roboto" panose="02000000000000000000" pitchFamily="2" charset="0"/>
              </a:rPr>
              <a:t>Un serveur proxy est un ordinateur qui intercepte et gère le trafic entre deux appareils, réseaux ou protocoles. </a:t>
            </a:r>
          </a:p>
          <a:p>
            <a:pPr algn="just">
              <a:lnSpc>
                <a:spcPct val="150000"/>
              </a:lnSpc>
              <a:buFont typeface="Wingdings" panose="05000000000000000000" pitchFamily="2" charset="2"/>
              <a:buChar char="q"/>
            </a:pPr>
            <a:r>
              <a:rPr lang="fr-FR" b="0" i="0" dirty="0">
                <a:solidFill>
                  <a:srgbClr val="1E222A"/>
                </a:solidFill>
                <a:effectLst/>
                <a:latin typeface="Roboto" panose="02000000000000000000" pitchFamily="2" charset="0"/>
              </a:rPr>
              <a:t>Un proxy est une passerelle qui sert d’intermédiaire entre votre ordinateur et les sites web et services Internet que vous utilisez. </a:t>
            </a:r>
          </a:p>
          <a:p>
            <a:pPr algn="just">
              <a:lnSpc>
                <a:spcPct val="150000"/>
              </a:lnSpc>
              <a:buFont typeface="Wingdings" panose="05000000000000000000" pitchFamily="2" charset="2"/>
              <a:buChar char="q"/>
            </a:pPr>
            <a:r>
              <a:rPr lang="fr-FR" b="0" i="0" dirty="0">
                <a:solidFill>
                  <a:srgbClr val="1E222A"/>
                </a:solidFill>
                <a:effectLst/>
                <a:latin typeface="Roboto" panose="02000000000000000000" pitchFamily="2" charset="0"/>
              </a:rPr>
              <a:t>Il peut faire office de pare-feu, de filtre, de cache ou faciliter les connexions réseau partagées.</a:t>
            </a:r>
            <a:endParaRPr lang="fr-FR" dirty="0"/>
          </a:p>
        </p:txBody>
      </p:sp>
    </p:spTree>
    <p:extLst>
      <p:ext uri="{BB962C8B-B14F-4D97-AF65-F5344CB8AC3E}">
        <p14:creationId xmlns:p14="http://schemas.microsoft.com/office/powerpoint/2010/main" val="4009354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3EDFF7-DB19-42D4-AB24-DD04AE5AD767}"/>
              </a:ext>
            </a:extLst>
          </p:cNvPr>
          <p:cNvSpPr>
            <a:spLocks noGrp="1"/>
          </p:cNvSpPr>
          <p:nvPr>
            <p:ph type="title"/>
          </p:nvPr>
        </p:nvSpPr>
        <p:spPr/>
        <p:txBody>
          <a:bodyPr/>
          <a:lstStyle/>
          <a:p>
            <a:r>
              <a:rPr lang="fr-FR" b="1" dirty="0">
                <a:solidFill>
                  <a:srgbClr val="C00000"/>
                </a:solidFill>
              </a:rPr>
              <a:t>Types de pare-feu: </a:t>
            </a:r>
            <a:r>
              <a:rPr lang="fr-FR" sz="4400" b="1" i="0" dirty="0">
                <a:solidFill>
                  <a:srgbClr val="0070C0"/>
                </a:solidFill>
                <a:effectLst/>
                <a:latin typeface="Poppins" panose="00000500000000000000" pitchFamily="2" charset="0"/>
              </a:rPr>
              <a:t>pare-feu à filtrage de paquets</a:t>
            </a:r>
            <a:endParaRPr lang="fr-FR" dirty="0">
              <a:solidFill>
                <a:srgbClr val="C00000"/>
              </a:solidFill>
            </a:endParaRPr>
          </a:p>
        </p:txBody>
      </p:sp>
      <p:sp>
        <p:nvSpPr>
          <p:cNvPr id="3" name="Espace réservé du contenu 2">
            <a:extLst>
              <a:ext uri="{FF2B5EF4-FFF2-40B4-BE49-F238E27FC236}">
                <a16:creationId xmlns:a16="http://schemas.microsoft.com/office/drawing/2014/main" id="{4D83B2D8-9227-428D-8EA2-AE557819734C}"/>
              </a:ext>
            </a:extLst>
          </p:cNvPr>
          <p:cNvSpPr>
            <a:spLocks noGrp="1"/>
          </p:cNvSpPr>
          <p:nvPr>
            <p:ph idx="1"/>
          </p:nvPr>
        </p:nvSpPr>
        <p:spPr/>
        <p:txBody>
          <a:bodyPr>
            <a:normAutofit lnSpcReduction="10000"/>
          </a:bodyPr>
          <a:lstStyle/>
          <a:p>
            <a:pPr algn="just" fontAlgn="base">
              <a:buFont typeface="Wingdings" panose="05000000000000000000" pitchFamily="2" charset="2"/>
              <a:buChar char="q"/>
            </a:pPr>
            <a:r>
              <a:rPr lang="fr-FR" b="0" i="0" dirty="0">
                <a:effectLst/>
                <a:latin typeface="MuseoSans"/>
              </a:rPr>
              <a:t>Le filtrage des paquets se fait par une combinaison des éléments suivants :</a:t>
            </a:r>
          </a:p>
          <a:p>
            <a:pPr lvl="1" algn="just" fontAlgn="base">
              <a:buFont typeface="Wingdings" panose="05000000000000000000" pitchFamily="2" charset="2"/>
              <a:buChar char="q"/>
            </a:pPr>
            <a:r>
              <a:rPr lang="fr-FR" b="1" i="0" dirty="0">
                <a:effectLst/>
                <a:latin typeface="MuseoSans"/>
              </a:rPr>
              <a:t>La source :</a:t>
            </a:r>
            <a:r>
              <a:rPr lang="fr-FR" b="0" i="0" dirty="0">
                <a:effectLst/>
                <a:latin typeface="MuseoSans"/>
              </a:rPr>
              <a:t> d'où provient une tentative de connexion.</a:t>
            </a:r>
          </a:p>
          <a:p>
            <a:pPr lvl="1" algn="just" fontAlgn="base">
              <a:buFont typeface="Wingdings" panose="05000000000000000000" pitchFamily="2" charset="2"/>
              <a:buChar char="q"/>
            </a:pPr>
            <a:r>
              <a:rPr lang="fr-FR" b="1" i="0" dirty="0">
                <a:effectLst/>
                <a:latin typeface="MuseoSans"/>
              </a:rPr>
              <a:t>La destination :</a:t>
            </a:r>
            <a:r>
              <a:rPr lang="fr-FR" b="0" i="0" dirty="0">
                <a:effectLst/>
                <a:latin typeface="MuseoSans"/>
              </a:rPr>
              <a:t> où une tentative de connexion est censée aller.</a:t>
            </a:r>
          </a:p>
          <a:p>
            <a:pPr lvl="1" algn="just" fontAlgn="base">
              <a:buFont typeface="Wingdings" panose="05000000000000000000" pitchFamily="2" charset="2"/>
              <a:buChar char="q"/>
            </a:pPr>
            <a:r>
              <a:rPr lang="fr-FR" b="1" i="0" dirty="0">
                <a:effectLst/>
                <a:latin typeface="MuseoSans"/>
              </a:rPr>
              <a:t>Le contenu :</a:t>
            </a:r>
            <a:r>
              <a:rPr lang="fr-FR" b="0" i="0" dirty="0">
                <a:effectLst/>
                <a:latin typeface="MuseoSans"/>
              </a:rPr>
              <a:t> ce qu'une tentative de connexion essaie d'envoyer.</a:t>
            </a:r>
          </a:p>
          <a:p>
            <a:pPr lvl="1" algn="just" fontAlgn="base">
              <a:buFont typeface="Wingdings" panose="05000000000000000000" pitchFamily="2" charset="2"/>
              <a:buChar char="q"/>
            </a:pPr>
            <a:r>
              <a:rPr lang="fr-FR" b="1" i="0" dirty="0">
                <a:effectLst/>
                <a:latin typeface="MuseoSans"/>
              </a:rPr>
              <a:t>Protocoles par paquets :</a:t>
            </a:r>
            <a:r>
              <a:rPr lang="fr-FR" b="0" i="0" dirty="0">
                <a:effectLst/>
                <a:latin typeface="MuseoSans"/>
              </a:rPr>
              <a:t> Le « langage » utilisé par une tentative de connexion pour transmettre son message. Parmi les protocoles réseau que les hôtes utilisent pour « parler » entre eux, les protocoles TCP/IP sont principalement utilisés pour communiquer sur Internet et au sein des Intranets/sous-réseaux.</a:t>
            </a:r>
          </a:p>
          <a:p>
            <a:pPr lvl="1" algn="just" fontAlgn="base">
              <a:buFont typeface="Wingdings" panose="05000000000000000000" pitchFamily="2" charset="2"/>
              <a:buChar char="q"/>
            </a:pPr>
            <a:r>
              <a:rPr lang="fr-FR" b="1" i="0" dirty="0">
                <a:effectLst/>
                <a:latin typeface="MuseoSans"/>
              </a:rPr>
              <a:t>Les protocoles d'application :</a:t>
            </a:r>
            <a:r>
              <a:rPr lang="fr-FR" b="0" i="0" dirty="0">
                <a:effectLst/>
                <a:latin typeface="MuseoSans"/>
              </a:rPr>
              <a:t> les protocoles courants comprennent HTTP, Telnet, FTP, DNS et SSH.</a:t>
            </a:r>
          </a:p>
          <a:p>
            <a:pPr algn="just">
              <a:buFont typeface="Wingdings" panose="05000000000000000000" pitchFamily="2" charset="2"/>
              <a:buChar char="q"/>
            </a:pPr>
            <a:endParaRPr lang="fr-FR" dirty="0"/>
          </a:p>
        </p:txBody>
      </p:sp>
    </p:spTree>
    <p:extLst>
      <p:ext uri="{BB962C8B-B14F-4D97-AF65-F5344CB8AC3E}">
        <p14:creationId xmlns:p14="http://schemas.microsoft.com/office/powerpoint/2010/main" val="42126782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C44CED-2637-4B20-8A4F-DE86F79CEA0B}"/>
              </a:ext>
            </a:extLst>
          </p:cNvPr>
          <p:cNvSpPr>
            <a:spLocks noGrp="1"/>
          </p:cNvSpPr>
          <p:nvPr>
            <p:ph type="title"/>
          </p:nvPr>
        </p:nvSpPr>
        <p:spPr/>
        <p:txBody>
          <a:bodyPr/>
          <a:lstStyle/>
          <a:p>
            <a:r>
              <a:rPr lang="fr-FR" b="1" dirty="0">
                <a:solidFill>
                  <a:srgbClr val="C00000"/>
                </a:solidFill>
              </a:rPr>
              <a:t>Types de pare-feu: </a:t>
            </a:r>
            <a:r>
              <a:rPr lang="fr-FR" sz="4400" b="1" i="0" dirty="0">
                <a:solidFill>
                  <a:srgbClr val="0070C0"/>
                </a:solidFill>
                <a:effectLst/>
                <a:latin typeface="Poppins" panose="00000500000000000000" pitchFamily="2" charset="0"/>
              </a:rPr>
              <a:t>pare-feu à filtrage de paquets</a:t>
            </a:r>
            <a:endParaRPr lang="fr-FR" dirty="0"/>
          </a:p>
        </p:txBody>
      </p:sp>
      <p:sp>
        <p:nvSpPr>
          <p:cNvPr id="3" name="Espace réservé du contenu 2">
            <a:extLst>
              <a:ext uri="{FF2B5EF4-FFF2-40B4-BE49-F238E27FC236}">
                <a16:creationId xmlns:a16="http://schemas.microsoft.com/office/drawing/2014/main" id="{069129F4-8432-4419-BAE5-C9D512B54218}"/>
              </a:ext>
            </a:extLst>
          </p:cNvPr>
          <p:cNvSpPr>
            <a:spLocks noGrp="1"/>
          </p:cNvSpPr>
          <p:nvPr>
            <p:ph idx="1"/>
          </p:nvPr>
        </p:nvSpPr>
        <p:spPr/>
        <p:txBody>
          <a:bodyPr>
            <a:normAutofit lnSpcReduction="10000"/>
          </a:bodyPr>
          <a:lstStyle/>
          <a:p>
            <a:pPr algn="just" fontAlgn="base">
              <a:buFont typeface="Wingdings" panose="05000000000000000000" pitchFamily="2" charset="2"/>
              <a:buChar char="q"/>
            </a:pPr>
            <a:r>
              <a:rPr lang="fr-FR" b="0" i="0" dirty="0">
                <a:effectLst/>
                <a:latin typeface="MuseoSans"/>
              </a:rPr>
              <a:t>Les règles de filtrage sont définies sur la base d'une liste de contrôle d'accès (ACL) créée manuellement. Elles sont très rigides et il est difficile de couvrir le trafic indésirable de manière appropriée sans compromettre la convivialité du réseau. </a:t>
            </a:r>
          </a:p>
          <a:p>
            <a:pPr algn="just" fontAlgn="base">
              <a:buFont typeface="Wingdings" panose="05000000000000000000" pitchFamily="2" charset="2"/>
              <a:buChar char="q"/>
            </a:pPr>
            <a:r>
              <a:rPr lang="fr-FR" b="0" i="0" dirty="0">
                <a:effectLst/>
                <a:latin typeface="MuseoSans"/>
              </a:rPr>
              <a:t>Le filtrage statique nécessite une révision manuelle permanente pour être efficace. Cela peut être envisageable sur les petits réseaux mais peut rapidement devenir difficile sur les plus grands.</a:t>
            </a:r>
          </a:p>
          <a:p>
            <a:pPr algn="just" fontAlgn="base">
              <a:buFont typeface="Wingdings" panose="05000000000000000000" pitchFamily="2" charset="2"/>
              <a:buChar char="q"/>
            </a:pPr>
            <a:r>
              <a:rPr lang="fr-FR" b="0" i="0" dirty="0">
                <a:effectLst/>
                <a:latin typeface="MuseoSans"/>
              </a:rPr>
              <a:t>L'impossibilité de lire les protocoles d'application signifie que le contenu d'un message livré dans un paquet ne peut être lu. Sans lecture du contenu, les pare-feu de filtrage de paquets présentent une qualité de protection limitée.</a:t>
            </a:r>
          </a:p>
          <a:p>
            <a:pPr algn="just">
              <a:buFont typeface="Wingdings" panose="05000000000000000000" pitchFamily="2" charset="2"/>
              <a:buChar char="q"/>
            </a:pPr>
            <a:endParaRPr lang="fr-FR" dirty="0"/>
          </a:p>
        </p:txBody>
      </p:sp>
    </p:spTree>
    <p:extLst>
      <p:ext uri="{BB962C8B-B14F-4D97-AF65-F5344CB8AC3E}">
        <p14:creationId xmlns:p14="http://schemas.microsoft.com/office/powerpoint/2010/main" val="12273420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ADD7EF-7A0E-4B17-83A1-192BCA08A455}"/>
              </a:ext>
            </a:extLst>
          </p:cNvPr>
          <p:cNvSpPr>
            <a:spLocks noGrp="1"/>
          </p:cNvSpPr>
          <p:nvPr>
            <p:ph type="title"/>
          </p:nvPr>
        </p:nvSpPr>
        <p:spPr/>
        <p:txBody>
          <a:bodyPr>
            <a:normAutofit/>
          </a:bodyPr>
          <a:lstStyle/>
          <a:p>
            <a:r>
              <a:rPr lang="fr-FR" b="1" dirty="0">
                <a:solidFill>
                  <a:srgbClr val="C00000"/>
                </a:solidFill>
              </a:rPr>
              <a:t>Types de pare-feu: </a:t>
            </a:r>
            <a:r>
              <a:rPr lang="fr-FR" sz="3200" b="1" i="0" dirty="0">
                <a:solidFill>
                  <a:srgbClr val="0070C0"/>
                </a:solidFill>
                <a:effectLst/>
                <a:latin typeface="Poppins" panose="00000500000000000000" pitchFamily="2" charset="0"/>
              </a:rPr>
              <a:t>pare-feu à états (</a:t>
            </a:r>
            <a:r>
              <a:rPr lang="fr-FR" sz="3200" b="1" i="0" dirty="0" err="1">
                <a:solidFill>
                  <a:srgbClr val="0070C0"/>
                </a:solidFill>
                <a:effectLst/>
                <a:latin typeface="Poppins" panose="00000500000000000000" pitchFamily="2" charset="0"/>
              </a:rPr>
              <a:t>stateful</a:t>
            </a:r>
            <a:r>
              <a:rPr lang="fr-FR" sz="3200" b="1" i="0" dirty="0">
                <a:solidFill>
                  <a:srgbClr val="0070C0"/>
                </a:solidFill>
                <a:effectLst/>
                <a:latin typeface="Poppins" panose="00000500000000000000" pitchFamily="2" charset="0"/>
              </a:rPr>
              <a:t>)</a:t>
            </a:r>
            <a:endParaRPr lang="fr-FR" sz="3200" dirty="0">
              <a:solidFill>
                <a:srgbClr val="0070C0"/>
              </a:solidFill>
            </a:endParaRPr>
          </a:p>
        </p:txBody>
      </p:sp>
      <p:sp>
        <p:nvSpPr>
          <p:cNvPr id="3" name="Espace réservé du contenu 2">
            <a:extLst>
              <a:ext uri="{FF2B5EF4-FFF2-40B4-BE49-F238E27FC236}">
                <a16:creationId xmlns:a16="http://schemas.microsoft.com/office/drawing/2014/main" id="{7423B372-BB98-44E7-A6D4-03C7A49A860D}"/>
              </a:ext>
            </a:extLst>
          </p:cNvPr>
          <p:cNvSpPr>
            <a:spLocks noGrp="1"/>
          </p:cNvSpPr>
          <p:nvPr>
            <p:ph idx="1"/>
          </p:nvPr>
        </p:nvSpPr>
        <p:spPr/>
        <p:txBody>
          <a:bodyPr/>
          <a:lstStyle/>
          <a:p>
            <a:pPr algn="just">
              <a:buFont typeface="Wingdings" panose="05000000000000000000" pitchFamily="2" charset="2"/>
              <a:buChar char="q"/>
            </a:pPr>
            <a:r>
              <a:rPr lang="fr-FR" b="0" i="0" dirty="0">
                <a:solidFill>
                  <a:srgbClr val="212529"/>
                </a:solidFill>
                <a:effectLst/>
                <a:latin typeface="Comfortaa"/>
              </a:rPr>
              <a:t>Appelé aussi filtrage dynamique.</a:t>
            </a:r>
          </a:p>
          <a:p>
            <a:pPr algn="just">
              <a:buFont typeface="Wingdings" panose="05000000000000000000" pitchFamily="2" charset="2"/>
              <a:buChar char="q"/>
            </a:pPr>
            <a:r>
              <a:rPr lang="fr-FR" b="0" i="0" dirty="0">
                <a:solidFill>
                  <a:srgbClr val="212529"/>
                </a:solidFill>
                <a:effectLst/>
                <a:latin typeface="Comfortaa"/>
              </a:rPr>
              <a:t>Il ne se contente pas d’analyser les paquets à leur arrivée et leur sortie en fonction de paramètres simples. Le pare-feu à états gère des informations dynamiques et continue à surveiller les paquets même lorsqu’ils passent le réseau.</a:t>
            </a:r>
          </a:p>
          <a:p>
            <a:pPr algn="just">
              <a:buFont typeface="Wingdings" panose="05000000000000000000" pitchFamily="2" charset="2"/>
              <a:buChar char="q"/>
            </a:pPr>
            <a:r>
              <a:rPr lang="fr-FR" b="0" i="0" dirty="0">
                <a:solidFill>
                  <a:srgbClr val="212529"/>
                </a:solidFill>
                <a:effectLst/>
                <a:latin typeface="Comfortaa"/>
              </a:rPr>
              <a:t>Un pare-feu à filtrage de paquets ne peut bloquer que sur la base d’informations statiques comme </a:t>
            </a:r>
            <a:r>
              <a:rPr lang="fr-FR" b="0" i="0" u="none" strike="noStrike" dirty="0">
                <a:effectLst/>
                <a:latin typeface="Comfortaa"/>
              </a:rPr>
              <a:t>l’adresse IP</a:t>
            </a:r>
            <a:r>
              <a:rPr lang="fr-FR" b="0" i="0" dirty="0">
                <a:effectLst/>
                <a:latin typeface="Comfortaa"/>
              </a:rPr>
              <a:t> </a:t>
            </a:r>
            <a:r>
              <a:rPr lang="fr-FR" b="0" i="0" dirty="0">
                <a:solidFill>
                  <a:srgbClr val="212529"/>
                </a:solidFill>
                <a:effectLst/>
                <a:latin typeface="Comfortaa"/>
              </a:rPr>
              <a:t>ou le port. Le pare-feu à états reconnaît les modèles et autres concepts avancés ce qui le rend plus efficace pour détecter et bloquer le trafic illégitime.</a:t>
            </a:r>
          </a:p>
          <a:p>
            <a:pPr algn="just">
              <a:buFont typeface="Wingdings" panose="05000000000000000000" pitchFamily="2" charset="2"/>
              <a:buChar char="q"/>
            </a:pPr>
            <a:endParaRPr lang="fr-FR" dirty="0"/>
          </a:p>
        </p:txBody>
      </p:sp>
    </p:spTree>
    <p:extLst>
      <p:ext uri="{BB962C8B-B14F-4D97-AF65-F5344CB8AC3E}">
        <p14:creationId xmlns:p14="http://schemas.microsoft.com/office/powerpoint/2010/main" val="29643814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435957-5048-4BB9-B01C-060432C571FA}"/>
              </a:ext>
            </a:extLst>
          </p:cNvPr>
          <p:cNvSpPr>
            <a:spLocks noGrp="1"/>
          </p:cNvSpPr>
          <p:nvPr>
            <p:ph type="title"/>
          </p:nvPr>
        </p:nvSpPr>
        <p:spPr/>
        <p:txBody>
          <a:bodyPr/>
          <a:lstStyle/>
          <a:p>
            <a:r>
              <a:rPr lang="fr-FR" b="1" dirty="0">
                <a:solidFill>
                  <a:srgbClr val="C00000"/>
                </a:solidFill>
              </a:rPr>
              <a:t>Types de pare-feu: </a:t>
            </a:r>
            <a:r>
              <a:rPr lang="fr-FR" sz="4400" b="1" i="0" dirty="0">
                <a:solidFill>
                  <a:srgbClr val="0070C0"/>
                </a:solidFill>
                <a:effectLst/>
                <a:latin typeface="Poppins" panose="00000500000000000000" pitchFamily="2" charset="0"/>
              </a:rPr>
              <a:t>pare-feu à états (</a:t>
            </a:r>
            <a:r>
              <a:rPr lang="fr-FR" sz="4400" b="1" i="0" dirty="0" err="1">
                <a:solidFill>
                  <a:srgbClr val="0070C0"/>
                </a:solidFill>
                <a:effectLst/>
                <a:latin typeface="Poppins" panose="00000500000000000000" pitchFamily="2" charset="0"/>
              </a:rPr>
              <a:t>stateful</a:t>
            </a:r>
            <a:r>
              <a:rPr lang="fr-FR" sz="4400" b="1" i="0" dirty="0">
                <a:solidFill>
                  <a:srgbClr val="0070C0"/>
                </a:solidFill>
                <a:effectLst/>
                <a:latin typeface="Poppins" panose="00000500000000000000" pitchFamily="2" charset="0"/>
              </a:rPr>
              <a:t>)</a:t>
            </a:r>
            <a:endParaRPr lang="fr-FR" dirty="0"/>
          </a:p>
        </p:txBody>
      </p:sp>
      <p:sp>
        <p:nvSpPr>
          <p:cNvPr id="3" name="Espace réservé du contenu 2">
            <a:extLst>
              <a:ext uri="{FF2B5EF4-FFF2-40B4-BE49-F238E27FC236}">
                <a16:creationId xmlns:a16="http://schemas.microsoft.com/office/drawing/2014/main" id="{EF32E308-CDBC-4941-90C4-1F32B873F69B}"/>
              </a:ext>
            </a:extLst>
          </p:cNvPr>
          <p:cNvSpPr>
            <a:spLocks noGrp="1"/>
          </p:cNvSpPr>
          <p:nvPr>
            <p:ph idx="1"/>
          </p:nvPr>
        </p:nvSpPr>
        <p:spPr/>
        <p:txBody>
          <a:bodyPr>
            <a:normAutofit fontScale="85000" lnSpcReduction="20000"/>
          </a:bodyPr>
          <a:lstStyle/>
          <a:p>
            <a:pPr algn="just" fontAlgn="base">
              <a:buFont typeface="Wingdings" panose="05000000000000000000" pitchFamily="2" charset="2"/>
              <a:buChar char="q"/>
            </a:pPr>
            <a:r>
              <a:rPr lang="fr-FR" b="0" i="0" dirty="0">
                <a:effectLst/>
                <a:latin typeface="MuseoSans"/>
              </a:rPr>
              <a:t>Se distingue du filtrage statique par leur capacité à surveiller les connexions en cours et à se souvenir des connexions passées. </a:t>
            </a:r>
          </a:p>
          <a:p>
            <a:pPr algn="just" fontAlgn="base">
              <a:buFont typeface="Wingdings" panose="05000000000000000000" pitchFamily="2" charset="2"/>
              <a:buChar char="q"/>
            </a:pPr>
            <a:r>
              <a:rPr lang="fr-FR" b="0" i="0" dirty="0">
                <a:effectLst/>
                <a:latin typeface="MuseoSans"/>
              </a:rPr>
              <a:t>Contrairement aux pare-feu à filtrage statique, les pare-feu à inspection dynamique autorisent ou bloquent le trafic en fonction de propriétés techniques, telles que des protocoles de paquets, des adresses IP ou des ports spécifiques. Cependant, ces pare-feu suivent également de manière unique et filtrent en fonction de l'état des connexions à l'aide d'une table d'état.</a:t>
            </a:r>
          </a:p>
          <a:p>
            <a:pPr algn="just" fontAlgn="base">
              <a:buFont typeface="Wingdings" panose="05000000000000000000" pitchFamily="2" charset="2"/>
              <a:buChar char="q"/>
            </a:pPr>
            <a:r>
              <a:rPr lang="fr-FR" b="0" i="0" dirty="0">
                <a:effectLst/>
                <a:latin typeface="MuseoSans"/>
              </a:rPr>
              <a:t>Ce pare-feu met à jour les règles de filtrage en fonction des événements de connexion passés enregistrés dans la table d'état par le routeur de filtrage.</a:t>
            </a:r>
          </a:p>
          <a:p>
            <a:pPr algn="just" fontAlgn="base">
              <a:buFont typeface="Wingdings" panose="05000000000000000000" pitchFamily="2" charset="2"/>
              <a:buChar char="q"/>
            </a:pPr>
            <a:r>
              <a:rPr lang="fr-FR" b="0" i="0" dirty="0">
                <a:effectLst/>
                <a:latin typeface="MuseoSans"/>
              </a:rPr>
              <a:t>Toutefois, la table d'état permet à ces pare-feu dynamiques de prendre leurs propres décisions en fonction des interactions précédentes qu’ils ont « apprises ». Par exemple, les types de trafic qui ont causé des perturbations dans le passé seront filtrés à l'avenir. La souplesse de l'inspection dynamique en a fait l'un des types de protection les plus répandus.</a:t>
            </a:r>
          </a:p>
          <a:p>
            <a:pPr algn="just">
              <a:buFont typeface="Wingdings" panose="05000000000000000000" pitchFamily="2" charset="2"/>
              <a:buChar char="q"/>
            </a:pPr>
            <a:endParaRPr lang="fr-FR" dirty="0"/>
          </a:p>
        </p:txBody>
      </p:sp>
    </p:spTree>
    <p:extLst>
      <p:ext uri="{BB962C8B-B14F-4D97-AF65-F5344CB8AC3E}">
        <p14:creationId xmlns:p14="http://schemas.microsoft.com/office/powerpoint/2010/main" val="3961116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9FE141-27F2-4FB1-BA3D-8213BF1D47BD}"/>
              </a:ext>
            </a:extLst>
          </p:cNvPr>
          <p:cNvSpPr>
            <a:spLocks noGrp="1"/>
          </p:cNvSpPr>
          <p:nvPr>
            <p:ph type="title"/>
          </p:nvPr>
        </p:nvSpPr>
        <p:spPr/>
        <p:txBody>
          <a:bodyPr>
            <a:normAutofit/>
          </a:bodyPr>
          <a:lstStyle/>
          <a:p>
            <a:r>
              <a:rPr lang="fr-FR" b="1" dirty="0">
                <a:solidFill>
                  <a:srgbClr val="C00000"/>
                </a:solidFill>
              </a:rPr>
              <a:t>Types de pare-feu: </a:t>
            </a:r>
            <a:r>
              <a:rPr lang="fr-FR" sz="3200" b="1" i="0" dirty="0">
                <a:solidFill>
                  <a:srgbClr val="0070C0"/>
                </a:solidFill>
                <a:effectLst/>
                <a:latin typeface="Poppins" panose="00000500000000000000" pitchFamily="2" charset="0"/>
              </a:rPr>
              <a:t>pare-feu d’application web</a:t>
            </a:r>
            <a:endParaRPr lang="fr-FR" sz="3200" dirty="0">
              <a:solidFill>
                <a:srgbClr val="0070C0"/>
              </a:solidFill>
            </a:endParaRPr>
          </a:p>
        </p:txBody>
      </p:sp>
      <p:sp>
        <p:nvSpPr>
          <p:cNvPr id="3" name="Espace réservé du contenu 2">
            <a:extLst>
              <a:ext uri="{FF2B5EF4-FFF2-40B4-BE49-F238E27FC236}">
                <a16:creationId xmlns:a16="http://schemas.microsoft.com/office/drawing/2014/main" id="{22621141-0D2F-4EFA-84AD-5A61D9BBCFC0}"/>
              </a:ext>
            </a:extLst>
          </p:cNvPr>
          <p:cNvSpPr>
            <a:spLocks noGrp="1"/>
          </p:cNvSpPr>
          <p:nvPr>
            <p:ph idx="1"/>
          </p:nvPr>
        </p:nvSpPr>
        <p:spPr/>
        <p:txBody>
          <a:bodyPr/>
          <a:lstStyle/>
          <a:p>
            <a:pPr algn="just">
              <a:buFont typeface="Wingdings" panose="05000000000000000000" pitchFamily="2" charset="2"/>
              <a:buChar char="q"/>
            </a:pPr>
            <a:r>
              <a:rPr lang="fr-FR" b="0" i="0" dirty="0">
                <a:solidFill>
                  <a:srgbClr val="212529"/>
                </a:solidFill>
                <a:effectLst/>
                <a:latin typeface="Comfortaa"/>
              </a:rPr>
              <a:t>Le pare-feu d’applications web a pour but de capter les tentatives d’intrusion qui profitent des vulnérabilités des logiciels ou applications pour passer au-delà des autres </a:t>
            </a:r>
            <a:r>
              <a:rPr lang="fr-FR" b="0" i="0" dirty="0" err="1">
                <a:solidFill>
                  <a:srgbClr val="212529"/>
                </a:solidFill>
                <a:effectLst/>
                <a:latin typeface="Comfortaa"/>
              </a:rPr>
              <a:t>pare-feux</a:t>
            </a:r>
            <a:r>
              <a:rPr lang="fr-FR" b="0" i="0" dirty="0">
                <a:solidFill>
                  <a:srgbClr val="212529"/>
                </a:solidFill>
                <a:effectLst/>
                <a:latin typeface="Comfortaa"/>
              </a:rPr>
              <a:t>. </a:t>
            </a:r>
          </a:p>
          <a:p>
            <a:pPr algn="just">
              <a:buFont typeface="Wingdings" panose="05000000000000000000" pitchFamily="2" charset="2"/>
              <a:buChar char="q"/>
            </a:pPr>
            <a:r>
              <a:rPr lang="fr-FR" b="0" i="0" dirty="0">
                <a:solidFill>
                  <a:srgbClr val="212529"/>
                </a:solidFill>
                <a:effectLst/>
                <a:latin typeface="Comfortaa"/>
              </a:rPr>
              <a:t>Il surveille les applications web au lieu des programmes sur un ordinateur. Les applications web peuvent être des formulaires ou des extensions de panier d’achat de tiers. Ceux-ci peuvent parfois être détournés pour envoyer des logiciels malveillants à votre serveur. Sans pare-feu d’application web, vous vous rendez vulnérable à ce type d’attaque.</a:t>
            </a:r>
          </a:p>
          <a:p>
            <a:pPr algn="just">
              <a:buFont typeface="Wingdings" panose="05000000000000000000" pitchFamily="2" charset="2"/>
              <a:buChar char="q"/>
            </a:pPr>
            <a:endParaRPr lang="fr-FR" dirty="0"/>
          </a:p>
        </p:txBody>
      </p:sp>
    </p:spTree>
    <p:extLst>
      <p:ext uri="{BB962C8B-B14F-4D97-AF65-F5344CB8AC3E}">
        <p14:creationId xmlns:p14="http://schemas.microsoft.com/office/powerpoint/2010/main" val="14487464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B06D92-3549-47DA-B5A5-51C5D2A37915}"/>
              </a:ext>
            </a:extLst>
          </p:cNvPr>
          <p:cNvSpPr>
            <a:spLocks noGrp="1"/>
          </p:cNvSpPr>
          <p:nvPr>
            <p:ph type="title"/>
          </p:nvPr>
        </p:nvSpPr>
        <p:spPr/>
        <p:txBody>
          <a:bodyPr/>
          <a:lstStyle/>
          <a:p>
            <a:r>
              <a:rPr lang="fr-FR" b="1" dirty="0">
                <a:solidFill>
                  <a:srgbClr val="C00000"/>
                </a:solidFill>
              </a:rPr>
              <a:t>Types de pare-feu: </a:t>
            </a:r>
            <a:r>
              <a:rPr lang="fr-FR" sz="4400" b="1" i="0" dirty="0">
                <a:solidFill>
                  <a:srgbClr val="0070C0"/>
                </a:solidFill>
                <a:effectLst/>
                <a:latin typeface="Poppins" panose="00000500000000000000" pitchFamily="2" charset="0"/>
              </a:rPr>
              <a:t>pare-feu proxy</a:t>
            </a:r>
            <a:endParaRPr lang="fr-FR" dirty="0"/>
          </a:p>
        </p:txBody>
      </p:sp>
      <p:sp>
        <p:nvSpPr>
          <p:cNvPr id="3" name="Espace réservé du contenu 2">
            <a:extLst>
              <a:ext uri="{FF2B5EF4-FFF2-40B4-BE49-F238E27FC236}">
                <a16:creationId xmlns:a16="http://schemas.microsoft.com/office/drawing/2014/main" id="{FAF6C366-0A0B-47C5-9CF8-3AEDF9B83EB5}"/>
              </a:ext>
            </a:extLst>
          </p:cNvPr>
          <p:cNvSpPr>
            <a:spLocks noGrp="1"/>
          </p:cNvSpPr>
          <p:nvPr>
            <p:ph idx="1"/>
          </p:nvPr>
        </p:nvSpPr>
        <p:spPr/>
        <p:txBody>
          <a:bodyPr>
            <a:normAutofit fontScale="85000" lnSpcReduction="10000"/>
          </a:bodyPr>
          <a:lstStyle/>
          <a:p>
            <a:pPr algn="just" fontAlgn="base">
              <a:buFont typeface="Wingdings" panose="05000000000000000000" pitchFamily="2" charset="2"/>
              <a:buChar char="q"/>
            </a:pPr>
            <a:r>
              <a:rPr lang="fr-FR" b="0" i="0" dirty="0">
                <a:effectLst/>
                <a:latin typeface="MuseoSans"/>
              </a:rPr>
              <a:t>Un pare-feu proxy est aussi proche d'une véritable barrière physique qu'il est possible de l'être. Contrairement à d'autres types de pare-feu, il agit comme deux hôtes supplémentaires entre les réseaux externes et les ordinateurs hôtes internes, l'un d'entre eux servant de représentant (ou « proxy ») pour chaque réseau.</a:t>
            </a:r>
          </a:p>
          <a:p>
            <a:pPr algn="just" fontAlgn="base">
              <a:buFont typeface="Wingdings" panose="05000000000000000000" pitchFamily="2" charset="2"/>
              <a:buChar char="q"/>
            </a:pPr>
            <a:r>
              <a:rPr lang="fr-FR" b="0" i="0" dirty="0">
                <a:effectLst/>
                <a:latin typeface="MuseoSans"/>
              </a:rPr>
              <a:t>Le filtrage est basé sur les données au niveau des applications plutôt que sur les adresses IP, les ports et les protocoles de base des paquets (UDP, ICMP) comme dans les pare-feu basés sur les paquets. </a:t>
            </a:r>
          </a:p>
          <a:p>
            <a:pPr algn="just" fontAlgn="base">
              <a:buFont typeface="Wingdings" panose="05000000000000000000" pitchFamily="2" charset="2"/>
              <a:buChar char="q"/>
            </a:pPr>
            <a:r>
              <a:rPr lang="fr-FR" b="0" i="0" dirty="0">
                <a:effectLst/>
                <a:latin typeface="MuseoSans"/>
              </a:rPr>
              <a:t>Il examine et évalue essentiellement les données entrantes. Si aucun problème n'est détecté, les données sont autorisées à être transmises à l'utilisateur.</a:t>
            </a:r>
          </a:p>
          <a:p>
            <a:pPr algn="just" fontAlgn="base">
              <a:buFont typeface="Wingdings" panose="05000000000000000000" pitchFamily="2" charset="2"/>
              <a:buChar char="q"/>
            </a:pPr>
            <a:r>
              <a:rPr lang="fr-FR" b="0" i="0" dirty="0">
                <a:effectLst/>
                <a:latin typeface="MuseoSans"/>
              </a:rPr>
              <a:t>L'inconvénient de ce type de sécurité renforcée est qu'elle interfère parfois avec des données entrantes qui ne constituent pas une menace, ce qui entraîne des retards de fonctionnement.</a:t>
            </a:r>
          </a:p>
          <a:p>
            <a:pPr algn="just">
              <a:buFont typeface="Wingdings" panose="05000000000000000000" pitchFamily="2" charset="2"/>
              <a:buChar char="q"/>
            </a:pPr>
            <a:endParaRPr lang="fr-FR" dirty="0"/>
          </a:p>
        </p:txBody>
      </p:sp>
    </p:spTree>
    <p:extLst>
      <p:ext uri="{BB962C8B-B14F-4D97-AF65-F5344CB8AC3E}">
        <p14:creationId xmlns:p14="http://schemas.microsoft.com/office/powerpoint/2010/main" val="15914790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3D9033-C948-4EA8-8016-CB87523F8EFC}"/>
              </a:ext>
            </a:extLst>
          </p:cNvPr>
          <p:cNvSpPr>
            <a:spLocks noGrp="1"/>
          </p:cNvSpPr>
          <p:nvPr>
            <p:ph type="title"/>
          </p:nvPr>
        </p:nvSpPr>
        <p:spPr/>
        <p:txBody>
          <a:bodyPr>
            <a:normAutofit/>
          </a:bodyPr>
          <a:lstStyle/>
          <a:p>
            <a:r>
              <a:rPr lang="fr-FR" b="1" dirty="0">
                <a:solidFill>
                  <a:srgbClr val="C00000"/>
                </a:solidFill>
              </a:rPr>
              <a:t>Types de pare-feu: </a:t>
            </a:r>
            <a:r>
              <a:rPr lang="fr-FR" sz="2700" b="1" i="0" dirty="0">
                <a:solidFill>
                  <a:srgbClr val="0070C0"/>
                </a:solidFill>
                <a:effectLst/>
                <a:latin typeface="Poppins" panose="00000500000000000000" pitchFamily="2" charset="0"/>
              </a:rPr>
              <a:t>pare-feu de nouvelle génération (NGFW)</a:t>
            </a:r>
            <a:endParaRPr lang="fr-FR" sz="2700" dirty="0">
              <a:solidFill>
                <a:srgbClr val="0070C0"/>
              </a:solidFill>
            </a:endParaRPr>
          </a:p>
        </p:txBody>
      </p:sp>
      <p:sp>
        <p:nvSpPr>
          <p:cNvPr id="3" name="Espace réservé du contenu 2">
            <a:extLst>
              <a:ext uri="{FF2B5EF4-FFF2-40B4-BE49-F238E27FC236}">
                <a16:creationId xmlns:a16="http://schemas.microsoft.com/office/drawing/2014/main" id="{B68EAABA-8604-4789-8700-F5F1A04699B8}"/>
              </a:ext>
            </a:extLst>
          </p:cNvPr>
          <p:cNvSpPr>
            <a:spLocks noGrp="1"/>
          </p:cNvSpPr>
          <p:nvPr>
            <p:ph idx="1"/>
          </p:nvPr>
        </p:nvSpPr>
        <p:spPr/>
        <p:txBody>
          <a:bodyPr/>
          <a:lstStyle/>
          <a:p>
            <a:pPr algn="just">
              <a:buFont typeface="Wingdings" panose="05000000000000000000" pitchFamily="2" charset="2"/>
              <a:buChar char="q"/>
            </a:pPr>
            <a:r>
              <a:rPr lang="fr-FR" b="0" i="0" dirty="0">
                <a:solidFill>
                  <a:srgbClr val="212529"/>
                </a:solidFill>
                <a:effectLst/>
                <a:latin typeface="Comfortaa"/>
              </a:rPr>
              <a:t>Il présente une solution qui regroupe tous les outils vus précédemment en une seule. Le filtrage profond des paquets, la prévention des intrusions et la surveillance des applications ne sont que quelques-unes des nombreuses fonctionnalités qu’il propose.</a:t>
            </a:r>
          </a:p>
          <a:p>
            <a:pPr algn="just">
              <a:buFont typeface="Wingdings" panose="05000000000000000000" pitchFamily="2" charset="2"/>
              <a:buChar char="q"/>
            </a:pPr>
            <a:endParaRPr lang="fr-FR" dirty="0"/>
          </a:p>
        </p:txBody>
      </p:sp>
    </p:spTree>
    <p:extLst>
      <p:ext uri="{BB962C8B-B14F-4D97-AF65-F5344CB8AC3E}">
        <p14:creationId xmlns:p14="http://schemas.microsoft.com/office/powerpoint/2010/main" val="42616238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7C4553-03EE-4777-9E15-54097FEB26BA}"/>
              </a:ext>
            </a:extLst>
          </p:cNvPr>
          <p:cNvSpPr>
            <a:spLocks noGrp="1"/>
          </p:cNvSpPr>
          <p:nvPr>
            <p:ph type="title"/>
          </p:nvPr>
        </p:nvSpPr>
        <p:spPr/>
        <p:txBody>
          <a:bodyPr/>
          <a:lstStyle/>
          <a:p>
            <a:r>
              <a:rPr lang="fr-FR" b="1" dirty="0">
                <a:solidFill>
                  <a:srgbClr val="C00000"/>
                </a:solidFill>
              </a:rPr>
              <a:t>Conclusion</a:t>
            </a:r>
          </a:p>
        </p:txBody>
      </p:sp>
      <p:sp>
        <p:nvSpPr>
          <p:cNvPr id="3" name="Espace réservé du contenu 2">
            <a:extLst>
              <a:ext uri="{FF2B5EF4-FFF2-40B4-BE49-F238E27FC236}">
                <a16:creationId xmlns:a16="http://schemas.microsoft.com/office/drawing/2014/main" id="{67AD9FB1-019E-4632-BEB2-3DF21605A44E}"/>
              </a:ext>
            </a:extLst>
          </p:cNvPr>
          <p:cNvSpPr>
            <a:spLocks noGrp="1"/>
          </p:cNvSpPr>
          <p:nvPr>
            <p:ph idx="1"/>
          </p:nvPr>
        </p:nvSpPr>
        <p:spPr/>
        <p:txBody>
          <a:bodyPr>
            <a:normAutofit/>
          </a:bodyPr>
          <a:lstStyle/>
          <a:p>
            <a:pPr algn="just">
              <a:buFont typeface="Wingdings" panose="05000000000000000000" pitchFamily="2" charset="2"/>
              <a:buChar char="q"/>
            </a:pPr>
            <a:r>
              <a:rPr lang="fr-FR" b="0" i="0" dirty="0">
                <a:effectLst/>
                <a:latin typeface="MuseoSans"/>
              </a:rPr>
              <a:t>Les </a:t>
            </a:r>
            <a:r>
              <a:rPr lang="fr-FR" b="0" i="0" dirty="0" err="1">
                <a:effectLst/>
                <a:latin typeface="MuseoSans"/>
              </a:rPr>
              <a:t>pare-feux</a:t>
            </a:r>
            <a:r>
              <a:rPr lang="fr-FR" b="0" i="0" dirty="0">
                <a:effectLst/>
                <a:latin typeface="MuseoSans"/>
              </a:rPr>
              <a:t> basés sur l’hôte demandent plus d'efforts de personnalisation, ce qui signifie que les pare-feu réseau sont idéaux pour une solution de contrôle complète. Mais l'utilisation des deux types de pare-feu dans les deux sites simultanément est idéale pour un système de sécurité multicouche.</a:t>
            </a:r>
            <a:endParaRPr lang="fr-FR" dirty="0"/>
          </a:p>
          <a:p>
            <a:pPr algn="just">
              <a:buFont typeface="Wingdings" panose="05000000000000000000" pitchFamily="2" charset="2"/>
              <a:buChar char="q"/>
            </a:pPr>
            <a:endParaRPr lang="fr-FR" b="0" i="0" dirty="0">
              <a:effectLst/>
              <a:latin typeface="Söhne"/>
            </a:endParaRPr>
          </a:p>
          <a:p>
            <a:pPr algn="just">
              <a:buFont typeface="Wingdings" panose="05000000000000000000" pitchFamily="2" charset="2"/>
              <a:buChar char="q"/>
            </a:pPr>
            <a:r>
              <a:rPr lang="fr-FR" dirty="0">
                <a:latin typeface="Söhne"/>
              </a:rPr>
              <a:t>L</a:t>
            </a:r>
            <a:r>
              <a:rPr lang="fr-FR" b="0" i="0" dirty="0">
                <a:effectLst/>
                <a:latin typeface="Söhne"/>
              </a:rPr>
              <a:t>es </a:t>
            </a:r>
            <a:r>
              <a:rPr lang="fr-FR" b="0" i="0" dirty="0" err="1">
                <a:effectLst/>
                <a:latin typeface="Söhne"/>
              </a:rPr>
              <a:t>pare-feux</a:t>
            </a:r>
            <a:r>
              <a:rPr lang="fr-FR" b="0" i="0" dirty="0">
                <a:effectLst/>
                <a:latin typeface="Söhne"/>
              </a:rPr>
              <a:t> ont des limites, et ils ne peuvent pas garantir une sécurité à 100 % contre toutes les menaces. Les </a:t>
            </a:r>
            <a:r>
              <a:rPr lang="fr-FR" b="0" i="0" dirty="0" err="1">
                <a:effectLst/>
                <a:latin typeface="Söhne"/>
              </a:rPr>
              <a:t>pare-feux</a:t>
            </a:r>
            <a:r>
              <a:rPr lang="fr-FR" b="0" i="0" dirty="0">
                <a:effectLst/>
                <a:latin typeface="Söhne"/>
              </a:rPr>
              <a:t> doivent être utilisés en conjonction avec d'autres mesures de sécurité pour protéger efficacement les réseaux informatiques.</a:t>
            </a:r>
            <a:endParaRPr lang="fr-FR" dirty="0"/>
          </a:p>
        </p:txBody>
      </p:sp>
    </p:spTree>
    <p:extLst>
      <p:ext uri="{BB962C8B-B14F-4D97-AF65-F5344CB8AC3E}">
        <p14:creationId xmlns:p14="http://schemas.microsoft.com/office/powerpoint/2010/main" val="1618250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026A32-2AB3-4F70-91A8-F22DA9C494A7}"/>
              </a:ext>
            </a:extLst>
          </p:cNvPr>
          <p:cNvSpPr>
            <a:spLocks noGrp="1"/>
          </p:cNvSpPr>
          <p:nvPr>
            <p:ph type="title"/>
          </p:nvPr>
        </p:nvSpPr>
        <p:spPr/>
        <p:txBody>
          <a:bodyPr/>
          <a:lstStyle/>
          <a:p>
            <a:r>
              <a:rPr lang="fr-FR" b="1" dirty="0">
                <a:solidFill>
                  <a:srgbClr val="C00000"/>
                </a:solidFill>
              </a:rPr>
              <a:t>Serveur proxy</a:t>
            </a:r>
            <a:endParaRPr lang="fr-FR" dirty="0"/>
          </a:p>
        </p:txBody>
      </p:sp>
      <p:sp>
        <p:nvSpPr>
          <p:cNvPr id="3" name="Espace réservé du contenu 2">
            <a:extLst>
              <a:ext uri="{FF2B5EF4-FFF2-40B4-BE49-F238E27FC236}">
                <a16:creationId xmlns:a16="http://schemas.microsoft.com/office/drawing/2014/main" id="{97AA1362-FDE3-43FD-B818-E6B3B39744AD}"/>
              </a:ext>
            </a:extLst>
          </p:cNvPr>
          <p:cNvSpPr>
            <a:spLocks noGrp="1"/>
          </p:cNvSpPr>
          <p:nvPr>
            <p:ph idx="1"/>
          </p:nvPr>
        </p:nvSpPr>
        <p:spPr/>
        <p:txBody>
          <a:bodyPr>
            <a:normAutofit fontScale="85000" lnSpcReduction="10000"/>
          </a:bodyPr>
          <a:lstStyle/>
          <a:p>
            <a:pPr>
              <a:lnSpc>
                <a:spcPct val="150000"/>
              </a:lnSpc>
              <a:buFont typeface="Wingdings" panose="05000000000000000000" pitchFamily="2" charset="2"/>
              <a:buChar char="q"/>
            </a:pPr>
            <a:r>
              <a:rPr lang="fr-FR" b="0" i="0" dirty="0">
                <a:solidFill>
                  <a:srgbClr val="1E222A"/>
                </a:solidFill>
                <a:effectLst/>
                <a:latin typeface="Roboto" panose="02000000000000000000" pitchFamily="2" charset="0"/>
              </a:rPr>
              <a:t>Il </a:t>
            </a:r>
            <a:r>
              <a:rPr lang="fr-FR" i="0" dirty="0">
                <a:solidFill>
                  <a:srgbClr val="1E222A"/>
                </a:solidFill>
                <a:effectLst/>
                <a:latin typeface="Roboto" panose="02000000000000000000" pitchFamily="2" charset="0"/>
              </a:rPr>
              <a:t>relaie le trafic </a:t>
            </a:r>
            <a:r>
              <a:rPr lang="fr-FR" b="0" i="0" dirty="0">
                <a:solidFill>
                  <a:srgbClr val="1E222A"/>
                </a:solidFill>
                <a:effectLst/>
                <a:latin typeface="Roboto" panose="02000000000000000000" pitchFamily="2" charset="0"/>
              </a:rPr>
              <a:t>entre votre appareil et le web, ce qui fait que votre navigateur n’est jamais en contact direct avec les sites que vous visitez. </a:t>
            </a:r>
          </a:p>
          <a:p>
            <a:pPr>
              <a:lnSpc>
                <a:spcPct val="150000"/>
              </a:lnSpc>
              <a:buFont typeface="Wingdings" panose="05000000000000000000" pitchFamily="2" charset="2"/>
              <a:buChar char="q"/>
            </a:pPr>
            <a:r>
              <a:rPr lang="fr-FR" b="0" i="0" dirty="0">
                <a:solidFill>
                  <a:srgbClr val="1E222A"/>
                </a:solidFill>
                <a:effectLst/>
                <a:latin typeface="Roboto" panose="02000000000000000000" pitchFamily="2" charset="0"/>
              </a:rPr>
              <a:t>Il contribue à protéger votre vie privée et à renforcer la sécurité de votre réseau local.</a:t>
            </a:r>
          </a:p>
          <a:p>
            <a:pPr lvl="1">
              <a:lnSpc>
                <a:spcPct val="150000"/>
              </a:lnSpc>
              <a:buFont typeface="Wingdings" panose="05000000000000000000" pitchFamily="2" charset="2"/>
              <a:buChar char="q"/>
            </a:pPr>
            <a:r>
              <a:rPr lang="fr-FR" b="0" i="0" dirty="0">
                <a:solidFill>
                  <a:srgbClr val="1E222A"/>
                </a:solidFill>
                <a:effectLst/>
                <a:latin typeface="Roboto" panose="02000000000000000000" pitchFamily="2" charset="0"/>
              </a:rPr>
              <a:t>Lorsque vous envoyez une requête, celle-ci passe d’abord par le serveur proxy. </a:t>
            </a:r>
          </a:p>
          <a:p>
            <a:pPr lvl="1">
              <a:lnSpc>
                <a:spcPct val="150000"/>
              </a:lnSpc>
              <a:buFont typeface="Wingdings" panose="05000000000000000000" pitchFamily="2" charset="2"/>
              <a:buChar char="q"/>
            </a:pPr>
            <a:r>
              <a:rPr lang="fr-FR" b="0" i="0" dirty="0">
                <a:solidFill>
                  <a:srgbClr val="1E222A"/>
                </a:solidFill>
                <a:effectLst/>
                <a:latin typeface="Roboto" panose="02000000000000000000" pitchFamily="2" charset="0"/>
              </a:rPr>
              <a:t>Celui-ci envoie ensuite votre requête au serveur web concerné et renvoie la réponse à votre appareil.</a:t>
            </a:r>
            <a:endParaRPr lang="fr-FR" dirty="0"/>
          </a:p>
        </p:txBody>
      </p:sp>
    </p:spTree>
    <p:extLst>
      <p:ext uri="{BB962C8B-B14F-4D97-AF65-F5344CB8AC3E}">
        <p14:creationId xmlns:p14="http://schemas.microsoft.com/office/powerpoint/2010/main" val="646139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4767EB-DC32-42A7-8190-F2A709FC170C}"/>
              </a:ext>
            </a:extLst>
          </p:cNvPr>
          <p:cNvSpPr>
            <a:spLocks noGrp="1"/>
          </p:cNvSpPr>
          <p:nvPr>
            <p:ph type="title"/>
          </p:nvPr>
        </p:nvSpPr>
        <p:spPr/>
        <p:txBody>
          <a:bodyPr/>
          <a:lstStyle/>
          <a:p>
            <a:r>
              <a:rPr lang="fr-FR" b="1" dirty="0">
                <a:solidFill>
                  <a:srgbClr val="C00000"/>
                </a:solidFill>
              </a:rPr>
              <a:t>Fonctionnement serveur proxy</a:t>
            </a:r>
          </a:p>
        </p:txBody>
      </p:sp>
      <p:sp>
        <p:nvSpPr>
          <p:cNvPr id="3" name="Espace réservé du contenu 2">
            <a:extLst>
              <a:ext uri="{FF2B5EF4-FFF2-40B4-BE49-F238E27FC236}">
                <a16:creationId xmlns:a16="http://schemas.microsoft.com/office/drawing/2014/main" id="{4DDAD6B5-5AE6-46BB-87DD-7B73456EB402}"/>
              </a:ext>
            </a:extLst>
          </p:cNvPr>
          <p:cNvSpPr>
            <a:spLocks noGrp="1"/>
          </p:cNvSpPr>
          <p:nvPr>
            <p:ph idx="1"/>
          </p:nvPr>
        </p:nvSpPr>
        <p:spPr/>
        <p:txBody>
          <a:bodyPr>
            <a:normAutofit/>
          </a:bodyPr>
          <a:lstStyle/>
          <a:p>
            <a:pPr algn="just" fontAlgn="base">
              <a:buFont typeface="Wingdings" panose="05000000000000000000" pitchFamily="2" charset="2"/>
              <a:buChar char="q"/>
            </a:pPr>
            <a:r>
              <a:rPr lang="fr-FR" b="0" i="0" dirty="0">
                <a:solidFill>
                  <a:srgbClr val="1E222A"/>
                </a:solidFill>
                <a:effectLst/>
                <a:latin typeface="Roboto" panose="02000000000000000000" pitchFamily="2" charset="0"/>
              </a:rPr>
              <a:t>Avec un serveur proxy, le seul point de contact entre le réseau local de votre appareil et les sites web que vous visitez est le serveur proxy lui-même.</a:t>
            </a:r>
          </a:p>
          <a:p>
            <a:pPr algn="just" fontAlgn="base">
              <a:buFont typeface="Wingdings" panose="05000000000000000000" pitchFamily="2" charset="2"/>
              <a:buChar char="q"/>
            </a:pPr>
            <a:r>
              <a:rPr lang="fr-FR" b="0" i="0" dirty="0">
                <a:solidFill>
                  <a:srgbClr val="1E222A"/>
                </a:solidFill>
                <a:effectLst/>
                <a:latin typeface="Roboto" panose="02000000000000000000" pitchFamily="2" charset="0"/>
              </a:rPr>
              <a:t>Tous les serveurs proxy fonctionnent avec </a:t>
            </a:r>
            <a:r>
              <a:rPr lang="fr-FR" b="0" i="0" dirty="0">
                <a:effectLst/>
                <a:latin typeface="Roboto" panose="02000000000000000000" pitchFamily="2" charset="0"/>
              </a:rPr>
              <a:t>l’</a:t>
            </a:r>
            <a:r>
              <a:rPr lang="fr-FR" b="0" i="0" u="none" strike="noStrike" dirty="0">
                <a:effectLst/>
                <a:latin typeface="Roboto" panose="02000000000000000000" pitchFamily="2" charset="0"/>
              </a:rPr>
              <a:t>adresse IP</a:t>
            </a:r>
            <a:r>
              <a:rPr lang="fr-FR" b="0" i="0" dirty="0">
                <a:effectLst/>
                <a:latin typeface="Roboto" panose="02000000000000000000" pitchFamily="2" charset="0"/>
              </a:rPr>
              <a:t> </a:t>
            </a:r>
            <a:r>
              <a:rPr lang="fr-FR" b="0" i="0" dirty="0">
                <a:solidFill>
                  <a:srgbClr val="1E222A"/>
                </a:solidFill>
                <a:effectLst/>
                <a:latin typeface="Roboto" panose="02000000000000000000" pitchFamily="2" charset="0"/>
              </a:rPr>
              <a:t>de votre ordinateur. L’adresse IP est un peu comme l’adresse personnelle de votre ordinateur ou de votre appareil. </a:t>
            </a:r>
          </a:p>
          <a:p>
            <a:pPr algn="just" fontAlgn="base">
              <a:buFont typeface="Wingdings" panose="05000000000000000000" pitchFamily="2" charset="2"/>
              <a:buChar char="q"/>
            </a:pPr>
            <a:r>
              <a:rPr lang="fr-FR" b="0" i="0" dirty="0">
                <a:solidFill>
                  <a:srgbClr val="1E222A"/>
                </a:solidFill>
                <a:effectLst/>
                <a:latin typeface="Roboto" panose="02000000000000000000" pitchFamily="2" charset="0"/>
              </a:rPr>
              <a:t>Le proxy dispose lui aussi d’une adresse IP pouvant être utilisée pour vous représenter afin que vous n’ayez pas à révéler votre véritable adresse IP.</a:t>
            </a:r>
            <a:endParaRPr lang="fr-FR" dirty="0"/>
          </a:p>
        </p:txBody>
      </p:sp>
    </p:spTree>
    <p:extLst>
      <p:ext uri="{BB962C8B-B14F-4D97-AF65-F5344CB8AC3E}">
        <p14:creationId xmlns:p14="http://schemas.microsoft.com/office/powerpoint/2010/main" val="1807349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38CF24-376B-4F7D-8DC0-AAEA54668B1B}"/>
              </a:ext>
            </a:extLst>
          </p:cNvPr>
          <p:cNvSpPr>
            <a:spLocks noGrp="1"/>
          </p:cNvSpPr>
          <p:nvPr>
            <p:ph type="title"/>
          </p:nvPr>
        </p:nvSpPr>
        <p:spPr/>
        <p:txBody>
          <a:bodyPr/>
          <a:lstStyle/>
          <a:p>
            <a:r>
              <a:rPr lang="fr-FR" b="1" dirty="0">
                <a:solidFill>
                  <a:srgbClr val="C00000"/>
                </a:solidFill>
              </a:rPr>
              <a:t>Fonctionnement serveur proxy</a:t>
            </a:r>
            <a:endParaRPr lang="fr-FR" dirty="0"/>
          </a:p>
        </p:txBody>
      </p:sp>
      <p:sp>
        <p:nvSpPr>
          <p:cNvPr id="3" name="Espace réservé du contenu 2">
            <a:extLst>
              <a:ext uri="{FF2B5EF4-FFF2-40B4-BE49-F238E27FC236}">
                <a16:creationId xmlns:a16="http://schemas.microsoft.com/office/drawing/2014/main" id="{15643D8E-2187-4505-9822-3515440EC1E0}"/>
              </a:ext>
            </a:extLst>
          </p:cNvPr>
          <p:cNvSpPr>
            <a:spLocks noGrp="1"/>
          </p:cNvSpPr>
          <p:nvPr>
            <p:ph idx="1"/>
          </p:nvPr>
        </p:nvSpPr>
        <p:spPr/>
        <p:txBody>
          <a:bodyPr/>
          <a:lstStyle/>
          <a:p>
            <a:endParaRPr lang="fr-FR"/>
          </a:p>
        </p:txBody>
      </p:sp>
      <p:pic>
        <p:nvPicPr>
          <p:cNvPr id="1026" name="Picture 2" descr="Un serveur proxy agit comme un relais entre votre ordinateur et les sites web et services que vous utilisez sur Internet.">
            <a:extLst>
              <a:ext uri="{FF2B5EF4-FFF2-40B4-BE49-F238E27FC236}">
                <a16:creationId xmlns:a16="http://schemas.microsoft.com/office/drawing/2014/main" id="{5ACF19DE-25AB-4594-B244-05040E4C7E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3361" y="1819905"/>
            <a:ext cx="9585278" cy="43570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3611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09D5EF-025C-4ADB-956C-4C3B9D87B47A}"/>
              </a:ext>
            </a:extLst>
          </p:cNvPr>
          <p:cNvSpPr>
            <a:spLocks noGrp="1"/>
          </p:cNvSpPr>
          <p:nvPr>
            <p:ph type="title"/>
          </p:nvPr>
        </p:nvSpPr>
        <p:spPr/>
        <p:txBody>
          <a:bodyPr/>
          <a:lstStyle/>
          <a:p>
            <a:r>
              <a:rPr lang="fr-FR" b="1" dirty="0">
                <a:solidFill>
                  <a:srgbClr val="C00000"/>
                </a:solidFill>
              </a:rPr>
              <a:t>Fonctionnement serveur proxy</a:t>
            </a:r>
            <a:endParaRPr lang="fr-FR" dirty="0"/>
          </a:p>
        </p:txBody>
      </p:sp>
      <p:sp>
        <p:nvSpPr>
          <p:cNvPr id="3" name="Espace réservé du contenu 2">
            <a:extLst>
              <a:ext uri="{FF2B5EF4-FFF2-40B4-BE49-F238E27FC236}">
                <a16:creationId xmlns:a16="http://schemas.microsoft.com/office/drawing/2014/main" id="{A6796559-76EE-4120-AF81-56FB3F049064}"/>
              </a:ext>
            </a:extLst>
          </p:cNvPr>
          <p:cNvSpPr>
            <a:spLocks noGrp="1"/>
          </p:cNvSpPr>
          <p:nvPr>
            <p:ph idx="1"/>
          </p:nvPr>
        </p:nvSpPr>
        <p:spPr/>
        <p:txBody>
          <a:bodyPr>
            <a:normAutofit/>
          </a:bodyPr>
          <a:lstStyle/>
          <a:p>
            <a:pPr>
              <a:lnSpc>
                <a:spcPct val="150000"/>
              </a:lnSpc>
              <a:buFont typeface="Wingdings" panose="05000000000000000000" pitchFamily="2" charset="2"/>
              <a:buChar char="q"/>
            </a:pPr>
            <a:r>
              <a:rPr lang="fr-FR" b="0" i="0" dirty="0">
                <a:solidFill>
                  <a:srgbClr val="1E222A"/>
                </a:solidFill>
                <a:effectLst/>
                <a:latin typeface="Roboto" panose="02000000000000000000" pitchFamily="2" charset="0"/>
              </a:rPr>
              <a:t>Les serveurs proxy peuvent masquer votre adresse IP, ce qui complique le travail de localisation pour le serveur web. </a:t>
            </a:r>
          </a:p>
          <a:p>
            <a:pPr>
              <a:lnSpc>
                <a:spcPct val="150000"/>
              </a:lnSpc>
              <a:buFont typeface="Wingdings" panose="05000000000000000000" pitchFamily="2" charset="2"/>
              <a:buChar char="q"/>
            </a:pPr>
            <a:endParaRPr lang="fr-FR" b="0" i="0" dirty="0">
              <a:solidFill>
                <a:srgbClr val="1E222A"/>
              </a:solidFill>
              <a:effectLst/>
              <a:latin typeface="Roboto" panose="02000000000000000000" pitchFamily="2" charset="0"/>
            </a:endParaRPr>
          </a:p>
          <a:p>
            <a:pPr>
              <a:lnSpc>
                <a:spcPct val="150000"/>
              </a:lnSpc>
              <a:buFont typeface="Wingdings" panose="05000000000000000000" pitchFamily="2" charset="2"/>
              <a:buChar char="q"/>
            </a:pPr>
            <a:r>
              <a:rPr lang="fr-FR" i="0" u="sng" dirty="0">
                <a:solidFill>
                  <a:srgbClr val="FF0000"/>
                </a:solidFill>
                <a:effectLst/>
                <a:latin typeface="Roboto" panose="02000000000000000000" pitchFamily="2" charset="0"/>
              </a:rPr>
              <a:t>Mais</a:t>
            </a:r>
            <a:r>
              <a:rPr lang="fr-FR" b="0" i="0" dirty="0">
                <a:solidFill>
                  <a:srgbClr val="1E222A"/>
                </a:solidFill>
                <a:effectLst/>
                <a:latin typeface="Roboto" panose="02000000000000000000" pitchFamily="2" charset="0"/>
              </a:rPr>
              <a:t> </a:t>
            </a:r>
            <a:r>
              <a:rPr lang="fr-FR" b="0" i="0" u="none" strike="noStrike" dirty="0">
                <a:effectLst/>
                <a:latin typeface="Roboto" panose="02000000000000000000" pitchFamily="2" charset="0"/>
              </a:rPr>
              <a:t>le serveur proxy </a:t>
            </a:r>
            <a:r>
              <a:rPr lang="fr-FR" b="0" i="0" dirty="0">
                <a:solidFill>
                  <a:srgbClr val="1E222A"/>
                </a:solidFill>
                <a:effectLst/>
                <a:latin typeface="Roboto" panose="02000000000000000000" pitchFamily="2" charset="0"/>
              </a:rPr>
              <a:t>ne chiffre pas votre trafic Internet, ce qui veut dire que toutes vos données sont vulnérables.</a:t>
            </a:r>
          </a:p>
          <a:p>
            <a:pPr algn="ctr">
              <a:lnSpc>
                <a:spcPct val="150000"/>
              </a:lnSpc>
              <a:buFont typeface="Wingdings" panose="05000000000000000000" pitchFamily="2" charset="2"/>
              <a:buChar char="Ø"/>
            </a:pPr>
            <a:r>
              <a:rPr lang="fr-FR" b="0" i="0" dirty="0">
                <a:solidFill>
                  <a:srgbClr val="1E222A"/>
                </a:solidFill>
                <a:effectLst/>
                <a:latin typeface="Roboto" panose="02000000000000000000" pitchFamily="2" charset="0"/>
              </a:rPr>
              <a:t>Un </a:t>
            </a:r>
            <a:r>
              <a:rPr lang="fr-FR" b="0" i="0" u="none" strike="noStrike" dirty="0">
                <a:effectLst/>
                <a:latin typeface="Roboto" panose="02000000000000000000" pitchFamily="2" charset="0"/>
              </a:rPr>
              <a:t>VPN</a:t>
            </a:r>
            <a:r>
              <a:rPr lang="fr-FR" b="0" i="0" u="none" strike="noStrike" dirty="0">
                <a:solidFill>
                  <a:srgbClr val="2A7DE1"/>
                </a:solidFill>
                <a:effectLst/>
                <a:latin typeface="Roboto" panose="02000000000000000000" pitchFamily="2" charset="0"/>
              </a:rPr>
              <a:t> </a:t>
            </a:r>
            <a:r>
              <a:rPr lang="fr-FR" b="0" i="0" dirty="0">
                <a:solidFill>
                  <a:srgbClr val="1E222A"/>
                </a:solidFill>
                <a:effectLst/>
                <a:latin typeface="Roboto" panose="02000000000000000000" pitchFamily="2" charset="0"/>
              </a:rPr>
              <a:t>offre beaucoup plus de protection.</a:t>
            </a:r>
            <a:endParaRPr lang="fr-FR" dirty="0"/>
          </a:p>
        </p:txBody>
      </p:sp>
    </p:spTree>
    <p:extLst>
      <p:ext uri="{BB962C8B-B14F-4D97-AF65-F5344CB8AC3E}">
        <p14:creationId xmlns:p14="http://schemas.microsoft.com/office/powerpoint/2010/main" val="3014893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F7E652-B8CF-40D3-8262-BAFCE188D6E5}"/>
              </a:ext>
            </a:extLst>
          </p:cNvPr>
          <p:cNvSpPr>
            <a:spLocks noGrp="1"/>
          </p:cNvSpPr>
          <p:nvPr>
            <p:ph type="title"/>
          </p:nvPr>
        </p:nvSpPr>
        <p:spPr/>
        <p:txBody>
          <a:bodyPr/>
          <a:lstStyle/>
          <a:p>
            <a:r>
              <a:rPr lang="fr-FR" b="1" dirty="0">
                <a:solidFill>
                  <a:srgbClr val="C00000"/>
                </a:solidFill>
              </a:rPr>
              <a:t>Types de serveurs proxy</a:t>
            </a:r>
          </a:p>
        </p:txBody>
      </p:sp>
      <p:sp>
        <p:nvSpPr>
          <p:cNvPr id="3" name="Espace réservé du contenu 2">
            <a:extLst>
              <a:ext uri="{FF2B5EF4-FFF2-40B4-BE49-F238E27FC236}">
                <a16:creationId xmlns:a16="http://schemas.microsoft.com/office/drawing/2014/main" id="{B5C138F4-970B-455F-A41B-C01A039E49E6}"/>
              </a:ext>
            </a:extLst>
          </p:cNvPr>
          <p:cNvSpPr>
            <a:spLocks noGrp="1"/>
          </p:cNvSpPr>
          <p:nvPr>
            <p:ph idx="1"/>
          </p:nvPr>
        </p:nvSpPr>
        <p:spPr>
          <a:xfrm>
            <a:off x="838200" y="1648200"/>
            <a:ext cx="10515600" cy="5032376"/>
          </a:xfrm>
        </p:spPr>
        <p:txBody>
          <a:bodyPr>
            <a:noAutofit/>
          </a:bodyPr>
          <a:lstStyle/>
          <a:p>
            <a:pPr algn="just" fontAlgn="base">
              <a:lnSpc>
                <a:spcPct val="170000"/>
              </a:lnSpc>
              <a:buFont typeface="Wingdings" panose="05000000000000000000" pitchFamily="2" charset="2"/>
              <a:buChar char="q"/>
            </a:pPr>
            <a:r>
              <a:rPr lang="fr-FR" sz="1800" b="1" i="0" dirty="0">
                <a:solidFill>
                  <a:srgbClr val="003366"/>
                </a:solidFill>
                <a:effectLst/>
                <a:latin typeface="Roboto" panose="02000000000000000000" pitchFamily="2" charset="0"/>
              </a:rPr>
              <a:t>Proxys transparents: </a:t>
            </a:r>
            <a:r>
              <a:rPr lang="fr-FR" sz="1800" b="0" i="0" dirty="0">
                <a:solidFill>
                  <a:srgbClr val="1E222A"/>
                </a:solidFill>
                <a:effectLst/>
                <a:latin typeface="Roboto" panose="02000000000000000000" pitchFamily="2" charset="0"/>
              </a:rPr>
              <a:t>indiquent au serveur web qu’ils sont des proxys et transfèrent votre adresse IP réelle</a:t>
            </a:r>
          </a:p>
          <a:p>
            <a:pPr algn="just" fontAlgn="base">
              <a:lnSpc>
                <a:spcPct val="170000"/>
              </a:lnSpc>
              <a:buFont typeface="Wingdings" panose="05000000000000000000" pitchFamily="2" charset="2"/>
              <a:buChar char="q"/>
            </a:pPr>
            <a:r>
              <a:rPr lang="fr-FR" sz="1800" b="1" i="0" dirty="0">
                <a:solidFill>
                  <a:srgbClr val="003366"/>
                </a:solidFill>
                <a:effectLst/>
                <a:latin typeface="Roboto" panose="02000000000000000000" pitchFamily="2" charset="0"/>
              </a:rPr>
              <a:t>Proxys déformants: </a:t>
            </a:r>
            <a:r>
              <a:rPr lang="fr-FR" sz="1800" b="0" i="0" dirty="0">
                <a:solidFill>
                  <a:srgbClr val="1E222A"/>
                </a:solidFill>
                <a:effectLst/>
                <a:latin typeface="Roboto" panose="02000000000000000000" pitchFamily="2" charset="0"/>
              </a:rPr>
              <a:t>donnent une fausse adresse IP au serveur web, même s’ils indiquent bien qu’ils agissent en tant que proxy. Bien que les proxys déformants ajoutent une couche de sécurité, l’inconvénient est que certains sites web bloqueront automatiquement leurs connexions.</a:t>
            </a:r>
          </a:p>
          <a:p>
            <a:pPr algn="just" fontAlgn="base">
              <a:lnSpc>
                <a:spcPct val="170000"/>
              </a:lnSpc>
              <a:buFont typeface="Wingdings" panose="05000000000000000000" pitchFamily="2" charset="2"/>
              <a:buChar char="q"/>
            </a:pPr>
            <a:r>
              <a:rPr lang="fr-FR" sz="1800" b="1" i="0" dirty="0">
                <a:solidFill>
                  <a:srgbClr val="003366"/>
                </a:solidFill>
                <a:effectLst/>
                <a:latin typeface="Roboto" panose="02000000000000000000" pitchFamily="2" charset="0"/>
              </a:rPr>
              <a:t>Proxys anonymes: </a:t>
            </a:r>
            <a:r>
              <a:rPr lang="fr-FR" sz="1800" b="0" i="0" dirty="0">
                <a:solidFill>
                  <a:srgbClr val="1E222A"/>
                </a:solidFill>
                <a:effectLst/>
                <a:latin typeface="Roboto" panose="02000000000000000000" pitchFamily="2" charset="0"/>
              </a:rPr>
              <a:t>permettent de dissimuler votre adresse IP aux sites web que vous visitez mais s’identifient en tant que serveurs proxy, donc certains sites web risquent de ne pas vous laisser les consulter.</a:t>
            </a:r>
          </a:p>
          <a:p>
            <a:pPr algn="just" fontAlgn="base">
              <a:lnSpc>
                <a:spcPct val="170000"/>
              </a:lnSpc>
              <a:buFont typeface="Wingdings" panose="05000000000000000000" pitchFamily="2" charset="2"/>
              <a:buChar char="q"/>
            </a:pPr>
            <a:r>
              <a:rPr lang="fr-FR" sz="1800" b="1" i="0" dirty="0">
                <a:solidFill>
                  <a:srgbClr val="003366"/>
                </a:solidFill>
                <a:effectLst/>
                <a:latin typeface="Roboto" panose="02000000000000000000" pitchFamily="2" charset="0"/>
              </a:rPr>
              <a:t>Proxys hautement anonymes : </a:t>
            </a:r>
            <a:r>
              <a:rPr lang="fr-FR" sz="1800" b="0" i="0" dirty="0">
                <a:solidFill>
                  <a:srgbClr val="1E222A"/>
                </a:solidFill>
                <a:effectLst/>
                <a:latin typeface="Roboto" panose="02000000000000000000" pitchFamily="2" charset="0"/>
              </a:rPr>
              <a:t>modifie périodiquement l’adresse IP qu’il révèle aux serveurs web des sites que vous visitez. Ceci complique l’application des techniques de</a:t>
            </a:r>
            <a:r>
              <a:rPr lang="fr-FR" sz="1800" b="0" i="0" dirty="0">
                <a:effectLst/>
                <a:latin typeface="Roboto" panose="02000000000000000000" pitchFamily="2" charset="0"/>
              </a:rPr>
              <a:t> </a:t>
            </a:r>
            <a:r>
              <a:rPr lang="fr-FR" sz="1800" b="0" i="0" u="none" strike="noStrike" dirty="0">
                <a:effectLst/>
                <a:latin typeface="Roboto" panose="02000000000000000000" pitchFamily="2" charset="0"/>
              </a:rPr>
              <a:t>suivi web</a:t>
            </a:r>
            <a:r>
              <a:rPr lang="fr-FR" sz="1800" b="0" i="0" dirty="0">
                <a:effectLst/>
                <a:latin typeface="Roboto" panose="02000000000000000000" pitchFamily="2" charset="0"/>
              </a:rPr>
              <a:t> </a:t>
            </a:r>
            <a:r>
              <a:rPr lang="fr-FR" sz="1800" b="0" i="0" dirty="0">
                <a:solidFill>
                  <a:srgbClr val="1E222A"/>
                </a:solidFill>
                <a:effectLst/>
                <a:latin typeface="Roboto" panose="02000000000000000000" pitchFamily="2" charset="0"/>
              </a:rPr>
              <a:t>. </a:t>
            </a:r>
            <a:br>
              <a:rPr lang="fr-FR" sz="1800" dirty="0"/>
            </a:br>
            <a:endParaRPr lang="fr-FR" sz="1800" dirty="0"/>
          </a:p>
        </p:txBody>
      </p:sp>
    </p:spTree>
    <p:extLst>
      <p:ext uri="{BB962C8B-B14F-4D97-AF65-F5344CB8AC3E}">
        <p14:creationId xmlns:p14="http://schemas.microsoft.com/office/powerpoint/2010/main" val="3427579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108230-4B84-4A8A-BDEA-DA587F16A1E9}"/>
              </a:ext>
            </a:extLst>
          </p:cNvPr>
          <p:cNvSpPr>
            <a:spLocks noGrp="1"/>
          </p:cNvSpPr>
          <p:nvPr>
            <p:ph type="title"/>
          </p:nvPr>
        </p:nvSpPr>
        <p:spPr/>
        <p:txBody>
          <a:bodyPr/>
          <a:lstStyle/>
          <a:p>
            <a:r>
              <a:rPr lang="fr-FR" b="1" dirty="0">
                <a:solidFill>
                  <a:srgbClr val="C00000"/>
                </a:solidFill>
              </a:rPr>
              <a:t>Avantages</a:t>
            </a:r>
          </a:p>
        </p:txBody>
      </p:sp>
      <p:sp>
        <p:nvSpPr>
          <p:cNvPr id="3" name="Espace réservé du contenu 2">
            <a:extLst>
              <a:ext uri="{FF2B5EF4-FFF2-40B4-BE49-F238E27FC236}">
                <a16:creationId xmlns:a16="http://schemas.microsoft.com/office/drawing/2014/main" id="{D75073E5-EA88-4116-BD40-4B8AAC431961}"/>
              </a:ext>
            </a:extLst>
          </p:cNvPr>
          <p:cNvSpPr>
            <a:spLocks noGrp="1"/>
          </p:cNvSpPr>
          <p:nvPr>
            <p:ph idx="1"/>
          </p:nvPr>
        </p:nvSpPr>
        <p:spPr/>
        <p:txBody>
          <a:bodyPr>
            <a:normAutofit lnSpcReduction="10000"/>
          </a:bodyPr>
          <a:lstStyle/>
          <a:p>
            <a:pPr algn="just">
              <a:buFont typeface="Wingdings" panose="05000000000000000000" pitchFamily="2" charset="2"/>
              <a:buChar char="q"/>
            </a:pPr>
            <a:r>
              <a:rPr lang="fr-FR" b="1" i="0" dirty="0">
                <a:solidFill>
                  <a:srgbClr val="7030A0"/>
                </a:solidFill>
                <a:effectLst/>
                <a:latin typeface="Roboto" panose="02000000000000000000" pitchFamily="2" charset="0"/>
              </a:rPr>
              <a:t>Surveillance ou filtrage du contenu </a:t>
            </a:r>
            <a:r>
              <a:rPr lang="fr-FR" b="1" i="0" dirty="0">
                <a:solidFill>
                  <a:srgbClr val="1E222A"/>
                </a:solidFill>
                <a:effectLst/>
                <a:latin typeface="Roboto" panose="02000000000000000000" pitchFamily="2" charset="0"/>
              </a:rPr>
              <a:t>:</a:t>
            </a:r>
            <a:r>
              <a:rPr lang="fr-FR" b="0" i="0" dirty="0">
                <a:solidFill>
                  <a:srgbClr val="1E222A"/>
                </a:solidFill>
                <a:effectLst/>
                <a:latin typeface="Roboto" panose="02000000000000000000" pitchFamily="2" charset="0"/>
              </a:rPr>
              <a:t> pour bloquer certains contenus sur votre réseau Wi-Fi.</a:t>
            </a:r>
          </a:p>
          <a:p>
            <a:pPr algn="just">
              <a:buFont typeface="Wingdings" panose="05000000000000000000" pitchFamily="2" charset="2"/>
              <a:buChar char="q"/>
            </a:pPr>
            <a:r>
              <a:rPr lang="fr-FR" b="1" i="0" dirty="0">
                <a:solidFill>
                  <a:srgbClr val="7030A0"/>
                </a:solidFill>
                <a:effectLst/>
                <a:latin typeface="Roboto" panose="02000000000000000000" pitchFamily="2" charset="0"/>
              </a:rPr>
              <a:t>Confidentialité</a:t>
            </a:r>
            <a:r>
              <a:rPr lang="fr-FR" b="1" i="0" dirty="0">
                <a:solidFill>
                  <a:srgbClr val="1E222A"/>
                </a:solidFill>
                <a:effectLst/>
                <a:latin typeface="Roboto" panose="02000000000000000000" pitchFamily="2" charset="0"/>
              </a:rPr>
              <a:t> :</a:t>
            </a:r>
            <a:r>
              <a:rPr lang="fr-FR" b="0" i="0" dirty="0">
                <a:solidFill>
                  <a:srgbClr val="1E222A"/>
                </a:solidFill>
                <a:effectLst/>
                <a:latin typeface="Roboto" panose="02000000000000000000" pitchFamily="2" charset="0"/>
              </a:rPr>
              <a:t> empêcher les serveurs web de remonter jusqu’à l’origine des requêtes. </a:t>
            </a:r>
          </a:p>
          <a:p>
            <a:pPr algn="just">
              <a:buFont typeface="Wingdings" panose="05000000000000000000" pitchFamily="2" charset="2"/>
              <a:buChar char="q"/>
            </a:pPr>
            <a:r>
              <a:rPr lang="fr-FR" b="1" i="0" dirty="0">
                <a:solidFill>
                  <a:srgbClr val="7030A0"/>
                </a:solidFill>
                <a:effectLst/>
                <a:latin typeface="Roboto" panose="02000000000000000000" pitchFamily="2" charset="0"/>
              </a:rPr>
              <a:t>Meilleure vitesses de navigation et gain de bande passante </a:t>
            </a:r>
            <a:r>
              <a:rPr lang="fr-FR" b="1" i="0" dirty="0">
                <a:solidFill>
                  <a:srgbClr val="1E222A"/>
                </a:solidFill>
                <a:effectLst/>
                <a:latin typeface="Roboto" panose="02000000000000000000" pitchFamily="2" charset="0"/>
              </a:rPr>
              <a:t>:</a:t>
            </a:r>
            <a:r>
              <a:rPr lang="fr-FR" b="0" i="0" dirty="0">
                <a:solidFill>
                  <a:srgbClr val="1E222A"/>
                </a:solidFill>
                <a:effectLst/>
                <a:latin typeface="Roboto" panose="02000000000000000000" pitchFamily="2" charset="0"/>
              </a:rPr>
              <a:t> un proxy peut enregistrer une copie des sites sur son serveur (la mise en cache). </a:t>
            </a:r>
          </a:p>
          <a:p>
            <a:pPr algn="just">
              <a:buFont typeface="Wingdings" panose="05000000000000000000" pitchFamily="2" charset="2"/>
              <a:buChar char="q"/>
            </a:pPr>
            <a:r>
              <a:rPr lang="fr-FR" b="1" i="0" dirty="0">
                <a:solidFill>
                  <a:srgbClr val="7030A0"/>
                </a:solidFill>
                <a:effectLst/>
                <a:latin typeface="Roboto" panose="02000000000000000000" pitchFamily="2" charset="0"/>
              </a:rPr>
              <a:t>Déblocage de contenu </a:t>
            </a:r>
            <a:r>
              <a:rPr lang="fr-FR" b="1" i="0" dirty="0">
                <a:solidFill>
                  <a:srgbClr val="1E222A"/>
                </a:solidFill>
                <a:effectLst/>
                <a:latin typeface="Roboto" panose="02000000000000000000" pitchFamily="2" charset="0"/>
              </a:rPr>
              <a:t>:</a:t>
            </a:r>
            <a:r>
              <a:rPr lang="fr-FR" b="0" i="0" dirty="0">
                <a:solidFill>
                  <a:srgbClr val="1E222A"/>
                </a:solidFill>
                <a:effectLst/>
                <a:latin typeface="Roboto" panose="02000000000000000000" pitchFamily="2" charset="0"/>
              </a:rPr>
              <a:t> En masquant votre emplacement réel, les serveurs proxy peuvent vous permettre de contourner les restrictions de contenu définies par une entreprise ou par un gouvernement.</a:t>
            </a:r>
            <a:endParaRPr lang="fr-FR" dirty="0"/>
          </a:p>
        </p:txBody>
      </p:sp>
    </p:spTree>
    <p:extLst>
      <p:ext uri="{BB962C8B-B14F-4D97-AF65-F5344CB8AC3E}">
        <p14:creationId xmlns:p14="http://schemas.microsoft.com/office/powerpoint/2010/main" val="225897053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1053</TotalTime>
  <Words>3403</Words>
  <Application>Microsoft Office PowerPoint</Application>
  <PresentationFormat>Grand écran</PresentationFormat>
  <Paragraphs>176</Paragraphs>
  <Slides>37</Slides>
  <Notes>0</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37</vt:i4>
      </vt:variant>
    </vt:vector>
  </HeadingPairs>
  <TitlesOfParts>
    <vt:vector size="48" baseType="lpstr">
      <vt:lpstr>Arial</vt:lpstr>
      <vt:lpstr>Calibri</vt:lpstr>
      <vt:lpstr>Calibri Light</vt:lpstr>
      <vt:lpstr>Comfortaa</vt:lpstr>
      <vt:lpstr>Graphik LC Web</vt:lpstr>
      <vt:lpstr>MuseoSans</vt:lpstr>
      <vt:lpstr>Poppins</vt:lpstr>
      <vt:lpstr>Roboto</vt:lpstr>
      <vt:lpstr>Söhne</vt:lpstr>
      <vt:lpstr>Wingdings</vt:lpstr>
      <vt:lpstr>Thème Office</vt:lpstr>
      <vt:lpstr>Présentation PowerPoint</vt:lpstr>
      <vt:lpstr>Introduction</vt:lpstr>
      <vt:lpstr>Serveur proxy (mandataire)</vt:lpstr>
      <vt:lpstr>Serveur proxy</vt:lpstr>
      <vt:lpstr>Fonctionnement serveur proxy</vt:lpstr>
      <vt:lpstr>Fonctionnement serveur proxy</vt:lpstr>
      <vt:lpstr>Fonctionnement serveur proxy</vt:lpstr>
      <vt:lpstr>Types de serveurs proxy</vt:lpstr>
      <vt:lpstr>Avantages</vt:lpstr>
      <vt:lpstr>Avantages</vt:lpstr>
      <vt:lpstr>Inconvénients</vt:lpstr>
      <vt:lpstr>Tor (The Onion Router )</vt:lpstr>
      <vt:lpstr>Tor Vs VPN</vt:lpstr>
      <vt:lpstr>Proxy Vs VPN</vt:lpstr>
      <vt:lpstr>Tor Vs proxy</vt:lpstr>
      <vt:lpstr>Conclusion</vt:lpstr>
      <vt:lpstr>Installation et configuration</vt:lpstr>
      <vt:lpstr>Installation et configuration</vt:lpstr>
      <vt:lpstr>Présentation PowerPoint</vt:lpstr>
      <vt:lpstr>Définition</vt:lpstr>
      <vt:lpstr>Définition</vt:lpstr>
      <vt:lpstr>Fonctionnement</vt:lpstr>
      <vt:lpstr>Quand utiliser un pare-feu?</vt:lpstr>
      <vt:lpstr>Avantages</vt:lpstr>
      <vt:lpstr>Inconvénients</vt:lpstr>
      <vt:lpstr>Limites</vt:lpstr>
      <vt:lpstr>Catégories pare-feu</vt:lpstr>
      <vt:lpstr>Types de pare-feu: pare-feu personnel</vt:lpstr>
      <vt:lpstr>Types de pare-feu: pare-feu à filtrage de paquets</vt:lpstr>
      <vt:lpstr>Types de pare-feu: pare-feu à filtrage de paquets</vt:lpstr>
      <vt:lpstr>Types de pare-feu: pare-feu à filtrage de paquets</vt:lpstr>
      <vt:lpstr>Types de pare-feu: pare-feu à états (stateful)</vt:lpstr>
      <vt:lpstr>Types de pare-feu: pare-feu à états (stateful)</vt:lpstr>
      <vt:lpstr>Types de pare-feu: pare-feu d’application web</vt:lpstr>
      <vt:lpstr>Types de pare-feu: pare-feu proxy</vt:lpstr>
      <vt:lpstr>Types de pare-feu: pare-feu de nouvelle génération (NGFW)</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Asma Asma</dc:creator>
  <cp:lastModifiedBy>Asma Asma</cp:lastModifiedBy>
  <cp:revision>24</cp:revision>
  <dcterms:created xsi:type="dcterms:W3CDTF">2023-03-19T10:34:12Z</dcterms:created>
  <dcterms:modified xsi:type="dcterms:W3CDTF">2024-01-14T09:47:24Z</dcterms:modified>
</cp:coreProperties>
</file>