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Spline Sans"/>
      <p:regular r:id="rId27"/>
    </p:embeddedFont>
    <p:embeddedFont>
      <p:font typeface="Spline Sans"/>
      <p:regular r:id="rId28"/>
    </p:embeddedFont>
    <p:embeddedFont>
      <p:font typeface="Barlow"/>
      <p:regular r:id="rId29"/>
    </p:embeddedFont>
    <p:embeddedFont>
      <p:font typeface="Barlow"/>
      <p:regular r:id="rId30"/>
    </p:embeddedFont>
    <p:embeddedFont>
      <p:font typeface="Barlow"/>
      <p:regular r:id="rId31"/>
    </p:embeddedFont>
    <p:embeddedFont>
      <p:font typeface="Barlow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slideLayout" Target="../slideLayouts/slideLayout17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9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20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617226"/>
            <a:ext cx="7415927" cy="205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Structure and Organisation of the Presentation &amp; Research Findings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4044910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Welcome to today's presentation on our research findings. We'll walk through a structured approach to understanding our work.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5112663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research tackles significant questions with methodical rigour. The presentation structure ensures clarity throughout.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864037" y="6198870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57" y="6206490"/>
            <a:ext cx="379690" cy="3796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82316" y="6180415"/>
            <a:ext cx="1916549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by Djazia CHIB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583055"/>
            <a:ext cx="614898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Data Analysis Approach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37" y="2639139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3442216"/>
            <a:ext cx="22250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Statistical Analysis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350437" y="4276130"/>
            <a:ext cx="2225040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SPSS v27 for quantitative data. ANOVA and regression models applied to survey results.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761" y="2639139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45761" y="3442216"/>
            <a:ext cx="2225159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Qualitative Coding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8945761" y="4276130"/>
            <a:ext cx="2225159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NVivo 13 for thematic analysis. Three-stage coding process with inter-rater reliability checks.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204" y="2639139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1204" y="3442216"/>
            <a:ext cx="22250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Mixed Methods Integration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1541204" y="4276130"/>
            <a:ext cx="222504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Triangulation protocol to connect quantitative patterns with qualitative insights.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32071"/>
            <a:ext cx="6167557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Introduction to Findings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64037" y="2511623"/>
            <a:ext cx="2150269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578" y="2984421"/>
            <a:ext cx="347186" cy="4339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61122" y="275844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Selection Criteria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3261122" y="3249454"/>
            <a:ext cx="512516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Statistical significance and thematic prevalence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3137654" y="3876080"/>
            <a:ext cx="10505361" cy="15240"/>
          </a:xfrm>
          <a:prstGeom prst="roundRect">
            <a:avLst>
              <a:gd name="adj" fmla="val 2430000"/>
            </a:avLst>
          </a:prstGeom>
          <a:solidFill>
            <a:srgbClr val="16FFBB"/>
          </a:solidFill>
          <a:ln/>
        </p:spPr>
      </p:sp>
      <p:sp>
        <p:nvSpPr>
          <p:cNvPr id="8" name="Shape 5"/>
          <p:cNvSpPr/>
          <p:nvPr/>
        </p:nvSpPr>
        <p:spPr>
          <a:xfrm>
            <a:off x="864037" y="4014668"/>
            <a:ext cx="4300657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12" y="4487466"/>
            <a:ext cx="347186" cy="43398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11510" y="4261485"/>
            <a:ext cx="324219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Organisational Approach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411510" y="4752499"/>
            <a:ext cx="424481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Findings grouped by research questions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5288042" y="5379125"/>
            <a:ext cx="8354973" cy="15240"/>
          </a:xfrm>
          <a:prstGeom prst="roundRect">
            <a:avLst>
              <a:gd name="adj" fmla="val 2430000"/>
            </a:avLst>
          </a:prstGeom>
          <a:solidFill>
            <a:srgbClr val="29DDDA"/>
          </a:solidFill>
          <a:ln/>
        </p:spPr>
      </p:sp>
      <p:sp>
        <p:nvSpPr>
          <p:cNvPr id="13" name="Shape 9"/>
          <p:cNvSpPr/>
          <p:nvPr/>
        </p:nvSpPr>
        <p:spPr>
          <a:xfrm>
            <a:off x="864037" y="5517713"/>
            <a:ext cx="6451163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966" y="5990511"/>
            <a:ext cx="347186" cy="43398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62017" y="576453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Presentation Method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562017" y="6255544"/>
            <a:ext cx="39076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Visual data with supporting narrative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178" y="521017"/>
            <a:ext cx="5043249" cy="526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Quantitative Findings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178" y="1426250"/>
            <a:ext cx="13304044" cy="688169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365671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006B4C"/>
          </a:solidFill>
          <a:ln/>
        </p:spPr>
      </p:sp>
      <p:sp>
        <p:nvSpPr>
          <p:cNvPr id="5" name="Text 2"/>
          <p:cNvSpPr/>
          <p:nvPr/>
        </p:nvSpPr>
        <p:spPr>
          <a:xfrm>
            <a:off x="5616059" y="8307943"/>
            <a:ext cx="1622941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Retention Score (%)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7391400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29FFC0"/>
          </a:solidFill>
          <a:ln/>
        </p:spPr>
      </p:sp>
      <p:sp>
        <p:nvSpPr>
          <p:cNvPr id="7" name="Text 4"/>
          <p:cNvSpPr/>
          <p:nvPr/>
        </p:nvSpPr>
        <p:spPr>
          <a:xfrm>
            <a:off x="7641788" y="8307943"/>
            <a:ext cx="1860590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Engagement Score (%)</a:t>
            </a:r>
            <a:endParaRPr lang="en-US" sz="14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6163" y="693420"/>
            <a:ext cx="5642015" cy="584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Major Qualitative Insights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736163" y="1829753"/>
            <a:ext cx="473273" cy="473273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32545" y="1891070"/>
            <a:ext cx="280392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19701" y="1829753"/>
            <a:ext cx="3407688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Narrative Structure Preference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419701" y="2248019"/>
            <a:ext cx="6988135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"The story-based approach maintained my attention throughout and helped connect concepts." - Academic Participant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36163" y="3368040"/>
            <a:ext cx="473273" cy="473273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32545" y="3429357"/>
            <a:ext cx="280392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419701" y="3368040"/>
            <a:ext cx="2772132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Visual Integration Impact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419701" y="3786307"/>
            <a:ext cx="6988135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"Presentations with integrated visuals improved my understanding of complex methods." - Industry Expert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36163" y="4906328"/>
            <a:ext cx="473273" cy="473273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32545" y="4967645"/>
            <a:ext cx="280392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419701" y="4906328"/>
            <a:ext cx="3242786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Discipline-Specific Variations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419701" y="5324594"/>
            <a:ext cx="6988135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"STEM audiences preferred more data-dense slides while humanities favoured contextual frameworks." - Research Finding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736163" y="6444615"/>
            <a:ext cx="473273" cy="473273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32545" y="6505932"/>
            <a:ext cx="280392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419701" y="6444615"/>
            <a:ext cx="2498408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Cognitive Load Factors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419701" y="6862882"/>
            <a:ext cx="6988135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"Breaking complex information into sequential sections significantly reduced perceived difficulty." - Study Observation</a:t>
            </a:r>
            <a:endParaRPr lang="en-US" sz="16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73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475" y="3278505"/>
            <a:ext cx="4918234" cy="597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Comparative Analysis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52475" y="4198144"/>
            <a:ext cx="13125450" cy="3444716"/>
          </a:xfrm>
          <a:prstGeom prst="roundRect">
            <a:avLst>
              <a:gd name="adj" fmla="val 936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0095" y="4205764"/>
            <a:ext cx="13110210" cy="6171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75003" y="4342328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Current Study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533918" y="4342328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Existing Literature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60095" y="4822865"/>
            <a:ext cx="13110210" cy="9610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75003" y="4959429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Narrative structure showed 89% retention rate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533918" y="4959429"/>
            <a:ext cx="6121479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Previous studies showed 65-75% retention for narrative approaches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60095" y="5783937"/>
            <a:ext cx="13110210" cy="6171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75003" y="5920502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Cross-disciplinary variations identified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7533918" y="5920502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Limited research on discipline-specific presentation norms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60095" y="6401038"/>
            <a:ext cx="13110210" cy="61710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75003" y="6537603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Visual-verbal integration critical to comprehension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33918" y="6537603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Aligns with multimedia learning principles (Mayer, 2019)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60095" y="7018139"/>
            <a:ext cx="13110210" cy="6171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75003" y="7154704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Cognitive load measurement correlated with structure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7533918" y="7154704"/>
            <a:ext cx="6121479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Extends Sweller's theory to presentation contexts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884873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Unexpected Results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064425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4878467"/>
            <a:ext cx="348448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Discipline Crossover Effect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369481"/>
            <a:ext cx="405384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Engineering audiences responded better to narrative structures than anticipated. This challenges disciplinary stereotypes about technical presentations.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61" y="2064425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4878467"/>
            <a:ext cx="274832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Age-Related Patterns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88161" y="5369481"/>
            <a:ext cx="4053959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Contrary to expectations, older participants (55+) showed higher preference for interactive elements. This contradicts digital native assumptions.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04" y="2064425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4878467"/>
            <a:ext cx="3030617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Cognitive Load Paradox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712404" y="5369481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More complex visual designs sometimes reduced perceived difficulty. This suggests aesthetic engagement may offset complexity.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621125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Impact and Implications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Academic Teaching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Findings can improve lecture structure and student engagement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3180517"/>
            <a:ext cx="369332" cy="461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2842379"/>
            <a:ext cx="3335655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Research Communication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43386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Better conference presentations and knowledge dissemination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53" y="3564731"/>
            <a:ext cx="369332" cy="4617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5285423"/>
            <a:ext cx="278094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Industry Applications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43386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Enhanced training and corporate knowledge transfer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338" y="5766673"/>
            <a:ext cx="369332" cy="46172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943814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Policy Development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Evidence-based guidelines for information presentation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396" y="5382458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0068" y="424815"/>
            <a:ext cx="4377928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Limitations of the Research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540068" y="1162050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452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3714750" y="1864042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Sample Size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540068" y="2170867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While substantial, may not represent all disciplinary contexts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40068" y="2957751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29DDDA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14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3714750" y="3659743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Disciplines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540068" y="3966567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Limited coverage of some specialised fields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40068" y="4753451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37A7E7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6</a:t>
            </a:r>
            <a:endParaRPr lang="en-US" sz="4000" dirty="0"/>
          </a:p>
        </p:txBody>
      </p:sp>
      <p:sp>
        <p:nvSpPr>
          <p:cNvPr id="11" name="Text 8"/>
          <p:cNvSpPr/>
          <p:nvPr/>
        </p:nvSpPr>
        <p:spPr>
          <a:xfrm>
            <a:off x="3714750" y="5455444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Months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540068" y="5762268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Study duration limits long-term retention assessment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540068" y="6549152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091231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4000" dirty="0"/>
          </a:p>
        </p:txBody>
      </p:sp>
      <p:sp>
        <p:nvSpPr>
          <p:cNvPr id="14" name="Text 11"/>
          <p:cNvSpPr/>
          <p:nvPr/>
        </p:nvSpPr>
        <p:spPr>
          <a:xfrm>
            <a:off x="3714750" y="7251144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Regions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540068" y="7557968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Geographical scope restricted to UK, US and Australia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62119"/>
            <a:ext cx="882872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Recommendations and Next Steps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657" y="2099905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80" y="2099905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903" y="2099905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026" y="2099905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5609511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findings support specific, actionable recommendations for presentation structure. We propose a framework adaptable to different disciplines.</a:t>
            </a:r>
            <a:endParaRPr lang="en-US" sz="1900" dirty="0"/>
          </a:p>
        </p:txBody>
      </p:sp>
      <p:sp>
        <p:nvSpPr>
          <p:cNvPr id="8" name="Text 2"/>
          <p:cNvSpPr/>
          <p:nvPr/>
        </p:nvSpPr>
        <p:spPr>
          <a:xfrm>
            <a:off x="864037" y="6677263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Future research should expand geographical scope and disciplinary coverage. Longitudinal studies will enhance understanding of retention patterns.</a:t>
            </a:r>
            <a:endParaRPr lang="en-US" sz="1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134547"/>
            <a:ext cx="692717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Q&amp;A and Discussion Points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64037" y="2314099"/>
            <a:ext cx="2150269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578" y="2786896"/>
            <a:ext cx="347186" cy="4339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61122" y="2560915"/>
            <a:ext cx="2777847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Methodology Queries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3261122" y="3051929"/>
            <a:ext cx="455402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Questions about research design decisions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3137654" y="3678555"/>
            <a:ext cx="10505361" cy="15240"/>
          </a:xfrm>
          <a:prstGeom prst="roundRect">
            <a:avLst>
              <a:gd name="adj" fmla="val 2430000"/>
            </a:avLst>
          </a:prstGeom>
          <a:solidFill>
            <a:srgbClr val="16FFBB"/>
          </a:solidFill>
          <a:ln/>
        </p:spPr>
      </p:sp>
      <p:sp>
        <p:nvSpPr>
          <p:cNvPr id="8" name="Shape 5"/>
          <p:cNvSpPr/>
          <p:nvPr/>
        </p:nvSpPr>
        <p:spPr>
          <a:xfrm>
            <a:off x="864037" y="3817144"/>
            <a:ext cx="4300657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12" y="4289941"/>
            <a:ext cx="347186" cy="43398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11510" y="406396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Findings Debate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411510" y="4554974"/>
            <a:ext cx="44831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Discussion on interpretation of key results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5288042" y="5181600"/>
            <a:ext cx="8354973" cy="15240"/>
          </a:xfrm>
          <a:prstGeom prst="roundRect">
            <a:avLst>
              <a:gd name="adj" fmla="val 2430000"/>
            </a:avLst>
          </a:prstGeom>
          <a:solidFill>
            <a:srgbClr val="29DDDA"/>
          </a:solidFill>
          <a:ln/>
        </p:spPr>
      </p:sp>
      <p:sp>
        <p:nvSpPr>
          <p:cNvPr id="13" name="Shape 9"/>
          <p:cNvSpPr/>
          <p:nvPr/>
        </p:nvSpPr>
        <p:spPr>
          <a:xfrm>
            <a:off x="864037" y="5320189"/>
            <a:ext cx="6451163" cy="1774746"/>
          </a:xfrm>
          <a:prstGeom prst="roundRect">
            <a:avLst>
              <a:gd name="adj" fmla="val 20867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966" y="5990511"/>
            <a:ext cx="347186" cy="43398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62017" y="5567005"/>
            <a:ext cx="28600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Application Questions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562017" y="6058019"/>
            <a:ext cx="595753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How to implement recommendations in specific contexts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5089" y="561975"/>
            <a:ext cx="7171373" cy="56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Presentation Structure: Overview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89" y="1538168"/>
            <a:ext cx="1021556" cy="12258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43113" y="1742480"/>
            <a:ext cx="2270165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Introduction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2043113" y="2148721"/>
            <a:ext cx="1187219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Setting the context and problem statement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89" y="2764036"/>
            <a:ext cx="1021556" cy="12258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43113" y="2968347"/>
            <a:ext cx="2270165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Method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2043113" y="3374588"/>
            <a:ext cx="1187219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Research design and data collection approach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89" y="3989903"/>
            <a:ext cx="1021556" cy="12258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43113" y="4194215"/>
            <a:ext cx="2270165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Findings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2043113" y="4600456"/>
            <a:ext cx="1187219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Key results and data analysis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89" y="5215771"/>
            <a:ext cx="1021556" cy="12258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43113" y="5420082"/>
            <a:ext cx="2270165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Discussion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2043113" y="5826323"/>
            <a:ext cx="1187219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Interpretation and implications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89" y="6441638"/>
            <a:ext cx="1021556" cy="122586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43113" y="6645950"/>
            <a:ext cx="2270165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Conclusion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2043113" y="7052191"/>
            <a:ext cx="11872198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Summary and future directions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936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241" y="3592949"/>
            <a:ext cx="7270432" cy="620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Summary and Closing Remarks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82241" y="4549021"/>
            <a:ext cx="4206359" cy="2881313"/>
          </a:xfrm>
          <a:prstGeom prst="roundRect">
            <a:avLst>
              <a:gd name="adj" fmla="val 1163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581" y="4795361"/>
            <a:ext cx="2483287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Core Findings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28581" y="5239822"/>
            <a:ext cx="3713678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Narrative structures improve retention by 22%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581" y="6033135"/>
            <a:ext cx="3713678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Cross-disciplinary patterns identified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8581" y="6826448"/>
            <a:ext cx="371367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Visual-verbal integration critical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2080" y="4549021"/>
            <a:ext cx="4206359" cy="2881313"/>
          </a:xfrm>
          <a:prstGeom prst="roundRect">
            <a:avLst>
              <a:gd name="adj" fmla="val 1163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58420" y="4795361"/>
            <a:ext cx="2483287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Contributions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5458420" y="5239822"/>
            <a:ext cx="3713678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New framework for presentation structure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5458420" y="6033135"/>
            <a:ext cx="3713678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Cognitive load measurement model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5458420" y="6826448"/>
            <a:ext cx="371367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Discipline-specific guidelines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9641919" y="4549021"/>
            <a:ext cx="4206359" cy="2881313"/>
          </a:xfrm>
          <a:prstGeom prst="roundRect">
            <a:avLst>
              <a:gd name="adj" fmla="val 11635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888260" y="4795361"/>
            <a:ext cx="2483287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Contact Information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888260" y="5239822"/>
            <a:ext cx="371367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Email: research@university.ac.uk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9888260" y="5675590"/>
            <a:ext cx="3713678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Website: university.ac.uk/research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9888260" y="6468904"/>
            <a:ext cx="3713678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Publication forthcoming in Academic Journal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58412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Setting the Scene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2862382"/>
            <a:ext cx="615005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Our research addresses a critical gap in understanding how structured presentations impact information retention.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4269700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This work contributes to ongoing debates about research communication effectiveness in academic settings.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3929" y="2917865"/>
            <a:ext cx="6150054" cy="34499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849749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Objectives and Key Questions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2869287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46" y="2941201"/>
            <a:ext cx="329089" cy="411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66280" y="2869287"/>
            <a:ext cx="2782372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Evaluate presentation structures across disciplines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666280" y="438900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Comparing effectiveness in scientific, humanities and business contexts</a:t>
            </a:r>
            <a:endParaRPr lang="en-US" sz="1900" dirty="0"/>
          </a:p>
        </p:txBody>
      </p:sp>
      <p:sp>
        <p:nvSpPr>
          <p:cNvPr id="8" name="Shape 4"/>
          <p:cNvSpPr/>
          <p:nvPr/>
        </p:nvSpPr>
        <p:spPr>
          <a:xfrm>
            <a:off x="4695468" y="2869287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77" y="2941201"/>
            <a:ext cx="329089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97711" y="2869287"/>
            <a:ext cx="2782372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Identify optimal information organisation patterns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5497711" y="4389001"/>
            <a:ext cx="27823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Testing cognitive load and retention with different structures</a:t>
            </a:r>
            <a:endParaRPr lang="en-US" sz="1900" dirty="0"/>
          </a:p>
        </p:txBody>
      </p:sp>
      <p:sp>
        <p:nvSpPr>
          <p:cNvPr id="12" name="Shape 7"/>
          <p:cNvSpPr/>
          <p:nvPr/>
        </p:nvSpPr>
        <p:spPr>
          <a:xfrm>
            <a:off x="864037" y="6098619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46" y="6170533"/>
            <a:ext cx="329089" cy="411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66280" y="6098619"/>
            <a:ext cx="4293275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Develop best practice framework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666280" y="6589633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Creating adaptable guidelines for various research presentations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2489" y="679728"/>
            <a:ext cx="7107198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Methodological Framework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0292" y="1856899"/>
            <a:ext cx="1596985" cy="13770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5489" y="2498408"/>
            <a:ext cx="346472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2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5133618" y="2103239"/>
            <a:ext cx="3296483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Mixed Methods Approach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133618" y="2593300"/>
            <a:ext cx="4927402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Integration of qualitative and quantitative data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948833" y="3249454"/>
            <a:ext cx="8757523" cy="15240"/>
          </a:xfrm>
          <a:prstGeom prst="roundRect">
            <a:avLst>
              <a:gd name="adj" fmla="val 2425506"/>
            </a:avLst>
          </a:prstGeom>
          <a:solidFill>
            <a:srgbClr val="16FFBB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40" y="3295531"/>
            <a:ext cx="3194090" cy="1377077"/>
          </a:xfrm>
          <a:prstGeom prst="rect">
            <a:avLst/>
          </a:prstGeom>
        </p:spPr>
      </p:pic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89" y="3767495"/>
            <a:ext cx="346472" cy="433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32170" y="3541871"/>
            <a:ext cx="274951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Quantitative Analysis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5932170" y="4031933"/>
            <a:ext cx="5424249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Statistical evaluation of presentation effectiveness</a:t>
            </a:r>
            <a:endParaRPr lang="en-US" sz="1900" dirty="0"/>
          </a:p>
        </p:txBody>
      </p:sp>
      <p:sp>
        <p:nvSpPr>
          <p:cNvPr id="12" name="Shape 7"/>
          <p:cNvSpPr/>
          <p:nvPr/>
        </p:nvSpPr>
        <p:spPr>
          <a:xfrm>
            <a:off x="5747385" y="4688086"/>
            <a:ext cx="7958971" cy="15240"/>
          </a:xfrm>
          <a:prstGeom prst="roundRect">
            <a:avLst>
              <a:gd name="adj" fmla="val 2425506"/>
            </a:avLst>
          </a:prstGeom>
          <a:solidFill>
            <a:srgbClr val="29DDDA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188" y="4734163"/>
            <a:ext cx="4791075" cy="1377077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489" y="5206127"/>
            <a:ext cx="346472" cy="43314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30603" y="4980503"/>
            <a:ext cx="3056453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Qualitative Assessment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6730603" y="5470565"/>
            <a:ext cx="4418648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In-depth interviews and thematic analysis</a:t>
            </a:r>
            <a:endParaRPr lang="en-US" sz="1900" dirty="0"/>
          </a:p>
        </p:txBody>
      </p:sp>
      <p:sp>
        <p:nvSpPr>
          <p:cNvPr id="17" name="Shape 10"/>
          <p:cNvSpPr/>
          <p:nvPr/>
        </p:nvSpPr>
        <p:spPr>
          <a:xfrm>
            <a:off x="6545818" y="6126718"/>
            <a:ext cx="7160538" cy="15240"/>
          </a:xfrm>
          <a:prstGeom prst="roundRect">
            <a:avLst>
              <a:gd name="adj" fmla="val 2425506"/>
            </a:avLst>
          </a:prstGeom>
          <a:solidFill>
            <a:srgbClr val="37A7E7"/>
          </a:solidFill>
          <a:ln/>
        </p:spPr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36" y="6172795"/>
            <a:ext cx="6388179" cy="1377077"/>
          </a:xfrm>
          <a:prstGeom prst="rect">
            <a:avLst/>
          </a:prstGeom>
        </p:spPr>
      </p:pic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489" y="6644759"/>
            <a:ext cx="346472" cy="433149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7529155" y="6419136"/>
            <a:ext cx="2982992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Theoretical Foundation</a:t>
            </a:r>
            <a:endParaRPr lang="en-US" sz="2150" dirty="0"/>
          </a:p>
        </p:txBody>
      </p:sp>
      <p:sp>
        <p:nvSpPr>
          <p:cNvPr id="21" name="Text 12"/>
          <p:cNvSpPr/>
          <p:nvPr/>
        </p:nvSpPr>
        <p:spPr>
          <a:xfrm>
            <a:off x="7529155" y="6909197"/>
            <a:ext cx="4164211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Grounded in cognitive learning theories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109" y="536377"/>
            <a:ext cx="6611541" cy="541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Organisation of the Presentation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901303" y="1467564"/>
            <a:ext cx="22860" cy="6225540"/>
          </a:xfrm>
          <a:prstGeom prst="roundRect">
            <a:avLst>
              <a:gd name="adj" fmla="val 127894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1097697" y="1894523"/>
            <a:ext cx="584716" cy="22860"/>
          </a:xfrm>
          <a:prstGeom prst="roundRect">
            <a:avLst>
              <a:gd name="adj" fmla="val 1278948"/>
            </a:avLst>
          </a:prstGeom>
          <a:solidFill>
            <a:srgbClr val="16FFBB"/>
          </a:solidFill>
          <a:ln/>
        </p:spPr>
      </p:sp>
      <p:sp>
        <p:nvSpPr>
          <p:cNvPr id="5" name="Shape 3"/>
          <p:cNvSpPr/>
          <p:nvPr/>
        </p:nvSpPr>
        <p:spPr>
          <a:xfrm>
            <a:off x="682050" y="1686758"/>
            <a:ext cx="438507" cy="438507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346" y="1743551"/>
            <a:ext cx="259794" cy="32480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875830" y="1662470"/>
            <a:ext cx="216562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Introduction (5 mins)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875830" y="2050018"/>
            <a:ext cx="120724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Research context and objectives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1097697" y="3178612"/>
            <a:ext cx="584716" cy="22860"/>
          </a:xfrm>
          <a:prstGeom prst="roundRect">
            <a:avLst>
              <a:gd name="adj" fmla="val 1278948"/>
            </a:avLst>
          </a:prstGeom>
          <a:solidFill>
            <a:srgbClr val="29DDDA"/>
          </a:solidFill>
          <a:ln/>
        </p:spPr>
      </p:sp>
      <p:sp>
        <p:nvSpPr>
          <p:cNvPr id="10" name="Shape 7"/>
          <p:cNvSpPr/>
          <p:nvPr/>
        </p:nvSpPr>
        <p:spPr>
          <a:xfrm>
            <a:off x="682050" y="2970848"/>
            <a:ext cx="438507" cy="438507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46" y="3027640"/>
            <a:ext cx="259794" cy="32480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875830" y="2946559"/>
            <a:ext cx="2308741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Methodology (10 mins)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875830" y="3334107"/>
            <a:ext cx="120724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Research design and data collection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1097697" y="4462701"/>
            <a:ext cx="584716" cy="22860"/>
          </a:xfrm>
          <a:prstGeom prst="roundRect">
            <a:avLst>
              <a:gd name="adj" fmla="val 1278948"/>
            </a:avLst>
          </a:prstGeom>
          <a:solidFill>
            <a:srgbClr val="37A7E7"/>
          </a:solidFill>
          <a:ln/>
        </p:spPr>
      </p:sp>
      <p:sp>
        <p:nvSpPr>
          <p:cNvPr id="15" name="Shape 11"/>
          <p:cNvSpPr/>
          <p:nvPr/>
        </p:nvSpPr>
        <p:spPr>
          <a:xfrm>
            <a:off x="682050" y="4254937"/>
            <a:ext cx="438507" cy="438507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46" y="4311729"/>
            <a:ext cx="259794" cy="32480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875830" y="4230648"/>
            <a:ext cx="216562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Findings (15 mins)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1875830" y="4618196"/>
            <a:ext cx="120724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Key results and analysis</a:t>
            </a:r>
            <a:endParaRPr lang="en-US" sz="1500" dirty="0"/>
          </a:p>
        </p:txBody>
      </p:sp>
      <p:sp>
        <p:nvSpPr>
          <p:cNvPr id="19" name="Shape 14"/>
          <p:cNvSpPr/>
          <p:nvPr/>
        </p:nvSpPr>
        <p:spPr>
          <a:xfrm>
            <a:off x="1097697" y="5746790"/>
            <a:ext cx="584716" cy="22860"/>
          </a:xfrm>
          <a:prstGeom prst="roundRect">
            <a:avLst>
              <a:gd name="adj" fmla="val 1278948"/>
            </a:avLst>
          </a:prstGeom>
          <a:solidFill>
            <a:srgbClr val="091231"/>
          </a:solidFill>
          <a:ln/>
        </p:spPr>
      </p:sp>
      <p:sp>
        <p:nvSpPr>
          <p:cNvPr id="20" name="Shape 15"/>
          <p:cNvSpPr/>
          <p:nvPr/>
        </p:nvSpPr>
        <p:spPr>
          <a:xfrm>
            <a:off x="682050" y="5539026"/>
            <a:ext cx="438507" cy="438507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46" y="5595818"/>
            <a:ext cx="259794" cy="32480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875830" y="5514737"/>
            <a:ext cx="216562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Discussion (10 mins)</a:t>
            </a:r>
            <a:endParaRPr lang="en-US" sz="1700" dirty="0"/>
          </a:p>
        </p:txBody>
      </p:sp>
      <p:sp>
        <p:nvSpPr>
          <p:cNvPr id="23" name="Text 17"/>
          <p:cNvSpPr/>
          <p:nvPr/>
        </p:nvSpPr>
        <p:spPr>
          <a:xfrm>
            <a:off x="1875830" y="5902285"/>
            <a:ext cx="120724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Implications and recommendations</a:t>
            </a:r>
            <a:endParaRPr lang="en-US" sz="1500" dirty="0"/>
          </a:p>
        </p:txBody>
      </p:sp>
      <p:sp>
        <p:nvSpPr>
          <p:cNvPr id="24" name="Shape 18"/>
          <p:cNvSpPr/>
          <p:nvPr/>
        </p:nvSpPr>
        <p:spPr>
          <a:xfrm>
            <a:off x="1097697" y="7030879"/>
            <a:ext cx="584716" cy="22860"/>
          </a:xfrm>
          <a:prstGeom prst="roundRect">
            <a:avLst>
              <a:gd name="adj" fmla="val 1278948"/>
            </a:avLst>
          </a:prstGeom>
          <a:solidFill>
            <a:srgbClr val="16FFBB"/>
          </a:solidFill>
          <a:ln/>
        </p:spPr>
      </p:sp>
      <p:sp>
        <p:nvSpPr>
          <p:cNvPr id="25" name="Shape 19"/>
          <p:cNvSpPr/>
          <p:nvPr/>
        </p:nvSpPr>
        <p:spPr>
          <a:xfrm>
            <a:off x="682050" y="6823115"/>
            <a:ext cx="438507" cy="438507"/>
          </a:xfrm>
          <a:prstGeom prst="roundRect">
            <a:avLst>
              <a:gd name="adj" fmla="val 66673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46" y="6879908"/>
            <a:ext cx="259794" cy="324802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875830" y="6798826"/>
            <a:ext cx="216562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Q&amp;A (10 mins)</a:t>
            </a:r>
            <a:endParaRPr lang="en-US" sz="1700" dirty="0"/>
          </a:p>
        </p:txBody>
      </p:sp>
      <p:sp>
        <p:nvSpPr>
          <p:cNvPr id="28" name="Text 21"/>
          <p:cNvSpPr/>
          <p:nvPr/>
        </p:nvSpPr>
        <p:spPr>
          <a:xfrm>
            <a:off x="1875830" y="7186374"/>
            <a:ext cx="120724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Open discussion and clarifications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4392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6290" y="3470553"/>
            <a:ext cx="6591538" cy="63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Research Process: Planning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96290" y="5126117"/>
            <a:ext cx="4118372" cy="227409"/>
          </a:xfrm>
          <a:prstGeom prst="roundRect">
            <a:avLst>
              <a:gd name="adj" fmla="val 150071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6290" y="5694759"/>
            <a:ext cx="4023241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Comprehensive Literature Review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6290" y="6147078"/>
            <a:ext cx="4118372" cy="1455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Analysed 127 studies on presentation effectiveness from 2015-2023. Identified patterns in structure and audience engagement models.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5895" y="4784884"/>
            <a:ext cx="4118491" cy="227409"/>
          </a:xfrm>
          <a:prstGeom prst="roundRect">
            <a:avLst>
              <a:gd name="adj" fmla="val 150071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55895" y="5353526"/>
            <a:ext cx="2527935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Gap Analysis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5255895" y="5805845"/>
            <a:ext cx="4118491" cy="1455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Discovered limited research on cross-disciplinary presentation structures. Noted absence of cognitive load measurements in existing studies.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15619" y="4443651"/>
            <a:ext cx="4118491" cy="227409"/>
          </a:xfrm>
          <a:prstGeom prst="roundRect">
            <a:avLst>
              <a:gd name="adj" fmla="val 150071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15619" y="5012293"/>
            <a:ext cx="3631168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Research Design Development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715619" y="5464612"/>
            <a:ext cx="4118491" cy="1455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Formulated mixed-methods approach with sequential explanatory design. Created validated assessment tools for measuring effectiveness.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1412" y="660321"/>
            <a:ext cx="6026468" cy="65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Data Collection Methods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821412" y="1664375"/>
            <a:ext cx="3633311" cy="3398163"/>
          </a:xfrm>
          <a:prstGeom prst="roundRect">
            <a:avLst>
              <a:gd name="adj" fmla="val 10361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78944" y="1921907"/>
            <a:ext cx="2607945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Online Surveys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078944" y="2388513"/>
            <a:ext cx="3118247" cy="75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452 participants across 14 disciplines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078944" y="3221355"/>
            <a:ext cx="3118247" cy="75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5-point Likert scale evaluations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078944" y="4054197"/>
            <a:ext cx="3118247" cy="75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Demographic range: 24-65 years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4689396" y="1664375"/>
            <a:ext cx="3633311" cy="3398163"/>
          </a:xfrm>
          <a:prstGeom prst="roundRect">
            <a:avLst>
              <a:gd name="adj" fmla="val 10361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946928" y="1921907"/>
            <a:ext cx="2607945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In-Depth Interviews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4946928" y="2388513"/>
            <a:ext cx="3118247" cy="75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37 academic and industry experts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4946928" y="3221355"/>
            <a:ext cx="3118247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Semi-structured format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4946928" y="3678793"/>
            <a:ext cx="3118247" cy="75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Average duration: 45 minutes</a:t>
            </a:r>
            <a:endParaRPr lang="en-US" sz="1800" dirty="0"/>
          </a:p>
        </p:txBody>
      </p:sp>
      <p:sp>
        <p:nvSpPr>
          <p:cNvPr id="14" name="Shape 11"/>
          <p:cNvSpPr/>
          <p:nvPr/>
        </p:nvSpPr>
        <p:spPr>
          <a:xfrm>
            <a:off x="821412" y="5297210"/>
            <a:ext cx="7501176" cy="2271951"/>
          </a:xfrm>
          <a:prstGeom prst="roundRect">
            <a:avLst>
              <a:gd name="adj" fmla="val 15497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078944" y="5554742"/>
            <a:ext cx="3209568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Experimental Observation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1078944" y="6021348"/>
            <a:ext cx="698611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18 controlled presentation sessions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1078944" y="6478786"/>
            <a:ext cx="698611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Eye-tracking and engagement metrics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1078944" y="6936224"/>
            <a:ext cx="698611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Cross-disciplinary audience groups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5830967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Ethical Considerations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2314099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Informed Consent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333393"/>
            <a:ext cx="41932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All participants provided written consent after full briefing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361" y="3665220"/>
            <a:ext cx="347186" cy="4339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73101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Data Protection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573101" y="3333393"/>
            <a:ext cx="41932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Anonymised data storage with encrypted access controls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733" y="3665220"/>
            <a:ext cx="347186" cy="4339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73101" y="5285423"/>
            <a:ext cx="279523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Participant Wellbeing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573101" y="5776436"/>
            <a:ext cx="41932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Comfortable testing environment with break options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733" y="5309592"/>
            <a:ext cx="347186" cy="4339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52424" y="5285423"/>
            <a:ext cx="2804874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Institutional Approval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776436"/>
            <a:ext cx="41932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Ethical review board clearance obtained prior to data collection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361" y="5309592"/>
            <a:ext cx="347186" cy="4339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2025-04-18T18:09:17Z</dcterms:created>
  <dcterms:modified xsi:type="dcterms:W3CDTF">2025-04-18T18:09:17Z</dcterms:modified>
</cp:coreProperties>
</file>