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88" r:id="rId9"/>
    <p:sldId id="262" r:id="rId10"/>
    <p:sldId id="263" r:id="rId11"/>
    <p:sldId id="272" r:id="rId12"/>
    <p:sldId id="271" r:id="rId13"/>
    <p:sldId id="276" r:id="rId14"/>
    <p:sldId id="273" r:id="rId15"/>
    <p:sldId id="274" r:id="rId16"/>
    <p:sldId id="279" r:id="rId17"/>
    <p:sldId id="280" r:id="rId18"/>
    <p:sldId id="278" r:id="rId19"/>
    <p:sldId id="281" r:id="rId20"/>
    <p:sldId id="283" r:id="rId21"/>
    <p:sldId id="284" r:id="rId22"/>
    <p:sldId id="282" r:id="rId23"/>
    <p:sldId id="285" r:id="rId24"/>
    <p:sldId id="264" r:id="rId25"/>
    <p:sldId id="286" r:id="rId26"/>
    <p:sldId id="270" r:id="rId27"/>
    <p:sldId id="289" r:id="rId28"/>
    <p:sldId id="291" r:id="rId29"/>
    <p:sldId id="292" r:id="rId30"/>
    <p:sldId id="293" r:id="rId31"/>
    <p:sldId id="294" r:id="rId32"/>
    <p:sldId id="295" r:id="rId33"/>
    <p:sldId id="290" r:id="rId34"/>
    <p:sldId id="287" r:id="rId35"/>
    <p:sldId id="296" r:id="rId36"/>
    <p:sldId id="297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0611-FC76-4D61-AE06-EA96739C4F73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DC40-4F6B-41F4-9568-A84D7A2349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7650" name="Picture 2" descr="C:\Documents and Settings\Administrateur\Mes documents\Mes images\photos_6565A3FCE12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818"/>
            <a:ext cx="9144584" cy="68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2976" y="714356"/>
            <a:ext cx="650079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400" dirty="0" smtClean="0"/>
              <a:t>*</a:t>
            </a:r>
            <a:r>
              <a:rPr lang="ar-SA" sz="2400" u="sng" dirty="0" smtClean="0"/>
              <a:t>خصائصها</a:t>
            </a:r>
            <a:r>
              <a:rPr lang="fr-FR" sz="2400" dirty="0" smtClean="0"/>
              <a:t>:</a:t>
            </a:r>
            <a:endParaRPr lang="en-US" sz="2400" dirty="0" smtClean="0"/>
          </a:p>
          <a:p>
            <a:pPr algn="r" rtl="1"/>
            <a:r>
              <a:rPr lang="ar-SA" sz="2400" dirty="0" err="1" smtClean="0"/>
              <a:t>ان</a:t>
            </a:r>
            <a:r>
              <a:rPr lang="ar-SA" sz="2400" dirty="0" smtClean="0"/>
              <a:t> 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كغيرها من المفاهيم الاقتصادية تحمل جملة من الخصائص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التي تتجلى فيما يلي</a:t>
            </a:r>
            <a:endParaRPr lang="en-US" sz="2400" dirty="0" smtClean="0"/>
          </a:p>
          <a:p>
            <a:pPr algn="r" rtl="1"/>
            <a:r>
              <a:rPr lang="fr-FR" sz="2400" dirty="0" smtClean="0"/>
              <a:t>-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هي تحرك مرحلي معناه على المؤسسة أن تكون </a:t>
            </a:r>
            <a:r>
              <a:rPr lang="ar-SA" sz="2400" dirty="0" err="1" smtClean="0"/>
              <a:t>استراتيجيتها</a:t>
            </a:r>
            <a:r>
              <a:rPr lang="ar-SA" sz="2400" dirty="0" smtClean="0"/>
              <a:t> تتميز بالمرونة حسب التغيرات الحاصلة في المحيط البيئي الذي توجد فيه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algn="r" rtl="1"/>
            <a:r>
              <a:rPr lang="fr-FR" sz="2400" dirty="0" smtClean="0"/>
              <a:t>-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هي استغلال الفرص </a:t>
            </a:r>
            <a:r>
              <a:rPr lang="ar-SA" sz="2400" dirty="0" err="1" smtClean="0"/>
              <a:t>و</a:t>
            </a:r>
            <a:r>
              <a:rPr lang="ar-SA" sz="2400" dirty="0" smtClean="0"/>
              <a:t> تجنب المخاطر باستعمال نقاط القوة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الحد من نقاط الضعف في المؤسسة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algn="r" rtl="1"/>
            <a:r>
              <a:rPr lang="fr-FR" sz="2400" dirty="0" smtClean="0"/>
              <a:t>-</a:t>
            </a:r>
            <a:r>
              <a:rPr lang="ar-SA" sz="2400" dirty="0" smtClean="0"/>
              <a:t>تركز 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على </a:t>
            </a:r>
            <a:r>
              <a:rPr lang="ar-SA" sz="2400" dirty="0" err="1" smtClean="0"/>
              <a:t>اعادة</a:t>
            </a:r>
            <a:r>
              <a:rPr lang="ar-SA" sz="2400" dirty="0" smtClean="0"/>
              <a:t> </a:t>
            </a:r>
            <a:r>
              <a:rPr lang="ar-SA" sz="2400" dirty="0" err="1" smtClean="0"/>
              <a:t>تتخصيص</a:t>
            </a:r>
            <a:r>
              <a:rPr lang="ar-SA" sz="2400" dirty="0" smtClean="0"/>
              <a:t> موارد المشروع</a:t>
            </a:r>
            <a:r>
              <a:rPr lang="fr-FR" sz="2400" dirty="0" smtClean="0"/>
              <a:t>(</a:t>
            </a:r>
            <a:r>
              <a:rPr lang="ar-SA" sz="2400" dirty="0" smtClean="0"/>
              <a:t>كلها </a:t>
            </a:r>
            <a:r>
              <a:rPr lang="ar-SA" sz="2400" dirty="0" err="1" smtClean="0"/>
              <a:t>أ</a:t>
            </a:r>
            <a:r>
              <a:rPr lang="ar-SA" sz="2400" dirty="0" smtClean="0"/>
              <a:t> جزء منها</a:t>
            </a:r>
            <a:r>
              <a:rPr lang="fr-FR" sz="2400" dirty="0" smtClean="0"/>
              <a:t>)</a:t>
            </a:r>
            <a:r>
              <a:rPr lang="ar-SA" sz="2400" dirty="0" smtClean="0"/>
              <a:t>مع التغيير في هيكل الموارد الحالية </a:t>
            </a:r>
            <a:r>
              <a:rPr lang="ar-SA" sz="2400" dirty="0" err="1" smtClean="0"/>
              <a:t>و</a:t>
            </a:r>
            <a:r>
              <a:rPr lang="ar-SA" sz="2400" dirty="0" smtClean="0"/>
              <a:t> طرقة وتوزيعها على الاستخدامات</a:t>
            </a:r>
            <a:r>
              <a:rPr lang="fr-FR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2976" y="714356"/>
            <a:ext cx="70723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dirty="0" smtClean="0"/>
              <a:t>- أن التحركات </a:t>
            </a:r>
            <a:r>
              <a:rPr lang="ar-SA" sz="3200" dirty="0" err="1" smtClean="0"/>
              <a:t>الاستراتيجية</a:t>
            </a:r>
            <a:r>
              <a:rPr lang="ar-SA" sz="3200" dirty="0" smtClean="0"/>
              <a:t> تتم في الزمن القصير أو الطويل </a:t>
            </a:r>
            <a:r>
              <a:rPr lang="ar-SA" sz="3200" dirty="0" err="1" smtClean="0"/>
              <a:t>و</a:t>
            </a:r>
            <a:r>
              <a:rPr lang="ar-SA" sz="3200" dirty="0" smtClean="0"/>
              <a:t> قد تتكرر أو لا تتكرر </a:t>
            </a:r>
            <a:r>
              <a:rPr lang="ar-SA" sz="3200" dirty="0" err="1" smtClean="0"/>
              <a:t>و</a:t>
            </a:r>
            <a:r>
              <a:rPr lang="ar-SA" sz="3200" dirty="0" smtClean="0"/>
              <a:t> ذلك استنادا </a:t>
            </a:r>
            <a:r>
              <a:rPr lang="ar-SA" sz="3200" dirty="0" err="1" smtClean="0"/>
              <a:t>الى</a:t>
            </a:r>
            <a:r>
              <a:rPr lang="ar-SA" sz="3200" dirty="0" smtClean="0"/>
              <a:t> طبيعة الظروف البيئية</a:t>
            </a:r>
            <a:r>
              <a:rPr lang="fr-FR" sz="3200" dirty="0" smtClean="0"/>
              <a:t>.</a:t>
            </a:r>
            <a:endParaRPr lang="en-US" sz="3200" dirty="0" smtClean="0"/>
          </a:p>
          <a:p>
            <a:pPr algn="l" rtl="1"/>
            <a:r>
              <a:rPr lang="fr-FR" sz="3200" dirty="0" smtClean="0"/>
              <a:t>-</a:t>
            </a:r>
            <a:r>
              <a:rPr lang="ar-SA" sz="3200" dirty="0" smtClean="0"/>
              <a:t>تستغل </a:t>
            </a:r>
            <a:r>
              <a:rPr lang="ar-SA" sz="3200" dirty="0" err="1" smtClean="0"/>
              <a:t>الاستراتيجية</a:t>
            </a:r>
            <a:r>
              <a:rPr lang="ar-SA" sz="3200" dirty="0" smtClean="0"/>
              <a:t> المزايا التنافسية التي يتمتع </a:t>
            </a:r>
            <a:r>
              <a:rPr lang="ar-SA" sz="3200" dirty="0" err="1" smtClean="0"/>
              <a:t>بها</a:t>
            </a:r>
            <a:endParaRPr lang="ar-SA" sz="3200" dirty="0" smtClean="0"/>
          </a:p>
          <a:p>
            <a:pPr algn="r"/>
            <a:r>
              <a:rPr lang="ar-SA" sz="3200" dirty="0" smtClean="0"/>
              <a:t> المشروع في مواجهة التهديدات أو المشاكل أو في اقتناص الفرصة المتاحة </a:t>
            </a:r>
            <a:r>
              <a:rPr lang="ar-SA" sz="3200" dirty="0" err="1" smtClean="0"/>
              <a:t>و</a:t>
            </a:r>
            <a:r>
              <a:rPr lang="ar-SA" sz="3200" dirty="0" smtClean="0"/>
              <a:t> قد تكون هذه المزايا في نوع معين من الموارد</a:t>
            </a:r>
            <a:endParaRPr kumimoji="0" lang="ar-SA" sz="32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85918" y="571480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3600" b="1" u="sng" dirty="0" smtClean="0">
                <a:solidFill>
                  <a:srgbClr val="FF0000"/>
                </a:solidFill>
              </a:rPr>
              <a:t>المطلب الثالث </a:t>
            </a:r>
            <a:r>
              <a:rPr lang="fr-FR" sz="3600" b="1" u="sng" dirty="0" smtClean="0">
                <a:solidFill>
                  <a:srgbClr val="FF0000"/>
                </a:solidFill>
              </a:rPr>
              <a:t>: </a:t>
            </a:r>
            <a:r>
              <a:rPr lang="ar-SA" sz="3600" b="1" dirty="0" smtClean="0">
                <a:solidFill>
                  <a:srgbClr val="FF0000"/>
                </a:solidFill>
              </a:rPr>
              <a:t>أهمية الإستراتيجية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785918" y="1214422"/>
            <a:ext cx="55007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ar-SA" sz="2800" dirty="0" smtClean="0"/>
              <a:t>تضمن الاستخدام الأمثل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السليم للموارد</a:t>
            </a:r>
            <a:endParaRPr lang="en-US" sz="2800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SA" sz="2800" dirty="0" smtClean="0"/>
              <a:t>تحقيق التنسيق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التكامل بين الأنشطة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المهام داخل المنظمة</a:t>
            </a:r>
            <a:endParaRPr lang="en-US" sz="2800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SA" sz="2800" dirty="0" err="1" smtClean="0"/>
              <a:t>امكانية</a:t>
            </a:r>
            <a:r>
              <a:rPr lang="ar-SA" sz="2800" dirty="0" smtClean="0"/>
              <a:t> الحصول على المعلومات من البيئة الخارجية</a:t>
            </a:r>
            <a:endParaRPr lang="en-US" sz="2800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SA" sz="2800" dirty="0" smtClean="0"/>
              <a:t>المساعدة على التعامل مع حالة عدم التأكد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المخاطر التي تتعرض لها المنظمة</a:t>
            </a:r>
            <a:r>
              <a:rPr lang="fr-FR" sz="3600" dirty="0" smtClean="0"/>
              <a:t>.</a:t>
            </a:r>
            <a:r>
              <a:rPr lang="fr-FR" sz="3600" b="1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1538" y="785794"/>
            <a:ext cx="539435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7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المبحث الثاني:</a:t>
            </a:r>
            <a:r>
              <a:rPr lang="ar-SA" sz="7200" b="1" dirty="0" smtClean="0"/>
              <a:t> </a:t>
            </a:r>
            <a:r>
              <a:rPr lang="ar-SA" sz="8000" b="1" dirty="0" smtClean="0"/>
              <a:t>الإدارة </a:t>
            </a:r>
            <a:r>
              <a:rPr lang="ar-SA" sz="8000" b="1" dirty="0" err="1" smtClean="0"/>
              <a:t>الاستراتيجية</a:t>
            </a:r>
            <a:endParaRPr kumimoji="0" lang="ar-SA" sz="76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1472" y="642918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u="sng" dirty="0" smtClean="0">
                <a:solidFill>
                  <a:srgbClr val="FF0000"/>
                </a:solidFill>
              </a:rPr>
              <a:t>المطلب الأول </a:t>
            </a:r>
            <a:r>
              <a:rPr lang="fr-FR" sz="3200" b="1" u="sng" dirty="0" smtClean="0">
                <a:solidFill>
                  <a:srgbClr val="FF0000"/>
                </a:solidFill>
              </a:rPr>
              <a:t>:</a:t>
            </a:r>
            <a:r>
              <a:rPr lang="ar-SA" sz="3200" b="1" dirty="0" smtClean="0">
                <a:solidFill>
                  <a:srgbClr val="FF0000"/>
                </a:solidFill>
              </a:rPr>
              <a:t>  تعريفها </a:t>
            </a:r>
            <a:r>
              <a:rPr lang="ar-SA" sz="3200" b="1" dirty="0" err="1" smtClean="0">
                <a:solidFill>
                  <a:srgbClr val="FF0000"/>
                </a:solidFill>
              </a:rPr>
              <a:t>و</a:t>
            </a:r>
            <a:r>
              <a:rPr lang="ar-SA" sz="3200" b="1" dirty="0" smtClean="0">
                <a:solidFill>
                  <a:srgbClr val="FF0000"/>
                </a:solidFill>
              </a:rPr>
              <a:t> مهامها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48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Andalus" pitchFamily="2" charset="-78"/>
              </a:rPr>
              <a:t> </a:t>
            </a:r>
            <a:endParaRPr lang="fr-FR" sz="4800" dirty="0"/>
          </a:p>
        </p:txBody>
      </p:sp>
      <p:sp>
        <p:nvSpPr>
          <p:cNvPr id="42" name="Rectangle 3"/>
          <p:cNvSpPr/>
          <p:nvPr/>
        </p:nvSpPr>
        <p:spPr>
          <a:xfrm>
            <a:off x="571472" y="1500174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2400" b="1" u="sng" dirty="0" smtClean="0"/>
              <a:t>التعريف</a:t>
            </a:r>
            <a:r>
              <a:rPr lang="fr-FR" sz="2400" b="1" dirty="0" smtClean="0"/>
              <a:t>:</a:t>
            </a:r>
            <a:endParaRPr lang="en-US" sz="2400" dirty="0" smtClean="0"/>
          </a:p>
          <a:p>
            <a:pPr algn="r" rtl="1"/>
            <a:r>
              <a:rPr lang="ar-SA" sz="2400" b="1" dirty="0" smtClean="0"/>
              <a:t>هي </a:t>
            </a:r>
            <a:r>
              <a:rPr lang="ar-SA" sz="2400" b="1" dirty="0" err="1" smtClean="0"/>
              <a:t>الاطار</a:t>
            </a:r>
            <a:r>
              <a:rPr lang="ar-SA" sz="2400" b="1" dirty="0" smtClean="0"/>
              <a:t> الذي يحوي </a:t>
            </a:r>
            <a:r>
              <a:rPr lang="ar-SA" sz="2400" b="1" dirty="0" err="1" smtClean="0"/>
              <a:t>الاستراتيجية</a:t>
            </a:r>
            <a:r>
              <a:rPr lang="ar-SA" sz="2400" b="1" dirty="0" smtClean="0"/>
              <a:t> و هو الطريق الذي يعمل بواسطته </a:t>
            </a:r>
            <a:r>
              <a:rPr lang="ar-SA" sz="2400" b="1" dirty="0" err="1" smtClean="0"/>
              <a:t>الاستراتيجيون</a:t>
            </a:r>
            <a:r>
              <a:rPr lang="ar-SA" sz="2400" b="1" dirty="0" smtClean="0"/>
              <a:t> في تحديد الأهداف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اتخاذ القرارات </a:t>
            </a:r>
            <a:r>
              <a:rPr lang="ar-SA" sz="2400" b="1" dirty="0" err="1" smtClean="0"/>
              <a:t>الاستراتيجية</a:t>
            </a:r>
            <a:r>
              <a:rPr lang="fr-FR" sz="2400" b="1" dirty="0" smtClean="0"/>
              <a:t>.</a:t>
            </a:r>
            <a:endParaRPr lang="en-US" sz="2400" dirty="0" smtClean="0"/>
          </a:p>
          <a:p>
            <a:pPr lvl="0" algn="r" rtl="1"/>
            <a:r>
              <a:rPr lang="ar-SA" sz="2400" b="1" u="sng" dirty="0" smtClean="0"/>
              <a:t>مهام </a:t>
            </a:r>
            <a:r>
              <a:rPr lang="ar-SA" sz="2400" b="1" u="sng" dirty="0" err="1" smtClean="0"/>
              <a:t>الادارة</a:t>
            </a:r>
            <a:r>
              <a:rPr lang="ar-SA" sz="2400" b="1" u="sng" dirty="0" smtClean="0"/>
              <a:t> </a:t>
            </a:r>
            <a:r>
              <a:rPr lang="ar-SA" sz="2400" b="1" u="sng" dirty="0" err="1" smtClean="0"/>
              <a:t>الاستراتيجية</a:t>
            </a:r>
            <a:r>
              <a:rPr lang="fr-FR" sz="2400" b="1" u="sng" dirty="0" smtClean="0"/>
              <a:t>:</a:t>
            </a:r>
            <a:endParaRPr lang="en-US" sz="2400" dirty="0" smtClean="0"/>
          </a:p>
          <a:p>
            <a:pPr algn="r" rtl="1"/>
            <a:r>
              <a:rPr lang="fr-FR" sz="2400" b="1" dirty="0" smtClean="0"/>
              <a:t>-</a:t>
            </a:r>
            <a:r>
              <a:rPr lang="ar-SA" sz="2400" b="1" dirty="0" smtClean="0"/>
              <a:t>تقييم البيئة الداخلية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الخارجية للمؤسسة</a:t>
            </a:r>
            <a:endParaRPr lang="en-US" sz="2400" dirty="0" smtClean="0"/>
          </a:p>
          <a:p>
            <a:pPr algn="r" rtl="1"/>
            <a:r>
              <a:rPr lang="fr-FR" sz="2400" b="1" dirty="0" smtClean="0"/>
              <a:t>-</a:t>
            </a:r>
            <a:r>
              <a:rPr lang="ar-SA" sz="2400" b="1" dirty="0" smtClean="0"/>
              <a:t>صياغة مهمة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رسالة المنظمة</a:t>
            </a:r>
            <a:endParaRPr lang="en-US" sz="2400" dirty="0" smtClean="0"/>
          </a:p>
          <a:p>
            <a:pPr algn="r" rtl="1"/>
            <a:r>
              <a:rPr lang="fr-FR" sz="2400" b="1" dirty="0" smtClean="0"/>
              <a:t>-</a:t>
            </a:r>
            <a:r>
              <a:rPr lang="ar-SA" sz="2400" b="1" dirty="0" smtClean="0"/>
              <a:t>اختيار مجموعة من الأهداف طويلة الأجل</a:t>
            </a:r>
            <a:endParaRPr lang="en-US" sz="2400" dirty="0" smtClean="0"/>
          </a:p>
          <a:p>
            <a:pPr algn="r" rtl="1"/>
            <a:r>
              <a:rPr lang="fr-FR" sz="2400" b="1" dirty="0" smtClean="0"/>
              <a:t>-</a:t>
            </a:r>
            <a:r>
              <a:rPr lang="ar-SA" sz="2400" b="1" dirty="0" smtClean="0"/>
              <a:t>تنفيذ </a:t>
            </a:r>
            <a:r>
              <a:rPr lang="ar-SA" sz="2400" b="1" dirty="0" err="1" smtClean="0"/>
              <a:t>الاستراتيجية</a:t>
            </a:r>
            <a:endParaRPr lang="en-US" sz="2400" dirty="0" smtClean="0"/>
          </a:p>
          <a:p>
            <a:pPr algn="r" rtl="1"/>
            <a:r>
              <a:rPr lang="fr-FR" sz="2400" b="1" dirty="0" smtClean="0"/>
              <a:t>-</a:t>
            </a:r>
            <a:r>
              <a:rPr lang="ar-SA" sz="2400" b="1" dirty="0" smtClean="0"/>
              <a:t>الرقابة </a:t>
            </a:r>
            <a:r>
              <a:rPr lang="ar-SA" sz="2400" b="1" dirty="0" err="1" smtClean="0"/>
              <a:t>الاستراتيجية</a:t>
            </a:r>
            <a:endParaRPr lang="en-US" sz="2400" dirty="0" smtClean="0"/>
          </a:p>
          <a:p>
            <a:pPr algn="r" rtl="1"/>
            <a:r>
              <a:rPr lang="fr-FR" sz="2400" b="1" dirty="0" smtClean="0"/>
              <a:t>-</a:t>
            </a:r>
            <a:r>
              <a:rPr lang="ar-SA" sz="2400" b="1" dirty="0" smtClean="0"/>
              <a:t>تقييم مدى نجاح العملية الاستراتيجي</a:t>
            </a:r>
            <a:endParaRPr lang="en-US" sz="2400" dirty="0" smtClean="0"/>
          </a:p>
          <a:p>
            <a:pPr algn="ctr" rtl="1"/>
            <a:r>
              <a:rPr lang="ar-SA" sz="48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Andalus" pitchFamily="2" charset="-78"/>
              </a:rPr>
              <a:t> 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7224" y="571480"/>
            <a:ext cx="73581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</a:rPr>
              <a:t>المطلب الثاني</a:t>
            </a:r>
            <a:r>
              <a:rPr lang="fr-FR" sz="2800" b="1" u="sng" dirty="0" smtClean="0">
                <a:solidFill>
                  <a:srgbClr val="FF0000"/>
                </a:solidFill>
              </a:rPr>
              <a:t>: </a:t>
            </a:r>
            <a:r>
              <a:rPr lang="ar-SA" sz="2800" b="1" dirty="0" smtClean="0">
                <a:solidFill>
                  <a:srgbClr val="FF0000"/>
                </a:solidFill>
              </a:rPr>
              <a:t> مستويات </a:t>
            </a:r>
            <a:r>
              <a:rPr lang="ar-SA" sz="2800" b="1" dirty="0" err="1" smtClean="0">
                <a:solidFill>
                  <a:srgbClr val="FF0000"/>
                </a:solidFill>
              </a:rPr>
              <a:t>الاستراتيجة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71538" y="1214422"/>
            <a:ext cx="70009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2400" b="1" u="sng" dirty="0" err="1" smtClean="0"/>
              <a:t>الاستراتيجية</a:t>
            </a:r>
            <a:r>
              <a:rPr lang="ar-SA" sz="2400" b="1" u="sng" dirty="0" smtClean="0"/>
              <a:t> على مستوى المنظمة</a:t>
            </a:r>
            <a:r>
              <a:rPr lang="ar-SA" sz="2400" dirty="0" smtClean="0"/>
              <a:t> </a:t>
            </a:r>
            <a:endParaRPr lang="en-US" sz="2400" dirty="0" smtClean="0"/>
          </a:p>
          <a:p>
            <a:pPr algn="r" rtl="1"/>
            <a:r>
              <a:rPr lang="ar-SA" sz="2400" dirty="0" err="1" smtClean="0"/>
              <a:t>الاستراتيجية</a:t>
            </a:r>
            <a:r>
              <a:rPr lang="ar-SA" sz="2400" dirty="0" smtClean="0"/>
              <a:t> على الطريقة التي تضمن للمنظمة تحقيق أهدافها </a:t>
            </a:r>
            <a:r>
              <a:rPr lang="ar-SA" sz="2400" dirty="0" err="1" smtClean="0"/>
              <a:t>الاستراتيجية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lvl="0" algn="r" rtl="1"/>
            <a:r>
              <a:rPr lang="ar-SA" sz="2400" b="1" u="sng" dirty="0" err="1" smtClean="0"/>
              <a:t>الاستراتيجية</a:t>
            </a:r>
            <a:r>
              <a:rPr lang="ar-SA" sz="2400" b="1" u="sng" dirty="0" smtClean="0"/>
              <a:t> على مستوى </a:t>
            </a:r>
            <a:r>
              <a:rPr lang="ar-SA" sz="2400" b="1" u="sng" dirty="0" err="1" smtClean="0"/>
              <a:t>و</a:t>
            </a:r>
            <a:r>
              <a:rPr lang="ar-SA" sz="2400" b="1" u="sng" dirty="0" smtClean="0"/>
              <a:t> حدات العمل</a:t>
            </a:r>
            <a:endParaRPr lang="en-US" sz="2400" dirty="0" smtClean="0"/>
          </a:p>
          <a:p>
            <a:pPr algn="r" rtl="1"/>
            <a:r>
              <a:rPr lang="ar-SA" sz="2400" dirty="0" smtClean="0"/>
              <a:t>و ينصب الاهتمام الأساسي لوحدات الأعمال على تقوية الميزة التنافسية للمنظمة </a:t>
            </a:r>
            <a:r>
              <a:rPr lang="ar-SA" sz="2400" dirty="0" err="1" smtClean="0"/>
              <a:t>و</a:t>
            </a:r>
            <a:r>
              <a:rPr lang="ar-SA" sz="2400" dirty="0" smtClean="0"/>
              <a:t> تحسين المركز التنافسي للسلع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المنتجات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الخدمات التي تقدمها الوحدة في السوق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lvl="0" algn="r" rtl="1"/>
            <a:r>
              <a:rPr lang="ar-SA" sz="2400" b="1" u="sng" dirty="0" err="1" smtClean="0"/>
              <a:t>الاستراتيجية</a:t>
            </a:r>
            <a:r>
              <a:rPr lang="ar-SA" sz="2400" b="1" u="sng" dirty="0" smtClean="0"/>
              <a:t> الوظيفية</a:t>
            </a:r>
            <a:endParaRPr lang="en-US" sz="2400" dirty="0" smtClean="0"/>
          </a:p>
          <a:p>
            <a:pPr algn="r" rtl="1"/>
            <a:r>
              <a:rPr lang="ar-SA" sz="2400" dirty="0" smtClean="0"/>
              <a:t>و تختص 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الوظيفية بتعظيم موارد المنظمة </a:t>
            </a:r>
            <a:r>
              <a:rPr lang="ar-SA" sz="2400" dirty="0" err="1" smtClean="0"/>
              <a:t>وو</a:t>
            </a:r>
            <a:r>
              <a:rPr lang="ar-SA" sz="2400" dirty="0" smtClean="0"/>
              <a:t> حدات الأعمال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أقصى حد ممكن</a:t>
            </a:r>
            <a:endParaRPr lang="en-US" sz="2400" dirty="0" smtClean="0"/>
          </a:p>
          <a:p>
            <a:pPr algn="r" rtl="1"/>
            <a:r>
              <a:rPr lang="ar-SA" sz="2400" dirty="0" smtClean="0"/>
              <a:t>مثال 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التسويقية</a:t>
            </a:r>
            <a:r>
              <a:rPr lang="fr-FR" sz="2400" dirty="0" smtClean="0"/>
              <a:t>,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المالية</a:t>
            </a:r>
            <a:r>
              <a:rPr lang="fr-FR" sz="2400" dirty="0" smtClean="0"/>
              <a:t>,</a:t>
            </a:r>
            <a:r>
              <a:rPr lang="ar-SA" sz="2400" dirty="0" err="1" smtClean="0"/>
              <a:t>استراتيجية</a:t>
            </a:r>
            <a:r>
              <a:rPr lang="ar-SA" sz="2400" dirty="0" smtClean="0"/>
              <a:t> الموارد البشرية</a:t>
            </a:r>
            <a:r>
              <a:rPr lang="fr-FR" sz="2400" dirty="0" smtClean="0"/>
              <a:t>...</a:t>
            </a:r>
            <a:r>
              <a:rPr lang="ar-SA" sz="2400" dirty="0" smtClean="0"/>
              <a:t>الخ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57290" y="714356"/>
            <a:ext cx="6737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b="1" u="sng" dirty="0" smtClean="0">
                <a:solidFill>
                  <a:srgbClr val="FF0000"/>
                </a:solidFill>
              </a:rPr>
              <a:t>المطلب الثالث</a:t>
            </a:r>
            <a:r>
              <a:rPr lang="ar-SA" sz="3200" b="1" dirty="0" smtClean="0">
                <a:solidFill>
                  <a:srgbClr val="FF0000"/>
                </a:solidFill>
              </a:rPr>
              <a:t> أنواع </a:t>
            </a:r>
            <a:r>
              <a:rPr lang="ar-SA" sz="3200" b="1" dirty="0" err="1" smtClean="0">
                <a:solidFill>
                  <a:srgbClr val="FF0000"/>
                </a:solidFill>
              </a:rPr>
              <a:t>و</a:t>
            </a:r>
            <a:r>
              <a:rPr lang="ar-SA" sz="3200" b="1" dirty="0" smtClean="0">
                <a:solidFill>
                  <a:srgbClr val="FF0000"/>
                </a:solidFill>
              </a:rPr>
              <a:t> بدائل </a:t>
            </a:r>
            <a:r>
              <a:rPr lang="ar-SA" sz="3200" b="1" dirty="0" err="1" smtClean="0">
                <a:solidFill>
                  <a:srgbClr val="FF0000"/>
                </a:solidFill>
              </a:rPr>
              <a:t>استراتيجية</a:t>
            </a:r>
            <a:r>
              <a:rPr lang="ar-SA" sz="3200" b="1" dirty="0" smtClean="0">
                <a:solidFill>
                  <a:srgbClr val="FF0000"/>
                </a:solidFill>
              </a:rPr>
              <a:t> المؤسسة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1643050"/>
            <a:ext cx="74295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/>
            <a:r>
              <a:rPr lang="ar-SA" sz="3200" b="1" u="sng" dirty="0" smtClean="0"/>
              <a:t>الأنواع</a:t>
            </a:r>
            <a:r>
              <a:rPr lang="fr-FR" sz="3200" dirty="0" smtClean="0"/>
              <a:t>:</a:t>
            </a:r>
            <a:endParaRPr lang="en-US" sz="3200" dirty="0" smtClean="0"/>
          </a:p>
          <a:p>
            <a:pPr lvl="0" algn="r" rtl="1"/>
            <a:r>
              <a:rPr lang="ar-SA" sz="3200" b="1" u="sng" dirty="0" err="1" smtClean="0"/>
              <a:t>الاستراتيجية</a:t>
            </a:r>
            <a:r>
              <a:rPr lang="ar-SA" sz="3200" b="1" u="sng" dirty="0" smtClean="0"/>
              <a:t> الهجومية</a:t>
            </a:r>
            <a:endParaRPr lang="en-US" sz="3200" dirty="0" smtClean="0"/>
          </a:p>
          <a:p>
            <a:pPr algn="r" rtl="1"/>
            <a:r>
              <a:rPr lang="ar-SA" sz="3200" dirty="0" smtClean="0"/>
              <a:t>يهتم هذا النوع من </a:t>
            </a:r>
            <a:r>
              <a:rPr lang="ar-SA" sz="3200" dirty="0" err="1" smtClean="0"/>
              <a:t>الاستراتيجية</a:t>
            </a:r>
            <a:r>
              <a:rPr lang="ar-SA" sz="3200" dirty="0" smtClean="0"/>
              <a:t> بظروف البيئة التسويقية</a:t>
            </a:r>
            <a:r>
              <a:rPr lang="fr-FR" sz="3200" dirty="0" smtClean="0"/>
              <a:t>,</a:t>
            </a:r>
            <a:r>
              <a:rPr lang="ar-SA" sz="3200" dirty="0" smtClean="0"/>
              <a:t>أو البيئة التنافسية للمؤسسة </a:t>
            </a:r>
            <a:r>
              <a:rPr lang="ar-SA" sz="3200" dirty="0" err="1" smtClean="0"/>
              <a:t>و</a:t>
            </a:r>
            <a:r>
              <a:rPr lang="ar-SA" sz="3200" dirty="0" smtClean="0"/>
              <a:t> تهدف </a:t>
            </a:r>
            <a:r>
              <a:rPr lang="ar-SA" sz="3200" dirty="0" err="1" smtClean="0"/>
              <a:t>الى</a:t>
            </a:r>
            <a:r>
              <a:rPr lang="ar-SA" sz="3200" dirty="0" smtClean="0"/>
              <a:t> بناء المركز التنافسي للمؤسسة من خلال عدة أساليب أو طرق </a:t>
            </a:r>
            <a:r>
              <a:rPr lang="ar-SA" sz="3200" dirty="0" err="1" smtClean="0"/>
              <a:t>و</a:t>
            </a:r>
            <a:r>
              <a:rPr lang="ar-SA" sz="3200" dirty="0" smtClean="0"/>
              <a:t> التي تأخذ أشكال متعددة</a:t>
            </a:r>
            <a:r>
              <a:rPr lang="fr-FR" sz="3200" dirty="0" smtClean="0"/>
              <a:t>,</a:t>
            </a:r>
            <a:r>
              <a:rPr lang="ar-SA" sz="3200" dirty="0" smtClean="0"/>
              <a:t>منها التوسع</a:t>
            </a:r>
            <a:r>
              <a:rPr lang="fr-FR" sz="3200" dirty="0" smtClean="0"/>
              <a:t>,</a:t>
            </a:r>
            <a:r>
              <a:rPr lang="ar-SA" sz="3200" dirty="0" smtClean="0"/>
              <a:t>التنويع</a:t>
            </a:r>
            <a:r>
              <a:rPr lang="fr-FR" sz="3200" dirty="0" smtClean="0"/>
              <a:t>,</a:t>
            </a:r>
            <a:r>
              <a:rPr lang="ar-SA" sz="3200" dirty="0" smtClean="0"/>
              <a:t>الابتكار</a:t>
            </a:r>
            <a:r>
              <a:rPr lang="fr-FR" sz="3200" dirty="0" smtClean="0"/>
              <a:t>,</a:t>
            </a:r>
            <a:r>
              <a:rPr lang="ar-SA" sz="3200" dirty="0" smtClean="0"/>
              <a:t>التجديد</a:t>
            </a:r>
            <a:r>
              <a:rPr lang="fr-FR" sz="3200" dirty="0" smtClean="0"/>
              <a:t>,</a:t>
            </a:r>
            <a:r>
              <a:rPr lang="ar-SA" sz="3200" dirty="0" smtClean="0"/>
              <a:t>غزو السوق الجديدة</a:t>
            </a:r>
            <a:r>
              <a:rPr lang="fr-FR" sz="3200" dirty="0" smtClean="0"/>
              <a:t>,</a:t>
            </a:r>
            <a:r>
              <a:rPr lang="ar-SA" sz="3200" dirty="0" smtClean="0"/>
              <a:t>تقديم سلع أو خدمة جديدة</a:t>
            </a:r>
            <a:r>
              <a:rPr lang="fr-FR" sz="3200" dirty="0" smtClean="0"/>
              <a:t>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00100" y="571480"/>
            <a:ext cx="69546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4800" b="1" u="sng" dirty="0" err="1" smtClean="0">
                <a:solidFill>
                  <a:srgbClr val="FF0000"/>
                </a:solidFill>
              </a:rPr>
              <a:t>الاستراتيجية</a:t>
            </a:r>
            <a:r>
              <a:rPr lang="ar-SA" sz="4800" b="1" u="sng" dirty="0" smtClean="0">
                <a:solidFill>
                  <a:srgbClr val="FF0000"/>
                </a:solidFill>
              </a:rPr>
              <a:t> الدفاعية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يهتم هذا النوع من </a:t>
            </a:r>
            <a:r>
              <a:rPr lang="ar-SA" sz="2800" dirty="0" err="1" smtClean="0"/>
              <a:t>الاستراتيجية</a:t>
            </a:r>
            <a:r>
              <a:rPr lang="ar-SA" sz="2800" dirty="0" smtClean="0"/>
              <a:t> بالظروف الداخلية للمنظمة</a:t>
            </a:r>
            <a:r>
              <a:rPr lang="fr-FR" sz="2800" dirty="0" smtClean="0"/>
              <a:t>,</a:t>
            </a:r>
            <a:r>
              <a:rPr lang="ar-SA" sz="2800" dirty="0" smtClean="0"/>
              <a:t>والتي تهدف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علاج بعض الجوانب أو التهديدات الداخلية سواء كان هذا من خلال تحقيق عدد السلع المنتجة أو </a:t>
            </a:r>
            <a:r>
              <a:rPr lang="ar-SA" sz="2800" dirty="0" err="1" smtClean="0"/>
              <a:t>اعادة</a:t>
            </a:r>
            <a:r>
              <a:rPr lang="ar-SA" sz="2800" dirty="0" smtClean="0"/>
              <a:t> بناء </a:t>
            </a:r>
            <a:r>
              <a:rPr lang="ar-SA" sz="2800" dirty="0" err="1" smtClean="0"/>
              <a:t>الهكل</a:t>
            </a:r>
            <a:r>
              <a:rPr lang="ar-SA" sz="2800" dirty="0" smtClean="0"/>
              <a:t> التنظيمي أو التدريب </a:t>
            </a:r>
            <a:r>
              <a:rPr lang="ar-SA" sz="2800" dirty="0" err="1" smtClean="0"/>
              <a:t>و</a:t>
            </a:r>
            <a:r>
              <a:rPr lang="ar-SA" sz="2800" dirty="0" smtClean="0"/>
              <a:t> تنمية القوى العاملة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pPr algn="r" rtl="1"/>
            <a:r>
              <a:rPr lang="ar-SA" sz="2800" dirty="0" smtClean="0"/>
              <a:t>كما أنها تستخدم لمواجهة تهديدات السوق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البيئة الخارجية العامة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الخاصة</a:t>
            </a:r>
            <a:r>
              <a:rPr lang="fr-FR" sz="2800" dirty="0" smtClean="0"/>
              <a:t>,</a:t>
            </a:r>
            <a:r>
              <a:rPr lang="ar-SA" sz="2800" dirty="0" smtClean="0"/>
              <a:t>التنافسية</a:t>
            </a:r>
            <a:r>
              <a:rPr lang="fr-FR" sz="2800" dirty="0" smtClean="0"/>
              <a:t>,</a:t>
            </a:r>
            <a:r>
              <a:rPr lang="ar-SA" sz="2800" dirty="0" smtClean="0"/>
              <a:t>مثال ذلك مواجهة حرب الأسعار أو التقدم التكنولوجي السريع في مجال تقديم الخدمة أو السلعة</a:t>
            </a:r>
            <a:r>
              <a:rPr lang="fr-FR" sz="4800" dirty="0" smtClean="0"/>
              <a:t>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928670"/>
            <a:ext cx="707236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lang="ar-SA" sz="2800" b="1" u="sng" dirty="0" err="1" smtClean="0">
                <a:solidFill>
                  <a:srgbClr val="FF0000"/>
                </a:solidFill>
              </a:rPr>
              <a:t>استراتيجية</a:t>
            </a:r>
            <a:r>
              <a:rPr lang="ar-SA" sz="2800" b="1" u="sng" dirty="0" smtClean="0">
                <a:solidFill>
                  <a:srgbClr val="FF0000"/>
                </a:solidFill>
              </a:rPr>
              <a:t> الاستقرار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و تعني هذه </a:t>
            </a:r>
            <a:r>
              <a:rPr lang="ar-SA" sz="2800" dirty="0" err="1" smtClean="0"/>
              <a:t>الاستراتيجية</a:t>
            </a:r>
            <a:r>
              <a:rPr lang="fr-FR" sz="2800" dirty="0" smtClean="0"/>
              <a:t>,</a:t>
            </a:r>
            <a:r>
              <a:rPr lang="ar-SA" sz="2800" dirty="0" smtClean="0"/>
              <a:t>قيام المؤسسة ببعض التغيرات المحدودة </a:t>
            </a:r>
            <a:r>
              <a:rPr lang="ar-SA" sz="2800" dirty="0" err="1" smtClean="0"/>
              <a:t>و</a:t>
            </a:r>
            <a:r>
              <a:rPr lang="ar-SA" sz="2800" dirty="0" smtClean="0"/>
              <a:t> لكنها رئيسة في نفس الوقت</a:t>
            </a:r>
            <a:r>
              <a:rPr lang="fr-FR" sz="2800" dirty="0" smtClean="0"/>
              <a:t>,</a:t>
            </a:r>
            <a:r>
              <a:rPr lang="ar-SA" sz="2800" dirty="0" smtClean="0"/>
              <a:t>أي نحتفظ بوضعها الحالي مع القيام بتغيرات طفيفة كالتحسين في الجودة أو حماية حصة المنظمة في السوق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pPr algn="r" rtl="1"/>
            <a:r>
              <a:rPr lang="ar-SA" sz="2800" dirty="0" smtClean="0"/>
              <a:t>كما يهدف هذا النوع إلى توفير الموارد في اتجاه معين</a:t>
            </a:r>
            <a:r>
              <a:rPr lang="fr-FR" sz="2800" dirty="0" smtClean="0"/>
              <a:t>,</a:t>
            </a:r>
            <a:r>
              <a:rPr lang="ar-SA" sz="2800" dirty="0" smtClean="0"/>
              <a:t>إلا انه يمكن أن تكون هناك إستراتيجية مختلطة</a:t>
            </a:r>
            <a:r>
              <a:rPr lang="fr-FR" sz="2800" dirty="0" smtClean="0"/>
              <a:t>,</a:t>
            </a:r>
            <a:r>
              <a:rPr lang="ar-SA" sz="2800" dirty="0" smtClean="0"/>
              <a:t>أي بين الاستراتيجيات السالفة الذكر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التي تهدف إلى التخلص من المنتجات القديمة </a:t>
            </a:r>
            <a:r>
              <a:rPr lang="ar-SA" sz="2800" dirty="0" err="1" smtClean="0"/>
              <a:t>و</a:t>
            </a:r>
            <a:r>
              <a:rPr lang="ar-SA" sz="2800" dirty="0" smtClean="0"/>
              <a:t> إضافة منتجات جديدة </a:t>
            </a:r>
            <a:r>
              <a:rPr lang="ar-SA" sz="2800" dirty="0" err="1" smtClean="0"/>
              <a:t>و</a:t>
            </a:r>
            <a:r>
              <a:rPr lang="ar-SA" sz="2800" dirty="0" smtClean="0"/>
              <a:t> اكتشاف مستهلكين جدد </a:t>
            </a:r>
            <a:r>
              <a:rPr lang="ar-SA" sz="2800" dirty="0" err="1" smtClean="0"/>
              <a:t>و</a:t>
            </a:r>
            <a:r>
              <a:rPr lang="ar-SA" sz="2800" dirty="0" smtClean="0"/>
              <a:t> تحسين الكفاءة </a:t>
            </a:r>
            <a:r>
              <a:rPr lang="ar-SA" sz="2800" dirty="0" err="1" smtClean="0"/>
              <a:t>الانتاجية</a:t>
            </a:r>
            <a:r>
              <a:rPr lang="fr-FR" sz="4000" b="1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00042"/>
            <a:ext cx="76438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endParaRPr lang="fr-FR" sz="2400" b="1" u="sng" dirty="0" smtClean="0"/>
          </a:p>
          <a:p>
            <a:pPr algn="ctr" rtl="1"/>
            <a:r>
              <a:rPr lang="ar-SA" sz="2400" b="1" u="sng" dirty="0" smtClean="0">
                <a:solidFill>
                  <a:srgbClr val="FF0000"/>
                </a:solidFill>
              </a:rPr>
              <a:t>البدائل</a:t>
            </a:r>
            <a:r>
              <a:rPr lang="fr-FR" sz="2400" b="1" u="sng" dirty="0" smtClean="0">
                <a:solidFill>
                  <a:srgbClr val="FF0000"/>
                </a:solidFill>
              </a:rPr>
              <a:t>(</a:t>
            </a:r>
            <a:r>
              <a:rPr lang="ar-SA" sz="2400" b="1" u="sng" dirty="0" smtClean="0">
                <a:solidFill>
                  <a:srgbClr val="FF0000"/>
                </a:solidFill>
              </a:rPr>
              <a:t>الاختيارات :</a:t>
            </a:r>
            <a:endParaRPr lang="ar-SA" sz="2400" b="1" dirty="0" smtClean="0">
              <a:solidFill>
                <a:srgbClr val="FF0000"/>
              </a:solidFill>
            </a:endParaRPr>
          </a:p>
          <a:p>
            <a:pPr algn="ctr" rtl="1"/>
            <a:endParaRPr lang="ar-SA" sz="2400" b="1" dirty="0" smtClean="0"/>
          </a:p>
          <a:p>
            <a:pPr algn="ctr" rtl="1"/>
            <a:endParaRPr lang="ar-SA" sz="2400" b="1" dirty="0" smtClean="0"/>
          </a:p>
          <a:p>
            <a:pPr algn="ctr" rtl="1"/>
            <a:endParaRPr lang="ar-SA" sz="2400" b="1" dirty="0" smtClean="0"/>
          </a:p>
          <a:p>
            <a:pPr algn="ctr" rtl="1"/>
            <a:endParaRPr lang="en-US" sz="2400" dirty="0" smtClean="0"/>
          </a:p>
          <a:p>
            <a:pPr algn="r" rtl="1"/>
            <a:r>
              <a:rPr lang="ar-SA" sz="2400" dirty="0" smtClean="0"/>
              <a:t>يتمثل الاختيار الاستراتيجي في اختيار الإستراتيجية المنافسة التي من خلالها يمكن تحقيق الأهداف المسطرة للوصول إلى الغايات التي ترمي إليها المؤسسة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algn="r" rtl="1"/>
            <a:r>
              <a:rPr lang="ar-SA" sz="2400" dirty="0" smtClean="0"/>
              <a:t>وتنحصر بدائلها في أربع استراتيجيات رئيسية </a:t>
            </a:r>
            <a:r>
              <a:rPr lang="ar-SA" sz="2400" dirty="0" err="1" smtClean="0"/>
              <a:t>و</a:t>
            </a:r>
            <a:r>
              <a:rPr lang="ar-SA" sz="2400" dirty="0" smtClean="0"/>
              <a:t> هي</a:t>
            </a:r>
            <a:r>
              <a:rPr lang="fr-FR" sz="2400" b="1" dirty="0" smtClean="0"/>
              <a:t>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2143108" y="214290"/>
            <a:ext cx="457200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الجمهورية الجزائرية الديمقراطية الشعبية </a:t>
            </a:r>
          </a:p>
          <a:p>
            <a:pPr algn="ctr" rtl="1"/>
            <a:r>
              <a:rPr lang="ar-DZ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وزارة التعليم العالي </a:t>
            </a:r>
            <a:r>
              <a:rPr lang="ar-DZ" sz="2800" b="1" kern="1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و</a:t>
            </a:r>
            <a:r>
              <a:rPr lang="ar-DZ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 البحث العلمي </a:t>
            </a:r>
          </a:p>
          <a:p>
            <a:pPr algn="ctr" rtl="1"/>
            <a:r>
              <a:rPr lang="ar-DZ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جامعة الدكتور الطاهر مولاي – سعيدة -</a:t>
            </a:r>
          </a:p>
          <a:p>
            <a:pPr algn="ctr" rtl="1"/>
            <a:r>
              <a:rPr lang="ar-DZ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كلية العلوم الاقتصادية </a:t>
            </a:r>
            <a:r>
              <a:rPr lang="ar-DZ" sz="2800" b="1" kern="1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و</a:t>
            </a:r>
            <a:r>
              <a:rPr lang="ar-DZ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 التجارية </a:t>
            </a:r>
            <a:r>
              <a:rPr lang="ar-DZ" sz="2800" b="1" kern="1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و</a:t>
            </a:r>
            <a:r>
              <a:rPr lang="ar-DZ" sz="28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 التسيير</a:t>
            </a:r>
            <a:endParaRPr lang="fr-FR" sz="2800" b="1" kern="1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678" y="2214554"/>
            <a:ext cx="564360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2800" b="1" i="1" u="sng" dirty="0" smtClean="0"/>
              <a:t>بحث في مقياس</a:t>
            </a:r>
            <a:r>
              <a:rPr lang="fr-FR" sz="2800" b="1" i="1" dirty="0" smtClean="0"/>
              <a:t>:</a:t>
            </a:r>
            <a:r>
              <a:rPr lang="ar-SA" sz="2800" b="1" i="1" dirty="0" smtClean="0"/>
              <a:t>اقتصاد المؤسسة  </a:t>
            </a:r>
            <a:endParaRPr lang="en-US" sz="2800" dirty="0"/>
          </a:p>
        </p:txBody>
      </p:sp>
      <p:sp>
        <p:nvSpPr>
          <p:cNvPr id="7" name="Ruban vers le haut 6"/>
          <p:cNvSpPr/>
          <p:nvPr/>
        </p:nvSpPr>
        <p:spPr>
          <a:xfrm>
            <a:off x="571472" y="2857496"/>
            <a:ext cx="7929618" cy="1000132"/>
          </a:xfrm>
          <a:prstGeom prst="ribbon2">
            <a:avLst>
              <a:gd name="adj1" fmla="val 16667"/>
              <a:gd name="adj2" fmla="val 707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800" b="1" i="1" dirty="0" smtClean="0"/>
              <a:t> </a:t>
            </a:r>
            <a:r>
              <a:rPr lang="ar-SA" sz="4800" b="1" i="1" dirty="0" err="1" smtClean="0"/>
              <a:t>استراتيجية</a:t>
            </a:r>
            <a:r>
              <a:rPr lang="ar-SA" sz="4800" b="1" i="1" dirty="0" smtClean="0"/>
              <a:t> المؤسسة</a:t>
            </a:r>
            <a:endParaRPr lang="fr-FR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7884" y="4214818"/>
            <a:ext cx="2857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ar-DZ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raditional Arabic" pitchFamily="18" charset="-78"/>
            </a:endParaRPr>
          </a:p>
        </p:txBody>
      </p:sp>
      <p:sp>
        <p:nvSpPr>
          <p:cNvPr id="9" name="Parchemin horizontal 8"/>
          <p:cNvSpPr/>
          <p:nvPr/>
        </p:nvSpPr>
        <p:spPr>
          <a:xfrm>
            <a:off x="3643306" y="4857760"/>
            <a:ext cx="2071702" cy="107157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ar-DZ" sz="2400" b="1" u="sng" dirty="0">
                <a:cs typeface="Traditional Arabic" pitchFamily="2" charset="-78"/>
              </a:rPr>
              <a:t>السنة الجامعية</a:t>
            </a:r>
            <a:r>
              <a:rPr lang="ar-DZ" sz="2400" b="1" dirty="0" smtClean="0">
                <a:cs typeface="Traditional Arabic" pitchFamily="2" charset="-78"/>
              </a:rPr>
              <a:t>:</a:t>
            </a:r>
            <a:endParaRPr lang="ar-SA" sz="2400" b="1" dirty="0" smtClean="0">
              <a:cs typeface="Traditional Arabic" pitchFamily="2" charset="-78"/>
            </a:endParaRPr>
          </a:p>
          <a:p>
            <a:pPr algn="ctr">
              <a:defRPr/>
            </a:pPr>
            <a:r>
              <a:rPr lang="ar-SA" sz="2400" b="1" dirty="0" smtClean="0">
                <a:cs typeface="Traditional Arabic" pitchFamily="2" charset="-78"/>
              </a:rPr>
              <a:t>2012/2013</a:t>
            </a:r>
            <a:endParaRPr lang="ar-DZ" sz="2400" b="1" dirty="0">
              <a:cs typeface="Traditional Arabic" pitchFamily="2" charset="-78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857224" y="4214818"/>
            <a:ext cx="1970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DZ" sz="2800" b="1" i="1" u="sng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الأستاذ المشرف</a:t>
            </a:r>
            <a:r>
              <a:rPr lang="ar-DZ" sz="2800" b="1" i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 </a:t>
            </a:r>
            <a:r>
              <a:rPr lang="ar-DZ" sz="2800" b="1" i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:</a:t>
            </a:r>
            <a:endParaRPr lang="ar-SA" sz="2800" b="1" i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+mn-ea"/>
              <a:cs typeface="Traditional Arabic" pitchFamily="18" charset="-78"/>
            </a:endParaRPr>
          </a:p>
          <a:p>
            <a:pPr algn="ctr" rtl="1"/>
            <a:r>
              <a:rPr lang="ar-SA" sz="2800" b="1" dirty="0" smtClean="0"/>
              <a:t> </a:t>
            </a:r>
            <a:r>
              <a:rPr lang="ar-DZ" sz="2800" b="1" smtClean="0"/>
              <a:t>مسكين</a:t>
            </a:r>
            <a:endParaRPr lang="ar-SA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Traditional Arabic" pitchFamily="18" charset="-78"/>
            </a:endParaRPr>
          </a:p>
          <a:p>
            <a:pPr algn="ctr" rtl="1"/>
            <a:endParaRPr lang="ar-DZ" sz="2800" b="1" i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+mn-ea"/>
              <a:cs typeface="Traditional Arabic" pitchFamily="18" charset="-78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286512" y="4214818"/>
            <a:ext cx="26308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2800" b="1" i="1" u="sng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Traditional Arabic" pitchFamily="18" charset="-78"/>
              </a:rPr>
              <a:t>من إعداد الطالبة </a:t>
            </a:r>
            <a:r>
              <a:rPr lang="ar-SA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Traditional Arabic" pitchFamily="18" charset="-78"/>
              </a:rPr>
              <a:t>:</a:t>
            </a:r>
            <a:endParaRPr lang="ar-SA" sz="2800" b="1" i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+mn-ea"/>
              <a:cs typeface="Traditional Arabic" pitchFamily="18" charset="-78"/>
            </a:endParaRPr>
          </a:p>
          <a:p>
            <a:pPr algn="ctr" rtl="1"/>
            <a:r>
              <a:rPr lang="ar-DZ" sz="2800" b="1" dirty="0" smtClean="0"/>
              <a:t>حمادي وفاء</a:t>
            </a:r>
            <a:endParaRPr lang="ar-DZ" sz="2800" b="1" dirty="0" smtClean="0"/>
          </a:p>
          <a:p>
            <a:pPr algn="ctr" rtl="1"/>
            <a:r>
              <a:rPr lang="ar-DZ" sz="2800" b="1" dirty="0" err="1" smtClean="0"/>
              <a:t>حمحامي</a:t>
            </a:r>
            <a:r>
              <a:rPr lang="ar-DZ" sz="2800" b="1" dirty="0" smtClean="0"/>
              <a:t> فاطمة زهرة</a:t>
            </a:r>
            <a:endParaRPr lang="ar-DZ" sz="2800" b="1" dirty="0" smtClean="0"/>
          </a:p>
          <a:p>
            <a:pPr algn="ctr" rtl="1"/>
            <a:r>
              <a:rPr lang="ar-SA" sz="2800" b="1" dirty="0" smtClean="0"/>
              <a:t> </a:t>
            </a:r>
            <a:endParaRPr lang="ar-DZ" sz="2800" b="1" i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+mn-ea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714356"/>
            <a:ext cx="68580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800" dirty="0" smtClean="0"/>
              <a:t>*</a:t>
            </a:r>
            <a:r>
              <a:rPr lang="ar-SA" sz="2800" u="sng" dirty="0" smtClean="0">
                <a:solidFill>
                  <a:srgbClr val="FF0000"/>
                </a:solidFill>
              </a:rPr>
              <a:t>إستراتيجية النمو المستقر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 وهذا يعني استمرار المؤسسة في نفس المسار دون أي تغيير ومن بدائلها </a:t>
            </a:r>
            <a:r>
              <a:rPr lang="ar-SA" sz="2800" dirty="0" err="1" smtClean="0"/>
              <a:t>استراتيجية</a:t>
            </a:r>
            <a:r>
              <a:rPr lang="ar-SA" sz="2800" dirty="0" smtClean="0"/>
              <a:t> الربح أو الحصاد</a:t>
            </a:r>
            <a:r>
              <a:rPr lang="fr-FR" sz="2800" dirty="0" smtClean="0"/>
              <a:t>,</a:t>
            </a:r>
            <a:r>
              <a:rPr lang="ar-SA" sz="2800" dirty="0" smtClean="0"/>
              <a:t>إستراتيجية النمو الممكن المحافظة عليه</a:t>
            </a:r>
            <a:r>
              <a:rPr lang="fr-FR" sz="2800" dirty="0" smtClean="0"/>
              <a:t>,</a:t>
            </a:r>
            <a:r>
              <a:rPr lang="ar-SA" sz="2800" dirty="0" smtClean="0"/>
              <a:t>إستراتيجية عدم التغير</a:t>
            </a:r>
            <a:r>
              <a:rPr lang="fr-FR" sz="2800" dirty="0" smtClean="0"/>
              <a:t>,</a:t>
            </a:r>
            <a:r>
              <a:rPr lang="ar-SA" sz="2800" dirty="0" smtClean="0"/>
              <a:t>إستراتيجية الحركة مع الحذر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pPr algn="r" rtl="1"/>
            <a:r>
              <a:rPr lang="fr-FR" sz="2800" dirty="0" smtClean="0"/>
              <a:t>*</a:t>
            </a:r>
            <a:r>
              <a:rPr lang="ar-SA" sz="2800" u="sng" dirty="0" smtClean="0">
                <a:solidFill>
                  <a:srgbClr val="FF0000"/>
                </a:solidFill>
              </a:rPr>
              <a:t>إستراتيجية النمو السريع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عادة ما تطبق في الأسواق التي تمتاز بسرعة النمو </a:t>
            </a:r>
            <a:r>
              <a:rPr lang="ar-SA" sz="2800" dirty="0" err="1" smtClean="0"/>
              <a:t>و</a:t>
            </a:r>
            <a:r>
              <a:rPr lang="ar-SA" sz="2800" dirty="0" smtClean="0"/>
              <a:t> ترتبط بالاستثمارات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الأسواق </a:t>
            </a:r>
            <a:r>
              <a:rPr lang="ar-SA" sz="2800" dirty="0" err="1" smtClean="0"/>
              <a:t>و</a:t>
            </a:r>
            <a:r>
              <a:rPr lang="ar-SA" sz="2800" dirty="0" smtClean="0"/>
              <a:t> تساعد على تحقيق العديد من المزايا زمن أهمها زيادة الأرباح</a:t>
            </a:r>
            <a:r>
              <a:rPr lang="fr-FR" sz="2800" dirty="0" smtClean="0"/>
              <a:t>,</a:t>
            </a:r>
            <a:r>
              <a:rPr lang="ar-SA" sz="2800" dirty="0" smtClean="0"/>
              <a:t>تحقيق مكانة أقوى</a:t>
            </a:r>
            <a:r>
              <a:rPr lang="fr-FR" sz="2800" dirty="0" smtClean="0"/>
              <a:t>.</a:t>
            </a:r>
            <a:r>
              <a:rPr lang="ar-SA" sz="2800" dirty="0" smtClean="0"/>
              <a:t>ومن بدائلها إستراتيجية التكامل الرأسي</a:t>
            </a:r>
            <a:r>
              <a:rPr lang="fr-FR" sz="2800" dirty="0" smtClean="0"/>
              <a:t>(</a:t>
            </a:r>
            <a:r>
              <a:rPr lang="ar-SA" sz="2800" dirty="0" smtClean="0"/>
              <a:t>خلفيا أو أماميا</a:t>
            </a:r>
            <a:r>
              <a:rPr lang="fr-FR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14348" y="714356"/>
            <a:ext cx="76438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u="sng" dirty="0" smtClean="0">
                <a:solidFill>
                  <a:srgbClr val="FF0000"/>
                </a:solidFill>
              </a:rPr>
              <a:t>إستراتيجية الانكماش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3200" dirty="0" smtClean="0"/>
              <a:t>تعتمدها المؤسسة عندما تواجه أزمات طارئة تأمل تجاوزها للبقاء في الأسواق وذلك من خلال بدائلها المتمثلة في</a:t>
            </a:r>
            <a:r>
              <a:rPr lang="fr-FR" sz="3200" dirty="0" smtClean="0"/>
              <a:t>:</a:t>
            </a:r>
            <a:endParaRPr lang="en-US" sz="3200" dirty="0" smtClean="0"/>
          </a:p>
          <a:p>
            <a:pPr lvl="0" algn="r" rtl="1"/>
            <a:r>
              <a:rPr lang="ar-SA" sz="3200" dirty="0" smtClean="0"/>
              <a:t>إستراتيجية تخفيض حجم العمليات</a:t>
            </a:r>
            <a:endParaRPr lang="en-US" sz="3200" dirty="0" smtClean="0"/>
          </a:p>
          <a:p>
            <a:pPr lvl="0" algn="r" rtl="1"/>
            <a:r>
              <a:rPr lang="ar-SA" sz="3200" dirty="0" smtClean="0"/>
              <a:t>إستراتيجية الاستسلام للمؤسسات الأخرى</a:t>
            </a:r>
            <a:r>
              <a:rPr lang="fr-FR" sz="3200" dirty="0" smtClean="0"/>
              <a:t>(</a:t>
            </a:r>
            <a:r>
              <a:rPr lang="ar-SA" sz="3200" dirty="0" smtClean="0"/>
              <a:t>بتخفيض التكاليف</a:t>
            </a:r>
            <a:r>
              <a:rPr lang="fr-FR" sz="3200" dirty="0" smtClean="0"/>
              <a:t>)</a:t>
            </a:r>
            <a:endParaRPr lang="en-US" sz="3200" dirty="0" smtClean="0"/>
          </a:p>
          <a:p>
            <a:pPr lvl="0" algn="r" rtl="1"/>
            <a:r>
              <a:rPr lang="ar-SA" sz="3200" dirty="0" smtClean="0"/>
              <a:t>إستراتيجية التحول الكلي عن النشاط الأساسي</a:t>
            </a:r>
            <a:endParaRPr lang="en-US" sz="3200" dirty="0" smtClean="0"/>
          </a:p>
          <a:p>
            <a:pPr lvl="0" algn="r" rtl="1"/>
            <a:r>
              <a:rPr lang="ar-SA" sz="3200" dirty="0" smtClean="0"/>
              <a:t>إستراتيجية التصفية </a:t>
            </a:r>
            <a:r>
              <a:rPr lang="ar-SA" sz="3200" dirty="0" err="1" smtClean="0"/>
              <a:t>و</a:t>
            </a:r>
            <a:r>
              <a:rPr lang="ar-SA" sz="3200" dirty="0" smtClean="0"/>
              <a:t> بيع الأصول</a:t>
            </a:r>
            <a:r>
              <a:rPr lang="fr-FR" sz="3200" dirty="0" smtClean="0"/>
              <a:t>"</a:t>
            </a:r>
            <a:r>
              <a:rPr lang="ar-SA" sz="3200" dirty="0" err="1" smtClean="0"/>
              <a:t>الافلاس</a:t>
            </a:r>
            <a:r>
              <a:rPr lang="fr-FR" sz="3200" dirty="0" smtClean="0"/>
              <a:t>"(</a:t>
            </a:r>
            <a:r>
              <a:rPr lang="ar-SA" sz="3200" dirty="0" smtClean="0"/>
              <a:t>ببيع أصولها </a:t>
            </a:r>
            <a:r>
              <a:rPr lang="ar-SA" sz="3200" dirty="0" err="1" smtClean="0"/>
              <a:t>و</a:t>
            </a:r>
            <a:r>
              <a:rPr lang="ar-SA" sz="3200" dirty="0" smtClean="0"/>
              <a:t> غلق أبوابها</a:t>
            </a:r>
            <a:r>
              <a:rPr lang="fr-FR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428604"/>
            <a:ext cx="72152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fr-FR" sz="3600" dirty="0" smtClean="0">
                <a:solidFill>
                  <a:srgbClr val="FF0000"/>
                </a:solidFill>
              </a:rPr>
              <a:t>*</a:t>
            </a:r>
            <a:r>
              <a:rPr lang="ar-SA" sz="3600" u="sng" dirty="0" smtClean="0">
                <a:solidFill>
                  <a:srgbClr val="FF0000"/>
                </a:solidFill>
              </a:rPr>
              <a:t>الإستراتيجية التشكيلية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3600" dirty="0" smtClean="0"/>
              <a:t>وتعني باختصار</a:t>
            </a:r>
            <a:r>
              <a:rPr lang="fr-FR" sz="3600" dirty="0" smtClean="0"/>
              <a:t>:</a:t>
            </a:r>
            <a:endParaRPr lang="en-US" sz="3600" dirty="0" smtClean="0"/>
          </a:p>
          <a:p>
            <a:pPr lvl="0" algn="r" rtl="1"/>
            <a:r>
              <a:rPr lang="ar-SA" sz="3600" dirty="0" smtClean="0"/>
              <a:t>تقديم سلع </a:t>
            </a:r>
            <a:r>
              <a:rPr lang="ar-SA" sz="3600" dirty="0" err="1" smtClean="0"/>
              <a:t>و</a:t>
            </a:r>
            <a:r>
              <a:rPr lang="ar-SA" sz="3600" dirty="0" smtClean="0"/>
              <a:t> خدمات جديدة</a:t>
            </a:r>
            <a:endParaRPr lang="en-US" sz="3600" dirty="0" smtClean="0"/>
          </a:p>
          <a:p>
            <a:pPr lvl="0" algn="r" rtl="1"/>
            <a:r>
              <a:rPr lang="ar-SA" sz="3600" dirty="0" smtClean="0"/>
              <a:t>إضافة أسواق جديدة</a:t>
            </a:r>
            <a:endParaRPr lang="en-US" sz="3600" dirty="0" smtClean="0"/>
          </a:p>
          <a:p>
            <a:pPr lvl="0" algn="r" rtl="1"/>
            <a:r>
              <a:rPr lang="ar-SA" sz="3600" dirty="0" smtClean="0"/>
              <a:t>إضافة بعض العمليات الإنتاجية إلى عملياتها الحالية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1538" y="785794"/>
            <a:ext cx="539435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7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المبحث الثاني:</a:t>
            </a:r>
            <a:r>
              <a:rPr lang="ar-SA" sz="7200" b="1" dirty="0" smtClean="0"/>
              <a:t> </a:t>
            </a:r>
            <a:r>
              <a:rPr lang="ar-SA" sz="6000" b="1" dirty="0" smtClean="0"/>
              <a:t>التسيير </a:t>
            </a:r>
            <a:r>
              <a:rPr lang="ar-SA" sz="6000" b="1" dirty="0" err="1" smtClean="0"/>
              <a:t>و</a:t>
            </a:r>
            <a:r>
              <a:rPr lang="ar-SA" sz="6000" b="1" dirty="0" smtClean="0"/>
              <a:t> التشخيص </a:t>
            </a:r>
            <a:r>
              <a:rPr lang="ar-SA" sz="6000" b="1" dirty="0" err="1" smtClean="0"/>
              <a:t>و</a:t>
            </a:r>
            <a:r>
              <a:rPr lang="ar-SA" sz="6000" b="1" dirty="0" smtClean="0"/>
              <a:t> الرقابة لإستراتيجية المؤسسة</a:t>
            </a:r>
            <a:r>
              <a:rPr lang="fr-FR" sz="8000" dirty="0" smtClean="0"/>
              <a:t> </a:t>
            </a:r>
            <a:endParaRPr kumimoji="0" lang="ar-SA" sz="76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642918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b="1" u="sng" dirty="0" smtClean="0"/>
              <a:t>ال</a:t>
            </a:r>
            <a:r>
              <a:rPr lang="ar-SA" sz="3200" b="1" u="sng" dirty="0" smtClean="0">
                <a:solidFill>
                  <a:srgbClr val="FF0000"/>
                </a:solidFill>
              </a:rPr>
              <a:t>مطلب الأول </a:t>
            </a:r>
            <a:r>
              <a:rPr lang="fr-FR" sz="3200" b="1" u="sng" dirty="0" smtClean="0">
                <a:solidFill>
                  <a:srgbClr val="FF0000"/>
                </a:solidFill>
              </a:rPr>
              <a:t>:</a:t>
            </a:r>
            <a:r>
              <a:rPr lang="ar-SA" sz="3200" b="1" dirty="0" smtClean="0">
                <a:solidFill>
                  <a:srgbClr val="FF0000"/>
                </a:solidFill>
              </a:rPr>
              <a:t>أسس التسيير الاستراتيجي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1643050"/>
            <a:ext cx="7358114" cy="44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 smtClean="0"/>
              <a:t> لا يمكن أن يعتبر التسيير الاستراتيجي عملية تقنية فقط لكي لا يفصل عن المؤسسة أو دمجه مع كل أبعادها </a:t>
            </a:r>
            <a:r>
              <a:rPr lang="ar-SA" sz="2400" dirty="0" err="1" smtClean="0"/>
              <a:t>و</a:t>
            </a:r>
            <a:r>
              <a:rPr lang="ar-SA" sz="2400" dirty="0" smtClean="0"/>
              <a:t> هذا </a:t>
            </a:r>
            <a:r>
              <a:rPr lang="ar-SA" sz="2400" dirty="0" err="1" smtClean="0"/>
              <a:t>شئ</a:t>
            </a:r>
            <a:r>
              <a:rPr lang="ar-SA" sz="2400" dirty="0" smtClean="0"/>
              <a:t> صعب لأننا نرى في معظم المؤسسات أنه</a:t>
            </a:r>
            <a:r>
              <a:rPr lang="fr-FR" sz="2400" dirty="0" smtClean="0"/>
              <a:t>: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ar-SA" sz="2400" u="sng" dirty="0" smtClean="0"/>
              <a:t>أولا</a:t>
            </a:r>
            <a:r>
              <a:rPr lang="fr-FR" sz="2400" u="sng" dirty="0" smtClean="0"/>
              <a:t>:</a:t>
            </a:r>
            <a:r>
              <a:rPr lang="ar-SA" sz="2400" dirty="0" smtClean="0"/>
              <a:t> الباحثون في التنظيم </a:t>
            </a:r>
            <a:r>
              <a:rPr lang="ar-SA" sz="2400" dirty="0" err="1" smtClean="0"/>
              <a:t>و</a:t>
            </a:r>
            <a:r>
              <a:rPr lang="ar-SA" sz="2400" dirty="0" smtClean="0"/>
              <a:t> أشكاله يعتبرون أن المؤسسة منظم اجتماعية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ar-SA" sz="2400" u="sng" dirty="0" smtClean="0"/>
              <a:t>ثاني</a:t>
            </a:r>
            <a:r>
              <a:rPr lang="ar-SA" sz="2400" dirty="0" smtClean="0"/>
              <a:t>ا</a:t>
            </a:r>
            <a:r>
              <a:rPr lang="fr-FR" sz="2400" dirty="0" smtClean="0"/>
              <a:t>:</a:t>
            </a:r>
            <a:r>
              <a:rPr lang="ar-SA" sz="2400" dirty="0" smtClean="0"/>
              <a:t>الاقتصاديون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التقنيون يعتبرون المؤسسة وحدة تقنية </a:t>
            </a:r>
            <a:r>
              <a:rPr lang="ar-SA" sz="2400" dirty="0" err="1" smtClean="0"/>
              <a:t>للانتاج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ar-SA" sz="2400" u="sng" dirty="0" smtClean="0"/>
              <a:t>ثالثا</a:t>
            </a:r>
            <a:r>
              <a:rPr lang="fr-FR" sz="2400" u="sng" dirty="0" smtClean="0"/>
              <a:t>: </a:t>
            </a:r>
            <a:r>
              <a:rPr lang="ar-SA" sz="2400" dirty="0" smtClean="0"/>
              <a:t>أما الاجتماعيون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السياسيون فإنهم يرون أن المؤسسة نظام سياسي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ar-SA" sz="2400" dirty="0" smtClean="0"/>
              <a:t>وبهذا تصبح مهمة المسير معقدة إذ ينبغي عليه أن يسير المؤسسات وذلك بجمع المبادئ الرئيسية </a:t>
            </a:r>
            <a:r>
              <a:rPr lang="ar-SA" sz="2400" dirty="0" err="1" smtClean="0"/>
              <a:t>و</a:t>
            </a:r>
            <a:r>
              <a:rPr lang="ar-SA" sz="2400" dirty="0" smtClean="0"/>
              <a:t> مراعاة القيود وقواعد السلوك </a:t>
            </a:r>
            <a:r>
              <a:rPr lang="ar-SA" sz="2400" dirty="0" err="1" smtClean="0"/>
              <a:t>و</a:t>
            </a:r>
            <a:r>
              <a:rPr lang="ar-SA" sz="2400" dirty="0" smtClean="0"/>
              <a:t> </a:t>
            </a:r>
            <a:r>
              <a:rPr lang="ar-SA" sz="2400" dirty="0" err="1" smtClean="0"/>
              <a:t>الادارة</a:t>
            </a:r>
            <a:r>
              <a:rPr lang="fr-FR" sz="2400" dirty="0" smtClean="0"/>
              <a:t>...</a:t>
            </a:r>
            <a:r>
              <a:rPr lang="ar-SA" sz="2400" dirty="0" smtClean="0"/>
              <a:t>الخ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57290" y="642918"/>
            <a:ext cx="5918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b="1" u="sng" dirty="0" smtClean="0">
                <a:solidFill>
                  <a:srgbClr val="FF0000"/>
                </a:solidFill>
              </a:rPr>
              <a:t>المطلب الثاني </a:t>
            </a:r>
            <a:r>
              <a:rPr lang="fr-FR" sz="2800" b="1" u="sng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التشخيص الاستراتيجي للمؤسسة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ar-SA" sz="4400" b="1" i="1" u="sng" dirty="0" smtClean="0">
                <a:solidFill>
                  <a:srgbClr val="FF0000"/>
                </a:solidFill>
                <a:cs typeface="Andalus" pitchFamily="2" charset="-78"/>
              </a:rPr>
              <a:t>:</a:t>
            </a:r>
            <a:endParaRPr lang="fr-FR" sz="4400" dirty="0">
              <a:solidFill>
                <a:srgbClr val="FF0000"/>
              </a:solidFill>
              <a:cs typeface="Andalus" pitchFamily="2" charset="-78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285860"/>
            <a:ext cx="7143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 smtClean="0"/>
              <a:t>يتكون التشخيص الاستراتيجي من بعدين هما التشخيص الداخلي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التشخيص الخارجي </a:t>
            </a:r>
            <a:r>
              <a:rPr lang="ar-SA" sz="2400" dirty="0" err="1" smtClean="0"/>
              <a:t>و</a:t>
            </a:r>
            <a:r>
              <a:rPr lang="ar-SA" sz="2400" dirty="0" smtClean="0"/>
              <a:t> هما بعدين </a:t>
            </a:r>
            <a:r>
              <a:rPr lang="ar-SA" sz="2400" dirty="0" err="1" smtClean="0"/>
              <a:t>مترابطن</a:t>
            </a:r>
            <a:r>
              <a:rPr lang="ar-SA" sz="2400" dirty="0" smtClean="0"/>
              <a:t> ومتكاملين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fr-FR" sz="2400" b="1" u="sng" dirty="0" smtClean="0"/>
              <a:t>*</a:t>
            </a:r>
            <a:r>
              <a:rPr lang="ar-SA" sz="2400" b="1" u="sng" dirty="0" smtClean="0"/>
              <a:t>التشخيص الخارجي</a:t>
            </a:r>
            <a:r>
              <a:rPr lang="fr-FR" sz="2400" b="1" dirty="0" smtClean="0"/>
              <a:t>: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ar-SA" sz="2400" dirty="0" smtClean="0"/>
              <a:t>يكون التشخيص الخارجي على مستوى محيط المؤسسة بكامل أبعاده بهدف الكشف عن فرص النمو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التطور التي يمكن اغتنامها على التهديدات الواجب جنبها </a:t>
            </a:r>
            <a:r>
              <a:rPr lang="ar-SA" sz="2400" dirty="0" err="1" smtClean="0"/>
              <a:t>و</a:t>
            </a:r>
            <a:r>
              <a:rPr lang="ar-SA" sz="2400" dirty="0" smtClean="0"/>
              <a:t> يشمل على</a:t>
            </a:r>
            <a:r>
              <a:rPr lang="fr-FR" sz="2400" dirty="0" smtClean="0"/>
              <a:t>:</a:t>
            </a:r>
            <a:endParaRPr lang="en-US" sz="2400" dirty="0" smtClean="0"/>
          </a:p>
          <a:p>
            <a:pPr lvl="0" algn="r" rtl="1">
              <a:lnSpc>
                <a:spcPct val="150000"/>
              </a:lnSpc>
            </a:pPr>
            <a:r>
              <a:rPr lang="ar-SA" sz="2400" dirty="0" smtClean="0"/>
              <a:t>تشخيص الطلب يكون بوضع قائمة لبعض </a:t>
            </a:r>
            <a:r>
              <a:rPr lang="ar-SA" sz="2400" dirty="0" err="1" smtClean="0"/>
              <a:t>الاسئلة</a:t>
            </a:r>
            <a:r>
              <a:rPr lang="ar-SA" sz="2400" dirty="0" smtClean="0"/>
              <a:t> التي تخص مظهر </a:t>
            </a:r>
            <a:r>
              <a:rPr lang="ar-SA" sz="2400" dirty="0" err="1" smtClean="0"/>
              <a:t>و</a:t>
            </a:r>
            <a:r>
              <a:rPr lang="ar-SA" sz="2400" dirty="0" smtClean="0"/>
              <a:t> </a:t>
            </a:r>
            <a:r>
              <a:rPr lang="ar-SA" sz="2400" dirty="0" err="1" smtClean="0"/>
              <a:t>تطولر</a:t>
            </a:r>
            <a:r>
              <a:rPr lang="ar-SA" sz="2400" dirty="0" smtClean="0"/>
              <a:t> الطلب مثل ما هي الكمية المباعة؟من يشتريها؟متى نشتريها؟لأي حاجة؟</a:t>
            </a:r>
            <a:r>
              <a:rPr lang="fr-FR" sz="2400" dirty="0" smtClean="0"/>
              <a:t>...</a:t>
            </a:r>
            <a:r>
              <a:rPr lang="ar-SA" sz="2400" dirty="0" smtClean="0"/>
              <a:t>الخ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ar-SA" sz="2800" dirty="0" smtClean="0"/>
              <a:t>تشخيص العرض في هذا النوع تطرح </a:t>
            </a:r>
            <a:r>
              <a:rPr lang="ar-SA" sz="2800" dirty="0" err="1" smtClean="0"/>
              <a:t>اسئلة</a:t>
            </a:r>
            <a:r>
              <a:rPr lang="ar-SA" sz="2800" dirty="0" smtClean="0"/>
              <a:t> عن مقدرة القطاع في تلبية حاجيات الزبائن وعن التكاليف </a:t>
            </a:r>
            <a:r>
              <a:rPr lang="ar-SA" sz="2800" dirty="0" err="1" smtClean="0"/>
              <a:t>و</a:t>
            </a:r>
            <a:r>
              <a:rPr lang="ar-SA" sz="2800" dirty="0" smtClean="0"/>
              <a:t> </a:t>
            </a:r>
            <a:r>
              <a:rPr lang="ar-SA" sz="2800" dirty="0" err="1" smtClean="0"/>
              <a:t>الاعباء</a:t>
            </a:r>
            <a:r>
              <a:rPr lang="ar-SA" sz="2800" dirty="0" smtClean="0"/>
              <a:t> ومن هذه الأسئلة 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تكاليف المواد؟اليد العاملة؟وجود اقتصاديات السلم أو انعدامها؟احتياجات التمويل؟</a:t>
            </a:r>
            <a:r>
              <a:rPr lang="fr-FR" sz="2800" dirty="0" smtClean="0"/>
              <a:t>...</a:t>
            </a:r>
            <a:r>
              <a:rPr lang="ar-SA" sz="2800" dirty="0" smtClean="0"/>
              <a:t>الخ</a:t>
            </a:r>
            <a:endParaRPr lang="en-US" sz="2800" dirty="0" smtClean="0"/>
          </a:p>
          <a:p>
            <a:pPr marL="514350" lvl="0" indent="-514350" algn="r" rtl="1">
              <a:buFont typeface="+mj-lt"/>
              <a:buAutoNum type="arabicPeriod"/>
            </a:pPr>
            <a:r>
              <a:rPr lang="ar-SA" sz="2800" dirty="0" smtClean="0"/>
              <a:t>تشخيص المنافسة تقوم المؤسسات </a:t>
            </a:r>
            <a:r>
              <a:rPr lang="ar-SA" sz="2800" dirty="0" err="1" smtClean="0"/>
              <a:t>بتشخيصالمنافسة</a:t>
            </a:r>
            <a:r>
              <a:rPr lang="ar-SA" sz="2800" dirty="0" smtClean="0"/>
              <a:t> بهدف التعرف على أهداف </a:t>
            </a:r>
            <a:r>
              <a:rPr lang="ar-SA" sz="2800" dirty="0" err="1" smtClean="0"/>
              <a:t>و</a:t>
            </a:r>
            <a:r>
              <a:rPr lang="ar-SA" sz="2800" dirty="0" smtClean="0"/>
              <a:t> استراتيجيات منافسيها وعادة ما تكون </a:t>
            </a:r>
            <a:r>
              <a:rPr lang="ar-SA" sz="2800" dirty="0" err="1" smtClean="0"/>
              <a:t>الاسئلة</a:t>
            </a:r>
            <a:r>
              <a:rPr lang="ar-SA" sz="2800" dirty="0" smtClean="0"/>
              <a:t> في هذا النوع مثل 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</a:t>
            </a:r>
            <a:r>
              <a:rPr lang="ar-SA" sz="2800" dirty="0" err="1" smtClean="0"/>
              <a:t>اهداف</a:t>
            </a:r>
            <a:r>
              <a:rPr lang="ar-SA" sz="2800" dirty="0" smtClean="0"/>
              <a:t> المنافس؟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محفظة </a:t>
            </a:r>
            <a:r>
              <a:rPr lang="ar-SA" sz="2800" dirty="0" err="1" smtClean="0"/>
              <a:t>اعماله</a:t>
            </a:r>
            <a:r>
              <a:rPr lang="ar-SA" sz="2800" dirty="0" smtClean="0"/>
              <a:t>؟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قدراته على المنافسة؟</a:t>
            </a:r>
            <a:endParaRPr lang="en-US" sz="2800" dirty="0" smtClean="0"/>
          </a:p>
          <a:p>
            <a:pPr marL="514350" lvl="0" indent="-514350" algn="r" rtl="1">
              <a:buFont typeface="+mj-lt"/>
              <a:buAutoNum type="arabicPeriod"/>
            </a:pPr>
            <a:r>
              <a:rPr lang="ar-SA" sz="2800" dirty="0" smtClean="0"/>
              <a:t>تشخيص حدة المنافسة تقوم المؤسسات بتشخيص هذه المنافسة لتحديد التكتيكات المختلفة الممكن استخدامها من طرف المنافسين مثل المنافسة </a:t>
            </a:r>
            <a:r>
              <a:rPr lang="ar-SA" sz="2800" dirty="0" err="1" smtClean="0"/>
              <a:t>البعدية</a:t>
            </a:r>
            <a:r>
              <a:rPr lang="fr-FR" sz="2800" dirty="0" smtClean="0"/>
              <a:t>,</a:t>
            </a:r>
            <a:r>
              <a:rPr lang="ar-SA" sz="2800" dirty="0" err="1" smtClean="0"/>
              <a:t>الاعلان</a:t>
            </a:r>
            <a:r>
              <a:rPr lang="ar-SA" sz="2800" dirty="0" smtClean="0"/>
              <a:t> الهجومي</a:t>
            </a:r>
            <a:r>
              <a:rPr lang="fr-FR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ar-SA" sz="2800" dirty="0" smtClean="0"/>
              <a:t>تشخيص العرض في هذا النوع تطرح </a:t>
            </a:r>
            <a:r>
              <a:rPr lang="ar-SA" sz="2800" dirty="0" err="1" smtClean="0"/>
              <a:t>اسئلة</a:t>
            </a:r>
            <a:r>
              <a:rPr lang="ar-SA" sz="2800" dirty="0" smtClean="0"/>
              <a:t> عن مقدرة القطاع في تلبية حاجيات الزبائن وعن التكاليف </a:t>
            </a:r>
            <a:r>
              <a:rPr lang="ar-SA" sz="2800" dirty="0" err="1" smtClean="0"/>
              <a:t>و</a:t>
            </a:r>
            <a:r>
              <a:rPr lang="ar-SA" sz="2800" dirty="0" smtClean="0"/>
              <a:t> </a:t>
            </a:r>
            <a:r>
              <a:rPr lang="ar-SA" sz="2800" dirty="0" err="1" smtClean="0"/>
              <a:t>الاعباء</a:t>
            </a:r>
            <a:r>
              <a:rPr lang="ar-SA" sz="2800" dirty="0" smtClean="0"/>
              <a:t> ومن هذه الأسئلة 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تكاليف المواد؟اليد العاملة؟وجود اقتصاديات السلم أو انعدامها؟احتياجات التمويل؟</a:t>
            </a:r>
            <a:r>
              <a:rPr lang="fr-FR" sz="2800" dirty="0" smtClean="0"/>
              <a:t>...</a:t>
            </a:r>
            <a:r>
              <a:rPr lang="ar-SA" sz="2800" dirty="0" smtClean="0"/>
              <a:t>الخ</a:t>
            </a:r>
            <a:endParaRPr lang="en-US" sz="2800" dirty="0" smtClean="0"/>
          </a:p>
          <a:p>
            <a:pPr marL="514350" lvl="0" indent="-514350" algn="r" rtl="1">
              <a:buFont typeface="+mj-lt"/>
              <a:buAutoNum type="arabicPeriod"/>
            </a:pPr>
            <a:r>
              <a:rPr lang="ar-SA" sz="2800" dirty="0" smtClean="0"/>
              <a:t>تشخيص المنافسة تقوم المؤسسات </a:t>
            </a:r>
            <a:r>
              <a:rPr lang="ar-SA" sz="2800" dirty="0" err="1" smtClean="0"/>
              <a:t>بتشخيصالمنافسة</a:t>
            </a:r>
            <a:r>
              <a:rPr lang="ar-SA" sz="2800" dirty="0" smtClean="0"/>
              <a:t> بهدف التعرف على أهداف </a:t>
            </a:r>
            <a:r>
              <a:rPr lang="ar-SA" sz="2800" dirty="0" err="1" smtClean="0"/>
              <a:t>و</a:t>
            </a:r>
            <a:r>
              <a:rPr lang="ar-SA" sz="2800" dirty="0" smtClean="0"/>
              <a:t> استراتيجيات منافسيها وعادة ما تكون </a:t>
            </a:r>
            <a:r>
              <a:rPr lang="ar-SA" sz="2800" dirty="0" err="1" smtClean="0"/>
              <a:t>الاسئلة</a:t>
            </a:r>
            <a:r>
              <a:rPr lang="ar-SA" sz="2800" dirty="0" smtClean="0"/>
              <a:t> في هذا النوع مثل 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</a:t>
            </a:r>
            <a:r>
              <a:rPr lang="ar-SA" sz="2800" dirty="0" err="1" smtClean="0"/>
              <a:t>اهداف</a:t>
            </a:r>
            <a:r>
              <a:rPr lang="ar-SA" sz="2800" dirty="0" smtClean="0"/>
              <a:t> المنافس؟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محفظة </a:t>
            </a:r>
            <a:r>
              <a:rPr lang="ar-SA" sz="2800" dirty="0" err="1" smtClean="0"/>
              <a:t>اعماله</a:t>
            </a:r>
            <a:r>
              <a:rPr lang="ar-SA" sz="2800" dirty="0" smtClean="0"/>
              <a:t>؟</a:t>
            </a:r>
            <a:r>
              <a:rPr lang="ar-SA" sz="2800" dirty="0" err="1" smtClean="0"/>
              <a:t>ماهي</a:t>
            </a:r>
            <a:r>
              <a:rPr lang="ar-SA" sz="2800" dirty="0" smtClean="0"/>
              <a:t> قدراته على المنافسة؟</a:t>
            </a:r>
            <a:endParaRPr lang="en-US" sz="2800" dirty="0" smtClean="0"/>
          </a:p>
          <a:p>
            <a:pPr marL="514350" lvl="0" indent="-514350" algn="r" rtl="1">
              <a:buFont typeface="+mj-lt"/>
              <a:buAutoNum type="arabicPeriod"/>
            </a:pPr>
            <a:r>
              <a:rPr lang="ar-SA" sz="2800" dirty="0" smtClean="0"/>
              <a:t>تشخيص حدة المنافسة تقوم المؤسسات بتشخيص هذه المنافسة لتحديد التكتيكات المختلفة الممكن استخدامها من طرف المنافسين مثل المنافسة </a:t>
            </a:r>
            <a:r>
              <a:rPr lang="ar-SA" sz="2800" dirty="0" err="1" smtClean="0"/>
              <a:t>البعدية</a:t>
            </a:r>
            <a:r>
              <a:rPr lang="fr-FR" sz="2800" dirty="0" smtClean="0"/>
              <a:t>,</a:t>
            </a:r>
            <a:r>
              <a:rPr lang="ar-SA" sz="2800" dirty="0" err="1" smtClean="0"/>
              <a:t>الاعلان</a:t>
            </a:r>
            <a:r>
              <a:rPr lang="ar-SA" sz="2800" dirty="0" smtClean="0"/>
              <a:t> الهجومي</a:t>
            </a:r>
            <a:r>
              <a:rPr lang="fr-FR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642918"/>
            <a:ext cx="7286676" cy="58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fr-FR" sz="2800" b="1" u="sng" dirty="0" smtClean="0">
                <a:solidFill>
                  <a:srgbClr val="FF0000"/>
                </a:solidFill>
              </a:rPr>
              <a:t>*</a:t>
            </a:r>
            <a:r>
              <a:rPr lang="ar-SA" sz="2800" b="1" u="sng" dirty="0" smtClean="0">
                <a:solidFill>
                  <a:srgbClr val="FF0000"/>
                </a:solidFill>
              </a:rPr>
              <a:t>التشخيص الداخلي</a:t>
            </a:r>
            <a:r>
              <a:rPr lang="fr-FR" sz="2800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400" dirty="0" err="1" smtClean="0"/>
              <a:t>يرتكزعلى</a:t>
            </a:r>
            <a:r>
              <a:rPr lang="ar-SA" sz="2400" dirty="0" smtClean="0"/>
              <a:t> نقاط القوة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الضعف اخل المؤسسة </a:t>
            </a:r>
            <a:r>
              <a:rPr lang="ar-SA" sz="2400" dirty="0" err="1" smtClean="0"/>
              <a:t>و</a:t>
            </a:r>
            <a:r>
              <a:rPr lang="ar-SA" sz="2400" dirty="0" smtClean="0"/>
              <a:t> ذلك باعتماد أنواع من طرف التشخيص الداخلي</a:t>
            </a:r>
            <a:r>
              <a:rPr lang="fr-FR" sz="2400" dirty="0" smtClean="0"/>
              <a:t>,</a:t>
            </a:r>
            <a:r>
              <a:rPr lang="ar-SA" sz="2400" dirty="0" smtClean="0"/>
              <a:t>مثل  التشخيص الوظيفي</a:t>
            </a:r>
            <a:r>
              <a:rPr lang="fr-FR" sz="2400" dirty="0" smtClean="0"/>
              <a:t>,</a:t>
            </a:r>
            <a:r>
              <a:rPr lang="ar-SA" sz="2400" dirty="0" smtClean="0"/>
              <a:t>التشخيص حسب عوامل النجاح </a:t>
            </a:r>
            <a:r>
              <a:rPr lang="ar-SA" sz="2400" dirty="0" err="1" smtClean="0"/>
              <a:t>الاساسية</a:t>
            </a:r>
            <a:r>
              <a:rPr lang="fr-FR" sz="2400" dirty="0" smtClean="0"/>
              <a:t>,</a:t>
            </a:r>
            <a:r>
              <a:rPr lang="ar-SA" sz="2400" dirty="0" smtClean="0"/>
              <a:t>التشخيص حسب القدرات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المعارف المكتسبة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lvl="0" algn="r" rtl="1"/>
            <a:r>
              <a:rPr lang="ar-SA" sz="2400" dirty="0" smtClean="0"/>
              <a:t>التشخيص الوظيفي</a:t>
            </a:r>
            <a:r>
              <a:rPr lang="fr-FR" sz="2400" dirty="0" smtClean="0"/>
              <a:t>: </a:t>
            </a:r>
            <a:r>
              <a:rPr lang="ar-SA" sz="2400" dirty="0" smtClean="0"/>
              <a:t>يقوم هذا النوع على تشخيص الوظائف الرئيسية للمؤسسة مثل الوظيفة </a:t>
            </a:r>
            <a:r>
              <a:rPr lang="ar-SA" sz="2400" dirty="0" err="1" smtClean="0"/>
              <a:t>الانتاجية</a:t>
            </a:r>
            <a:r>
              <a:rPr lang="ar-SA" sz="2400" dirty="0" smtClean="0"/>
              <a:t> و الوظيفة التسويقية</a:t>
            </a:r>
            <a:r>
              <a:rPr lang="fr-FR" sz="2400" dirty="0" smtClean="0"/>
              <a:t>...</a:t>
            </a:r>
            <a:r>
              <a:rPr lang="ar-SA" sz="2400" dirty="0" smtClean="0"/>
              <a:t>الخ</a:t>
            </a:r>
            <a:endParaRPr lang="en-US" sz="2400" dirty="0" smtClean="0"/>
          </a:p>
          <a:p>
            <a:pPr lvl="0" algn="r" rtl="1"/>
            <a:r>
              <a:rPr lang="ar-SA" sz="2400" dirty="0" smtClean="0"/>
              <a:t>التشخيص حسب عوامل النجاح </a:t>
            </a:r>
            <a:r>
              <a:rPr lang="ar-SA" sz="2400" dirty="0" err="1" smtClean="0"/>
              <a:t>الاساسية</a:t>
            </a:r>
            <a:r>
              <a:rPr lang="fr-FR" sz="2400" dirty="0" smtClean="0"/>
              <a:t>: </a:t>
            </a:r>
            <a:r>
              <a:rPr lang="ar-SA" sz="2400" dirty="0" smtClean="0"/>
              <a:t>تشير هذه الطريقة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</a:t>
            </a:r>
            <a:r>
              <a:rPr lang="ar-SA" sz="2400" dirty="0" err="1" smtClean="0"/>
              <a:t>ان</a:t>
            </a:r>
            <a:r>
              <a:rPr lang="ar-SA" sz="2400" dirty="0" smtClean="0"/>
              <a:t> نجاح المؤسسة يعتمد على وضع تركيبة </a:t>
            </a:r>
            <a:r>
              <a:rPr lang="ar-SA" sz="2400" dirty="0" err="1" smtClean="0"/>
              <a:t>استراتيجية</a:t>
            </a:r>
            <a:r>
              <a:rPr lang="ar-SA" sz="2400" dirty="0" smtClean="0"/>
              <a:t> تحتوي عوامل النجاح في قطاع معين</a:t>
            </a:r>
            <a:r>
              <a:rPr lang="fr-FR" sz="2400" dirty="0" smtClean="0"/>
              <a:t>,</a:t>
            </a:r>
            <a:r>
              <a:rPr lang="ar-SA" sz="2400" dirty="0" smtClean="0"/>
              <a:t>وتختلف هذه العوامل حسب قطاع النشاط فقد تكون حسب </a:t>
            </a:r>
            <a:r>
              <a:rPr lang="ar-SA" sz="2400" dirty="0" err="1" smtClean="0"/>
              <a:t>المردودية</a:t>
            </a:r>
            <a:r>
              <a:rPr lang="ar-SA" sz="2400" dirty="0" smtClean="0"/>
              <a:t> هو حسب حصة السوق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lvl="0" algn="r" rtl="1"/>
            <a:r>
              <a:rPr lang="ar-SA" sz="2400" dirty="0" smtClean="0"/>
              <a:t>التشخيص حسب المعارف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القدرات المكتسبة</a:t>
            </a:r>
            <a:r>
              <a:rPr lang="fr-FR" sz="2400" dirty="0" smtClean="0"/>
              <a:t>: </a:t>
            </a:r>
            <a:r>
              <a:rPr lang="ar-SA" sz="2400" dirty="0" smtClean="0"/>
              <a:t>حسب هذا النوع من التشخيص فان المؤسسة تمثل شجرة حيث </a:t>
            </a:r>
            <a:r>
              <a:rPr lang="ar-SA" sz="2400" dirty="0" err="1" smtClean="0"/>
              <a:t>ان</a:t>
            </a:r>
            <a:r>
              <a:rPr lang="ar-SA" sz="2400" dirty="0" smtClean="0"/>
              <a:t> </a:t>
            </a:r>
            <a:r>
              <a:rPr lang="ar-SA" sz="2400" dirty="0" err="1" smtClean="0"/>
              <a:t>الاوراق</a:t>
            </a:r>
            <a:r>
              <a:rPr lang="ar-SA" sz="2400" dirty="0" smtClean="0"/>
              <a:t> و الثمار تمثل المنتجات المباعة </a:t>
            </a:r>
            <a:r>
              <a:rPr lang="ar-SA" sz="2400" dirty="0" err="1" smtClean="0"/>
              <a:t>و</a:t>
            </a:r>
            <a:r>
              <a:rPr lang="ar-SA" sz="2400" dirty="0" smtClean="0"/>
              <a:t> </a:t>
            </a:r>
            <a:r>
              <a:rPr lang="ar-SA" sz="2400" dirty="0" err="1" smtClean="0"/>
              <a:t>الاغصان</a:t>
            </a:r>
            <a:r>
              <a:rPr lang="ar-SA" sz="2400" dirty="0" smtClean="0"/>
              <a:t> الفرعية تمثل </a:t>
            </a:r>
            <a:r>
              <a:rPr lang="ar-SA" sz="2400" dirty="0" err="1" smtClean="0"/>
              <a:t>الانشطة</a:t>
            </a:r>
            <a:r>
              <a:rPr lang="ar-SA" sz="2400" dirty="0" smtClean="0"/>
              <a:t> و الجذع يمثل المهن </a:t>
            </a:r>
            <a:r>
              <a:rPr lang="ar-SA" sz="2400" dirty="0" err="1" smtClean="0"/>
              <a:t>اما</a:t>
            </a:r>
            <a:r>
              <a:rPr lang="ar-SA" sz="2400" dirty="0" smtClean="0"/>
              <a:t> الجذور </a:t>
            </a:r>
            <a:r>
              <a:rPr lang="ar-SA" sz="2400" dirty="0" err="1" smtClean="0"/>
              <a:t>فانها</a:t>
            </a:r>
            <a:r>
              <a:rPr lang="ar-SA" sz="2400" dirty="0" smtClean="0"/>
              <a:t> تمثل المعارف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القدرات </a:t>
            </a:r>
            <a:r>
              <a:rPr lang="ar-SA" sz="2400" dirty="0" err="1" smtClean="0"/>
              <a:t>الاساسية</a:t>
            </a:r>
            <a:r>
              <a:rPr lang="ar-SA" sz="2400" dirty="0" smtClean="0"/>
              <a:t> للمؤسسة </a:t>
            </a:r>
            <a:endParaRPr lang="en-US" sz="2400" dirty="0" smtClean="0"/>
          </a:p>
          <a:p>
            <a:pPr marL="514350" lvl="0" indent="-514350" algn="r" rtl="1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642918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u="sng" dirty="0" smtClean="0">
                <a:solidFill>
                  <a:srgbClr val="FF0000"/>
                </a:solidFill>
              </a:rPr>
              <a:t>المطلب الثالث </a:t>
            </a:r>
            <a:r>
              <a:rPr lang="fr-FR" sz="2800" b="1" u="sng" dirty="0" smtClean="0">
                <a:solidFill>
                  <a:srgbClr val="FF0000"/>
                </a:solidFill>
              </a:rPr>
              <a:t>:</a:t>
            </a:r>
            <a:r>
              <a:rPr lang="ar-SA" sz="2800" b="1" dirty="0" smtClean="0">
                <a:solidFill>
                  <a:srgbClr val="FF0000"/>
                </a:solidFill>
              </a:rPr>
              <a:t>الرقابة </a:t>
            </a:r>
            <a:r>
              <a:rPr lang="ar-SA" sz="2800" b="1" dirty="0" err="1" smtClean="0">
                <a:solidFill>
                  <a:srgbClr val="FF0000"/>
                </a:solidFill>
              </a:rPr>
              <a:t>الاستراتيجية</a:t>
            </a:r>
            <a:r>
              <a:rPr lang="ar-SA" sz="2800" b="1" dirty="0" smtClean="0">
                <a:solidFill>
                  <a:srgbClr val="FF0000"/>
                </a:solidFill>
              </a:rPr>
              <a:t> للمؤسسة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1643050"/>
            <a:ext cx="72866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800" b="1" u="sng" dirty="0" smtClean="0"/>
              <a:t>*</a:t>
            </a:r>
            <a:r>
              <a:rPr lang="ar-SA" sz="2800" b="1" u="sng" dirty="0" smtClean="0"/>
              <a:t>تنفيذ </a:t>
            </a:r>
            <a:r>
              <a:rPr lang="ar-SA" sz="2800" b="1" u="sng" dirty="0" err="1" smtClean="0"/>
              <a:t>الاستراتيجية</a:t>
            </a:r>
            <a:endParaRPr lang="en-US" sz="2800" dirty="0" smtClean="0"/>
          </a:p>
          <a:p>
            <a:pPr algn="r" rtl="1"/>
            <a:r>
              <a:rPr lang="ar-SA" sz="2800" dirty="0" err="1" smtClean="0"/>
              <a:t>ان</a:t>
            </a:r>
            <a:r>
              <a:rPr lang="ar-SA" sz="2800" dirty="0" smtClean="0"/>
              <a:t> تنفيذ </a:t>
            </a:r>
            <a:r>
              <a:rPr lang="ar-SA" sz="2800" dirty="0" err="1" smtClean="0"/>
              <a:t>الاستراتيجية</a:t>
            </a:r>
            <a:r>
              <a:rPr lang="ar-SA" sz="2800" dirty="0" smtClean="0"/>
              <a:t> يتطلب ترجمة الخطة </a:t>
            </a:r>
            <a:r>
              <a:rPr lang="ar-SA" sz="2800" dirty="0" err="1" smtClean="0"/>
              <a:t>الاستراتيجية</a:t>
            </a:r>
            <a:r>
              <a:rPr lang="ar-SA" sz="2800" dirty="0" smtClean="0"/>
              <a:t> بحيث تحدد مسؤولية تنفيذ كل جزء منها</a:t>
            </a:r>
            <a:r>
              <a:rPr lang="fr-FR" sz="2800" dirty="0" smtClean="0"/>
              <a:t>.</a:t>
            </a:r>
            <a:r>
              <a:rPr lang="ar-SA" sz="2800" dirty="0" smtClean="0"/>
              <a:t>فتنفيذها هو جعل الخطة </a:t>
            </a:r>
            <a:r>
              <a:rPr lang="ar-SA" sz="2800" dirty="0" err="1" smtClean="0"/>
              <a:t>الاستراتيجية</a:t>
            </a:r>
            <a:r>
              <a:rPr lang="ar-SA" sz="2800" dirty="0" smtClean="0"/>
              <a:t> واقع ملموس </a:t>
            </a:r>
            <a:r>
              <a:rPr lang="ar-SA" sz="2800" dirty="0" err="1" smtClean="0"/>
              <a:t>اي</a:t>
            </a:r>
            <a:r>
              <a:rPr lang="ar-SA" sz="2800" dirty="0" smtClean="0"/>
              <a:t> تحويل الخطط </a:t>
            </a:r>
            <a:r>
              <a:rPr lang="ar-SA" sz="2800" dirty="0" err="1" smtClean="0"/>
              <a:t>الاستراتيجية</a:t>
            </a:r>
            <a:r>
              <a:rPr lang="ar-SA" sz="2800" dirty="0" smtClean="0"/>
              <a:t>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خطط تنفيذية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pPr algn="r" rtl="1"/>
            <a:r>
              <a:rPr lang="ar-SA" sz="2800" dirty="0" smtClean="0"/>
              <a:t>إلا انه من مقومات التنفيذ الفعال للإستراتيجية ما يلي إن يوافق الإستراتيجية المختارة هيكلة مناسبة </a:t>
            </a:r>
            <a:r>
              <a:rPr lang="ar-SA" sz="2800" dirty="0" err="1" smtClean="0"/>
              <a:t>و</a:t>
            </a:r>
            <a:r>
              <a:rPr lang="ar-SA" sz="2800" dirty="0" smtClean="0"/>
              <a:t> قد أثبتت عدة دراسات إن نجاح الخطة الإستراتيجية مرتبط بتكيف الهيكلة مع الإستراتيجية إن كثيرا من المشكلات </a:t>
            </a:r>
            <a:r>
              <a:rPr lang="ar-SA" sz="2800" dirty="0" err="1" smtClean="0"/>
              <a:t>التسييرية</a:t>
            </a:r>
            <a:r>
              <a:rPr lang="ar-SA" sz="2800" dirty="0" smtClean="0"/>
              <a:t> تنتج عن عدم القدرة على تحقيق ذلك التكيف</a:t>
            </a:r>
            <a:r>
              <a:rPr lang="fr-FR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 rot="19237434">
            <a:off x="-1510894" y="1023426"/>
            <a:ext cx="7264401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ndalus" pitchFamily="2" charset="-78"/>
              </a:rPr>
              <a:t>خطة البحث</a:t>
            </a:r>
            <a:endParaRPr kumimoji="0" lang="fr-FR" sz="8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ndalus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642918"/>
            <a:ext cx="800105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/>
            <a:r>
              <a:rPr lang="fr-FR" sz="2000" b="1" dirty="0" smtClean="0"/>
              <a:t> </a:t>
            </a:r>
            <a:endParaRPr lang="en-US" sz="2000" dirty="0" smtClean="0"/>
          </a:p>
          <a:p>
            <a:pPr algn="r" rtl="1"/>
            <a:r>
              <a:rPr lang="ar-SA" sz="2000" b="1" u="sng" dirty="0" smtClean="0"/>
              <a:t>خطـة البحث</a:t>
            </a:r>
            <a:r>
              <a:rPr lang="fr-FR" sz="2000" b="1" u="sng" dirty="0" smtClean="0"/>
              <a:t>: </a:t>
            </a:r>
            <a:endParaRPr lang="en-US" sz="2000" dirty="0" smtClean="0"/>
          </a:p>
          <a:p>
            <a:pPr algn="r" rtl="1"/>
            <a:r>
              <a:rPr lang="ar-SA" sz="2000" b="1" u="sng" dirty="0" smtClean="0"/>
              <a:t>المقدمــة</a:t>
            </a:r>
            <a:r>
              <a:rPr lang="fr-FR" sz="2000" b="1" u="sng" dirty="0" smtClean="0"/>
              <a:t>:</a:t>
            </a:r>
            <a:r>
              <a:rPr lang="fr-FR" sz="2000" b="1" dirty="0" smtClean="0"/>
              <a:t> </a:t>
            </a:r>
            <a:endParaRPr lang="en-US" sz="2000" dirty="0" smtClean="0"/>
          </a:p>
          <a:p>
            <a:pPr algn="r" rtl="1"/>
            <a:r>
              <a:rPr lang="ar-SA" sz="2000" b="1" u="sng" dirty="0" smtClean="0"/>
              <a:t>المبحث الأول </a:t>
            </a:r>
            <a:r>
              <a:rPr lang="fr-FR" sz="2000" b="1" u="sng" dirty="0" smtClean="0"/>
              <a:t>: </a:t>
            </a:r>
            <a:r>
              <a:rPr lang="ar-SA" sz="2000" b="1" dirty="0" smtClean="0"/>
              <a:t>ماهية الإستراتيجية 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الأول </a:t>
            </a:r>
            <a:r>
              <a:rPr lang="fr-FR" sz="2000" b="1" dirty="0" smtClean="0"/>
              <a:t>: </a:t>
            </a:r>
            <a:r>
              <a:rPr lang="ar-SA" sz="2000" b="1" dirty="0" smtClean="0"/>
              <a:t>مفهوم الإستراتيجية و تطورها 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الثاني </a:t>
            </a:r>
            <a:r>
              <a:rPr lang="fr-FR" sz="2000" b="1" dirty="0" smtClean="0"/>
              <a:t>: </a:t>
            </a:r>
            <a:r>
              <a:rPr lang="ar-SA" sz="2000" b="1" dirty="0" smtClean="0"/>
              <a:t>خصائص </a:t>
            </a:r>
            <a:r>
              <a:rPr lang="ar-SA" sz="2000" b="1" dirty="0" err="1" smtClean="0"/>
              <a:t>و</a:t>
            </a:r>
            <a:r>
              <a:rPr lang="ar-SA" sz="2000" b="1" dirty="0" smtClean="0"/>
              <a:t> مبادئ إستراتيجية المؤسسة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الثالث </a:t>
            </a:r>
            <a:r>
              <a:rPr lang="fr-FR" sz="2000" b="1" dirty="0" smtClean="0"/>
              <a:t>: </a:t>
            </a:r>
            <a:r>
              <a:rPr lang="ar-SA" sz="2000" b="1" dirty="0" smtClean="0"/>
              <a:t>أهمية الإستراتيجية</a:t>
            </a:r>
            <a:endParaRPr lang="en-US" sz="2000" dirty="0" smtClean="0"/>
          </a:p>
          <a:p>
            <a:pPr algn="r" rtl="1"/>
            <a:r>
              <a:rPr lang="fr-FR" sz="2000" b="1" dirty="0" smtClean="0"/>
              <a:t>      </a:t>
            </a:r>
            <a:r>
              <a:rPr lang="ar-SA" sz="2000" b="1" u="sng" dirty="0" smtClean="0"/>
              <a:t>المبحث الثاني</a:t>
            </a:r>
            <a:r>
              <a:rPr lang="fr-FR" sz="2000" b="1" u="sng" dirty="0" smtClean="0"/>
              <a:t>:</a:t>
            </a:r>
            <a:r>
              <a:rPr lang="ar-SA" sz="2000" b="1" dirty="0" smtClean="0"/>
              <a:t>الإدارة الإستراتيجية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الأول </a:t>
            </a:r>
            <a:r>
              <a:rPr lang="fr-FR" sz="2000" b="1" dirty="0" smtClean="0"/>
              <a:t>:</a:t>
            </a:r>
            <a:r>
              <a:rPr lang="ar-SA" sz="2000" b="1" dirty="0" smtClean="0"/>
              <a:t> تعريف الإدارة الإستراتيجية و مهامها 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الثاني </a:t>
            </a:r>
            <a:r>
              <a:rPr lang="fr-FR" sz="2000" b="1" dirty="0" smtClean="0"/>
              <a:t>:</a:t>
            </a:r>
            <a:r>
              <a:rPr lang="ar-SA" sz="2000" b="1" dirty="0" smtClean="0"/>
              <a:t> مستويات الإستراتيجية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الثالث </a:t>
            </a:r>
            <a:r>
              <a:rPr lang="fr-FR" sz="2000" b="1" dirty="0" smtClean="0"/>
              <a:t>:</a:t>
            </a:r>
            <a:r>
              <a:rPr lang="ar-SA" sz="2000" b="1" dirty="0" smtClean="0"/>
              <a:t> أنواع </a:t>
            </a:r>
            <a:r>
              <a:rPr lang="ar-SA" sz="2000" b="1" dirty="0" err="1" smtClean="0"/>
              <a:t>و</a:t>
            </a:r>
            <a:r>
              <a:rPr lang="ar-SA" sz="2000" b="1" dirty="0" smtClean="0"/>
              <a:t> بدائل الإستراتيجية</a:t>
            </a:r>
            <a:endParaRPr lang="en-US" sz="2000" dirty="0" smtClean="0"/>
          </a:p>
          <a:p>
            <a:pPr algn="r" rtl="1"/>
            <a:r>
              <a:rPr lang="fr-FR" sz="2000" b="1" dirty="0" smtClean="0"/>
              <a:t>        </a:t>
            </a:r>
            <a:r>
              <a:rPr lang="ar-SA" sz="2000" b="1" u="sng" dirty="0" smtClean="0"/>
              <a:t>المبحث الثالث</a:t>
            </a:r>
            <a:r>
              <a:rPr lang="fr-FR" sz="2000" b="1" u="sng" dirty="0" smtClean="0"/>
              <a:t>:</a:t>
            </a:r>
            <a:r>
              <a:rPr lang="ar-SA" sz="2000" b="1" dirty="0" smtClean="0"/>
              <a:t>التسيير </a:t>
            </a:r>
            <a:r>
              <a:rPr lang="ar-SA" sz="2000" b="1" dirty="0" err="1" smtClean="0"/>
              <a:t>و</a:t>
            </a:r>
            <a:r>
              <a:rPr lang="ar-SA" sz="2000" b="1" dirty="0" smtClean="0"/>
              <a:t> التشخيص والرقابة الإستراتيجية للمؤسسة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الأول </a:t>
            </a:r>
            <a:r>
              <a:rPr lang="fr-FR" sz="2000" b="1" dirty="0" smtClean="0"/>
              <a:t>:</a:t>
            </a:r>
            <a:r>
              <a:rPr lang="fr-FR" sz="2000" b="1" u="sng" dirty="0" smtClean="0"/>
              <a:t> </a:t>
            </a:r>
            <a:r>
              <a:rPr lang="ar-SA" sz="2000" b="1" dirty="0" smtClean="0"/>
              <a:t>أسس التسيير الاستراتيجي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الثاني </a:t>
            </a:r>
            <a:r>
              <a:rPr lang="fr-FR" sz="2000" b="1" dirty="0" smtClean="0"/>
              <a:t>:</a:t>
            </a:r>
            <a:r>
              <a:rPr lang="ar-SA" sz="2000" b="1" dirty="0" smtClean="0"/>
              <a:t> التشخيص الاستراتيجي للمؤسسة</a:t>
            </a:r>
            <a:endParaRPr lang="en-US" sz="2000" dirty="0" smtClean="0"/>
          </a:p>
          <a:p>
            <a:pPr algn="r" rtl="1"/>
            <a:r>
              <a:rPr lang="ar-SA" sz="2000" b="1" dirty="0" smtClean="0"/>
              <a:t>المطلب الثالث </a:t>
            </a:r>
            <a:r>
              <a:rPr lang="fr-FR" sz="2000" b="1" dirty="0" smtClean="0"/>
              <a:t>: </a:t>
            </a:r>
            <a:r>
              <a:rPr lang="ar-SA" sz="2000" b="1" dirty="0" smtClean="0"/>
              <a:t>الرقابة الإستراتيجية للمؤسسة</a:t>
            </a:r>
            <a:r>
              <a:rPr lang="ar-DZ" sz="2000" b="1" dirty="0" smtClean="0"/>
              <a:t>(</a:t>
            </a:r>
            <a:r>
              <a:rPr lang="ar-SA" sz="2000" b="1" dirty="0" smtClean="0"/>
              <a:t>تنفيذ</a:t>
            </a:r>
            <a:r>
              <a:rPr lang="fr-FR" sz="2000" b="1" dirty="0" smtClean="0"/>
              <a:t>*</a:t>
            </a:r>
            <a:r>
              <a:rPr lang="ar-SA" sz="2000" b="1" dirty="0" smtClean="0"/>
              <a:t>حدود</a:t>
            </a:r>
            <a:r>
              <a:rPr lang="fr-FR" sz="2000" b="1" dirty="0" smtClean="0"/>
              <a:t>*</a:t>
            </a:r>
            <a:r>
              <a:rPr lang="ar-SA" sz="2000" b="1" dirty="0" smtClean="0"/>
              <a:t>أهداف</a:t>
            </a:r>
            <a:r>
              <a:rPr lang="ar-DZ" sz="2000" b="1" dirty="0" smtClean="0"/>
              <a:t>)</a:t>
            </a:r>
            <a:endParaRPr lang="en-US" sz="2000" dirty="0" smtClean="0"/>
          </a:p>
          <a:p>
            <a:pPr algn="r" rtl="1"/>
            <a:r>
              <a:rPr lang="ar-SA" sz="2000" b="1" u="sng" dirty="0" smtClean="0"/>
              <a:t>الخاتمة</a:t>
            </a:r>
            <a:endParaRPr lang="en-US" sz="2000" dirty="0" smtClean="0"/>
          </a:p>
          <a:p>
            <a:pPr algn="r" rtl="1"/>
            <a:r>
              <a:rPr lang="ar-SA" sz="2000" b="1" u="sng" dirty="0" smtClean="0"/>
              <a:t>المراجع</a:t>
            </a:r>
            <a:r>
              <a:rPr lang="ar-SA" sz="2000" dirty="0" smtClean="0"/>
              <a:t> </a:t>
            </a:r>
            <a:endParaRPr lang="en-US" sz="20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6" y="1857364"/>
            <a:ext cx="72866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fr-FR" sz="2800" b="1" u="sng" dirty="0" smtClean="0">
                <a:solidFill>
                  <a:srgbClr val="FF0000"/>
                </a:solidFill>
              </a:rPr>
              <a:t>*</a:t>
            </a:r>
            <a:r>
              <a:rPr lang="ar-SA" sz="2800" b="1" u="sng" dirty="0" smtClean="0">
                <a:solidFill>
                  <a:srgbClr val="FF0000"/>
                </a:solidFill>
              </a:rPr>
              <a:t>حدود الإستراتيجية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إن الإستراتيجية تصادف بعض المشاكل</a:t>
            </a:r>
            <a:r>
              <a:rPr lang="fr-FR" sz="2800" dirty="0" smtClean="0"/>
              <a:t>, </a:t>
            </a:r>
            <a:r>
              <a:rPr lang="ar-SA" sz="2800" dirty="0" smtClean="0"/>
              <a:t>لذا هناك حدود نذكر منها</a:t>
            </a:r>
            <a:r>
              <a:rPr lang="fr-FR" sz="2800" dirty="0" smtClean="0"/>
              <a:t>:</a:t>
            </a:r>
            <a:endParaRPr lang="en-US" sz="2800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SA" sz="2800" dirty="0" smtClean="0"/>
              <a:t>التعقيد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الصعوبة في </a:t>
            </a:r>
            <a:r>
              <a:rPr lang="ar-SA" sz="2800" dirty="0" err="1" smtClean="0"/>
              <a:t>الاعداد</a:t>
            </a:r>
            <a:endParaRPr lang="en-US" sz="2800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SA" sz="2800" dirty="0" smtClean="0"/>
              <a:t>إمكانية  نقص مرونتها</a:t>
            </a:r>
            <a:endParaRPr lang="en-US" sz="2800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SA" sz="2800" dirty="0" err="1" smtClean="0"/>
              <a:t>امكانية</a:t>
            </a:r>
            <a:r>
              <a:rPr lang="ar-SA" sz="2800" dirty="0" smtClean="0"/>
              <a:t> المعارضة عند التنفيذ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7224" y="428604"/>
            <a:ext cx="72866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u="sng" dirty="0" smtClean="0">
                <a:solidFill>
                  <a:srgbClr val="FF0000"/>
                </a:solidFill>
              </a:rPr>
              <a:t>أهداف </a:t>
            </a:r>
            <a:r>
              <a:rPr lang="ar-SA" sz="2800" b="1" u="sng" dirty="0" err="1" smtClean="0">
                <a:solidFill>
                  <a:srgbClr val="FF0000"/>
                </a:solidFill>
              </a:rPr>
              <a:t>الاستراتيجية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إن أي مسعى استراتيجي يربط بشكل كبير بتحديد الأهداف المراد تحقيقها ومن هنا يظهر جوهر الإستراتيجية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الهدف أيضا يعتبر نهاية مطاف نشاط المؤسسة في مجال معين الذي ينعكس أثره على الجانب المادي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pPr algn="r" rtl="1"/>
            <a:r>
              <a:rPr lang="ar-SA" sz="2800" dirty="0" smtClean="0"/>
              <a:t>إنتاج الثروة </a:t>
            </a:r>
            <a:r>
              <a:rPr lang="ar-SA" sz="2800" dirty="0" err="1" smtClean="0"/>
              <a:t>و</a:t>
            </a:r>
            <a:r>
              <a:rPr lang="ar-SA" sz="2800" dirty="0" smtClean="0"/>
              <a:t> توزيعها </a:t>
            </a:r>
            <a:r>
              <a:rPr lang="ar-SA" sz="2800" dirty="0" err="1" smtClean="0"/>
              <a:t>و</a:t>
            </a:r>
            <a:r>
              <a:rPr lang="ar-SA" sz="2800" dirty="0" smtClean="0"/>
              <a:t> تخصيصها</a:t>
            </a:r>
            <a:r>
              <a:rPr lang="fr-FR" sz="2800" dirty="0" smtClean="0"/>
              <a:t>,</a:t>
            </a:r>
            <a:r>
              <a:rPr lang="ar-SA" sz="2800" dirty="0" smtClean="0"/>
              <a:t>كما أن الأهداف لا تتعلق بنتائج المؤسسة في المجتمع بل درجة </a:t>
            </a:r>
            <a:r>
              <a:rPr lang="ar-SA" sz="2800" dirty="0" err="1" smtClean="0"/>
              <a:t>و</a:t>
            </a:r>
            <a:r>
              <a:rPr lang="ar-SA" sz="2800" dirty="0" smtClean="0"/>
              <a:t> اتجاه نحو هذا الأخير ولا يمكن أن تكون الأهداف بعيدة عن اختيار مستويات من </a:t>
            </a:r>
            <a:r>
              <a:rPr lang="ar-SA" sz="2800" dirty="0" err="1" smtClean="0"/>
              <a:t>المردودية</a:t>
            </a:r>
            <a:r>
              <a:rPr lang="ar-SA" sz="2800" dirty="0" smtClean="0"/>
              <a:t>  و الكفاءة </a:t>
            </a:r>
            <a:r>
              <a:rPr lang="ar-SA" sz="2800" dirty="0" err="1" smtClean="0"/>
              <a:t>و</a:t>
            </a:r>
            <a:r>
              <a:rPr lang="ar-SA" sz="2800" dirty="0" smtClean="0"/>
              <a:t> لقد أكدت بعض التجارب أن الربط بين الأهداف </a:t>
            </a:r>
            <a:r>
              <a:rPr lang="ar-SA" sz="2800" dirty="0" err="1" smtClean="0"/>
              <a:t>و</a:t>
            </a:r>
            <a:r>
              <a:rPr lang="ar-SA" sz="2800" dirty="0" smtClean="0"/>
              <a:t> إعداد الخطة الأساسية يقدم سهولة </a:t>
            </a:r>
            <a:r>
              <a:rPr lang="ar-SA" sz="2800" dirty="0" err="1" smtClean="0"/>
              <a:t>و</a:t>
            </a:r>
            <a:r>
              <a:rPr lang="ar-SA" sz="2800" dirty="0" smtClean="0"/>
              <a:t> سلامة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pPr algn="r"/>
            <a:r>
              <a:rPr lang="ar-SA" sz="2800" dirty="0" smtClean="0"/>
              <a:t>و باعتبار القومية الاقتصادية نظام ذي أهداف </a:t>
            </a:r>
            <a:r>
              <a:rPr lang="ar-SA" sz="2800" dirty="0" err="1" smtClean="0"/>
              <a:t>و</a:t>
            </a:r>
            <a:r>
              <a:rPr lang="ar-SA" sz="2800" dirty="0" smtClean="0"/>
              <a:t> غايات</a:t>
            </a:r>
            <a:r>
              <a:rPr lang="fr-FR" sz="2800" dirty="0" smtClean="0"/>
              <a:t>,</a:t>
            </a:r>
            <a:r>
              <a:rPr lang="ar-SA" sz="2800" dirty="0" smtClean="0"/>
              <a:t>فهي تبحث عن تحقيق حالة محببة </a:t>
            </a:r>
            <a:r>
              <a:rPr lang="ar-SA" sz="2800" dirty="0" err="1" smtClean="0"/>
              <a:t>و</a:t>
            </a:r>
            <a:r>
              <a:rPr lang="ar-SA" sz="2800" dirty="0" smtClean="0"/>
              <a:t> لكن تتوقف حالة المؤسسة بعاملين الأول عملها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الثاني حالة تخطيطها</a:t>
            </a:r>
            <a:r>
              <a:rPr lang="fr-FR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714356"/>
            <a:ext cx="72866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800" b="1" dirty="0" smtClean="0"/>
              <a:t> </a:t>
            </a:r>
            <a:endParaRPr lang="en-US" sz="2800" dirty="0" smtClean="0"/>
          </a:p>
          <a:p>
            <a:pPr algn="ctr" rtl="1"/>
            <a:r>
              <a:rPr lang="fr-FR" sz="2800" b="1" dirty="0" smtClean="0">
                <a:solidFill>
                  <a:srgbClr val="FF0000"/>
                </a:solidFill>
              </a:rPr>
              <a:t>  </a:t>
            </a:r>
            <a:r>
              <a:rPr lang="ar-SA" sz="2800" b="1" u="sng" dirty="0" smtClean="0">
                <a:solidFill>
                  <a:srgbClr val="FF0000"/>
                </a:solidFill>
              </a:rPr>
              <a:t>الخاتمة </a:t>
            </a:r>
            <a:r>
              <a:rPr lang="fr-FR" sz="2800" b="1" u="sng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       ومن خلال ما سبق نلاحظ أن الإستراتيجية توفر مزايا للمشروع القائم </a:t>
            </a:r>
            <a:r>
              <a:rPr lang="ar-SA" sz="2800" dirty="0" err="1" smtClean="0"/>
              <a:t>بها</a:t>
            </a:r>
            <a:r>
              <a:rPr lang="ar-SA" sz="2800" dirty="0" smtClean="0"/>
              <a:t> فهي تمكنه من التغلب على التهديدات الموجودة في بيئة المشروع وفي انتهاز أي فرصة قد تسمح له من مواجهة المشاكل الداخلية بالأداء ومن استغلال ما يتمتع </a:t>
            </a:r>
            <a:r>
              <a:rPr lang="ar-SA" sz="2800" dirty="0" err="1" smtClean="0"/>
              <a:t>به</a:t>
            </a:r>
            <a:r>
              <a:rPr lang="ar-SA" sz="2800" dirty="0" smtClean="0"/>
              <a:t> من عناصر قوة كما تساعد الإستراتيجية على تحقيق مرونة </a:t>
            </a:r>
            <a:r>
              <a:rPr lang="ar-SA" sz="2800" dirty="0" err="1" smtClean="0"/>
              <a:t>و</a:t>
            </a:r>
            <a:r>
              <a:rPr lang="ar-SA" sz="2800" dirty="0" smtClean="0"/>
              <a:t> عدم تحجره </a:t>
            </a:r>
            <a:r>
              <a:rPr lang="ar-SA" sz="2800" dirty="0" err="1" smtClean="0"/>
              <a:t>و</a:t>
            </a:r>
            <a:r>
              <a:rPr lang="ar-SA" sz="2800" dirty="0" smtClean="0"/>
              <a:t> زيادة قدرته على البقاء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النمو في البيئة التي يعمل فيها خاصة لو كانت تتغير باستمرار</a:t>
            </a:r>
            <a:endParaRPr lang="en-US" sz="2800" dirty="0" smtClean="0"/>
          </a:p>
          <a:p>
            <a:pPr algn="r" rtl="1"/>
            <a:r>
              <a:rPr lang="fr-FR" sz="2800" b="1" dirty="0" smtClean="0"/>
              <a:t> </a:t>
            </a:r>
            <a:endParaRPr lang="en-US" sz="2800" dirty="0" smtClean="0"/>
          </a:p>
          <a:p>
            <a:pPr algn="r" rtl="1"/>
            <a:r>
              <a:rPr lang="fr-FR" sz="2800" b="1" dirty="0" smtClean="0"/>
              <a:t> </a:t>
            </a:r>
            <a:endParaRPr lang="en-US" sz="2800" dirty="0" smtClean="0"/>
          </a:p>
          <a:p>
            <a:pPr algn="r" rtl="1"/>
            <a:r>
              <a:rPr lang="fr-FR" sz="2800" b="1" dirty="0" smtClean="0"/>
              <a:t> </a:t>
            </a:r>
            <a:endParaRPr lang="en-US" sz="2800" dirty="0" smtClean="0"/>
          </a:p>
          <a:p>
            <a:pPr algn="r" rtl="1"/>
            <a:r>
              <a:rPr lang="fr-FR" sz="2800" b="1" dirty="0" smtClean="0"/>
              <a:t>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28662" y="642918"/>
            <a:ext cx="707236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قائمة المراجع: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الكتب:</a:t>
            </a:r>
            <a:endParaRPr lang="fr-FR" sz="24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804863" marR="0" lvl="0" indent="-8096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الإدارة</a:t>
            </a:r>
            <a:r>
              <a:rPr kumimoji="0" lang="ar-D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الإستراتيجية د محمد علي سالم عمان دار البداية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</a:p>
          <a:p>
            <a:pPr marL="804863" marR="0" lvl="0" indent="-8096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ar-D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الإدارة الإستراتيجية المداخل </a:t>
            </a:r>
            <a:r>
              <a:rPr kumimoji="0" lang="ar-DZ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المفاهيم </a:t>
            </a:r>
            <a:r>
              <a:rPr kumimoji="0" lang="ar-DZ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العمليات </a:t>
            </a:r>
            <a:r>
              <a:rPr kumimoji="0" lang="ar-DZ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د</a:t>
            </a:r>
            <a:r>
              <a:rPr kumimoji="0" lang="ar-D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نعمة عباس دار الثقافة للنشر </a:t>
            </a:r>
            <a:r>
              <a:rPr kumimoji="0" lang="ar-DZ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التوزيع عمان الطبعة الأولى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2004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مواقع إنترنت: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Documents and Settings\Administrateur\Mes documents\Mes images\samp58b38443cbcb0a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43306" y="571480"/>
            <a:ext cx="15151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مقدمة:</a:t>
            </a:r>
            <a:endParaRPr kumimoji="0" lang="ar-SA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dalus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2910" y="1285860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400" b="1" dirty="0" smtClean="0"/>
              <a:t> </a:t>
            </a:r>
            <a:r>
              <a:rPr lang="ar-SA" sz="2400" b="1" u="sng" dirty="0" smtClean="0"/>
              <a:t>المقدمة</a:t>
            </a:r>
            <a:r>
              <a:rPr lang="fr-FR" sz="2400" b="1" u="sng" dirty="0" smtClean="0"/>
              <a:t>: </a:t>
            </a:r>
            <a:endParaRPr lang="en-US" sz="2400" dirty="0" smtClean="0"/>
          </a:p>
          <a:p>
            <a:pPr algn="r" rtl="1"/>
            <a:r>
              <a:rPr lang="ar-SA" sz="2400" b="1" dirty="0" smtClean="0"/>
              <a:t>تعد المؤسسة بمختلف أشكالها منذ نشأتها بعد الثورة الصناعية</a:t>
            </a:r>
            <a:r>
              <a:rPr lang="fr-FR" sz="2400" b="1" dirty="0" smtClean="0"/>
              <a:t>,</a:t>
            </a:r>
            <a:r>
              <a:rPr lang="ar-SA" sz="2400" b="1" dirty="0" smtClean="0"/>
              <a:t>الخلية الفعالة في العملية الإنتاجية لتحريك العجلة الاقتصادية</a:t>
            </a:r>
            <a:r>
              <a:rPr lang="fr-FR" sz="2400" b="1" dirty="0" smtClean="0"/>
              <a:t>.</a:t>
            </a:r>
            <a:endParaRPr lang="en-US" sz="2400" dirty="0" smtClean="0"/>
          </a:p>
          <a:p>
            <a:pPr algn="r" rtl="1"/>
            <a:r>
              <a:rPr lang="ar-SA" sz="2400" b="1" dirty="0" smtClean="0"/>
              <a:t>ونظرا لحساسية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دقة هذه المهمة</a:t>
            </a:r>
            <a:r>
              <a:rPr lang="fr-FR" sz="2400" b="1" dirty="0" smtClean="0"/>
              <a:t>,</a:t>
            </a:r>
            <a:r>
              <a:rPr lang="ar-SA" sz="2400" b="1" dirty="0" smtClean="0"/>
              <a:t>يستلزم عليها إقامة إستراتيجية محكمة بإمكانها الاعتماد عليها حيث تتماشى مع الأهداف المسطرة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الموارد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الفرص المتاحة لهذه المؤسسة قصد بلوغ الغاية التي ترمى إليها هذه الأخيرة</a:t>
            </a:r>
            <a:r>
              <a:rPr lang="fr-FR" sz="2400" b="1" dirty="0" smtClean="0"/>
              <a:t>.</a:t>
            </a:r>
            <a:endParaRPr lang="en-US" sz="2400" dirty="0" smtClean="0"/>
          </a:p>
          <a:p>
            <a:pPr algn="r" rtl="1"/>
            <a:r>
              <a:rPr lang="ar-SA" sz="2400" b="1" dirty="0" smtClean="0"/>
              <a:t>ولهذا من الضروري تناول موضوع الإستراتيجية بدقة بما يتضمنه من تساؤلات حول ماهيتها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خصائصها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نماذجها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حتى أنواعها </a:t>
            </a:r>
            <a:r>
              <a:rPr lang="ar-SA" sz="2400" b="1" dirty="0" err="1" smtClean="0"/>
              <a:t>و</a:t>
            </a:r>
            <a:r>
              <a:rPr lang="ar-DZ" sz="2400" b="1" dirty="0" smtClean="0"/>
              <a:t> </a:t>
            </a:r>
            <a:r>
              <a:rPr lang="ar-SA" sz="2400" b="1" dirty="0" smtClean="0"/>
              <a:t> غيرها من الإشكاليات المطروحة في هذا الصدد</a:t>
            </a:r>
            <a:endParaRPr lang="en-US" sz="2400" dirty="0" smtClean="0"/>
          </a:p>
          <a:p>
            <a:pPr rtl="1"/>
            <a:r>
              <a:rPr lang="fr-FR" sz="3200" b="1" dirty="0" smtClean="0"/>
              <a:t> </a:t>
            </a:r>
            <a:endParaRPr lang="en-US" sz="3200" dirty="0" smtClean="0"/>
          </a:p>
          <a:p>
            <a:pPr rtl="1"/>
            <a:r>
              <a:rPr lang="fr-FR" sz="3200" b="1" dirty="0" smtClean="0"/>
              <a:t> 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357290" y="1285860"/>
            <a:ext cx="51435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7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المبحث الأول: </a:t>
            </a:r>
            <a:r>
              <a:rPr lang="ar-SA" sz="7200" b="1" dirty="0" smtClean="0"/>
              <a:t>ماهية الإستراتيجية </a:t>
            </a:r>
            <a:endParaRPr kumimoji="0" lang="ar-SA" sz="7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2976" y="571480"/>
            <a:ext cx="65008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4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المطلب الأول:</a:t>
            </a:r>
            <a:r>
              <a:rPr kumimoji="0" lang="ar-SA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ndalus" pitchFamily="2" charset="-78"/>
              </a:rPr>
              <a:t> </a:t>
            </a:r>
            <a:r>
              <a:rPr lang="ar-SA" sz="2800" b="1" dirty="0" smtClean="0"/>
              <a:t>مفهوم الإستراتيجية وتطورها</a:t>
            </a:r>
            <a:endParaRPr lang="en-US" sz="28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14414" y="1285860"/>
            <a:ext cx="650082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/>
            <a:r>
              <a:rPr lang="ar-SA" sz="2000" b="1" u="sng" dirty="0" smtClean="0"/>
              <a:t>مفهوم الإستراتيجية</a:t>
            </a:r>
            <a:r>
              <a:rPr lang="fr-FR" sz="2000" b="1" u="sng" dirty="0" smtClean="0"/>
              <a:t>:</a:t>
            </a:r>
            <a:endParaRPr lang="en-US" sz="2000" dirty="0" smtClean="0"/>
          </a:p>
          <a:p>
            <a:pPr algn="r" rtl="1"/>
            <a:r>
              <a:rPr lang="ar-SA" sz="2000" dirty="0" smtClean="0"/>
              <a:t>يرجع أصل كلمة الإستراتيجية إلى كلمة يونانية</a:t>
            </a:r>
            <a:r>
              <a:rPr lang="ar-DZ" sz="2000" dirty="0" smtClean="0"/>
              <a:t>“ </a:t>
            </a:r>
            <a:r>
              <a:rPr lang="fr-FR" sz="2000" dirty="0" smtClean="0"/>
              <a:t>STRATOS AGOS</a:t>
            </a:r>
            <a:r>
              <a:rPr lang="ar-DZ" sz="2000" dirty="0" smtClean="0"/>
              <a:t>“</a:t>
            </a:r>
            <a:r>
              <a:rPr lang="ar-SA" sz="2000" dirty="0" smtClean="0"/>
              <a:t>والتي تعني فن الحرب </a:t>
            </a:r>
            <a:r>
              <a:rPr lang="ar-SA" sz="2000" dirty="0" err="1" smtClean="0"/>
              <a:t>و</a:t>
            </a:r>
            <a:r>
              <a:rPr lang="ar-SA" sz="2000" dirty="0" smtClean="0"/>
              <a:t> إدارة المعارك</a:t>
            </a:r>
            <a:r>
              <a:rPr lang="fr-FR" sz="2000" dirty="0" smtClean="0"/>
              <a:t>,</a:t>
            </a:r>
            <a:r>
              <a:rPr lang="ar-SA" sz="2000" dirty="0" smtClean="0"/>
              <a:t>حيث كان القادة الموهوبون يمارسونه عن حدس </a:t>
            </a:r>
            <a:r>
              <a:rPr lang="ar-SA" sz="2000" dirty="0" err="1" smtClean="0"/>
              <a:t>و</a:t>
            </a:r>
            <a:r>
              <a:rPr lang="ar-SA" sz="2000" dirty="0" smtClean="0"/>
              <a:t> عبقرية</a:t>
            </a:r>
            <a:r>
              <a:rPr lang="fr-FR" sz="2000" dirty="0" smtClean="0"/>
              <a:t>,</a:t>
            </a:r>
            <a:r>
              <a:rPr lang="ar-SA" sz="2000" dirty="0" smtClean="0"/>
              <a:t>ثم تطور إلى علم له أسس </a:t>
            </a:r>
            <a:r>
              <a:rPr lang="ar-SA" sz="2000" dirty="0" err="1" smtClean="0"/>
              <a:t>و</a:t>
            </a:r>
            <a:r>
              <a:rPr lang="ar-SA" sz="2000" dirty="0" smtClean="0"/>
              <a:t> قواعد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pPr algn="r" rtl="1"/>
            <a:r>
              <a:rPr lang="ar-SA" sz="2000" dirty="0" smtClean="0"/>
              <a:t>و لقد عرف مصطلح الإستراتيجية في المؤسسة عدة تعار يف منها</a:t>
            </a:r>
            <a:r>
              <a:rPr lang="fr-FR" sz="2000" dirty="0" smtClean="0"/>
              <a:t>:</a:t>
            </a:r>
            <a:endParaRPr lang="en-US" sz="2000" dirty="0" smtClean="0"/>
          </a:p>
          <a:p>
            <a:pPr algn="r" rtl="1"/>
            <a:r>
              <a:rPr lang="ar-SA" sz="2000" dirty="0" smtClean="0"/>
              <a:t>حسب</a:t>
            </a:r>
            <a:r>
              <a:rPr lang="fr-FR" sz="2000" dirty="0" smtClean="0"/>
              <a:t>" I.ANSOFF"</a:t>
            </a:r>
            <a:r>
              <a:rPr lang="ar-SA" sz="2000" dirty="0" smtClean="0"/>
              <a:t>الإستراتيجية هي عملية تخصيص الموارد </a:t>
            </a:r>
            <a:r>
              <a:rPr lang="ar-SA" sz="2000" dirty="0" err="1" smtClean="0"/>
              <a:t>و</a:t>
            </a:r>
            <a:r>
              <a:rPr lang="ar-SA" sz="2000" dirty="0" smtClean="0"/>
              <a:t> الاستثمارات بين مختلف المنتجات و الأسواق </a:t>
            </a:r>
            <a:r>
              <a:rPr lang="ar-SA" sz="2000" dirty="0" err="1" smtClean="0"/>
              <a:t>و</a:t>
            </a:r>
            <a:r>
              <a:rPr lang="ar-SA" sz="2000" dirty="0" smtClean="0"/>
              <a:t> حاول الخروج من فكرة الهدف الوحيد للمؤسسة </a:t>
            </a:r>
            <a:r>
              <a:rPr lang="ar-SA" sz="2000" dirty="0" err="1" smtClean="0"/>
              <a:t>و</a:t>
            </a:r>
            <a:r>
              <a:rPr lang="ar-SA" sz="2000" dirty="0" smtClean="0"/>
              <a:t> المتمثل في تعظيم الربح إلى فكرة تعدد الأهداف </a:t>
            </a:r>
            <a:r>
              <a:rPr lang="ar-SA" sz="2000" dirty="0" err="1" smtClean="0"/>
              <a:t>و</a:t>
            </a:r>
            <a:r>
              <a:rPr lang="ar-SA" sz="2000" dirty="0" smtClean="0"/>
              <a:t> فكرة الأهداف </a:t>
            </a:r>
            <a:r>
              <a:rPr lang="ar-DZ" sz="2000" dirty="0" err="1" smtClean="0"/>
              <a:t>ال</a:t>
            </a:r>
            <a:r>
              <a:rPr lang="ar-SA" sz="2000" dirty="0" err="1" smtClean="0"/>
              <a:t>طو</a:t>
            </a:r>
            <a:r>
              <a:rPr lang="ar-DZ" sz="2000" dirty="0" smtClean="0"/>
              <a:t>ي</a:t>
            </a:r>
            <a:r>
              <a:rPr lang="ar-SA" sz="2000" dirty="0" smtClean="0"/>
              <a:t>ل</a:t>
            </a:r>
            <a:r>
              <a:rPr lang="ar-DZ" sz="2000" dirty="0" smtClean="0"/>
              <a:t>ة </a:t>
            </a:r>
            <a:r>
              <a:rPr lang="ar-SA" sz="2000" dirty="0" smtClean="0"/>
              <a:t>المدى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pPr algn="r" rtl="1"/>
            <a:r>
              <a:rPr lang="ar-SA" sz="2000" dirty="0" smtClean="0"/>
              <a:t>و حس</a:t>
            </a:r>
            <a:r>
              <a:rPr lang="ar-DZ" sz="2000" dirty="0" smtClean="0"/>
              <a:t>ب”</a:t>
            </a:r>
            <a:r>
              <a:rPr lang="fr-FR" sz="2000" dirty="0" smtClean="0"/>
              <a:t>ALFRED CHANDLER</a:t>
            </a:r>
            <a:r>
              <a:rPr lang="ar-DZ" sz="2000" dirty="0" smtClean="0"/>
              <a:t>ا</a:t>
            </a:r>
            <a:r>
              <a:rPr lang="ar-SA" sz="2000" dirty="0" smtClean="0"/>
              <a:t>لإستراتيجية تمثل إعداد الأهداف </a:t>
            </a:r>
            <a:r>
              <a:rPr lang="ar-SA" sz="2000" dirty="0" err="1" smtClean="0"/>
              <a:t>و</a:t>
            </a:r>
            <a:r>
              <a:rPr lang="ar-SA" sz="2000" dirty="0" smtClean="0"/>
              <a:t> الغايات الأساسية طويلة الأجل للمؤسسة</a:t>
            </a:r>
            <a:r>
              <a:rPr lang="fr-FR" sz="2000" dirty="0" smtClean="0"/>
              <a:t>, </a:t>
            </a:r>
            <a:r>
              <a:rPr lang="ar-SA" sz="2000" dirty="0" smtClean="0"/>
              <a:t>واختيار خطط العمل </a:t>
            </a:r>
            <a:r>
              <a:rPr lang="ar-SA" sz="2000" dirty="0" err="1" smtClean="0"/>
              <a:t>و</a:t>
            </a:r>
            <a:r>
              <a:rPr lang="ar-SA" sz="2000" dirty="0" smtClean="0"/>
              <a:t> تخصيص الموارد الضرورية لبلوغ هذه الغايات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pPr algn="r" rtl="1"/>
            <a:r>
              <a:rPr lang="ar-SA" sz="2000" dirty="0" smtClean="0"/>
              <a:t>ومما سبق يمكن استخلاص التعريف التالي</a:t>
            </a:r>
            <a:r>
              <a:rPr lang="fr-FR" sz="2000" dirty="0" smtClean="0"/>
              <a:t>:</a:t>
            </a:r>
            <a:endParaRPr lang="en-US" sz="2000" dirty="0" smtClean="0"/>
          </a:p>
          <a:p>
            <a:pPr algn="r" rtl="1"/>
            <a:r>
              <a:rPr lang="fr-FR" sz="2000" dirty="0" smtClean="0"/>
              <a:t>"</a:t>
            </a:r>
            <a:r>
              <a:rPr lang="ar-SA" sz="2000" dirty="0" smtClean="0"/>
              <a:t>الإستراتيجية هي مجموع القرارات طويلة المدى التي تحدد المؤسسة من خلالها مهمتها </a:t>
            </a:r>
            <a:r>
              <a:rPr lang="ar-SA" sz="2000" dirty="0" err="1" smtClean="0"/>
              <a:t>و</a:t>
            </a:r>
            <a:r>
              <a:rPr lang="ar-SA" sz="2000" dirty="0" smtClean="0"/>
              <a:t> كذا نطاق الأزواج</a:t>
            </a:r>
            <a:r>
              <a:rPr lang="ar-DZ" sz="2000" dirty="0" smtClean="0"/>
              <a:t>(</a:t>
            </a:r>
            <a:r>
              <a:rPr lang="ar-SA" sz="2000" dirty="0" smtClean="0"/>
              <a:t>منتجات</a:t>
            </a:r>
            <a:r>
              <a:rPr lang="fr-FR" sz="2000" dirty="0" smtClean="0"/>
              <a:t>/</a:t>
            </a:r>
            <a:r>
              <a:rPr lang="ar-SA" sz="2000" dirty="0" smtClean="0"/>
              <a:t>أسوا</a:t>
            </a:r>
            <a:r>
              <a:rPr lang="ar-DZ" sz="2000" dirty="0" smtClean="0"/>
              <a:t>ق)</a:t>
            </a:r>
            <a:r>
              <a:rPr lang="ar-DZ" sz="2000" dirty="0" err="1" smtClean="0"/>
              <a:t>ال</a:t>
            </a:r>
            <a:r>
              <a:rPr lang="ar-SA" sz="2000" dirty="0" err="1" smtClean="0"/>
              <a:t>تي</a:t>
            </a:r>
            <a:r>
              <a:rPr lang="ar-SA" sz="2000" dirty="0" smtClean="0"/>
              <a:t> تتعامل فيها بغية تحقيق أهدافها </a:t>
            </a:r>
            <a:r>
              <a:rPr lang="ar-SA" sz="2000" dirty="0" err="1" smtClean="0"/>
              <a:t>و</a:t>
            </a:r>
            <a:r>
              <a:rPr lang="ar-SA" sz="2000" dirty="0" smtClean="0"/>
              <a:t> غاياتها بشكل متوازن</a:t>
            </a:r>
            <a:r>
              <a:rPr lang="fr-FR" sz="2000" dirty="0" smtClean="0"/>
              <a:t>"</a:t>
            </a:r>
            <a:endParaRPr lang="en-US" sz="20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7224" y="1214422"/>
            <a:ext cx="728667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400" b="1" u="sng" dirty="0" smtClean="0"/>
              <a:t>II.</a:t>
            </a:r>
            <a:r>
              <a:rPr lang="ar-SA" sz="2400" b="1" u="sng" dirty="0" smtClean="0"/>
              <a:t>تطور مفهوم </a:t>
            </a:r>
            <a:r>
              <a:rPr lang="ar-SA" sz="2400" b="1" u="sng" dirty="0" err="1" smtClean="0"/>
              <a:t>الاستراتيجية</a:t>
            </a:r>
            <a:r>
              <a:rPr lang="fr-FR" sz="2400" b="1" dirty="0" smtClean="0"/>
              <a:t>:</a:t>
            </a:r>
            <a:endParaRPr lang="en-US" sz="2400" dirty="0" smtClean="0"/>
          </a:p>
          <a:p>
            <a:pPr algn="r" rtl="1"/>
            <a:r>
              <a:rPr lang="ar-SA" sz="2400" dirty="0" smtClean="0"/>
              <a:t>مر تطورها بثلاث مراحل</a:t>
            </a:r>
            <a:r>
              <a:rPr lang="fr-FR" sz="2400" dirty="0" smtClean="0"/>
              <a:t>:</a:t>
            </a:r>
            <a:endParaRPr lang="en-US" sz="2400" dirty="0" smtClean="0"/>
          </a:p>
          <a:p>
            <a:pPr algn="r" rtl="1"/>
            <a:r>
              <a:rPr lang="fr-FR" sz="2400" dirty="0" smtClean="0"/>
              <a:t>1/</a:t>
            </a:r>
            <a:r>
              <a:rPr lang="ar-SA" sz="2400" dirty="0" smtClean="0"/>
              <a:t>مرحلة التخطيط طويل المدى</a:t>
            </a:r>
            <a:r>
              <a:rPr lang="fr-FR" sz="2400" dirty="0" smtClean="0"/>
              <a:t> 1955-1965: </a:t>
            </a:r>
            <a:r>
              <a:rPr lang="ar-SA" sz="2400" dirty="0" smtClean="0"/>
              <a:t>اشتهرت بمدرسة هارفارد الأمريكية التي قدمت تعرفا </a:t>
            </a:r>
            <a:r>
              <a:rPr lang="ar-SA" sz="2400" dirty="0" err="1" smtClean="0"/>
              <a:t>للاستراتيجية</a:t>
            </a:r>
            <a:r>
              <a:rPr lang="ar-SA" sz="2400" dirty="0" smtClean="0"/>
              <a:t> و على سبيل المثال تعرف</a:t>
            </a:r>
            <a:r>
              <a:rPr lang="fr-FR" sz="2400" dirty="0" smtClean="0"/>
              <a:t>"</a:t>
            </a:r>
            <a:r>
              <a:rPr lang="ar-SA" sz="2400" dirty="0" smtClean="0"/>
              <a:t>ألفريد </a:t>
            </a:r>
            <a:r>
              <a:rPr lang="ar-SA" sz="2400" dirty="0" err="1" smtClean="0"/>
              <a:t>تشاندل</a:t>
            </a:r>
            <a:r>
              <a:rPr lang="fr-FR" sz="2400" dirty="0" smtClean="0"/>
              <a:t>".</a:t>
            </a:r>
            <a:endParaRPr lang="en-US" sz="2400" dirty="0" smtClean="0"/>
          </a:p>
          <a:p>
            <a:pPr algn="r" rtl="1"/>
            <a:r>
              <a:rPr lang="fr-FR" sz="2400" dirty="0" smtClean="0"/>
              <a:t>2/</a:t>
            </a:r>
            <a:r>
              <a:rPr lang="ar-SA" sz="2400" dirty="0" smtClean="0"/>
              <a:t>مرحلة التخطيط بالمصفوفات</a:t>
            </a:r>
            <a:r>
              <a:rPr lang="fr-FR" sz="2400" dirty="0" smtClean="0"/>
              <a:t> 1965-1980</a:t>
            </a:r>
            <a:endParaRPr lang="en-US" sz="2400" dirty="0" smtClean="0"/>
          </a:p>
          <a:p>
            <a:pPr algn="r" rtl="1"/>
            <a:r>
              <a:rPr lang="fr-FR" sz="2400" dirty="0" smtClean="0"/>
              <a:t>3/</a:t>
            </a:r>
            <a:r>
              <a:rPr lang="ar-SA" sz="2400" dirty="0" smtClean="0"/>
              <a:t>من</a:t>
            </a:r>
            <a:r>
              <a:rPr lang="fr-FR" sz="2400" dirty="0" smtClean="0"/>
              <a:t> 1984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يومنا هذا</a:t>
            </a:r>
            <a:r>
              <a:rPr lang="fr-FR" sz="2400" dirty="0" smtClean="0"/>
              <a:t>: </a:t>
            </a:r>
            <a:r>
              <a:rPr lang="ar-SA" sz="2400" dirty="0" smtClean="0"/>
              <a:t>و هي المرحلة التي قدم </a:t>
            </a:r>
            <a:r>
              <a:rPr lang="ar-SA" sz="2400" dirty="0" err="1" smtClean="0"/>
              <a:t>بها</a:t>
            </a:r>
            <a:r>
              <a:rPr lang="ar-SA" sz="2400" dirty="0" smtClean="0"/>
              <a:t> المفهوم الحديث </a:t>
            </a:r>
            <a:r>
              <a:rPr lang="ar-SA" sz="2400" dirty="0" err="1" smtClean="0"/>
              <a:t>للاستراتيجية</a:t>
            </a:r>
            <a:r>
              <a:rPr lang="ar-SA" sz="2400" dirty="0" smtClean="0"/>
              <a:t> و الذي يؤكد على اقتران 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و اعتبارها مزيج من الاستراتيجيات المقصودة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الغير مقصودة ومن خلال ما ذكر نستنتج أن </a:t>
            </a:r>
            <a:r>
              <a:rPr lang="ar-SA" sz="2400" dirty="0" err="1" smtClean="0"/>
              <a:t>الاستراتيجية</a:t>
            </a:r>
            <a:r>
              <a:rPr lang="ar-SA" sz="2400" dirty="0" smtClean="0"/>
              <a:t> هي أسلوب تحرك مرحلي لمواجهة تهديدات أو فرص البيئة</a:t>
            </a:r>
            <a:r>
              <a:rPr lang="fr-FR" sz="2400" dirty="0" smtClean="0"/>
              <a:t>,</a:t>
            </a:r>
            <a:r>
              <a:rPr lang="ar-SA" sz="2400" dirty="0" smtClean="0"/>
              <a:t>مع الأخذ في </a:t>
            </a:r>
            <a:r>
              <a:rPr lang="ar-SA" sz="2400" dirty="0" err="1" smtClean="0"/>
              <a:t>الحسبا</a:t>
            </a:r>
            <a:r>
              <a:rPr lang="ar-SA" sz="2400" dirty="0" smtClean="0"/>
              <a:t> نقاط قوة </a:t>
            </a:r>
            <a:r>
              <a:rPr lang="ar-SA" sz="2400" dirty="0" err="1" smtClean="0"/>
              <a:t>و</a:t>
            </a:r>
            <a:r>
              <a:rPr lang="ar-SA" sz="2400" dirty="0" smtClean="0"/>
              <a:t> ضعف التنظيم</a:t>
            </a:r>
            <a:r>
              <a:rPr lang="fr-FR" sz="2400" dirty="0" smtClean="0"/>
              <a:t>,</a:t>
            </a:r>
            <a:r>
              <a:rPr lang="ar-SA" sz="2400" dirty="0" smtClean="0"/>
              <a:t>قصد تحقيق أهداف </a:t>
            </a:r>
            <a:r>
              <a:rPr lang="ar-SA" sz="2400" dirty="0" err="1" smtClean="0"/>
              <a:t>و</a:t>
            </a:r>
            <a:r>
              <a:rPr lang="ar-SA" sz="2400" dirty="0" smtClean="0"/>
              <a:t> غايات المؤسسة المسطرة مسبقا</a:t>
            </a:r>
            <a:r>
              <a:rPr lang="fr-FR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00100" y="1500174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2000" b="1" u="sng" dirty="0" smtClean="0"/>
              <a:t>المبادئ </a:t>
            </a:r>
            <a:r>
              <a:rPr lang="fr-FR" sz="2000" b="1" u="sng" dirty="0" smtClean="0"/>
              <a:t>:</a:t>
            </a:r>
            <a:endParaRPr lang="en-US" sz="2000" dirty="0" smtClean="0"/>
          </a:p>
          <a:p>
            <a:pPr algn="r" rtl="1"/>
            <a:r>
              <a:rPr lang="fr-FR" sz="2000" b="1" dirty="0" smtClean="0"/>
              <a:t>1/</a:t>
            </a:r>
            <a:r>
              <a:rPr lang="ar-SA" sz="2000" dirty="0" smtClean="0"/>
              <a:t>مبدأ القوة</a:t>
            </a:r>
            <a:endParaRPr lang="en-US" sz="2000" dirty="0" smtClean="0"/>
          </a:p>
          <a:p>
            <a:pPr algn="r" rtl="1"/>
            <a:r>
              <a:rPr lang="ar-SA" sz="2000" dirty="0" smtClean="0"/>
              <a:t>على ضوء الإمكانيات التي تملكها المؤسسة</a:t>
            </a:r>
            <a:r>
              <a:rPr lang="fr-FR" sz="2000" dirty="0" smtClean="0"/>
              <a:t>(</a:t>
            </a:r>
            <a:r>
              <a:rPr lang="ar-SA" sz="2000" dirty="0" smtClean="0"/>
              <a:t>نقاط القوة </a:t>
            </a:r>
            <a:r>
              <a:rPr lang="ar-SA" sz="2000" dirty="0" err="1" smtClean="0"/>
              <a:t>و</a:t>
            </a:r>
            <a:r>
              <a:rPr lang="ar-SA" sz="2000" dirty="0" smtClean="0"/>
              <a:t> الضعف</a:t>
            </a:r>
            <a:r>
              <a:rPr lang="fr-FR" sz="2000" dirty="0" smtClean="0"/>
              <a:t>)</a:t>
            </a:r>
            <a:r>
              <a:rPr lang="ar-SA" sz="2000" dirty="0" smtClean="0"/>
              <a:t>تقوم بإعداد الإستراتيجية المناسبة</a:t>
            </a:r>
            <a:r>
              <a:rPr lang="fr-FR" sz="2000" dirty="0" smtClean="0"/>
              <a:t>(</a:t>
            </a:r>
            <a:r>
              <a:rPr lang="ar-SA" sz="2000" dirty="0" smtClean="0"/>
              <a:t>الهجوم</a:t>
            </a:r>
            <a:r>
              <a:rPr lang="fr-FR" sz="2000" dirty="0" smtClean="0"/>
              <a:t>-</a:t>
            </a:r>
            <a:r>
              <a:rPr lang="ar-SA" sz="2000" dirty="0" smtClean="0"/>
              <a:t>الدفاع</a:t>
            </a:r>
            <a:r>
              <a:rPr lang="fr-FR" sz="2000" dirty="0" smtClean="0"/>
              <a:t>),</a:t>
            </a:r>
            <a:r>
              <a:rPr lang="ar-SA" sz="2000" dirty="0" smtClean="0"/>
              <a:t>ولا شك أن الإستراتيجيتين تتفرع إلى عدة استراتيجيات منها </a:t>
            </a:r>
            <a:r>
              <a:rPr lang="fr-FR" sz="2000" dirty="0" smtClean="0"/>
              <a:t>(</a:t>
            </a:r>
            <a:r>
              <a:rPr lang="ar-SA" sz="2000" dirty="0" smtClean="0"/>
              <a:t>التخصص</a:t>
            </a:r>
            <a:r>
              <a:rPr lang="fr-FR" sz="2000" dirty="0" smtClean="0"/>
              <a:t>-</a:t>
            </a:r>
            <a:r>
              <a:rPr lang="ar-SA" sz="2000" dirty="0" smtClean="0"/>
              <a:t>الشراكة</a:t>
            </a:r>
            <a:r>
              <a:rPr lang="fr-FR" sz="2000" dirty="0" smtClean="0"/>
              <a:t>-</a:t>
            </a:r>
            <a:r>
              <a:rPr lang="ar-SA" sz="2000" dirty="0" smtClean="0"/>
              <a:t>التفاهم</a:t>
            </a:r>
            <a:r>
              <a:rPr lang="fr-FR" sz="2000" dirty="0" smtClean="0"/>
              <a:t>)</a:t>
            </a:r>
            <a:endParaRPr lang="en-US" sz="2000" dirty="0" smtClean="0"/>
          </a:p>
          <a:p>
            <a:pPr algn="r" rtl="1"/>
            <a:r>
              <a:rPr lang="fr-FR" sz="2000" dirty="0" smtClean="0"/>
              <a:t>2/</a:t>
            </a:r>
            <a:r>
              <a:rPr lang="ar-SA" sz="2000" dirty="0" smtClean="0"/>
              <a:t>مبدأ التركيز</a:t>
            </a:r>
            <a:endParaRPr lang="en-US" sz="2000" dirty="0" smtClean="0"/>
          </a:p>
          <a:p>
            <a:pPr algn="r" rtl="1"/>
            <a:r>
              <a:rPr lang="ar-SA" sz="2000" dirty="0" smtClean="0"/>
              <a:t>من المستحيل أن تكون المؤسسة دائما في وضعية الرائد في جميع المجالات</a:t>
            </a:r>
            <a:r>
              <a:rPr lang="fr-FR" sz="2000" dirty="0" smtClean="0"/>
              <a:t>,</a:t>
            </a:r>
            <a:r>
              <a:rPr lang="ar-SA" sz="2000" dirty="0" smtClean="0"/>
              <a:t>الأمر الذي يدفعها أن </a:t>
            </a:r>
            <a:r>
              <a:rPr lang="ar-SA" sz="2000" dirty="0" err="1" smtClean="0"/>
              <a:t>تركزجهودها</a:t>
            </a:r>
            <a:r>
              <a:rPr lang="ar-SA" sz="2000" dirty="0" smtClean="0"/>
              <a:t> في المجالات التي تتميز فيه ميزات تنافسية أكبر من منافسيها</a:t>
            </a:r>
            <a:r>
              <a:rPr lang="fr-FR" sz="2000" dirty="0" smtClean="0"/>
              <a:t>.</a:t>
            </a:r>
            <a:r>
              <a:rPr lang="ar-SA" sz="2000" dirty="0" err="1" smtClean="0"/>
              <a:t>ان</a:t>
            </a:r>
            <a:r>
              <a:rPr lang="ar-SA" sz="2000" dirty="0" smtClean="0"/>
              <a:t> هذا التركيز يكون في </a:t>
            </a:r>
            <a:r>
              <a:rPr lang="ar-SA" sz="2000" dirty="0" err="1" smtClean="0"/>
              <a:t>الانتاج</a:t>
            </a:r>
            <a:r>
              <a:rPr lang="ar-SA" sz="2000" dirty="0" smtClean="0"/>
              <a:t> </a:t>
            </a:r>
            <a:r>
              <a:rPr lang="ar-SA" sz="2000" dirty="0" err="1" smtClean="0"/>
              <a:t>أوالسوق</a:t>
            </a:r>
            <a:r>
              <a:rPr lang="ar-SA" sz="2000" dirty="0" smtClean="0"/>
              <a:t> أو أي نشاط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pPr algn="r" rtl="1"/>
            <a:r>
              <a:rPr lang="fr-FR" sz="2000" dirty="0" smtClean="0"/>
              <a:t>3/</a:t>
            </a:r>
            <a:r>
              <a:rPr lang="ar-SA" sz="2000" dirty="0" smtClean="0"/>
              <a:t>مبدأ اقتصاد القوى</a:t>
            </a:r>
            <a:endParaRPr lang="en-US" sz="2000" dirty="0" smtClean="0"/>
          </a:p>
          <a:p>
            <a:pPr algn="r" rtl="1"/>
            <a:r>
              <a:rPr lang="ar-SA" sz="2000" dirty="0" smtClean="0"/>
              <a:t>أن توفر </a:t>
            </a:r>
            <a:r>
              <a:rPr lang="ar-SA" sz="2000" dirty="0" err="1" smtClean="0"/>
              <a:t>الامكانيات</a:t>
            </a:r>
            <a:r>
              <a:rPr lang="ar-SA" sz="2000" dirty="0" smtClean="0"/>
              <a:t> للمؤسسة لا يعني تبديدها </a:t>
            </a:r>
            <a:r>
              <a:rPr lang="ar-SA" sz="2000" dirty="0" err="1" smtClean="0"/>
              <a:t>و</a:t>
            </a:r>
            <a:r>
              <a:rPr lang="ar-SA" sz="2000" dirty="0" smtClean="0"/>
              <a:t> تبذيرها</a:t>
            </a:r>
            <a:r>
              <a:rPr lang="fr-FR" sz="2000" dirty="0" smtClean="0"/>
              <a:t>,</a:t>
            </a:r>
            <a:r>
              <a:rPr lang="ar-SA" sz="2000" dirty="0" smtClean="0"/>
              <a:t>و </a:t>
            </a:r>
            <a:r>
              <a:rPr lang="ar-SA" sz="2000" dirty="0" err="1" smtClean="0"/>
              <a:t>اما</a:t>
            </a:r>
            <a:r>
              <a:rPr lang="ar-SA" sz="2000" dirty="0" smtClean="0"/>
              <a:t> بمبدأ الحيطة </a:t>
            </a:r>
            <a:r>
              <a:rPr lang="ar-SA" sz="2000" dirty="0" err="1" smtClean="0"/>
              <a:t>و</a:t>
            </a:r>
            <a:r>
              <a:rPr lang="ar-SA" sz="2000" dirty="0" smtClean="0"/>
              <a:t> الحذر </a:t>
            </a:r>
            <a:r>
              <a:rPr lang="ar-SA" sz="2000" dirty="0" err="1" smtClean="0"/>
              <a:t>و</a:t>
            </a:r>
            <a:r>
              <a:rPr lang="ar-SA" sz="2000" dirty="0" smtClean="0"/>
              <a:t> ذلك بتكييف تلك </a:t>
            </a:r>
            <a:r>
              <a:rPr lang="ar-SA" sz="2000" dirty="0" err="1" smtClean="0"/>
              <a:t>الامكانيات</a:t>
            </a:r>
            <a:r>
              <a:rPr lang="ar-SA" sz="2000" dirty="0" smtClean="0"/>
              <a:t> على ضوء المتغيرات الحاصلة في المحيط الذي توجد فيه</a:t>
            </a:r>
            <a:r>
              <a:rPr lang="fr-FR" sz="2000" dirty="0" smtClean="0"/>
              <a:t>.</a:t>
            </a:r>
            <a:endParaRPr lang="en-U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2976" y="785794"/>
            <a:ext cx="6500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u="sng" dirty="0" smtClean="0">
                <a:solidFill>
                  <a:srgbClr val="FF0000"/>
                </a:solidFill>
              </a:rPr>
              <a:t>المطلب الثاني </a:t>
            </a:r>
            <a:r>
              <a:rPr lang="fr-FR" sz="2800" b="1" u="sng" dirty="0" smtClean="0">
                <a:solidFill>
                  <a:srgbClr val="FF0000"/>
                </a:solidFill>
              </a:rPr>
              <a:t>:</a:t>
            </a:r>
            <a:r>
              <a:rPr lang="ar-SA" sz="2800" b="1" dirty="0" smtClean="0">
                <a:solidFill>
                  <a:srgbClr val="FF0000"/>
                </a:solidFill>
              </a:rPr>
              <a:t>مبادئ </a:t>
            </a:r>
            <a:r>
              <a:rPr lang="ar-SA" sz="2800" b="1" dirty="0" err="1" smtClean="0">
                <a:solidFill>
                  <a:srgbClr val="FF0000"/>
                </a:solidFill>
              </a:rPr>
              <a:t>و</a:t>
            </a:r>
            <a:r>
              <a:rPr lang="ar-SA" sz="2800" b="1" dirty="0" smtClean="0">
                <a:solidFill>
                  <a:srgbClr val="FF0000"/>
                </a:solidFill>
              </a:rPr>
              <a:t> خصائص إستراتيجية المؤسسة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D0102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1000108"/>
            <a:ext cx="778674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400" dirty="0" smtClean="0"/>
              <a:t>4/</a:t>
            </a:r>
            <a:r>
              <a:rPr lang="ar-SA" sz="2400" dirty="0" err="1" smtClean="0"/>
              <a:t>مبذأ</a:t>
            </a:r>
            <a:r>
              <a:rPr lang="ar-SA" sz="2400" dirty="0" smtClean="0"/>
              <a:t> التنسيق</a:t>
            </a:r>
            <a:endParaRPr lang="en-US" sz="2400" dirty="0" smtClean="0"/>
          </a:p>
          <a:p>
            <a:pPr algn="r" rtl="1"/>
            <a:r>
              <a:rPr lang="ar-SA" sz="2400" dirty="0" err="1" smtClean="0"/>
              <a:t>ان</a:t>
            </a:r>
            <a:r>
              <a:rPr lang="ar-SA" sz="2400" dirty="0" smtClean="0"/>
              <a:t> تحديق الفعالية المرجوة من الأنشطة التي تقوم </a:t>
            </a:r>
            <a:r>
              <a:rPr lang="ar-SA" sz="2400" dirty="0" err="1" smtClean="0"/>
              <a:t>بها</a:t>
            </a:r>
            <a:r>
              <a:rPr lang="ar-SA" sz="2400" dirty="0" smtClean="0"/>
              <a:t> المؤسسات يتوقف على التنسيق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الانسجام بين مختلف الوظائف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الأنشطة التي تقوم </a:t>
            </a:r>
            <a:r>
              <a:rPr lang="ar-SA" sz="2400" dirty="0" err="1" smtClean="0"/>
              <a:t>بها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algn="r" rtl="1"/>
            <a:r>
              <a:rPr lang="fr-FR" sz="2400" dirty="0" smtClean="0"/>
              <a:t>5/</a:t>
            </a:r>
            <a:r>
              <a:rPr lang="ar-SA" sz="2400" dirty="0" smtClean="0"/>
              <a:t>مبدأ الأمان</a:t>
            </a:r>
            <a:endParaRPr lang="en-US" sz="2400" dirty="0" smtClean="0"/>
          </a:p>
          <a:p>
            <a:pPr algn="r" rtl="1"/>
            <a:r>
              <a:rPr lang="ar-SA" sz="2400" dirty="0" err="1" smtClean="0"/>
              <a:t>ان</a:t>
            </a:r>
            <a:r>
              <a:rPr lang="ar-SA" sz="2400" dirty="0" smtClean="0"/>
              <a:t> المؤسسات توجد في محيط مليء بالمخاطر الأمر الذي يتطلب منها أن تضع </a:t>
            </a:r>
            <a:r>
              <a:rPr lang="ar-SA" sz="2400" dirty="0" err="1" smtClean="0"/>
              <a:t>امكاناتها</a:t>
            </a:r>
            <a:r>
              <a:rPr lang="ar-SA" sz="2400" dirty="0" smtClean="0"/>
              <a:t> في الواقع التي تكون فيها درجة الخطورة أقل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algn="r" rtl="1"/>
            <a:r>
              <a:rPr lang="fr-FR" sz="2400" dirty="0" smtClean="0"/>
              <a:t>6/</a:t>
            </a:r>
            <a:r>
              <a:rPr lang="ar-SA" sz="2400" dirty="0" smtClean="0"/>
              <a:t>مبدأ الفرص</a:t>
            </a:r>
          </a:p>
          <a:p>
            <a:pPr algn="r" rtl="1"/>
            <a:r>
              <a:rPr lang="ar-SA" sz="2400" dirty="0" smtClean="0"/>
              <a:t>على المؤسسة أن تستغل الفرص المربحة كلما سمحت الفرصة</a:t>
            </a:r>
            <a:r>
              <a:rPr lang="fr-FR" sz="2400" dirty="0" smtClean="0"/>
              <a:t>,</a:t>
            </a:r>
            <a:r>
              <a:rPr lang="ar-SA" sz="2400" dirty="0" smtClean="0"/>
              <a:t>أي نحسن المراهنة على الحصان المربح </a:t>
            </a:r>
            <a:r>
              <a:rPr lang="ar-SA" sz="2400" dirty="0" err="1" smtClean="0"/>
              <a:t>و</a:t>
            </a:r>
            <a:r>
              <a:rPr lang="ar-SA" sz="2400" dirty="0" smtClean="0"/>
              <a:t> ذلك بالاستراتيجيات التسويقية الملائمة</a:t>
            </a:r>
            <a:r>
              <a:rPr lang="fr-FR" sz="2400" dirty="0" smtClean="0"/>
              <a:t>.(</a:t>
            </a:r>
            <a:r>
              <a:rPr lang="ar-SA" sz="2400" dirty="0" smtClean="0"/>
              <a:t>كالتغلغل في الأسواق الحالية</a:t>
            </a:r>
            <a:r>
              <a:rPr lang="fr-FR" sz="2400" dirty="0" smtClean="0"/>
              <a:t>-</a:t>
            </a:r>
            <a:r>
              <a:rPr lang="ar-SA" sz="2400" dirty="0" smtClean="0"/>
              <a:t>التوسع السوقي</a:t>
            </a:r>
            <a:r>
              <a:rPr lang="fr-FR" sz="2400" dirty="0" smtClean="0"/>
              <a:t>-</a:t>
            </a:r>
            <a:r>
              <a:rPr lang="ar-SA" sz="2400" dirty="0" smtClean="0"/>
              <a:t>تطوير السلعة</a:t>
            </a:r>
            <a:r>
              <a:rPr lang="fr-FR" sz="2400" dirty="0" smtClean="0"/>
              <a:t>-</a:t>
            </a:r>
            <a:r>
              <a:rPr lang="ar-SA" sz="2400" dirty="0" smtClean="0"/>
              <a:t>التنوع</a:t>
            </a:r>
            <a:r>
              <a:rPr lang="fr-FR" sz="2400" dirty="0" smtClean="0"/>
              <a:t>)</a:t>
            </a:r>
            <a:endParaRPr lang="en-US" sz="2400" dirty="0" smtClean="0"/>
          </a:p>
          <a:p>
            <a:pPr algn="r" rtl="1"/>
            <a:endParaRPr lang="en-US" sz="24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2140</Words>
  <Application>Microsoft Office PowerPoint</Application>
  <PresentationFormat>Affichage à l'écran (4:3)</PresentationFormat>
  <Paragraphs>185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msi</cp:lastModifiedBy>
  <cp:revision>77</cp:revision>
  <dcterms:created xsi:type="dcterms:W3CDTF">2011-05-16T08:13:59Z</dcterms:created>
  <dcterms:modified xsi:type="dcterms:W3CDTF">2013-05-18T22:48:52Z</dcterms:modified>
</cp:coreProperties>
</file>